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67" r:id="rId14"/>
    <p:sldId id="268" r:id="rId15"/>
    <p:sldId id="277" r:id="rId16"/>
    <p:sldId id="269" r:id="rId17"/>
    <p:sldId id="270" r:id="rId18"/>
    <p:sldId id="266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74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5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2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45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11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7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96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82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3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72128B9-1C51-43BF-9E87-36C04F0B981E}" type="datetimeFigureOut">
              <a:rPr lang="en-IN" smtClean="0"/>
              <a:t>10-06-2017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5C7B8A9-6BEF-414B-8718-84B6D2262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xutech/puppet/blob/master/lamp.p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xutech/puppet/blob/master/lamp_pre_modules.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uppetlabs.com/" TargetMode="External"/><Relationship Id="rId2" Type="http://schemas.openxmlformats.org/officeDocument/2006/relationships/hyperlink" Target="http://docs.puppetlabs.com/guides/platform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ppetlabs.com/customers/compani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Puppet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Prabhakar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18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Resource Types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From the shell the command line interface: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puppet describe file</a:t>
            </a:r>
          </a:p>
          <a:p>
            <a:endParaRPr lang="en-IN" dirty="0" smtClean="0"/>
          </a:p>
          <a:p>
            <a:r>
              <a:rPr lang="en-IN" dirty="0" smtClean="0"/>
              <a:t>For the full list of available descriptions try: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puppet describe --list</a:t>
            </a:r>
          </a:p>
          <a:p>
            <a:endParaRPr lang="en-IN" dirty="0" smtClean="0"/>
          </a:p>
          <a:p>
            <a:r>
              <a:rPr lang="en-IN" dirty="0" smtClean="0"/>
              <a:t>Give a glance to Puppet code for the list of native resource types: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ls $(</a:t>
            </a:r>
            <a:r>
              <a:rPr lang="en-IN" dirty="0" err="1" smtClean="0">
                <a:solidFill>
                  <a:srgbClr val="FF0000"/>
                </a:solidFill>
                <a:latin typeface="+mj-lt"/>
              </a:rPr>
              <a:t>facter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+mj-lt"/>
              </a:rPr>
              <a:t>rubysitedir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)/puppet/type</a:t>
            </a:r>
            <a:endParaRPr lang="en-IN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60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252645"/>
            <a:ext cx="10772775" cy="1658198"/>
          </a:xfrm>
        </p:spPr>
        <p:txBody>
          <a:bodyPr/>
          <a:lstStyle/>
          <a:p>
            <a:r>
              <a:rPr lang="en-IN" b="1" dirty="0" smtClean="0"/>
              <a:t>Simple samples of resources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581912"/>
            <a:ext cx="9720073" cy="4023360"/>
          </a:xfrm>
        </p:spPr>
        <p:txBody>
          <a:bodyPr>
            <a:noAutofit/>
          </a:bodyPr>
          <a:lstStyle/>
          <a:p>
            <a:r>
              <a:rPr lang="en-IN" sz="1400" dirty="0" smtClean="0"/>
              <a:t>Installation of </a:t>
            </a:r>
            <a:r>
              <a:rPr lang="en-IN" sz="1400" dirty="0" err="1" smtClean="0"/>
              <a:t>OpenSSH</a:t>
            </a:r>
            <a:r>
              <a:rPr lang="en-IN" sz="1400" dirty="0" smtClean="0"/>
              <a:t> package</a:t>
            </a:r>
          </a:p>
          <a:p>
            <a:pPr marL="457200" lvl="1" indent="0">
              <a:buNone/>
            </a:pPr>
            <a:endParaRPr lang="en-IN" sz="1400" dirty="0" smtClean="0">
              <a:solidFill>
                <a:srgbClr val="FF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FF0000"/>
                </a:solidFill>
                <a:latin typeface="+mj-lt"/>
              </a:rPr>
              <a:t>package { '</a:t>
            </a:r>
            <a:r>
              <a:rPr lang="en-IN" sz="1400" dirty="0" err="1" smtClean="0">
                <a:solidFill>
                  <a:srgbClr val="FF0000"/>
                </a:solidFill>
                <a:latin typeface="+mj-lt"/>
              </a:rPr>
              <a:t>openssh</a:t>
            </a:r>
            <a:r>
              <a:rPr lang="en-IN" sz="1400" dirty="0" smtClean="0">
                <a:solidFill>
                  <a:srgbClr val="FF0000"/>
                </a:solidFill>
                <a:latin typeface="+mj-lt"/>
              </a:rPr>
              <a:t>':</a:t>
            </a: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FF0000"/>
                </a:solidFill>
                <a:latin typeface="+mj-lt"/>
              </a:rPr>
              <a:t>  ensure =&gt; present,</a:t>
            </a: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FF0000"/>
                </a:solidFill>
                <a:latin typeface="+mj-lt"/>
              </a:rPr>
              <a:t>}</a:t>
            </a:r>
          </a:p>
          <a:p>
            <a:pPr marL="457200" lvl="1" indent="0">
              <a:buNone/>
            </a:pPr>
            <a:endParaRPr lang="en-IN" sz="1400" dirty="0" smtClean="0">
              <a:solidFill>
                <a:srgbClr val="FF0000"/>
              </a:solidFill>
              <a:latin typeface="+mj-lt"/>
            </a:endParaRPr>
          </a:p>
          <a:p>
            <a:r>
              <a:rPr lang="en-IN" sz="1400" dirty="0" smtClean="0"/>
              <a:t>Creation of /</a:t>
            </a:r>
            <a:r>
              <a:rPr lang="en-IN" sz="1400" dirty="0" err="1" smtClean="0"/>
              <a:t>etc</a:t>
            </a:r>
            <a:r>
              <a:rPr lang="en-IN" sz="1400" dirty="0" smtClean="0"/>
              <a:t>/</a:t>
            </a:r>
            <a:r>
              <a:rPr lang="en-IN" sz="1400" dirty="0" err="1" smtClean="0"/>
              <a:t>motd</a:t>
            </a:r>
            <a:r>
              <a:rPr lang="en-IN" sz="1400" dirty="0" smtClean="0"/>
              <a:t> file</a:t>
            </a:r>
          </a:p>
          <a:p>
            <a:pPr marL="457200" lvl="1" indent="0">
              <a:buNone/>
            </a:pPr>
            <a:endParaRPr lang="en-IN" sz="1400" dirty="0" smtClean="0">
              <a:solidFill>
                <a:srgbClr val="00B0F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00B0F0"/>
                </a:solidFill>
                <a:latin typeface="+mj-lt"/>
              </a:rPr>
              <a:t>file { '</a:t>
            </a:r>
            <a:r>
              <a:rPr lang="en-IN" sz="1400" dirty="0" err="1" smtClean="0">
                <a:solidFill>
                  <a:srgbClr val="00B0F0"/>
                </a:solidFill>
                <a:latin typeface="+mj-lt"/>
              </a:rPr>
              <a:t>motd</a:t>
            </a:r>
            <a:r>
              <a:rPr lang="en-IN" sz="1400" dirty="0" smtClean="0">
                <a:solidFill>
                  <a:srgbClr val="00B0F0"/>
                </a:solidFill>
                <a:latin typeface="+mj-lt"/>
              </a:rPr>
              <a:t>':</a:t>
            </a: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00B0F0"/>
                </a:solidFill>
                <a:latin typeface="+mj-lt"/>
              </a:rPr>
              <a:t>  path =&gt; '/</a:t>
            </a:r>
            <a:r>
              <a:rPr lang="en-IN" sz="1400" dirty="0" err="1" smtClean="0">
                <a:solidFill>
                  <a:srgbClr val="00B0F0"/>
                </a:solidFill>
                <a:latin typeface="+mj-lt"/>
              </a:rPr>
              <a:t>etc</a:t>
            </a:r>
            <a:r>
              <a:rPr lang="en-IN" sz="1400" dirty="0" smtClean="0">
                <a:solidFill>
                  <a:srgbClr val="00B0F0"/>
                </a:solidFill>
                <a:latin typeface="+mj-lt"/>
              </a:rPr>
              <a:t>/</a:t>
            </a:r>
            <a:r>
              <a:rPr lang="en-IN" sz="1400" dirty="0" err="1" smtClean="0">
                <a:solidFill>
                  <a:srgbClr val="00B0F0"/>
                </a:solidFill>
                <a:latin typeface="+mj-lt"/>
              </a:rPr>
              <a:t>motd</a:t>
            </a:r>
            <a:r>
              <a:rPr lang="en-IN" sz="1400" dirty="0" smtClean="0">
                <a:solidFill>
                  <a:srgbClr val="00B0F0"/>
                </a:solidFill>
                <a:latin typeface="+mj-lt"/>
              </a:rPr>
              <a:t>',</a:t>
            </a: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00B0F0"/>
                </a:solidFill>
                <a:latin typeface="+mj-lt"/>
              </a:rPr>
              <a:t>}</a:t>
            </a:r>
          </a:p>
          <a:p>
            <a:pPr marL="457200" lvl="1" indent="0">
              <a:buNone/>
            </a:pPr>
            <a:endParaRPr lang="en-IN" sz="1400" dirty="0" smtClean="0">
              <a:solidFill>
                <a:srgbClr val="00B0F0"/>
              </a:solidFill>
              <a:latin typeface="+mj-lt"/>
            </a:endParaRPr>
          </a:p>
          <a:p>
            <a:r>
              <a:rPr lang="en-IN" sz="1400" dirty="0" smtClean="0"/>
              <a:t>Start of </a:t>
            </a:r>
            <a:r>
              <a:rPr lang="en-IN" sz="1400" dirty="0" err="1" smtClean="0"/>
              <a:t>httpd</a:t>
            </a:r>
            <a:r>
              <a:rPr lang="en-IN" sz="1400" dirty="0" smtClean="0"/>
              <a:t> service</a:t>
            </a:r>
          </a:p>
          <a:p>
            <a:pPr marL="457200" lvl="1" indent="0">
              <a:buNone/>
            </a:pPr>
            <a:endParaRPr lang="en-IN" sz="1400" dirty="0" smtClean="0">
              <a:solidFill>
                <a:srgbClr val="00B05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00B050"/>
                </a:solidFill>
                <a:latin typeface="+mj-lt"/>
              </a:rPr>
              <a:t>service { '</a:t>
            </a:r>
            <a:r>
              <a:rPr lang="en-IN" sz="1400" dirty="0" err="1" smtClean="0">
                <a:solidFill>
                  <a:srgbClr val="00B050"/>
                </a:solidFill>
                <a:latin typeface="+mj-lt"/>
              </a:rPr>
              <a:t>httpd</a:t>
            </a:r>
            <a:r>
              <a:rPr lang="en-IN" sz="1400" dirty="0" smtClean="0">
                <a:solidFill>
                  <a:srgbClr val="00B050"/>
                </a:solidFill>
                <a:latin typeface="+mj-lt"/>
              </a:rPr>
              <a:t>':</a:t>
            </a: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00B050"/>
                </a:solidFill>
                <a:latin typeface="+mj-lt"/>
              </a:rPr>
              <a:t>  ensure =&gt; running,</a:t>
            </a: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00B050"/>
                </a:solidFill>
                <a:latin typeface="+mj-lt"/>
              </a:rPr>
              <a:t>  enable =&gt; true,</a:t>
            </a:r>
          </a:p>
          <a:p>
            <a:pPr marL="457200" lvl="1" indent="0">
              <a:buNone/>
            </a:pPr>
            <a:r>
              <a:rPr lang="en-IN" sz="1400" dirty="0" smtClean="0">
                <a:solidFill>
                  <a:srgbClr val="00B050"/>
                </a:solidFill>
                <a:latin typeface="+mj-lt"/>
              </a:rPr>
              <a:t>}</a:t>
            </a:r>
            <a:endParaRPr lang="en-IN" sz="14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33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188637"/>
            <a:ext cx="10772775" cy="1658198"/>
          </a:xfrm>
        </p:spPr>
        <p:txBody>
          <a:bodyPr>
            <a:normAutofit/>
          </a:bodyPr>
          <a:lstStyle/>
          <a:p>
            <a:r>
              <a:rPr lang="en-IN" b="1" dirty="0" smtClean="0"/>
              <a:t>More complex samples of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544384"/>
            <a:ext cx="10515600" cy="46864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Management of </a:t>
            </a:r>
            <a:r>
              <a:rPr lang="en-IN" dirty="0" err="1" smtClean="0"/>
              <a:t>nginx</a:t>
            </a:r>
            <a:r>
              <a:rPr lang="en-IN" dirty="0" smtClean="0"/>
              <a:t> service with parameters defined in module's variables</a:t>
            </a:r>
            <a:endParaRPr lang="en-IN" dirty="0" smtClean="0">
              <a:latin typeface="+mj-lt"/>
            </a:endParaRPr>
          </a:p>
          <a:p>
            <a:pPr marL="457200" lvl="1" indent="0">
              <a:buNone/>
            </a:pPr>
            <a:endParaRPr lang="en-IN" dirty="0" smtClean="0">
              <a:latin typeface="+mj-lt"/>
            </a:endParaRPr>
          </a:p>
          <a:p>
            <a:pPr marL="457200" lvl="1" indent="0">
              <a:buNone/>
            </a:pPr>
            <a:r>
              <a:rPr lang="en-IN" sz="2900" dirty="0" smtClean="0">
                <a:solidFill>
                  <a:srgbClr val="FF0000"/>
                </a:solidFill>
                <a:latin typeface="+mj-lt"/>
              </a:rPr>
              <a:t>service { ‘</a:t>
            </a:r>
            <a:r>
              <a:rPr lang="en-IN" sz="2900" dirty="0" err="1" smtClean="0">
                <a:solidFill>
                  <a:srgbClr val="FF0000"/>
                </a:solidFill>
                <a:latin typeface="+mj-lt"/>
              </a:rPr>
              <a:t>nginx</a:t>
            </a:r>
            <a:r>
              <a:rPr lang="en-IN" sz="2900" dirty="0" smtClean="0">
                <a:solidFill>
                  <a:srgbClr val="FF0000"/>
                </a:solidFill>
                <a:latin typeface="+mj-lt"/>
              </a:rPr>
              <a:t>':</a:t>
            </a:r>
          </a:p>
          <a:p>
            <a:pPr marL="457200" lvl="1" indent="0">
              <a:buNone/>
            </a:pPr>
            <a:r>
              <a:rPr lang="en-IN" sz="2900" dirty="0" smtClean="0">
                <a:solidFill>
                  <a:srgbClr val="FF0000"/>
                </a:solidFill>
                <a:latin typeface="+mj-lt"/>
              </a:rPr>
              <a:t>  ensure =&gt; running,</a:t>
            </a:r>
          </a:p>
          <a:p>
            <a:pPr marL="457200" lvl="1" indent="0">
              <a:buNone/>
            </a:pPr>
            <a:r>
              <a:rPr lang="en-IN" sz="2900" dirty="0" smtClean="0">
                <a:solidFill>
                  <a:srgbClr val="FF0000"/>
                </a:solidFill>
                <a:latin typeface="+mj-lt"/>
              </a:rPr>
              <a:t>  enable =&gt; true,</a:t>
            </a:r>
          </a:p>
          <a:p>
            <a:pPr marL="457200" lvl="1" indent="0">
              <a:buNone/>
            </a:pPr>
            <a:r>
              <a:rPr lang="en-IN" sz="2900" dirty="0" smtClean="0">
                <a:solidFill>
                  <a:srgbClr val="FF0000"/>
                </a:solidFill>
                <a:latin typeface="+mj-lt"/>
              </a:rPr>
              <a:t>}</a:t>
            </a:r>
          </a:p>
          <a:p>
            <a:pPr marL="457200" lvl="1" indent="0">
              <a:buNone/>
            </a:pPr>
            <a:endParaRPr lang="en-IN" dirty="0" smtClean="0">
              <a:latin typeface="+mj-lt"/>
            </a:endParaRPr>
          </a:p>
          <a:p>
            <a:pPr marL="0" indent="0">
              <a:buNone/>
            </a:pPr>
            <a:r>
              <a:rPr lang="en-IN" dirty="0" smtClean="0"/>
              <a:t>Creation of </a:t>
            </a:r>
            <a:r>
              <a:rPr lang="en-IN" dirty="0" err="1" smtClean="0"/>
              <a:t>nginx.conf</a:t>
            </a:r>
            <a:r>
              <a:rPr lang="en-IN" dirty="0" smtClean="0"/>
              <a:t> with content retrieved from different sources (first found is served)</a:t>
            </a:r>
          </a:p>
          <a:p>
            <a:pPr marL="0" indent="0">
              <a:buNone/>
            </a:pPr>
            <a:endParaRPr lang="en-IN" dirty="0" smtClean="0">
              <a:latin typeface="+mj-lt"/>
            </a:endParaRPr>
          </a:p>
          <a:p>
            <a:pPr marL="457200" lvl="1" indent="0">
              <a:buNone/>
            </a:pP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file { '</a:t>
            </a:r>
            <a:r>
              <a:rPr lang="en-IN" sz="3100" dirty="0" err="1" smtClean="0">
                <a:solidFill>
                  <a:srgbClr val="00B050"/>
                </a:solidFill>
                <a:latin typeface="+mj-lt"/>
              </a:rPr>
              <a:t>nginx.conf</a:t>
            </a: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':</a:t>
            </a:r>
          </a:p>
          <a:p>
            <a:pPr marL="457200" lvl="1" indent="0">
              <a:buNone/>
            </a:pP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  ensure  =&gt; present,</a:t>
            </a:r>
          </a:p>
          <a:p>
            <a:pPr marL="457200" lvl="1" indent="0">
              <a:buNone/>
            </a:pP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  path    =&gt; '/</a:t>
            </a:r>
            <a:r>
              <a:rPr lang="en-IN" sz="3100" dirty="0" err="1" smtClean="0">
                <a:solidFill>
                  <a:srgbClr val="00B050"/>
                </a:solidFill>
                <a:latin typeface="+mj-lt"/>
              </a:rPr>
              <a:t>etc</a:t>
            </a: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/</a:t>
            </a:r>
            <a:r>
              <a:rPr lang="en-IN" sz="3100" dirty="0" err="1" smtClean="0">
                <a:solidFill>
                  <a:srgbClr val="00B050"/>
                </a:solidFill>
                <a:latin typeface="+mj-lt"/>
              </a:rPr>
              <a:t>nginx</a:t>
            </a: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/</a:t>
            </a:r>
            <a:r>
              <a:rPr lang="en-IN" sz="3100" dirty="0" err="1" smtClean="0">
                <a:solidFill>
                  <a:srgbClr val="00B050"/>
                </a:solidFill>
                <a:latin typeface="+mj-lt"/>
              </a:rPr>
              <a:t>nginx.conf</a:t>
            </a: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',</a:t>
            </a:r>
          </a:p>
          <a:p>
            <a:pPr marL="457200" lvl="1" indent="0">
              <a:buNone/>
            </a:pP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  source  =&gt; [</a:t>
            </a:r>
          </a:p>
          <a:p>
            <a:pPr marL="457200" lvl="1" indent="0">
              <a:buNone/>
            </a:pP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      "puppet:///modules/site/</a:t>
            </a:r>
            <a:r>
              <a:rPr lang="en-IN" sz="3100" dirty="0" err="1" smtClean="0">
                <a:solidFill>
                  <a:srgbClr val="00B050"/>
                </a:solidFill>
                <a:latin typeface="+mj-lt"/>
              </a:rPr>
              <a:t>nginx.conf</a:t>
            </a: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--${::</a:t>
            </a:r>
            <a:r>
              <a:rPr lang="en-IN" sz="3100" dirty="0" err="1" smtClean="0">
                <a:solidFill>
                  <a:srgbClr val="00B050"/>
                </a:solidFill>
                <a:latin typeface="+mj-lt"/>
              </a:rPr>
              <a:t>fqdn</a:t>
            </a: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}",</a:t>
            </a:r>
          </a:p>
          <a:p>
            <a:pPr marL="457200" lvl="1" indent="0">
              <a:buNone/>
            </a:pP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      "puppet:///modules/site/</a:t>
            </a:r>
            <a:r>
              <a:rPr lang="en-IN" sz="3100" dirty="0" err="1" smtClean="0">
                <a:solidFill>
                  <a:srgbClr val="00B050"/>
                </a:solidFill>
                <a:latin typeface="+mj-lt"/>
              </a:rPr>
              <a:t>nginx.conf</a:t>
            </a: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" ],</a:t>
            </a:r>
          </a:p>
          <a:p>
            <a:pPr marL="457200" lvl="1" indent="0">
              <a:buNone/>
            </a:pPr>
            <a:r>
              <a:rPr lang="en-IN" sz="3100" dirty="0" smtClean="0">
                <a:solidFill>
                  <a:srgbClr val="00B050"/>
                </a:solidFill>
                <a:latin typeface="+mj-lt"/>
              </a:rPr>
              <a:t>}</a:t>
            </a:r>
            <a:endParaRPr lang="en-IN" sz="31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37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44" y="225213"/>
            <a:ext cx="10772775" cy="1658198"/>
          </a:xfrm>
        </p:spPr>
        <p:txBody>
          <a:bodyPr/>
          <a:lstStyle/>
          <a:p>
            <a:r>
              <a:rPr lang="en-IN" dirty="0" smtClean="0"/>
              <a:t>Classes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4" y="1654112"/>
            <a:ext cx="10515600" cy="4486275"/>
          </a:xfrm>
        </p:spPr>
        <p:txBody>
          <a:bodyPr>
            <a:noAutofit/>
          </a:bodyPr>
          <a:lstStyle/>
          <a:p>
            <a:r>
              <a:rPr lang="en-IN" sz="1800" dirty="0" smtClean="0"/>
              <a:t>Classes are </a:t>
            </a:r>
            <a:r>
              <a:rPr lang="en-IN" sz="1800" b="1" dirty="0" smtClean="0"/>
              <a:t>containers</a:t>
            </a:r>
            <a:r>
              <a:rPr lang="en-IN" sz="1800" dirty="0" smtClean="0"/>
              <a:t> of different resources.</a:t>
            </a:r>
          </a:p>
          <a:p>
            <a:r>
              <a:rPr lang="en-IN" sz="1800" dirty="0" smtClean="0"/>
              <a:t>Example of a class definition:</a:t>
            </a:r>
          </a:p>
          <a:p>
            <a:pPr marL="457200" lvl="1" indent="0">
              <a:buNone/>
            </a:pPr>
            <a:r>
              <a:rPr lang="en-IN" sz="1800" dirty="0" smtClean="0">
                <a:solidFill>
                  <a:srgbClr val="00B050"/>
                </a:solidFill>
                <a:latin typeface="+mj-lt"/>
              </a:rPr>
              <a:t>class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 err="1" smtClean="0">
                <a:latin typeface="+mj-lt"/>
              </a:rPr>
              <a:t>mysql</a:t>
            </a:r>
            <a:r>
              <a:rPr lang="en-IN" sz="1800" dirty="0" smtClean="0">
                <a:latin typeface="+mj-lt"/>
              </a:rPr>
              <a:t> (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  </a:t>
            </a:r>
            <a:r>
              <a:rPr lang="en-IN" sz="1800" dirty="0" err="1" smtClean="0">
                <a:latin typeface="+mj-lt"/>
              </a:rPr>
              <a:t>root_password</a:t>
            </a:r>
            <a:r>
              <a:rPr lang="en-IN" sz="1800" dirty="0" smtClean="0">
                <a:latin typeface="+mj-lt"/>
              </a:rPr>
              <a:t> =&gt; </a:t>
            </a:r>
            <a:r>
              <a:rPr lang="en-IN" sz="1800" dirty="0" smtClean="0">
                <a:solidFill>
                  <a:srgbClr val="00B050"/>
                </a:solidFill>
                <a:latin typeface="+mj-lt"/>
              </a:rPr>
              <a:t>'</a:t>
            </a:r>
            <a:r>
              <a:rPr lang="en-IN" sz="1800" dirty="0" err="1" smtClean="0">
                <a:solidFill>
                  <a:srgbClr val="00B050"/>
                </a:solidFill>
                <a:latin typeface="+mj-lt"/>
              </a:rPr>
              <a:t>default_value</a:t>
            </a:r>
            <a:r>
              <a:rPr lang="en-IN" sz="1800" dirty="0" smtClean="0">
                <a:solidFill>
                  <a:srgbClr val="00B050"/>
                </a:solidFill>
                <a:latin typeface="+mj-lt"/>
              </a:rPr>
              <a:t>'</a:t>
            </a:r>
            <a:r>
              <a:rPr lang="en-IN" sz="1800" dirty="0" smtClean="0">
                <a:latin typeface="+mj-lt"/>
              </a:rPr>
              <a:t>,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  port          =&gt; </a:t>
            </a:r>
            <a:r>
              <a:rPr lang="en-IN" sz="1800" dirty="0" smtClean="0">
                <a:solidFill>
                  <a:srgbClr val="00B050"/>
                </a:solidFill>
                <a:latin typeface="+mj-lt"/>
              </a:rPr>
              <a:t>'3306</a:t>
            </a:r>
            <a:r>
              <a:rPr lang="en-IN" sz="1800" dirty="0" smtClean="0">
                <a:latin typeface="+mj-lt"/>
              </a:rPr>
              <a:t>',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) {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  </a:t>
            </a:r>
            <a:r>
              <a:rPr lang="en-IN" sz="1800" dirty="0" smtClean="0">
                <a:solidFill>
                  <a:srgbClr val="00B0F0"/>
                </a:solidFill>
                <a:latin typeface="+mj-lt"/>
              </a:rPr>
              <a:t>package</a:t>
            </a:r>
            <a:r>
              <a:rPr lang="en-IN" sz="1800" dirty="0" smtClean="0">
                <a:latin typeface="+mj-lt"/>
              </a:rPr>
              <a:t> { </a:t>
            </a:r>
            <a:r>
              <a:rPr lang="en-IN" sz="1800" dirty="0" smtClean="0">
                <a:solidFill>
                  <a:srgbClr val="00B050"/>
                </a:solidFill>
                <a:latin typeface="+mj-lt"/>
              </a:rPr>
              <a:t>'</a:t>
            </a:r>
            <a:r>
              <a:rPr lang="en-IN" sz="1800" dirty="0" err="1" smtClean="0">
                <a:solidFill>
                  <a:srgbClr val="00B050"/>
                </a:solidFill>
                <a:latin typeface="+mj-lt"/>
              </a:rPr>
              <a:t>mysql</a:t>
            </a:r>
            <a:r>
              <a:rPr lang="en-IN" sz="1800" dirty="0" smtClean="0">
                <a:solidFill>
                  <a:srgbClr val="00B050"/>
                </a:solidFill>
                <a:latin typeface="+mj-lt"/>
              </a:rPr>
              <a:t>-server</a:t>
            </a:r>
            <a:r>
              <a:rPr lang="en-IN" sz="1800" dirty="0" smtClean="0">
                <a:latin typeface="+mj-lt"/>
              </a:rPr>
              <a:t>':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    ensure =&gt; present,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  }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  service { </a:t>
            </a:r>
            <a:r>
              <a:rPr lang="en-IN" sz="1800" dirty="0" smtClean="0">
                <a:solidFill>
                  <a:srgbClr val="00B050"/>
                </a:solidFill>
                <a:latin typeface="+mj-lt"/>
              </a:rPr>
              <a:t>'</a:t>
            </a:r>
            <a:r>
              <a:rPr lang="en-IN" sz="1800" dirty="0" err="1" smtClean="0">
                <a:solidFill>
                  <a:srgbClr val="00B050"/>
                </a:solidFill>
                <a:latin typeface="+mj-lt"/>
              </a:rPr>
              <a:t>mysql</a:t>
            </a:r>
            <a:r>
              <a:rPr lang="en-IN" sz="1800" dirty="0" smtClean="0">
                <a:latin typeface="+mj-lt"/>
              </a:rPr>
              <a:t>':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    ensure    =&gt; running,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  }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04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8" y="500062"/>
            <a:ext cx="10515600" cy="1325563"/>
          </a:xfrm>
        </p:spPr>
        <p:txBody>
          <a:bodyPr/>
          <a:lstStyle/>
          <a:p>
            <a:r>
              <a:rPr lang="en-IN" b="1" dirty="0" smtClean="0"/>
              <a:t>Manifest Format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65" y="1825625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Manifests are basically a collection of resource declarations, using the extension .pp. Below you can find an example of a simple playbook that performs two tasks: updates the apt cache and installs vim afterwards:</a:t>
            </a:r>
          </a:p>
          <a:p>
            <a:pPr marL="457200" lvl="1" indent="0">
              <a:buNone/>
            </a:pPr>
            <a:endParaRPr lang="en-IN" sz="22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IN" sz="2200" dirty="0" smtClean="0">
                <a:solidFill>
                  <a:srgbClr val="FF0000"/>
                </a:solidFill>
                <a:latin typeface="+mj-lt"/>
              </a:rPr>
              <a:t>exec { 'apt-get update':</a:t>
            </a:r>
          </a:p>
          <a:p>
            <a:pPr marL="457200" lvl="1" indent="0">
              <a:buNone/>
            </a:pPr>
            <a:r>
              <a:rPr lang="en-IN" sz="2200" dirty="0" smtClean="0">
                <a:solidFill>
                  <a:srgbClr val="FF0000"/>
                </a:solidFill>
                <a:latin typeface="+mj-lt"/>
              </a:rPr>
              <a:t>    command =&gt; '/</a:t>
            </a:r>
            <a:r>
              <a:rPr lang="en-IN" sz="2200" dirty="0" err="1" smtClean="0">
                <a:solidFill>
                  <a:srgbClr val="FF0000"/>
                </a:solidFill>
                <a:latin typeface="+mj-lt"/>
              </a:rPr>
              <a:t>usr</a:t>
            </a:r>
            <a:r>
              <a:rPr lang="en-IN" sz="2200" dirty="0" smtClean="0">
                <a:solidFill>
                  <a:srgbClr val="FF0000"/>
                </a:solidFill>
                <a:latin typeface="+mj-lt"/>
              </a:rPr>
              <a:t>/bin/apt-get update'</a:t>
            </a:r>
          </a:p>
          <a:p>
            <a:pPr marL="457200" lvl="1" indent="0">
              <a:buNone/>
            </a:pPr>
            <a:r>
              <a:rPr lang="en-IN" sz="2200" dirty="0" smtClean="0">
                <a:solidFill>
                  <a:srgbClr val="FF0000"/>
                </a:solidFill>
                <a:latin typeface="+mj-lt"/>
              </a:rPr>
              <a:t>}</a:t>
            </a:r>
          </a:p>
          <a:p>
            <a:pPr marL="457200" lvl="1" indent="0">
              <a:buNone/>
            </a:pPr>
            <a:endParaRPr lang="en-IN" sz="2200" dirty="0" smtClean="0">
              <a:solidFill>
                <a:srgbClr val="FF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IN" sz="2200" dirty="0" smtClean="0">
                <a:solidFill>
                  <a:srgbClr val="FF0000"/>
                </a:solidFill>
                <a:latin typeface="+mj-lt"/>
              </a:rPr>
              <a:t>package { 'vim':</a:t>
            </a:r>
          </a:p>
          <a:p>
            <a:pPr marL="457200" lvl="1" indent="0">
              <a:buNone/>
            </a:pPr>
            <a:r>
              <a:rPr lang="en-IN" sz="2200" dirty="0" smtClean="0">
                <a:solidFill>
                  <a:srgbClr val="FF0000"/>
                </a:solidFill>
                <a:latin typeface="+mj-lt"/>
              </a:rPr>
              <a:t>    ensure =&gt; 'installed'</a:t>
            </a:r>
          </a:p>
          <a:p>
            <a:pPr marL="457200" lvl="1" indent="0">
              <a:buNone/>
            </a:pPr>
            <a:r>
              <a:rPr lang="en-IN" sz="2200" dirty="0" smtClean="0">
                <a:solidFill>
                  <a:srgbClr val="FF0000"/>
                </a:solidFill>
                <a:latin typeface="+mj-lt"/>
              </a:rPr>
              <a:t>    require =&gt; Exec['apt-get update']</a:t>
            </a:r>
          </a:p>
          <a:p>
            <a:pPr marL="457200" lvl="1" indent="0">
              <a:buNone/>
            </a:pPr>
            <a:r>
              <a:rPr lang="en-IN" sz="2200" dirty="0" smtClean="0">
                <a:solidFill>
                  <a:srgbClr val="FF0000"/>
                </a:solidFill>
                <a:latin typeface="+mj-lt"/>
              </a:rPr>
              <a:t>}</a:t>
            </a:r>
            <a:endParaRPr lang="en-IN" sz="2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42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68" y="346837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P</a:t>
            </a:r>
            <a:r>
              <a:rPr lang="en-IN" b="1" dirty="0" smtClean="0"/>
              <a:t>uppet manifest directory structure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05" y="1828800"/>
            <a:ext cx="10753725" cy="376618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/manifests/classes/ – Directory containing all classes</a:t>
            </a:r>
          </a:p>
          <a:p>
            <a:r>
              <a:rPr lang="en-IN" dirty="0" smtClean="0"/>
              <a:t>/manifests/</a:t>
            </a:r>
            <a:r>
              <a:rPr lang="en-IN" dirty="0" err="1" smtClean="0"/>
              <a:t>site.pp</a:t>
            </a:r>
            <a:r>
              <a:rPr lang="en-IN" dirty="0" smtClean="0"/>
              <a:t> – the primary manifest file</a:t>
            </a:r>
          </a:p>
          <a:p>
            <a:r>
              <a:rPr lang="en-IN" dirty="0" smtClean="0"/>
              <a:t>/manifests/</a:t>
            </a:r>
            <a:r>
              <a:rPr lang="en-IN" dirty="0" err="1" smtClean="0"/>
              <a:t>templates.pp</a:t>
            </a:r>
            <a:r>
              <a:rPr lang="en-IN" dirty="0" smtClean="0"/>
              <a:t> – Contains template nodes</a:t>
            </a:r>
          </a:p>
          <a:p>
            <a:r>
              <a:rPr lang="en-IN" dirty="0" smtClean="0"/>
              <a:t>/manifests/</a:t>
            </a:r>
            <a:r>
              <a:rPr lang="en-IN" dirty="0" err="1" smtClean="0"/>
              <a:t>nodes.pp</a:t>
            </a:r>
            <a:r>
              <a:rPr lang="en-IN" dirty="0" smtClean="0"/>
              <a:t> – Contains node definitions</a:t>
            </a:r>
          </a:p>
          <a:p>
            <a:r>
              <a:rPr lang="en-IN" dirty="0" smtClean="0"/>
              <a:t>/manifests/definitions/ – Contains all definitions</a:t>
            </a:r>
          </a:p>
          <a:p>
            <a:r>
              <a:rPr lang="en-IN" dirty="0" smtClean="0"/>
              <a:t>/manifests/groups/ – Contains manifests configuring groups</a:t>
            </a:r>
          </a:p>
          <a:p>
            <a:r>
              <a:rPr lang="en-IN" dirty="0" smtClean="0"/>
              <a:t>/manifests/</a:t>
            </a:r>
            <a:r>
              <a:rPr lang="en-IN" dirty="0" err="1" smtClean="0"/>
              <a:t>os</a:t>
            </a:r>
            <a:r>
              <a:rPr lang="en-IN" dirty="0" smtClean="0"/>
              <a:t>/ – Contains classes designed to configure nodes with particular operating systems</a:t>
            </a:r>
          </a:p>
          <a:p>
            <a:r>
              <a:rPr lang="en-IN" dirty="0" smtClean="0"/>
              <a:t>/manifests/users/ – Contains manifests configuring users</a:t>
            </a:r>
          </a:p>
          <a:p>
            <a:r>
              <a:rPr lang="en-IN" dirty="0" smtClean="0"/>
              <a:t>/manifest/files/ – Contains file server modules for Puppet distributable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89805"/>
            <a:ext cx="10772775" cy="1658198"/>
          </a:xfrm>
        </p:spPr>
        <p:txBody>
          <a:bodyPr/>
          <a:lstStyle/>
          <a:p>
            <a:r>
              <a:rPr lang="en-IN" b="1" dirty="0" smtClean="0"/>
              <a:t>Create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938528"/>
            <a:ext cx="10753725" cy="3766185"/>
          </a:xfrm>
        </p:spPr>
        <p:txBody>
          <a:bodyPr>
            <a:normAutofit/>
          </a:bodyPr>
          <a:lstStyle/>
          <a:p>
            <a:r>
              <a:rPr lang="en-IN" dirty="0" smtClean="0"/>
              <a:t>On the Puppet master, create the directory structure for a module named lamp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cd /</a:t>
            </a:r>
            <a:r>
              <a:rPr lang="en-IN" dirty="0" err="1" smtClean="0">
                <a:solidFill>
                  <a:srgbClr val="FF0000"/>
                </a:solidFill>
              </a:rPr>
              <a:t>etc</a:t>
            </a:r>
            <a:r>
              <a:rPr lang="en-IN" dirty="0" smtClean="0">
                <a:solidFill>
                  <a:srgbClr val="FF0000"/>
                </a:solidFill>
              </a:rPr>
              <a:t>/puppet/modules</a:t>
            </a:r>
          </a:p>
          <a:p>
            <a:pPr marL="457200" lvl="1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mkdir</a:t>
            </a:r>
            <a:r>
              <a:rPr lang="en-IN" dirty="0" smtClean="0">
                <a:solidFill>
                  <a:srgbClr val="FF0000"/>
                </a:solidFill>
              </a:rPr>
              <a:t> -p lamp/manifests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Now create and edit your module's </a:t>
            </a:r>
            <a:r>
              <a:rPr lang="en-IN" dirty="0" err="1" smtClean="0"/>
              <a:t>init.pp</a:t>
            </a:r>
            <a:r>
              <a:rPr lang="en-IN" dirty="0" smtClean="0"/>
              <a:t> file: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vi lamp/manifests/</a:t>
            </a:r>
            <a:r>
              <a:rPr lang="en-IN" dirty="0" err="1" smtClean="0">
                <a:solidFill>
                  <a:srgbClr val="FF0000"/>
                </a:solidFill>
                <a:latin typeface="+mj-lt"/>
              </a:rPr>
              <a:t>init.pp</a:t>
            </a:r>
            <a:endParaRPr lang="en-IN" dirty="0" smtClean="0">
              <a:solidFill>
                <a:srgbClr val="FF0000"/>
              </a:solidFill>
              <a:latin typeface="+mj-lt"/>
            </a:endParaRP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26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984248"/>
            <a:ext cx="10753725" cy="376618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class lamp {</a:t>
            </a:r>
          </a:p>
          <a:p>
            <a:pPr marL="0" indent="0">
              <a:buNone/>
            </a:pPr>
            <a:r>
              <a:rPr lang="en-IN" dirty="0" smtClean="0"/>
              <a:t>  /// Add content from </a:t>
            </a:r>
            <a:r>
              <a:rPr lang="en-IN" dirty="0" smtClean="0">
                <a:hlinkClick r:id="rId2"/>
              </a:rPr>
              <a:t>https://github.com/foxutech/puppet/blob/master/lamp.pp</a:t>
            </a:r>
            <a:r>
              <a:rPr lang="en-IN" dirty="0" smtClean="0"/>
              <a:t> repo///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 smtClean="0"/>
              <a:t>Then save and exit 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63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" y="326050"/>
            <a:ext cx="10772775" cy="1658198"/>
          </a:xfrm>
        </p:spPr>
        <p:txBody>
          <a:bodyPr/>
          <a:lstStyle/>
          <a:p>
            <a:r>
              <a:rPr lang="en-IN" b="1" dirty="0" smtClean="0"/>
              <a:t>Use Module in Main Manifest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984248"/>
            <a:ext cx="10753725" cy="3766185"/>
          </a:xfrm>
        </p:spPr>
        <p:txBody>
          <a:bodyPr>
            <a:normAutofit/>
          </a:bodyPr>
          <a:lstStyle/>
          <a:p>
            <a:r>
              <a:rPr lang="en-IN" dirty="0" smtClean="0"/>
              <a:t>vi /</a:t>
            </a:r>
            <a:r>
              <a:rPr lang="en-IN" dirty="0" err="1" smtClean="0"/>
              <a:t>etc</a:t>
            </a:r>
            <a:r>
              <a:rPr lang="en-IN" dirty="0" smtClean="0"/>
              <a:t>/puppet/manifests/</a:t>
            </a:r>
            <a:r>
              <a:rPr lang="en-IN" dirty="0" err="1" smtClean="0"/>
              <a:t>site.pp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node default { }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node ‘//HOSTNAME//' {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include </a:t>
            </a:r>
            <a:r>
              <a:rPr lang="en-IN" dirty="0" smtClean="0">
                <a:latin typeface="+mj-lt"/>
              </a:rPr>
              <a:t>lamp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}</a:t>
            </a: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  <a:latin typeface="+mj-lt"/>
              </a:rPr>
              <a:t># puppet agent –test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IN" dirty="0" smtClean="0">
                <a:latin typeface="+mj-lt"/>
              </a:rPr>
              <a:t>Once you run it, then u can see it will replicate it. You can access it in browser. </a:t>
            </a:r>
          </a:p>
        </p:txBody>
      </p:sp>
    </p:spTree>
    <p:extLst>
      <p:ext uri="{BB962C8B-B14F-4D97-AF65-F5344CB8AC3E}">
        <p14:creationId xmlns:p14="http://schemas.microsoft.com/office/powerpoint/2010/main" val="394348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04" y="280330"/>
            <a:ext cx="10772775" cy="1658198"/>
          </a:xfrm>
        </p:spPr>
        <p:txBody>
          <a:bodyPr>
            <a:normAutofit/>
          </a:bodyPr>
          <a:lstStyle/>
          <a:p>
            <a:r>
              <a:rPr lang="en-IN" b="1" dirty="0" smtClean="0"/>
              <a:t>Install LAMP with Pre-existing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938528"/>
            <a:ext cx="10753725" cy="376618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There is a repository of publically-available modules, at the Puppet Forge, that can be useful when trying to develop your own infrastructure. The Puppet Forge modules can be quickly installed with built-in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puppet module </a:t>
            </a:r>
            <a:r>
              <a:rPr lang="en-IN" dirty="0" smtClean="0"/>
              <a:t>command. It just so happens that modules for installing and maintaining Apache and MySQL are available here. 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sz="3200" dirty="0" smtClean="0">
                <a:solidFill>
                  <a:srgbClr val="FF0000"/>
                </a:solidFill>
                <a:latin typeface="+mj-lt"/>
              </a:rPr>
              <a:t># puppet module install </a:t>
            </a:r>
            <a:r>
              <a:rPr lang="en-IN" sz="3200" dirty="0" err="1" smtClean="0">
                <a:solidFill>
                  <a:srgbClr val="FF0000"/>
                </a:solidFill>
                <a:latin typeface="+mj-lt"/>
              </a:rPr>
              <a:t>puppetlabs</a:t>
            </a:r>
            <a:r>
              <a:rPr lang="en-IN" sz="3200" dirty="0" smtClean="0">
                <a:solidFill>
                  <a:srgbClr val="FF0000"/>
                </a:solidFill>
                <a:latin typeface="+mj-lt"/>
              </a:rPr>
              <a:t>-apache</a:t>
            </a:r>
          </a:p>
          <a:p>
            <a:pPr marL="457200" lvl="1" indent="0">
              <a:buNone/>
            </a:pPr>
            <a:r>
              <a:rPr lang="en-IN" sz="3200" dirty="0" smtClean="0">
                <a:solidFill>
                  <a:srgbClr val="FF0000"/>
                </a:solidFill>
                <a:latin typeface="+mj-lt"/>
              </a:rPr>
              <a:t># puppet module install </a:t>
            </a:r>
            <a:r>
              <a:rPr lang="en-IN" sz="3200" dirty="0" err="1" smtClean="0">
                <a:solidFill>
                  <a:srgbClr val="FF0000"/>
                </a:solidFill>
                <a:latin typeface="+mj-lt"/>
              </a:rPr>
              <a:t>puppetlabs-mysql</a:t>
            </a:r>
            <a:endParaRPr lang="en-IN" sz="3200" dirty="0" smtClean="0">
              <a:solidFill>
                <a:srgbClr val="FF0000"/>
              </a:solidFill>
              <a:latin typeface="+mj-lt"/>
            </a:endParaRPr>
          </a:p>
          <a:p>
            <a:pPr marL="457200" lvl="1" indent="0">
              <a:buNone/>
            </a:pPr>
            <a:endParaRPr lang="en-IN" sz="3200" dirty="0">
              <a:latin typeface="+mj-lt"/>
            </a:endParaRPr>
          </a:p>
          <a:p>
            <a:pPr marL="0" indent="0">
              <a:buNone/>
            </a:pPr>
            <a:r>
              <a:rPr lang="en-IN" sz="3600" dirty="0" smtClean="0">
                <a:latin typeface="+mj-lt"/>
              </a:rPr>
              <a:t>Find sample </a:t>
            </a:r>
            <a:r>
              <a:rPr lang="en-IN" sz="3600" dirty="0" err="1" smtClean="0">
                <a:latin typeface="+mj-lt"/>
              </a:rPr>
              <a:t>site.pp</a:t>
            </a:r>
            <a:r>
              <a:rPr lang="en-IN" sz="3600" dirty="0" smtClean="0">
                <a:latin typeface="+mj-lt"/>
              </a:rPr>
              <a:t> on </a:t>
            </a:r>
            <a:r>
              <a:rPr lang="en-IN" sz="3600" dirty="0" smtClean="0">
                <a:latin typeface="+mj-lt"/>
                <a:hlinkClick r:id="rId2"/>
              </a:rPr>
              <a:t>Foxutech.com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42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372698"/>
            <a:ext cx="10515600" cy="1325563"/>
          </a:xfrm>
        </p:spPr>
        <p:txBody>
          <a:bodyPr/>
          <a:lstStyle/>
          <a:p>
            <a:r>
              <a:rPr lang="en-IN" b="1" dirty="0" smtClean="0"/>
              <a:t>What is Puppet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9392" y="1698261"/>
            <a:ext cx="1088440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Configuration Management Tool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framework for Systems Automation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Declarative Domain Specific Language (DSL)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kumimoji="0" lang="en-US" alt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in written Ruby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on Linux, Unix (Solaris, AIX, *BSD), </a:t>
            </a:r>
            <a:r>
              <a:rPr kumimoji="0" lang="en-US" alt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Windows (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Supported Platforms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Puppet Labs</a:t>
            </a: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by 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http://puppetlabs.com/customers/companies/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95361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541397"/>
            <a:ext cx="10515600" cy="132556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77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Configuration Management Advantage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Code: Track, Test, Deploy, Reproduce,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commits log shows the history of change on the infrastructure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Reproducible setups: Do once, repeat forever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quickly: Done for one, use on many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and consistent server setups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Aligned Environments for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test,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prod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to Puppet: Chef,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CFEngine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Salt,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956816"/>
            <a:ext cx="9720073" cy="402336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dirty="0" err="1" smtClean="0"/>
              <a:t>Debian</a:t>
            </a:r>
            <a:r>
              <a:rPr lang="en-IN" dirty="0" smtClean="0"/>
              <a:t>, Ubuntu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Available by default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apt-get install puppet       # On clients (nodes)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apt-get install </a:t>
            </a:r>
            <a:r>
              <a:rPr lang="en-IN" dirty="0" err="1" smtClean="0">
                <a:solidFill>
                  <a:srgbClr val="FF0000"/>
                </a:solidFill>
                <a:latin typeface="+mj-lt"/>
              </a:rPr>
              <a:t>puppetmaster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 # On server (master)</a:t>
            </a:r>
          </a:p>
          <a:p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err="1" smtClean="0"/>
              <a:t>RedHat</a:t>
            </a:r>
            <a:r>
              <a:rPr lang="en-IN" dirty="0" smtClean="0"/>
              <a:t>, Centos, Fedora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Add EPEL repository or RHN Extra channel</a:t>
            </a:r>
          </a:p>
          <a:p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yum install puppet        # On clients (nodes)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yum install puppet-server # On server (master)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5325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Puppet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1938528"/>
            <a:ext cx="9720073" cy="4023360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A Declarative Domain Specific Language (DSL)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It defines STATES (Not procedures)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Puppet code is written in manifests (files with .pp extension)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In the code we declare resources that affect elements of the system (files, packages, services ...)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Resources are grouped in classes which may expose parameters that affect their behaviour.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Classes and configuration files are organized in modules.</a:t>
            </a:r>
          </a:p>
        </p:txBody>
      </p:sp>
    </p:spTree>
    <p:extLst>
      <p:ext uri="{BB962C8B-B14F-4D97-AF65-F5344CB8AC3E}">
        <p14:creationId xmlns:p14="http://schemas.microsoft.com/office/powerpoint/2010/main" val="17122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12" y="149138"/>
            <a:ext cx="10772775" cy="165819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Puppet Terms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12" y="1597024"/>
            <a:ext cx="11085576" cy="470319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Puppet Master</a:t>
            </a:r>
            <a:r>
              <a:rPr lang="en-IN" dirty="0" smtClean="0"/>
              <a:t>: the master server that controls configuration on the nodes</a:t>
            </a:r>
          </a:p>
          <a:p>
            <a:r>
              <a:rPr lang="en-IN" b="1" dirty="0" smtClean="0"/>
              <a:t>Puppet Agent Node</a:t>
            </a:r>
            <a:r>
              <a:rPr lang="en-IN" dirty="0" smtClean="0"/>
              <a:t>: a node controlled by a Puppet Master</a:t>
            </a:r>
          </a:p>
          <a:p>
            <a:r>
              <a:rPr lang="en-IN" b="1" dirty="0" smtClean="0"/>
              <a:t>Manifest</a:t>
            </a:r>
            <a:r>
              <a:rPr lang="en-IN" dirty="0" smtClean="0"/>
              <a:t>: a file that contains a set of instructions to be executed</a:t>
            </a:r>
          </a:p>
          <a:p>
            <a:r>
              <a:rPr lang="en-IN" b="1" dirty="0" smtClean="0"/>
              <a:t>Resource</a:t>
            </a:r>
            <a:r>
              <a:rPr lang="en-IN" dirty="0" smtClean="0"/>
              <a:t>: a portion of code that declares an element of the system and how its state should be changed. For instance, to install a package we need to define a </a:t>
            </a:r>
            <a:r>
              <a:rPr lang="en-IN" i="1" dirty="0" smtClean="0"/>
              <a:t>package</a:t>
            </a:r>
            <a:r>
              <a:rPr lang="en-IN" dirty="0" smtClean="0"/>
              <a:t> resource and ensure its state is set to "installed"</a:t>
            </a:r>
          </a:p>
          <a:p>
            <a:r>
              <a:rPr lang="en-IN" b="1" dirty="0" smtClean="0"/>
              <a:t>Module</a:t>
            </a:r>
            <a:r>
              <a:rPr lang="en-IN" dirty="0" smtClean="0"/>
              <a:t>: a collection of manifests and other related files organized in a pre-defined way to facilitate sharing and reusing parts of a provisioning</a:t>
            </a:r>
          </a:p>
          <a:p>
            <a:r>
              <a:rPr lang="en-IN" b="1" dirty="0" smtClean="0"/>
              <a:t>Class</a:t>
            </a:r>
            <a:r>
              <a:rPr lang="en-IN" dirty="0" smtClean="0"/>
              <a:t>: just like with regular programming languages, classes are used in Puppet to better organize the provisioning and make it easier to reuse portions of the code </a:t>
            </a:r>
          </a:p>
          <a:p>
            <a:r>
              <a:rPr lang="en-IN" b="1" dirty="0" smtClean="0"/>
              <a:t>Facts</a:t>
            </a:r>
            <a:r>
              <a:rPr lang="en-IN" dirty="0" smtClean="0"/>
              <a:t>: global variables containing information about the system, like network interfaces and operating system</a:t>
            </a:r>
          </a:p>
          <a:p>
            <a:r>
              <a:rPr lang="en-IN" b="1" dirty="0" smtClean="0"/>
              <a:t>Services</a:t>
            </a:r>
            <a:r>
              <a:rPr lang="en-IN" dirty="0" smtClean="0"/>
              <a:t>: used to trigger service status changes, like restarting or stopping a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12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80" y="298365"/>
            <a:ext cx="10772775" cy="1658198"/>
          </a:xfrm>
        </p:spPr>
        <p:txBody>
          <a:bodyPr/>
          <a:lstStyle/>
          <a:p>
            <a:r>
              <a:rPr lang="en-IN" b="1" dirty="0" smtClean="0"/>
              <a:t>Resource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180" y="1682496"/>
            <a:ext cx="10515600" cy="464077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Resource Types are single units of configuration composed by: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A type (package, service, file, user, mount, exec ...)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A title (how is called and referred)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Zero or more arguments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type { 'title':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  argument  =&gt; value,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en-IN" dirty="0" err="1" smtClean="0">
                <a:solidFill>
                  <a:srgbClr val="FF0000"/>
                </a:solidFill>
                <a:latin typeface="+mj-lt"/>
              </a:rPr>
              <a:t>other_arg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 =&gt; value,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}</a:t>
            </a:r>
          </a:p>
          <a:p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Example for a file resource type: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file { '</a:t>
            </a:r>
            <a:r>
              <a:rPr lang="en-IN" dirty="0" err="1" smtClean="0">
                <a:solidFill>
                  <a:srgbClr val="00B050"/>
                </a:solidFill>
                <a:latin typeface="+mj-lt"/>
              </a:rPr>
              <a:t>motd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':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  path    =&gt; '/</a:t>
            </a:r>
            <a:r>
              <a:rPr lang="en-IN" dirty="0" err="1" smtClean="0">
                <a:solidFill>
                  <a:srgbClr val="00B050"/>
                </a:solidFill>
                <a:latin typeface="+mj-lt"/>
              </a:rPr>
              <a:t>etc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/</a:t>
            </a:r>
            <a:r>
              <a:rPr lang="en-IN" dirty="0" err="1" smtClean="0">
                <a:solidFill>
                  <a:srgbClr val="00B050"/>
                </a:solidFill>
                <a:latin typeface="+mj-lt"/>
              </a:rPr>
              <a:t>motd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',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  content =&gt; 'Tomorrow is another day',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}</a:t>
            </a:r>
            <a:endParaRPr lang="en-IN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4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Resource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965960"/>
            <a:ext cx="10515600" cy="455847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package { 'python-software-properties':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    ensure =&gt; 'installed'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}</a:t>
            </a:r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exec { 'add-repository':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    command =&gt; '/</a:t>
            </a:r>
            <a:r>
              <a:rPr lang="en-IN" dirty="0" err="1" smtClean="0">
                <a:solidFill>
                  <a:srgbClr val="FF0000"/>
                </a:solidFill>
                <a:latin typeface="+mj-lt"/>
              </a:rPr>
              <a:t>usr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/bin/add-apt-repository </a:t>
            </a:r>
            <a:r>
              <a:rPr lang="en-IN" dirty="0" err="1" smtClean="0">
                <a:solidFill>
                  <a:srgbClr val="FF0000"/>
                </a:solidFill>
                <a:latin typeface="+mj-lt"/>
              </a:rPr>
              <a:t>ppa:ondrej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/php5 -y'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    require =&gt; Package['python-software-properties']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}</a:t>
            </a:r>
            <a:endParaRPr lang="en-IN" dirty="0">
              <a:solidFill>
                <a:srgbClr val="FF0000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 smtClean="0">
                <a:solidFill>
                  <a:srgbClr val="00B0F0"/>
                </a:solidFill>
              </a:rPr>
              <a:t>require</a:t>
            </a:r>
            <a:r>
              <a:rPr lang="en-IN" dirty="0" smtClean="0"/>
              <a:t> option receives as parameter a reference to another resource. In this case, we are referring to the Package resource identified as </a:t>
            </a:r>
            <a:r>
              <a:rPr lang="en-IN" dirty="0" smtClean="0">
                <a:solidFill>
                  <a:srgbClr val="00B0F0"/>
                </a:solidFill>
              </a:rPr>
              <a:t>python-software-properties</a:t>
            </a:r>
            <a:r>
              <a:rPr lang="en-IN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It's important to notice that while we use </a:t>
            </a:r>
            <a:r>
              <a:rPr lang="en-IN" dirty="0" smtClean="0">
                <a:solidFill>
                  <a:srgbClr val="00B0F0"/>
                </a:solidFill>
              </a:rPr>
              <a:t>exec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F0"/>
                </a:solidFill>
              </a:rPr>
              <a:t>package</a:t>
            </a:r>
            <a:r>
              <a:rPr lang="en-IN" dirty="0" smtClean="0"/>
              <a:t>, and such for declaring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28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Contd..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Now let's say you need to make sure a task is executed before another. For a case like this, we can use the before option instead: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package { 'curl':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    ensure =&gt; 'installed'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    before =&gt; Exec['install script']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}</a:t>
            </a:r>
          </a:p>
          <a:p>
            <a:pPr marL="457200" lvl="1" indent="0">
              <a:buNone/>
            </a:pPr>
            <a:endParaRPr lang="en-IN" dirty="0" smtClean="0">
              <a:solidFill>
                <a:srgbClr val="00B05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exec { 'install script':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B050"/>
                </a:solidFill>
                <a:latin typeface="+mj-lt"/>
              </a:rPr>
              <a:t>    command =&gt; '/</a:t>
            </a:r>
            <a:r>
              <a:rPr lang="en-IN" dirty="0" err="1" smtClean="0">
                <a:solidFill>
                  <a:srgbClr val="00B050"/>
                </a:solidFill>
                <a:latin typeface="+mj-lt"/>
              </a:rPr>
              <a:t>usr</a:t>
            </a:r>
            <a:r>
              <a:rPr lang="en-IN" dirty="0" smtClean="0">
                <a:solidFill>
                  <a:srgbClr val="00B050"/>
                </a:solidFill>
                <a:latin typeface="+mj-lt"/>
              </a:rPr>
              <a:t>/bin/curl http://example.com/some-script.sh'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19847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102</TotalTime>
  <Words>1216</Words>
  <Application>Microsoft Office PowerPoint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 Light</vt:lpstr>
      <vt:lpstr>Times New Roman</vt:lpstr>
      <vt:lpstr>Wingdings</vt:lpstr>
      <vt:lpstr>Metropolitan</vt:lpstr>
      <vt:lpstr>Puppet</vt:lpstr>
      <vt:lpstr>What is Puppet </vt:lpstr>
      <vt:lpstr>Configuration Management Advantage</vt:lpstr>
      <vt:lpstr>Installation</vt:lpstr>
      <vt:lpstr>Puppet Language</vt:lpstr>
      <vt:lpstr> Puppet Terms </vt:lpstr>
      <vt:lpstr>Resource Types</vt:lpstr>
      <vt:lpstr>Resource Dependency</vt:lpstr>
      <vt:lpstr>Contd..</vt:lpstr>
      <vt:lpstr>Resource Types reference</vt:lpstr>
      <vt:lpstr>Simple samples of resources</vt:lpstr>
      <vt:lpstr>More complex samples of resources</vt:lpstr>
      <vt:lpstr>Classes Definition</vt:lpstr>
      <vt:lpstr>Manifest Format</vt:lpstr>
      <vt:lpstr>Puppet manifest directory structure</vt:lpstr>
      <vt:lpstr>Create Module</vt:lpstr>
      <vt:lpstr>Contd..</vt:lpstr>
      <vt:lpstr>Use Module in Main Manifest</vt:lpstr>
      <vt:lpstr>Install LAMP with Pre-existing Modules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Puppet</dc:title>
  <dc:creator>Prabhakar T</dc:creator>
  <cp:lastModifiedBy>Prabhakar T</cp:lastModifiedBy>
  <cp:revision>31</cp:revision>
  <dcterms:created xsi:type="dcterms:W3CDTF">2017-06-10T17:47:56Z</dcterms:created>
  <dcterms:modified xsi:type="dcterms:W3CDTF">2017-06-10T19:30:49Z</dcterms:modified>
</cp:coreProperties>
</file>