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464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464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464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69760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17"/>
                </a:moveTo>
                <a:lnTo>
                  <a:pt x="3577" y="281165"/>
                </a:lnTo>
                <a:lnTo>
                  <a:pt x="13968" y="234633"/>
                </a:lnTo>
                <a:lnTo>
                  <a:pt x="30663" y="190833"/>
                </a:lnTo>
                <a:lnTo>
                  <a:pt x="53151" y="150274"/>
                </a:lnTo>
                <a:lnTo>
                  <a:pt x="80923" y="113467"/>
                </a:lnTo>
                <a:lnTo>
                  <a:pt x="113467" y="80923"/>
                </a:lnTo>
                <a:lnTo>
                  <a:pt x="150273" y="53151"/>
                </a:lnTo>
                <a:lnTo>
                  <a:pt x="190832" y="30663"/>
                </a:lnTo>
                <a:lnTo>
                  <a:pt x="234633" y="13968"/>
                </a:lnTo>
                <a:lnTo>
                  <a:pt x="281164" y="3577"/>
                </a:lnTo>
                <a:lnTo>
                  <a:pt x="329917" y="0"/>
                </a:lnTo>
                <a:lnTo>
                  <a:pt x="8683443" y="0"/>
                </a:lnTo>
                <a:lnTo>
                  <a:pt x="8732196" y="3577"/>
                </a:lnTo>
                <a:lnTo>
                  <a:pt x="8778728" y="13968"/>
                </a:lnTo>
                <a:lnTo>
                  <a:pt x="8822529" y="30663"/>
                </a:lnTo>
                <a:lnTo>
                  <a:pt x="8863088" y="53151"/>
                </a:lnTo>
                <a:lnTo>
                  <a:pt x="8899895" y="80923"/>
                </a:lnTo>
                <a:lnTo>
                  <a:pt x="8932439" y="113467"/>
                </a:lnTo>
                <a:lnTo>
                  <a:pt x="8960211" y="150274"/>
                </a:lnTo>
                <a:lnTo>
                  <a:pt x="8982699" y="190833"/>
                </a:lnTo>
                <a:lnTo>
                  <a:pt x="8999395" y="234633"/>
                </a:lnTo>
                <a:lnTo>
                  <a:pt x="9009786" y="281165"/>
                </a:lnTo>
                <a:lnTo>
                  <a:pt x="9013363" y="329917"/>
                </a:lnTo>
                <a:lnTo>
                  <a:pt x="9013363" y="6363485"/>
                </a:lnTo>
                <a:lnTo>
                  <a:pt x="9009786" y="6412238"/>
                </a:lnTo>
                <a:lnTo>
                  <a:pt x="8999395" y="6458770"/>
                </a:lnTo>
                <a:lnTo>
                  <a:pt x="8982699" y="6502571"/>
                </a:lnTo>
                <a:lnTo>
                  <a:pt x="8960211" y="6543130"/>
                </a:lnTo>
                <a:lnTo>
                  <a:pt x="8932439" y="6579937"/>
                </a:lnTo>
                <a:lnTo>
                  <a:pt x="8899895" y="6612481"/>
                </a:lnTo>
                <a:lnTo>
                  <a:pt x="8863088" y="6640253"/>
                </a:lnTo>
                <a:lnTo>
                  <a:pt x="8822529" y="6662741"/>
                </a:lnTo>
                <a:lnTo>
                  <a:pt x="8778728" y="6679436"/>
                </a:lnTo>
                <a:lnTo>
                  <a:pt x="8732196" y="6689828"/>
                </a:lnTo>
                <a:lnTo>
                  <a:pt x="8683443" y="6693405"/>
                </a:lnTo>
                <a:lnTo>
                  <a:pt x="329917" y="6693405"/>
                </a:lnTo>
                <a:lnTo>
                  <a:pt x="281164" y="6689828"/>
                </a:lnTo>
                <a:lnTo>
                  <a:pt x="234633" y="6679436"/>
                </a:lnTo>
                <a:lnTo>
                  <a:pt x="190832" y="6662741"/>
                </a:lnTo>
                <a:lnTo>
                  <a:pt x="150273" y="6640253"/>
                </a:lnTo>
                <a:lnTo>
                  <a:pt x="113467" y="6612481"/>
                </a:lnTo>
                <a:lnTo>
                  <a:pt x="80923" y="6579937"/>
                </a:lnTo>
                <a:lnTo>
                  <a:pt x="53151" y="6543130"/>
                </a:lnTo>
                <a:lnTo>
                  <a:pt x="30663" y="6502571"/>
                </a:lnTo>
                <a:lnTo>
                  <a:pt x="13968" y="6458770"/>
                </a:lnTo>
                <a:lnTo>
                  <a:pt x="3577" y="6412238"/>
                </a:lnTo>
                <a:lnTo>
                  <a:pt x="0" y="6363485"/>
                </a:lnTo>
                <a:lnTo>
                  <a:pt x="0" y="329917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6620" y="716597"/>
            <a:ext cx="7350759" cy="618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464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0390" y="1506219"/>
            <a:ext cx="7983219" cy="439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iningpanda.com/" TargetMode="External"/><Relationship Id="rId2" Type="http://schemas.openxmlformats.org/officeDocument/2006/relationships/hyperlink" Target="http://www.cloudbees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udson-ci.org/" TargetMode="External"/><Relationship Id="rId7" Type="http://schemas.openxmlformats.org/officeDocument/2006/relationships/hyperlink" Target="http://confluence.public.thoughtworks.org/display/CCNET/What+is+Continuous" TargetMode="External"/><Relationship Id="rId2" Type="http://schemas.openxmlformats.org/officeDocument/2006/relationships/hyperlink" Target="http://www.martinfowler.com/articles/continuousIntegr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rrines-corner2006.blogspot.com/2011/09/freebie-monday_26.html" TargetMode="External"/><Relationship Id="rId5" Type="http://schemas.openxmlformats.org/officeDocument/2006/relationships/hyperlink" Target="http://www.eclipse.org/hudson/the-hudson-book/book-hudson.pdf" TargetMode="External"/><Relationship Id="rId4" Type="http://schemas.openxmlformats.org/officeDocument/2006/relationships/hyperlink" Target="http://www.code-magazine.com/articleprint.aspx?quickid=0906071&amp;amp;printmode=tru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jenkins-ci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12" y="69761"/>
            <a:ext cx="9013370" cy="6692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312" y="69760"/>
            <a:ext cx="9013825" cy="6692265"/>
          </a:xfrm>
          <a:custGeom>
            <a:avLst/>
            <a:gdLst/>
            <a:ahLst/>
            <a:cxnLst/>
            <a:rect l="l" t="t" r="r" b="b"/>
            <a:pathLst>
              <a:path w="9013825" h="6692265">
                <a:moveTo>
                  <a:pt x="0" y="329858"/>
                </a:moveTo>
                <a:lnTo>
                  <a:pt x="3576" y="281114"/>
                </a:lnTo>
                <a:lnTo>
                  <a:pt x="13965" y="234591"/>
                </a:lnTo>
                <a:lnTo>
                  <a:pt x="30657" y="190798"/>
                </a:lnTo>
                <a:lnTo>
                  <a:pt x="53142" y="150247"/>
                </a:lnTo>
                <a:lnTo>
                  <a:pt x="80908" y="113447"/>
                </a:lnTo>
                <a:lnTo>
                  <a:pt x="113447" y="80908"/>
                </a:lnTo>
                <a:lnTo>
                  <a:pt x="150247" y="53142"/>
                </a:lnTo>
                <a:lnTo>
                  <a:pt x="190798" y="30657"/>
                </a:lnTo>
                <a:lnTo>
                  <a:pt x="234591" y="13965"/>
                </a:lnTo>
                <a:lnTo>
                  <a:pt x="281114" y="3576"/>
                </a:lnTo>
                <a:lnTo>
                  <a:pt x="329858" y="0"/>
                </a:lnTo>
                <a:lnTo>
                  <a:pt x="8683503" y="0"/>
                </a:lnTo>
                <a:lnTo>
                  <a:pt x="8732248" y="3576"/>
                </a:lnTo>
                <a:lnTo>
                  <a:pt x="8778772" y="13965"/>
                </a:lnTo>
                <a:lnTo>
                  <a:pt x="8822565" y="30657"/>
                </a:lnTo>
                <a:lnTo>
                  <a:pt x="8863117" y="53142"/>
                </a:lnTo>
                <a:lnTo>
                  <a:pt x="8899917" y="80908"/>
                </a:lnTo>
                <a:lnTo>
                  <a:pt x="8932455" y="113447"/>
                </a:lnTo>
                <a:lnTo>
                  <a:pt x="8960221" y="150247"/>
                </a:lnTo>
                <a:lnTo>
                  <a:pt x="8982706" y="190798"/>
                </a:lnTo>
                <a:lnTo>
                  <a:pt x="8999397" y="234591"/>
                </a:lnTo>
                <a:lnTo>
                  <a:pt x="9009787" y="281114"/>
                </a:lnTo>
                <a:lnTo>
                  <a:pt x="9013363" y="329858"/>
                </a:lnTo>
                <a:lnTo>
                  <a:pt x="9013363" y="6362335"/>
                </a:lnTo>
                <a:lnTo>
                  <a:pt x="9009787" y="6411080"/>
                </a:lnTo>
                <a:lnTo>
                  <a:pt x="8999397" y="6457604"/>
                </a:lnTo>
                <a:lnTo>
                  <a:pt x="8982706" y="6501397"/>
                </a:lnTo>
                <a:lnTo>
                  <a:pt x="8960221" y="6541949"/>
                </a:lnTo>
                <a:lnTo>
                  <a:pt x="8932455" y="6578749"/>
                </a:lnTo>
                <a:lnTo>
                  <a:pt x="8899917" y="6611287"/>
                </a:lnTo>
                <a:lnTo>
                  <a:pt x="8863117" y="6639053"/>
                </a:lnTo>
                <a:lnTo>
                  <a:pt x="8822565" y="6661537"/>
                </a:lnTo>
                <a:lnTo>
                  <a:pt x="8778772" y="6678229"/>
                </a:lnTo>
                <a:lnTo>
                  <a:pt x="8732248" y="6688618"/>
                </a:lnTo>
                <a:lnTo>
                  <a:pt x="8683503" y="6692195"/>
                </a:lnTo>
                <a:lnTo>
                  <a:pt x="329858" y="6692195"/>
                </a:lnTo>
                <a:lnTo>
                  <a:pt x="281114" y="6688618"/>
                </a:lnTo>
                <a:lnTo>
                  <a:pt x="234591" y="6678229"/>
                </a:lnTo>
                <a:lnTo>
                  <a:pt x="190798" y="6661537"/>
                </a:lnTo>
                <a:lnTo>
                  <a:pt x="150247" y="6639053"/>
                </a:lnTo>
                <a:lnTo>
                  <a:pt x="113447" y="6611287"/>
                </a:lnTo>
                <a:lnTo>
                  <a:pt x="80908" y="6578749"/>
                </a:lnTo>
                <a:lnTo>
                  <a:pt x="53142" y="6541949"/>
                </a:lnTo>
                <a:lnTo>
                  <a:pt x="30657" y="6501397"/>
                </a:lnTo>
                <a:lnTo>
                  <a:pt x="13965" y="6457604"/>
                </a:lnTo>
                <a:lnTo>
                  <a:pt x="3576" y="6411080"/>
                </a:lnTo>
                <a:lnTo>
                  <a:pt x="0" y="6362335"/>
                </a:lnTo>
                <a:lnTo>
                  <a:pt x="0" y="329858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931" y="1517307"/>
            <a:ext cx="9022080" cy="1459865"/>
          </a:xfrm>
          <a:custGeom>
            <a:avLst/>
            <a:gdLst/>
            <a:ahLst/>
            <a:cxnLst/>
            <a:rect l="l" t="t" r="r" b="b"/>
            <a:pathLst>
              <a:path w="9022080" h="1459864">
                <a:moveTo>
                  <a:pt x="0" y="1459344"/>
                </a:moveTo>
                <a:lnTo>
                  <a:pt x="9021531" y="1459344"/>
                </a:lnTo>
                <a:lnTo>
                  <a:pt x="9021531" y="0"/>
                </a:lnTo>
                <a:lnTo>
                  <a:pt x="0" y="0"/>
                </a:lnTo>
                <a:lnTo>
                  <a:pt x="0" y="1459344"/>
                </a:lnTo>
                <a:close/>
              </a:path>
            </a:pathLst>
          </a:custGeom>
          <a:solidFill>
            <a:srgbClr val="DD5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931" y="1396720"/>
            <a:ext cx="9022080" cy="120650"/>
          </a:xfrm>
          <a:custGeom>
            <a:avLst/>
            <a:gdLst/>
            <a:ahLst/>
            <a:cxnLst/>
            <a:rect l="l" t="t" r="r" b="b"/>
            <a:pathLst>
              <a:path w="9022080" h="120650">
                <a:moveTo>
                  <a:pt x="0" y="0"/>
                </a:moveTo>
                <a:lnTo>
                  <a:pt x="9021531" y="0"/>
                </a:lnTo>
                <a:lnTo>
                  <a:pt x="9021531" y="120586"/>
                </a:lnTo>
                <a:lnTo>
                  <a:pt x="0" y="120586"/>
                </a:lnTo>
                <a:lnTo>
                  <a:pt x="0" y="0"/>
                </a:lnTo>
                <a:close/>
              </a:path>
            </a:pathLst>
          </a:custGeom>
          <a:solidFill>
            <a:srgbClr val="ECB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31" y="2976651"/>
            <a:ext cx="9022080" cy="111125"/>
          </a:xfrm>
          <a:custGeom>
            <a:avLst/>
            <a:gdLst/>
            <a:ahLst/>
            <a:cxnLst/>
            <a:rect l="l" t="t" r="r" b="b"/>
            <a:pathLst>
              <a:path w="9022080" h="111125">
                <a:moveTo>
                  <a:pt x="0" y="0"/>
                </a:moveTo>
                <a:lnTo>
                  <a:pt x="9021531" y="0"/>
                </a:lnTo>
                <a:lnTo>
                  <a:pt x="9021531" y="110528"/>
                </a:lnTo>
                <a:lnTo>
                  <a:pt x="0" y="110528"/>
                </a:lnTo>
                <a:lnTo>
                  <a:pt x="0" y="0"/>
                </a:lnTo>
                <a:close/>
              </a:path>
            </a:pathLst>
          </a:custGeom>
          <a:solidFill>
            <a:srgbClr val="A29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24691" y="1913280"/>
            <a:ext cx="7099934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Jenkins Continuous </a:t>
            </a:r>
            <a:r>
              <a:rPr dirty="0">
                <a:solidFill>
                  <a:srgbClr val="FFFFFF"/>
                </a:solidFill>
              </a:rPr>
              <a:t>Build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pc="-5" dirty="0"/>
              <a:t>Jenkins </a:t>
            </a:r>
            <a:r>
              <a:rPr dirty="0"/>
              <a:t>-</a:t>
            </a:r>
            <a:r>
              <a:rPr spc="-55" dirty="0"/>
              <a:t> </a:t>
            </a:r>
            <a:r>
              <a:rPr spc="5" dirty="0"/>
              <a:t>History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0" marR="104139" indent="-266700">
              <a:lnSpc>
                <a:spcPts val="3100"/>
              </a:lnSpc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3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2005 - Hudson </a:t>
            </a:r>
            <a:r>
              <a:rPr spc="-10" dirty="0"/>
              <a:t>was </a:t>
            </a:r>
            <a:r>
              <a:rPr spc="10" dirty="0"/>
              <a:t>first </a:t>
            </a:r>
            <a:r>
              <a:rPr spc="-5" dirty="0"/>
              <a:t>release </a:t>
            </a:r>
            <a:r>
              <a:rPr spc="-30" dirty="0"/>
              <a:t>by </a:t>
            </a:r>
            <a:r>
              <a:rPr spc="-15" dirty="0"/>
              <a:t>Kohsuke </a:t>
            </a:r>
            <a:r>
              <a:rPr spc="-10" dirty="0"/>
              <a:t>Kawaguchi </a:t>
            </a:r>
            <a:r>
              <a:rPr dirty="0"/>
              <a:t>of  Sun</a:t>
            </a:r>
            <a:r>
              <a:rPr spc="-70" dirty="0"/>
              <a:t> </a:t>
            </a:r>
            <a:r>
              <a:rPr spc="-5" dirty="0"/>
              <a:t>Microsystems</a:t>
            </a:r>
            <a:endParaRPr sz="220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459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29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2010 – Oracle bought Sun</a:t>
            </a:r>
            <a:r>
              <a:rPr spc="-50" dirty="0"/>
              <a:t> </a:t>
            </a:r>
            <a:r>
              <a:rPr spc="-5" dirty="0"/>
              <a:t>Microsystems</a:t>
            </a:r>
            <a:endParaRPr sz="22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37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6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Due to a naming </a:t>
            </a:r>
            <a:r>
              <a:rPr sz="2400" spc="-10" dirty="0"/>
              <a:t>dispute, </a:t>
            </a:r>
            <a:r>
              <a:rPr sz="2400" dirty="0"/>
              <a:t>Hudson </a:t>
            </a:r>
            <a:r>
              <a:rPr sz="2400" spc="-10" dirty="0"/>
              <a:t>was </a:t>
            </a:r>
            <a:r>
              <a:rPr sz="2400" spc="-5" dirty="0"/>
              <a:t>renamed </a:t>
            </a:r>
            <a:r>
              <a:rPr sz="2400" dirty="0"/>
              <a:t>to</a:t>
            </a:r>
            <a:r>
              <a:rPr sz="2400" spc="-110" dirty="0"/>
              <a:t> </a:t>
            </a:r>
            <a:r>
              <a:rPr sz="2400" spc="-10" dirty="0"/>
              <a:t>Jenkins</a:t>
            </a:r>
            <a:endParaRPr sz="2400">
              <a:latin typeface="Times New Roman"/>
              <a:cs typeface="Times New Roman"/>
            </a:endParaRPr>
          </a:p>
          <a:p>
            <a:pPr marL="971550" marR="5080" indent="-228600">
              <a:lnSpc>
                <a:spcPct val="101699"/>
              </a:lnSpc>
              <a:spcBef>
                <a:spcPts val="27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5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Oracle continued </a:t>
            </a:r>
            <a:r>
              <a:rPr sz="2400" spc="-10" dirty="0"/>
              <a:t>development </a:t>
            </a:r>
            <a:r>
              <a:rPr sz="2400" dirty="0"/>
              <a:t>of Hudson (as a </a:t>
            </a:r>
            <a:r>
              <a:rPr sz="2400" spc="5" dirty="0"/>
              <a:t>branch </a:t>
            </a:r>
            <a:r>
              <a:rPr sz="2400" dirty="0"/>
              <a:t>of the  </a:t>
            </a:r>
            <a:r>
              <a:rPr sz="2400" spc="10" dirty="0"/>
              <a:t>original)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pc="-5" dirty="0"/>
              <a:t>Jenkins </a:t>
            </a:r>
            <a:r>
              <a:rPr dirty="0"/>
              <a:t>– Fitting</a:t>
            </a:r>
            <a:r>
              <a:rPr spc="-70" dirty="0"/>
              <a:t> </a:t>
            </a:r>
            <a:r>
              <a:rPr dirty="0"/>
              <a:t>in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866900"/>
            <a:ext cx="914400" cy="1102360"/>
          </a:xfrm>
          <a:custGeom>
            <a:avLst/>
            <a:gdLst/>
            <a:ahLst/>
            <a:cxnLst/>
            <a:rect l="l" t="t" r="r" b="b"/>
            <a:pathLst>
              <a:path w="914400" h="1102360">
                <a:moveTo>
                  <a:pt x="0" y="0"/>
                </a:moveTo>
                <a:lnTo>
                  <a:pt x="0" y="987551"/>
                </a:lnTo>
                <a:lnTo>
                  <a:pt x="5983" y="1006093"/>
                </a:lnTo>
                <a:lnTo>
                  <a:pt x="51031" y="1040081"/>
                </a:lnTo>
                <a:lnTo>
                  <a:pt x="88212" y="1055058"/>
                </a:lnTo>
                <a:lnTo>
                  <a:pt x="133910" y="1068376"/>
                </a:lnTo>
                <a:lnTo>
                  <a:pt x="187183" y="1079800"/>
                </a:lnTo>
                <a:lnTo>
                  <a:pt x="247090" y="1089095"/>
                </a:lnTo>
                <a:lnTo>
                  <a:pt x="312689" y="1096025"/>
                </a:lnTo>
                <a:lnTo>
                  <a:pt x="383039" y="1100356"/>
                </a:lnTo>
                <a:lnTo>
                  <a:pt x="457200" y="1101852"/>
                </a:lnTo>
                <a:lnTo>
                  <a:pt x="531359" y="1100356"/>
                </a:lnTo>
                <a:lnTo>
                  <a:pt x="601709" y="1096025"/>
                </a:lnTo>
                <a:lnTo>
                  <a:pt x="667308" y="1089095"/>
                </a:lnTo>
                <a:lnTo>
                  <a:pt x="727215" y="1079800"/>
                </a:lnTo>
                <a:lnTo>
                  <a:pt x="780488" y="1068376"/>
                </a:lnTo>
                <a:lnTo>
                  <a:pt x="826186" y="1055058"/>
                </a:lnTo>
                <a:lnTo>
                  <a:pt x="863367" y="1040081"/>
                </a:lnTo>
                <a:lnTo>
                  <a:pt x="908415" y="1006093"/>
                </a:lnTo>
                <a:lnTo>
                  <a:pt x="914400" y="987551"/>
                </a:lnTo>
                <a:lnTo>
                  <a:pt x="914400" y="114300"/>
                </a:lnTo>
                <a:lnTo>
                  <a:pt x="457200" y="114300"/>
                </a:lnTo>
                <a:lnTo>
                  <a:pt x="383039" y="112804"/>
                </a:lnTo>
                <a:lnTo>
                  <a:pt x="312689" y="108473"/>
                </a:lnTo>
                <a:lnTo>
                  <a:pt x="247090" y="101543"/>
                </a:lnTo>
                <a:lnTo>
                  <a:pt x="187183" y="92248"/>
                </a:lnTo>
                <a:lnTo>
                  <a:pt x="133910" y="80824"/>
                </a:lnTo>
                <a:lnTo>
                  <a:pt x="88212" y="67506"/>
                </a:lnTo>
                <a:lnTo>
                  <a:pt x="51031" y="52529"/>
                </a:lnTo>
                <a:lnTo>
                  <a:pt x="5983" y="18541"/>
                </a:lnTo>
                <a:lnTo>
                  <a:pt x="0" y="0"/>
                </a:lnTo>
                <a:close/>
              </a:path>
              <a:path w="914400" h="1102360">
                <a:moveTo>
                  <a:pt x="914400" y="0"/>
                </a:moveTo>
                <a:lnTo>
                  <a:pt x="891091" y="36129"/>
                </a:lnTo>
                <a:lnTo>
                  <a:pt x="826186" y="67506"/>
                </a:lnTo>
                <a:lnTo>
                  <a:pt x="780488" y="80824"/>
                </a:lnTo>
                <a:lnTo>
                  <a:pt x="727215" y="92248"/>
                </a:lnTo>
                <a:lnTo>
                  <a:pt x="667308" y="101543"/>
                </a:lnTo>
                <a:lnTo>
                  <a:pt x="601709" y="108473"/>
                </a:lnTo>
                <a:lnTo>
                  <a:pt x="531359" y="112804"/>
                </a:lnTo>
                <a:lnTo>
                  <a:pt x="457200" y="114300"/>
                </a:lnTo>
                <a:lnTo>
                  <a:pt x="914400" y="114300"/>
                </a:lnTo>
                <a:lnTo>
                  <a:pt x="914400" y="0"/>
                </a:lnTo>
                <a:close/>
              </a:path>
            </a:pathLst>
          </a:custGeom>
          <a:solidFill>
            <a:srgbClr val="DD5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0" y="1752600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457200" y="0"/>
                </a:moveTo>
                <a:lnTo>
                  <a:pt x="383039" y="1496"/>
                </a:lnTo>
                <a:lnTo>
                  <a:pt x="312689" y="5827"/>
                </a:lnTo>
                <a:lnTo>
                  <a:pt x="247090" y="12759"/>
                </a:lnTo>
                <a:lnTo>
                  <a:pt x="187183" y="22055"/>
                </a:lnTo>
                <a:lnTo>
                  <a:pt x="133910" y="33480"/>
                </a:lnTo>
                <a:lnTo>
                  <a:pt x="88212" y="46798"/>
                </a:lnTo>
                <a:lnTo>
                  <a:pt x="51031" y="61775"/>
                </a:lnTo>
                <a:lnTo>
                  <a:pt x="5983" y="95761"/>
                </a:lnTo>
                <a:lnTo>
                  <a:pt x="0" y="114300"/>
                </a:lnTo>
                <a:lnTo>
                  <a:pt x="5983" y="132841"/>
                </a:lnTo>
                <a:lnTo>
                  <a:pt x="51031" y="166829"/>
                </a:lnTo>
                <a:lnTo>
                  <a:pt x="88212" y="181806"/>
                </a:lnTo>
                <a:lnTo>
                  <a:pt x="133910" y="195124"/>
                </a:lnTo>
                <a:lnTo>
                  <a:pt x="187183" y="206548"/>
                </a:lnTo>
                <a:lnTo>
                  <a:pt x="247090" y="215843"/>
                </a:lnTo>
                <a:lnTo>
                  <a:pt x="312689" y="222773"/>
                </a:lnTo>
                <a:lnTo>
                  <a:pt x="383039" y="227104"/>
                </a:lnTo>
                <a:lnTo>
                  <a:pt x="457200" y="228600"/>
                </a:lnTo>
                <a:lnTo>
                  <a:pt x="531359" y="227104"/>
                </a:lnTo>
                <a:lnTo>
                  <a:pt x="601709" y="222773"/>
                </a:lnTo>
                <a:lnTo>
                  <a:pt x="667308" y="215843"/>
                </a:lnTo>
                <a:lnTo>
                  <a:pt x="727215" y="206548"/>
                </a:lnTo>
                <a:lnTo>
                  <a:pt x="780488" y="195124"/>
                </a:lnTo>
                <a:lnTo>
                  <a:pt x="826186" y="181806"/>
                </a:lnTo>
                <a:lnTo>
                  <a:pt x="863367" y="166829"/>
                </a:lnTo>
                <a:lnTo>
                  <a:pt x="908415" y="132841"/>
                </a:lnTo>
                <a:lnTo>
                  <a:pt x="914400" y="114300"/>
                </a:lnTo>
                <a:lnTo>
                  <a:pt x="908415" y="95761"/>
                </a:lnTo>
                <a:lnTo>
                  <a:pt x="863367" y="61775"/>
                </a:lnTo>
                <a:lnTo>
                  <a:pt x="826186" y="46798"/>
                </a:lnTo>
                <a:lnTo>
                  <a:pt x="780488" y="33480"/>
                </a:lnTo>
                <a:lnTo>
                  <a:pt x="727215" y="22055"/>
                </a:lnTo>
                <a:lnTo>
                  <a:pt x="667308" y="12759"/>
                </a:lnTo>
                <a:lnTo>
                  <a:pt x="601709" y="5827"/>
                </a:lnTo>
                <a:lnTo>
                  <a:pt x="531359" y="1496"/>
                </a:lnTo>
                <a:lnTo>
                  <a:pt x="457200" y="0"/>
                </a:lnTo>
                <a:close/>
              </a:path>
            </a:pathLst>
          </a:custGeom>
          <a:solidFill>
            <a:srgbClr val="ECA3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999" y="1752600"/>
            <a:ext cx="914400" cy="1216660"/>
          </a:xfrm>
          <a:custGeom>
            <a:avLst/>
            <a:gdLst/>
            <a:ahLst/>
            <a:cxnLst/>
            <a:rect l="l" t="t" r="r" b="b"/>
            <a:pathLst>
              <a:path w="914400" h="1216660">
                <a:moveTo>
                  <a:pt x="914399" y="114299"/>
                </a:moveTo>
                <a:lnTo>
                  <a:pt x="891090" y="150427"/>
                </a:lnTo>
                <a:lnTo>
                  <a:pt x="826186" y="181803"/>
                </a:lnTo>
                <a:lnTo>
                  <a:pt x="780488" y="195122"/>
                </a:lnTo>
                <a:lnTo>
                  <a:pt x="727215" y="206546"/>
                </a:lnTo>
                <a:lnTo>
                  <a:pt x="667309" y="215841"/>
                </a:lnTo>
                <a:lnTo>
                  <a:pt x="601709" y="222772"/>
                </a:lnTo>
                <a:lnTo>
                  <a:pt x="531359" y="227103"/>
                </a:lnTo>
                <a:lnTo>
                  <a:pt x="457199" y="228599"/>
                </a:lnTo>
                <a:lnTo>
                  <a:pt x="383039" y="227103"/>
                </a:lnTo>
                <a:lnTo>
                  <a:pt x="312689" y="222772"/>
                </a:lnTo>
                <a:lnTo>
                  <a:pt x="247089" y="215841"/>
                </a:lnTo>
                <a:lnTo>
                  <a:pt x="187183" y="206546"/>
                </a:lnTo>
                <a:lnTo>
                  <a:pt x="133910" y="195122"/>
                </a:lnTo>
                <a:lnTo>
                  <a:pt x="88212" y="181803"/>
                </a:lnTo>
                <a:lnTo>
                  <a:pt x="51031" y="166827"/>
                </a:lnTo>
                <a:lnTo>
                  <a:pt x="5983" y="132839"/>
                </a:lnTo>
                <a:lnTo>
                  <a:pt x="0" y="114299"/>
                </a:lnTo>
                <a:lnTo>
                  <a:pt x="5983" y="95759"/>
                </a:lnTo>
                <a:lnTo>
                  <a:pt x="51031" y="61772"/>
                </a:lnTo>
                <a:lnTo>
                  <a:pt x="88212" y="46795"/>
                </a:lnTo>
                <a:lnTo>
                  <a:pt x="133910" y="33477"/>
                </a:lnTo>
                <a:lnTo>
                  <a:pt x="187183" y="22053"/>
                </a:lnTo>
                <a:lnTo>
                  <a:pt x="247089" y="12757"/>
                </a:lnTo>
                <a:lnTo>
                  <a:pt x="312689" y="5827"/>
                </a:lnTo>
                <a:lnTo>
                  <a:pt x="383039" y="1495"/>
                </a:lnTo>
                <a:lnTo>
                  <a:pt x="457199" y="0"/>
                </a:lnTo>
                <a:lnTo>
                  <a:pt x="531359" y="1495"/>
                </a:lnTo>
                <a:lnTo>
                  <a:pt x="601709" y="5827"/>
                </a:lnTo>
                <a:lnTo>
                  <a:pt x="667309" y="12757"/>
                </a:lnTo>
                <a:lnTo>
                  <a:pt x="727215" y="22053"/>
                </a:lnTo>
                <a:lnTo>
                  <a:pt x="780488" y="33477"/>
                </a:lnTo>
                <a:lnTo>
                  <a:pt x="826186" y="46795"/>
                </a:lnTo>
                <a:lnTo>
                  <a:pt x="863367" y="61772"/>
                </a:lnTo>
                <a:lnTo>
                  <a:pt x="908415" y="95759"/>
                </a:lnTo>
                <a:lnTo>
                  <a:pt x="914399" y="114299"/>
                </a:lnTo>
                <a:lnTo>
                  <a:pt x="914399" y="1101849"/>
                </a:lnTo>
                <a:lnTo>
                  <a:pt x="891090" y="1137978"/>
                </a:lnTo>
                <a:lnTo>
                  <a:pt x="826186" y="1169354"/>
                </a:lnTo>
                <a:lnTo>
                  <a:pt x="780488" y="1182672"/>
                </a:lnTo>
                <a:lnTo>
                  <a:pt x="727215" y="1194096"/>
                </a:lnTo>
                <a:lnTo>
                  <a:pt x="667309" y="1203391"/>
                </a:lnTo>
                <a:lnTo>
                  <a:pt x="601709" y="1210322"/>
                </a:lnTo>
                <a:lnTo>
                  <a:pt x="531359" y="1214653"/>
                </a:lnTo>
                <a:lnTo>
                  <a:pt x="457199" y="1216149"/>
                </a:lnTo>
                <a:lnTo>
                  <a:pt x="383039" y="1214653"/>
                </a:lnTo>
                <a:lnTo>
                  <a:pt x="312689" y="1210322"/>
                </a:lnTo>
                <a:lnTo>
                  <a:pt x="247089" y="1203391"/>
                </a:lnTo>
                <a:lnTo>
                  <a:pt x="187183" y="1194096"/>
                </a:lnTo>
                <a:lnTo>
                  <a:pt x="133910" y="1182672"/>
                </a:lnTo>
                <a:lnTo>
                  <a:pt x="88212" y="1169354"/>
                </a:lnTo>
                <a:lnTo>
                  <a:pt x="51031" y="1154378"/>
                </a:lnTo>
                <a:lnTo>
                  <a:pt x="5983" y="1120390"/>
                </a:lnTo>
                <a:lnTo>
                  <a:pt x="0" y="1101849"/>
                </a:lnTo>
                <a:lnTo>
                  <a:pt x="0" y="114299"/>
                </a:lnTo>
                <a:lnTo>
                  <a:pt x="914399" y="114299"/>
                </a:lnTo>
                <a:close/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306" y="2219705"/>
            <a:ext cx="73342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0975">
              <a:lnSpc>
                <a:spcPts val="1600"/>
              </a:lnSpc>
            </a:pPr>
            <a:r>
              <a:rPr sz="1400" dirty="0">
                <a:solidFill>
                  <a:srgbClr val="FFFFFF"/>
                </a:solidFill>
                <a:latin typeface="Perpetua"/>
                <a:cs typeface="Perpetua"/>
              </a:rPr>
              <a:t>Code  Reposito</a:t>
            </a:r>
            <a:r>
              <a:rPr sz="1400" spc="10" dirty="0">
                <a:solidFill>
                  <a:srgbClr val="FFFFFF"/>
                </a:solidFill>
                <a:latin typeface="Perpetua"/>
                <a:cs typeface="Perpetua"/>
              </a:rPr>
              <a:t>r</a:t>
            </a:r>
            <a:r>
              <a:rPr sz="1400" dirty="0">
                <a:solidFill>
                  <a:srgbClr val="FFFFFF"/>
                </a:solidFill>
                <a:latin typeface="Perpetua"/>
                <a:cs typeface="Perpetua"/>
              </a:rPr>
              <a:t>y</a:t>
            </a:r>
            <a:endParaRPr sz="1400">
              <a:latin typeface="Perpetua"/>
              <a:cs typeface="Perpet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" y="4572001"/>
            <a:ext cx="2057400" cy="1497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8340" y="5989320"/>
            <a:ext cx="96266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Perpetua"/>
                <a:cs typeface="Perpetua"/>
              </a:rPr>
              <a:t>D</a:t>
            </a:r>
            <a:r>
              <a:rPr sz="1800" spc="-30" dirty="0">
                <a:latin typeface="Perpetua"/>
                <a:cs typeface="Perpetua"/>
              </a:rPr>
              <a:t>e</a:t>
            </a:r>
            <a:r>
              <a:rPr sz="1800" spc="-40" dirty="0">
                <a:latin typeface="Perpetua"/>
                <a:cs typeface="Perpetua"/>
              </a:rPr>
              <a:t>v</a:t>
            </a:r>
            <a:r>
              <a:rPr sz="1800" dirty="0">
                <a:latin typeface="Perpetua"/>
                <a:cs typeface="Perpetua"/>
              </a:rPr>
              <a:t>elope</a:t>
            </a:r>
            <a:r>
              <a:rPr sz="1800" spc="35" dirty="0">
                <a:latin typeface="Perpetua"/>
                <a:cs typeface="Perpetua"/>
              </a:rPr>
              <a:t>r</a:t>
            </a:r>
            <a:r>
              <a:rPr sz="1800" dirty="0">
                <a:latin typeface="Perpetua"/>
                <a:cs typeface="Perpetua"/>
              </a:rPr>
              <a:t>s</a:t>
            </a:r>
            <a:endParaRPr sz="1800">
              <a:latin typeface="Perpetua"/>
              <a:cs typeface="Perpet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8000" y="1866900"/>
            <a:ext cx="914400" cy="1102360"/>
          </a:xfrm>
          <a:custGeom>
            <a:avLst/>
            <a:gdLst/>
            <a:ahLst/>
            <a:cxnLst/>
            <a:rect l="l" t="t" r="r" b="b"/>
            <a:pathLst>
              <a:path w="914400" h="1102360">
                <a:moveTo>
                  <a:pt x="0" y="0"/>
                </a:moveTo>
                <a:lnTo>
                  <a:pt x="0" y="987551"/>
                </a:lnTo>
                <a:lnTo>
                  <a:pt x="5984" y="1006093"/>
                </a:lnTo>
                <a:lnTo>
                  <a:pt x="51032" y="1040081"/>
                </a:lnTo>
                <a:lnTo>
                  <a:pt x="88213" y="1055058"/>
                </a:lnTo>
                <a:lnTo>
                  <a:pt x="133911" y="1068376"/>
                </a:lnTo>
                <a:lnTo>
                  <a:pt x="187184" y="1079800"/>
                </a:lnTo>
                <a:lnTo>
                  <a:pt x="247091" y="1089095"/>
                </a:lnTo>
                <a:lnTo>
                  <a:pt x="312690" y="1096025"/>
                </a:lnTo>
                <a:lnTo>
                  <a:pt x="383040" y="1100356"/>
                </a:lnTo>
                <a:lnTo>
                  <a:pt x="457200" y="1101852"/>
                </a:lnTo>
                <a:lnTo>
                  <a:pt x="531359" y="1100356"/>
                </a:lnTo>
                <a:lnTo>
                  <a:pt x="601709" y="1096025"/>
                </a:lnTo>
                <a:lnTo>
                  <a:pt x="667308" y="1089095"/>
                </a:lnTo>
                <a:lnTo>
                  <a:pt x="727215" y="1079800"/>
                </a:lnTo>
                <a:lnTo>
                  <a:pt x="780488" y="1068376"/>
                </a:lnTo>
                <a:lnTo>
                  <a:pt x="826186" y="1055058"/>
                </a:lnTo>
                <a:lnTo>
                  <a:pt x="863367" y="1040081"/>
                </a:lnTo>
                <a:lnTo>
                  <a:pt x="908415" y="1006093"/>
                </a:lnTo>
                <a:lnTo>
                  <a:pt x="914400" y="987551"/>
                </a:lnTo>
                <a:lnTo>
                  <a:pt x="914400" y="114300"/>
                </a:lnTo>
                <a:lnTo>
                  <a:pt x="457200" y="114300"/>
                </a:lnTo>
                <a:lnTo>
                  <a:pt x="383040" y="112804"/>
                </a:lnTo>
                <a:lnTo>
                  <a:pt x="312690" y="108473"/>
                </a:lnTo>
                <a:lnTo>
                  <a:pt x="247091" y="101543"/>
                </a:lnTo>
                <a:lnTo>
                  <a:pt x="187184" y="92248"/>
                </a:lnTo>
                <a:lnTo>
                  <a:pt x="133911" y="80824"/>
                </a:lnTo>
                <a:lnTo>
                  <a:pt x="88213" y="67506"/>
                </a:lnTo>
                <a:lnTo>
                  <a:pt x="51032" y="52529"/>
                </a:lnTo>
                <a:lnTo>
                  <a:pt x="5984" y="18541"/>
                </a:lnTo>
                <a:lnTo>
                  <a:pt x="0" y="0"/>
                </a:lnTo>
                <a:close/>
              </a:path>
              <a:path w="914400" h="1102360">
                <a:moveTo>
                  <a:pt x="914400" y="0"/>
                </a:moveTo>
                <a:lnTo>
                  <a:pt x="891091" y="36129"/>
                </a:lnTo>
                <a:lnTo>
                  <a:pt x="826186" y="67506"/>
                </a:lnTo>
                <a:lnTo>
                  <a:pt x="780488" y="80824"/>
                </a:lnTo>
                <a:lnTo>
                  <a:pt x="727215" y="92248"/>
                </a:lnTo>
                <a:lnTo>
                  <a:pt x="667308" y="101543"/>
                </a:lnTo>
                <a:lnTo>
                  <a:pt x="601709" y="108473"/>
                </a:lnTo>
                <a:lnTo>
                  <a:pt x="531359" y="112804"/>
                </a:lnTo>
                <a:lnTo>
                  <a:pt x="457200" y="114300"/>
                </a:lnTo>
                <a:lnTo>
                  <a:pt x="914400" y="114300"/>
                </a:lnTo>
                <a:lnTo>
                  <a:pt x="914400" y="0"/>
                </a:lnTo>
                <a:close/>
              </a:path>
            </a:pathLst>
          </a:custGeom>
          <a:solidFill>
            <a:srgbClr val="DD5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0" y="1752600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457200" y="0"/>
                </a:moveTo>
                <a:lnTo>
                  <a:pt x="383040" y="1496"/>
                </a:lnTo>
                <a:lnTo>
                  <a:pt x="312690" y="5827"/>
                </a:lnTo>
                <a:lnTo>
                  <a:pt x="247091" y="12759"/>
                </a:lnTo>
                <a:lnTo>
                  <a:pt x="187184" y="22055"/>
                </a:lnTo>
                <a:lnTo>
                  <a:pt x="133911" y="33480"/>
                </a:lnTo>
                <a:lnTo>
                  <a:pt x="88213" y="46798"/>
                </a:lnTo>
                <a:lnTo>
                  <a:pt x="51032" y="61775"/>
                </a:lnTo>
                <a:lnTo>
                  <a:pt x="5984" y="95761"/>
                </a:lnTo>
                <a:lnTo>
                  <a:pt x="0" y="114300"/>
                </a:lnTo>
                <a:lnTo>
                  <a:pt x="5984" y="132841"/>
                </a:lnTo>
                <a:lnTo>
                  <a:pt x="51032" y="166829"/>
                </a:lnTo>
                <a:lnTo>
                  <a:pt x="88213" y="181806"/>
                </a:lnTo>
                <a:lnTo>
                  <a:pt x="133911" y="195124"/>
                </a:lnTo>
                <a:lnTo>
                  <a:pt x="187184" y="206548"/>
                </a:lnTo>
                <a:lnTo>
                  <a:pt x="247091" y="215843"/>
                </a:lnTo>
                <a:lnTo>
                  <a:pt x="312690" y="222773"/>
                </a:lnTo>
                <a:lnTo>
                  <a:pt x="383040" y="227104"/>
                </a:lnTo>
                <a:lnTo>
                  <a:pt x="457200" y="228600"/>
                </a:lnTo>
                <a:lnTo>
                  <a:pt x="531359" y="227104"/>
                </a:lnTo>
                <a:lnTo>
                  <a:pt x="601709" y="222773"/>
                </a:lnTo>
                <a:lnTo>
                  <a:pt x="667308" y="215843"/>
                </a:lnTo>
                <a:lnTo>
                  <a:pt x="727215" y="206548"/>
                </a:lnTo>
                <a:lnTo>
                  <a:pt x="780488" y="195124"/>
                </a:lnTo>
                <a:lnTo>
                  <a:pt x="826186" y="181806"/>
                </a:lnTo>
                <a:lnTo>
                  <a:pt x="863367" y="166829"/>
                </a:lnTo>
                <a:lnTo>
                  <a:pt x="908415" y="132841"/>
                </a:lnTo>
                <a:lnTo>
                  <a:pt x="914400" y="114300"/>
                </a:lnTo>
                <a:lnTo>
                  <a:pt x="908415" y="95761"/>
                </a:lnTo>
                <a:lnTo>
                  <a:pt x="863367" y="61775"/>
                </a:lnTo>
                <a:lnTo>
                  <a:pt x="826186" y="46798"/>
                </a:lnTo>
                <a:lnTo>
                  <a:pt x="780488" y="33480"/>
                </a:lnTo>
                <a:lnTo>
                  <a:pt x="727215" y="22055"/>
                </a:lnTo>
                <a:lnTo>
                  <a:pt x="667308" y="12759"/>
                </a:lnTo>
                <a:lnTo>
                  <a:pt x="601709" y="5827"/>
                </a:lnTo>
                <a:lnTo>
                  <a:pt x="531359" y="1496"/>
                </a:lnTo>
                <a:lnTo>
                  <a:pt x="457200" y="0"/>
                </a:lnTo>
                <a:close/>
              </a:path>
            </a:pathLst>
          </a:custGeom>
          <a:solidFill>
            <a:srgbClr val="ECA3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0" y="1752600"/>
            <a:ext cx="914400" cy="1216660"/>
          </a:xfrm>
          <a:custGeom>
            <a:avLst/>
            <a:gdLst/>
            <a:ahLst/>
            <a:cxnLst/>
            <a:rect l="l" t="t" r="r" b="b"/>
            <a:pathLst>
              <a:path w="914400" h="1216660">
                <a:moveTo>
                  <a:pt x="914399" y="114299"/>
                </a:moveTo>
                <a:lnTo>
                  <a:pt x="891091" y="150427"/>
                </a:lnTo>
                <a:lnTo>
                  <a:pt x="826186" y="181803"/>
                </a:lnTo>
                <a:lnTo>
                  <a:pt x="780489" y="195122"/>
                </a:lnTo>
                <a:lnTo>
                  <a:pt x="727216" y="206546"/>
                </a:lnTo>
                <a:lnTo>
                  <a:pt x="667309" y="215841"/>
                </a:lnTo>
                <a:lnTo>
                  <a:pt x="601710" y="222772"/>
                </a:lnTo>
                <a:lnTo>
                  <a:pt x="531360" y="227103"/>
                </a:lnTo>
                <a:lnTo>
                  <a:pt x="457199" y="228599"/>
                </a:lnTo>
                <a:lnTo>
                  <a:pt x="383039" y="227103"/>
                </a:lnTo>
                <a:lnTo>
                  <a:pt x="312689" y="222772"/>
                </a:lnTo>
                <a:lnTo>
                  <a:pt x="247090" y="215841"/>
                </a:lnTo>
                <a:lnTo>
                  <a:pt x="187183" y="206546"/>
                </a:lnTo>
                <a:lnTo>
                  <a:pt x="133910" y="195122"/>
                </a:lnTo>
                <a:lnTo>
                  <a:pt x="88212" y="181803"/>
                </a:lnTo>
                <a:lnTo>
                  <a:pt x="51031" y="166827"/>
                </a:lnTo>
                <a:lnTo>
                  <a:pt x="5983" y="132839"/>
                </a:lnTo>
                <a:lnTo>
                  <a:pt x="0" y="114299"/>
                </a:lnTo>
                <a:lnTo>
                  <a:pt x="5983" y="95759"/>
                </a:lnTo>
                <a:lnTo>
                  <a:pt x="51031" y="61772"/>
                </a:lnTo>
                <a:lnTo>
                  <a:pt x="88212" y="46795"/>
                </a:lnTo>
                <a:lnTo>
                  <a:pt x="133910" y="33477"/>
                </a:lnTo>
                <a:lnTo>
                  <a:pt x="187183" y="22053"/>
                </a:lnTo>
                <a:lnTo>
                  <a:pt x="247090" y="12757"/>
                </a:lnTo>
                <a:lnTo>
                  <a:pt x="312689" y="5827"/>
                </a:lnTo>
                <a:lnTo>
                  <a:pt x="383039" y="1495"/>
                </a:lnTo>
                <a:lnTo>
                  <a:pt x="457199" y="0"/>
                </a:lnTo>
                <a:lnTo>
                  <a:pt x="531360" y="1495"/>
                </a:lnTo>
                <a:lnTo>
                  <a:pt x="601710" y="5827"/>
                </a:lnTo>
                <a:lnTo>
                  <a:pt x="667309" y="12757"/>
                </a:lnTo>
                <a:lnTo>
                  <a:pt x="727216" y="22053"/>
                </a:lnTo>
                <a:lnTo>
                  <a:pt x="780489" y="33477"/>
                </a:lnTo>
                <a:lnTo>
                  <a:pt x="826186" y="46795"/>
                </a:lnTo>
                <a:lnTo>
                  <a:pt x="863367" y="61772"/>
                </a:lnTo>
                <a:lnTo>
                  <a:pt x="908415" y="95759"/>
                </a:lnTo>
                <a:lnTo>
                  <a:pt x="914399" y="114299"/>
                </a:lnTo>
                <a:lnTo>
                  <a:pt x="914399" y="1101849"/>
                </a:lnTo>
                <a:lnTo>
                  <a:pt x="891091" y="1137978"/>
                </a:lnTo>
                <a:lnTo>
                  <a:pt x="826186" y="1169354"/>
                </a:lnTo>
                <a:lnTo>
                  <a:pt x="780489" y="1182672"/>
                </a:lnTo>
                <a:lnTo>
                  <a:pt x="727216" y="1194096"/>
                </a:lnTo>
                <a:lnTo>
                  <a:pt x="667309" y="1203391"/>
                </a:lnTo>
                <a:lnTo>
                  <a:pt x="601710" y="1210322"/>
                </a:lnTo>
                <a:lnTo>
                  <a:pt x="531360" y="1214653"/>
                </a:lnTo>
                <a:lnTo>
                  <a:pt x="457199" y="1216149"/>
                </a:lnTo>
                <a:lnTo>
                  <a:pt x="383039" y="1214653"/>
                </a:lnTo>
                <a:lnTo>
                  <a:pt x="312689" y="1210322"/>
                </a:lnTo>
                <a:lnTo>
                  <a:pt x="247090" y="1203391"/>
                </a:lnTo>
                <a:lnTo>
                  <a:pt x="187183" y="1194096"/>
                </a:lnTo>
                <a:lnTo>
                  <a:pt x="133910" y="1182672"/>
                </a:lnTo>
                <a:lnTo>
                  <a:pt x="88212" y="1169354"/>
                </a:lnTo>
                <a:lnTo>
                  <a:pt x="51031" y="1154378"/>
                </a:lnTo>
                <a:lnTo>
                  <a:pt x="5983" y="1120390"/>
                </a:lnTo>
                <a:lnTo>
                  <a:pt x="0" y="1101849"/>
                </a:lnTo>
                <a:lnTo>
                  <a:pt x="0" y="114299"/>
                </a:lnTo>
                <a:lnTo>
                  <a:pt x="914399" y="114299"/>
                </a:lnTo>
                <a:close/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51306" y="2219705"/>
            <a:ext cx="73342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5410">
              <a:lnSpc>
                <a:spcPts val="1600"/>
              </a:lnSpc>
            </a:pPr>
            <a:r>
              <a:rPr sz="1400" dirty="0">
                <a:solidFill>
                  <a:srgbClr val="FFFFFF"/>
                </a:solidFill>
                <a:latin typeface="Perpetua"/>
                <a:cs typeface="Perpetua"/>
              </a:rPr>
              <a:t>Artifact  Reposito</a:t>
            </a:r>
            <a:r>
              <a:rPr sz="1400" spc="10" dirty="0">
                <a:solidFill>
                  <a:srgbClr val="FFFFFF"/>
                </a:solidFill>
                <a:latin typeface="Perpetua"/>
                <a:cs typeface="Perpetua"/>
              </a:rPr>
              <a:t>r</a:t>
            </a:r>
            <a:r>
              <a:rPr sz="1400" dirty="0">
                <a:solidFill>
                  <a:srgbClr val="FFFFFF"/>
                </a:solidFill>
                <a:latin typeface="Perpetua"/>
                <a:cs typeface="Perpetua"/>
              </a:rPr>
              <a:t>y</a:t>
            </a:r>
            <a:endParaRPr sz="1400">
              <a:latin typeface="Perpetua"/>
              <a:cs typeface="Perpet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9170" y="4038600"/>
            <a:ext cx="1061085" cy="757555"/>
          </a:xfrm>
          <a:custGeom>
            <a:avLst/>
            <a:gdLst/>
            <a:ahLst/>
            <a:cxnLst/>
            <a:rect l="l" t="t" r="r" b="b"/>
            <a:pathLst>
              <a:path w="1061085" h="757554">
                <a:moveTo>
                  <a:pt x="913142" y="129133"/>
                </a:moveTo>
                <a:lnTo>
                  <a:pt x="0" y="129133"/>
                </a:lnTo>
                <a:lnTo>
                  <a:pt x="0" y="730211"/>
                </a:lnTo>
                <a:lnTo>
                  <a:pt x="59517" y="741678"/>
                </a:lnTo>
                <a:lnTo>
                  <a:pt x="113890" y="749811"/>
                </a:lnTo>
                <a:lnTo>
                  <a:pt x="163631" y="754884"/>
                </a:lnTo>
                <a:lnTo>
                  <a:pt x="209256" y="757170"/>
                </a:lnTo>
                <a:lnTo>
                  <a:pt x="251278" y="756942"/>
                </a:lnTo>
                <a:lnTo>
                  <a:pt x="290213" y="754474"/>
                </a:lnTo>
                <a:lnTo>
                  <a:pt x="360879" y="743909"/>
                </a:lnTo>
                <a:lnTo>
                  <a:pt x="425369" y="727661"/>
                </a:lnTo>
                <a:lnTo>
                  <a:pt x="552289" y="686859"/>
                </a:lnTo>
                <a:lnTo>
                  <a:pt x="586591" y="676522"/>
                </a:lnTo>
                <a:lnTo>
                  <a:pt x="661884" y="657597"/>
                </a:lnTo>
                <a:lnTo>
                  <a:pt x="703903" y="649555"/>
                </a:lnTo>
                <a:lnTo>
                  <a:pt x="749524" y="642824"/>
                </a:lnTo>
                <a:lnTo>
                  <a:pt x="799261" y="637679"/>
                </a:lnTo>
                <a:lnTo>
                  <a:pt x="853629" y="634391"/>
                </a:lnTo>
                <a:lnTo>
                  <a:pt x="913142" y="633234"/>
                </a:lnTo>
                <a:lnTo>
                  <a:pt x="913142" y="129133"/>
                </a:lnTo>
                <a:close/>
              </a:path>
              <a:path w="1061085" h="757554">
                <a:moveTo>
                  <a:pt x="982129" y="63779"/>
                </a:moveTo>
                <a:lnTo>
                  <a:pt x="75234" y="63779"/>
                </a:lnTo>
                <a:lnTo>
                  <a:pt x="75234" y="129133"/>
                </a:lnTo>
                <a:lnTo>
                  <a:pt x="913142" y="129133"/>
                </a:lnTo>
                <a:lnTo>
                  <a:pt x="913142" y="574560"/>
                </a:lnTo>
                <a:lnTo>
                  <a:pt x="919074" y="574011"/>
                </a:lnTo>
                <a:lnTo>
                  <a:pt x="934710" y="572801"/>
                </a:lnTo>
                <a:lnTo>
                  <a:pt x="956808" y="571592"/>
                </a:lnTo>
                <a:lnTo>
                  <a:pt x="982129" y="571042"/>
                </a:lnTo>
                <a:lnTo>
                  <a:pt x="982129" y="63779"/>
                </a:lnTo>
                <a:close/>
              </a:path>
              <a:path w="1061085" h="757554">
                <a:moveTo>
                  <a:pt x="1060703" y="0"/>
                </a:moveTo>
                <a:lnTo>
                  <a:pt x="145948" y="0"/>
                </a:lnTo>
                <a:lnTo>
                  <a:pt x="145948" y="63779"/>
                </a:lnTo>
                <a:lnTo>
                  <a:pt x="982129" y="63779"/>
                </a:lnTo>
                <a:lnTo>
                  <a:pt x="982129" y="508317"/>
                </a:lnTo>
                <a:lnTo>
                  <a:pt x="988882" y="507906"/>
                </a:lnTo>
                <a:lnTo>
                  <a:pt x="1006686" y="507003"/>
                </a:lnTo>
                <a:lnTo>
                  <a:pt x="1031854" y="506099"/>
                </a:lnTo>
                <a:lnTo>
                  <a:pt x="1060703" y="505688"/>
                </a:lnTo>
                <a:lnTo>
                  <a:pt x="1060703" y="0"/>
                </a:lnTo>
                <a:close/>
              </a:path>
            </a:pathLst>
          </a:custGeom>
          <a:solidFill>
            <a:srgbClr val="DD5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69170" y="4167727"/>
            <a:ext cx="913130" cy="628650"/>
          </a:xfrm>
          <a:custGeom>
            <a:avLst/>
            <a:gdLst/>
            <a:ahLst/>
            <a:cxnLst/>
            <a:rect l="l" t="t" r="r" b="b"/>
            <a:pathLst>
              <a:path w="913129" h="628650">
                <a:moveTo>
                  <a:pt x="0" y="0"/>
                </a:moveTo>
                <a:lnTo>
                  <a:pt x="913137" y="0"/>
                </a:lnTo>
                <a:lnTo>
                  <a:pt x="913137" y="504105"/>
                </a:lnTo>
                <a:lnTo>
                  <a:pt x="853625" y="505262"/>
                </a:lnTo>
                <a:lnTo>
                  <a:pt x="799258" y="508550"/>
                </a:lnTo>
                <a:lnTo>
                  <a:pt x="749522" y="513695"/>
                </a:lnTo>
                <a:lnTo>
                  <a:pt x="703902" y="520426"/>
                </a:lnTo>
                <a:lnTo>
                  <a:pt x="661883" y="528468"/>
                </a:lnTo>
                <a:lnTo>
                  <a:pt x="622951" y="537548"/>
                </a:lnTo>
                <a:lnTo>
                  <a:pt x="552290" y="557730"/>
                </a:lnTo>
                <a:lnTo>
                  <a:pt x="487802" y="578787"/>
                </a:lnTo>
                <a:lnTo>
                  <a:pt x="456587" y="588960"/>
                </a:lnTo>
                <a:lnTo>
                  <a:pt x="393641" y="607230"/>
                </a:lnTo>
                <a:lnTo>
                  <a:pt x="326577" y="620909"/>
                </a:lnTo>
                <a:lnTo>
                  <a:pt x="251280" y="627813"/>
                </a:lnTo>
                <a:lnTo>
                  <a:pt x="209257" y="628040"/>
                </a:lnTo>
                <a:lnTo>
                  <a:pt x="163632" y="625754"/>
                </a:lnTo>
                <a:lnTo>
                  <a:pt x="113891" y="620681"/>
                </a:lnTo>
                <a:lnTo>
                  <a:pt x="59518" y="612548"/>
                </a:lnTo>
                <a:lnTo>
                  <a:pt x="0" y="601082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44402" y="4102372"/>
            <a:ext cx="907415" cy="511175"/>
          </a:xfrm>
          <a:custGeom>
            <a:avLst/>
            <a:gdLst/>
            <a:ahLst/>
            <a:cxnLst/>
            <a:rect l="l" t="t" r="r" b="b"/>
            <a:pathLst>
              <a:path w="907414" h="511175">
                <a:moveTo>
                  <a:pt x="0" y="65353"/>
                </a:moveTo>
                <a:lnTo>
                  <a:pt x="0" y="0"/>
                </a:lnTo>
                <a:lnTo>
                  <a:pt x="906900" y="0"/>
                </a:lnTo>
                <a:lnTo>
                  <a:pt x="906900" y="507267"/>
                </a:lnTo>
                <a:lnTo>
                  <a:pt x="881577" y="507816"/>
                </a:lnTo>
                <a:lnTo>
                  <a:pt x="859476" y="509024"/>
                </a:lnTo>
                <a:lnTo>
                  <a:pt x="843838" y="510232"/>
                </a:lnTo>
                <a:lnTo>
                  <a:pt x="837905" y="510781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15115" y="4038600"/>
            <a:ext cx="915035" cy="508634"/>
          </a:xfrm>
          <a:custGeom>
            <a:avLst/>
            <a:gdLst/>
            <a:ahLst/>
            <a:cxnLst/>
            <a:rect l="l" t="t" r="r" b="b"/>
            <a:pathLst>
              <a:path w="915035" h="508635">
                <a:moveTo>
                  <a:pt x="0" y="63772"/>
                </a:moveTo>
                <a:lnTo>
                  <a:pt x="0" y="0"/>
                </a:lnTo>
                <a:lnTo>
                  <a:pt x="914754" y="0"/>
                </a:lnTo>
                <a:lnTo>
                  <a:pt x="914754" y="505686"/>
                </a:lnTo>
                <a:lnTo>
                  <a:pt x="885907" y="506098"/>
                </a:lnTo>
                <a:lnTo>
                  <a:pt x="860740" y="507004"/>
                </a:lnTo>
                <a:lnTo>
                  <a:pt x="842939" y="507909"/>
                </a:lnTo>
                <a:lnTo>
                  <a:pt x="836187" y="508321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84696" y="4209186"/>
            <a:ext cx="688975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6370">
              <a:lnSpc>
                <a:spcPts val="2100"/>
              </a:lnSpc>
            </a:pPr>
            <a:r>
              <a:rPr sz="1800" spc="-60" dirty="0">
                <a:solidFill>
                  <a:srgbClr val="FFFFFF"/>
                </a:solidFill>
                <a:latin typeface="Perpetua"/>
                <a:cs typeface="Perpetua"/>
              </a:rPr>
              <a:t>Test  </a:t>
            </a:r>
            <a:r>
              <a:rPr sz="1800" dirty="0">
                <a:solidFill>
                  <a:srgbClr val="FFFFFF"/>
                </a:solidFill>
                <a:latin typeface="Perpetua"/>
                <a:cs typeface="Perpetua"/>
              </a:rPr>
              <a:t>Repo</a:t>
            </a:r>
            <a:r>
              <a:rPr sz="1800" spc="60" dirty="0">
                <a:solidFill>
                  <a:srgbClr val="FFFFFF"/>
                </a:solidFill>
                <a:latin typeface="Perpetua"/>
                <a:cs typeface="Perpetua"/>
              </a:rPr>
              <a:t>r</a:t>
            </a:r>
            <a:r>
              <a:rPr sz="1800" dirty="0">
                <a:solidFill>
                  <a:srgbClr val="FFFFFF"/>
                </a:solidFill>
                <a:latin typeface="Perpetua"/>
                <a:cs typeface="Perpetua"/>
              </a:rPr>
              <a:t>ts</a:t>
            </a:r>
            <a:endParaRPr sz="1800">
              <a:latin typeface="Perpetua"/>
              <a:cs typeface="Perpet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28115" y="4424455"/>
            <a:ext cx="1525905" cy="1371600"/>
          </a:xfrm>
          <a:custGeom>
            <a:avLst/>
            <a:gdLst/>
            <a:ahLst/>
            <a:cxnLst/>
            <a:rect l="l" t="t" r="r" b="b"/>
            <a:pathLst>
              <a:path w="1525904" h="1371600">
                <a:moveTo>
                  <a:pt x="977803" y="1241783"/>
                </a:moveTo>
                <a:lnTo>
                  <a:pt x="582677" y="1241783"/>
                </a:lnTo>
                <a:lnTo>
                  <a:pt x="608341" y="1281121"/>
                </a:lnTo>
                <a:lnTo>
                  <a:pt x="638878" y="1314246"/>
                </a:lnTo>
                <a:lnTo>
                  <a:pt x="673564" y="1340495"/>
                </a:lnTo>
                <a:lnTo>
                  <a:pt x="711671" y="1359204"/>
                </a:lnTo>
                <a:lnTo>
                  <a:pt x="753762" y="1369933"/>
                </a:lnTo>
                <a:lnTo>
                  <a:pt x="795538" y="1371269"/>
                </a:lnTo>
                <a:lnTo>
                  <a:pt x="836159" y="1363765"/>
                </a:lnTo>
                <a:lnTo>
                  <a:pt x="874786" y="1347972"/>
                </a:lnTo>
                <a:lnTo>
                  <a:pt x="910582" y="1324441"/>
                </a:lnTo>
                <a:lnTo>
                  <a:pt x="942708" y="1293724"/>
                </a:lnTo>
                <a:lnTo>
                  <a:pt x="970324" y="1256371"/>
                </a:lnTo>
                <a:lnTo>
                  <a:pt x="977803" y="1241783"/>
                </a:lnTo>
                <a:close/>
              </a:path>
              <a:path w="1525904" h="1371600">
                <a:moveTo>
                  <a:pt x="382467" y="120428"/>
                </a:moveTo>
                <a:lnTo>
                  <a:pt x="342812" y="122944"/>
                </a:lnTo>
                <a:lnTo>
                  <a:pt x="300900" y="134671"/>
                </a:lnTo>
                <a:lnTo>
                  <a:pt x="262456" y="154754"/>
                </a:lnTo>
                <a:lnTo>
                  <a:pt x="228057" y="182266"/>
                </a:lnTo>
                <a:lnTo>
                  <a:pt x="198279" y="216279"/>
                </a:lnTo>
                <a:lnTo>
                  <a:pt x="173697" y="255865"/>
                </a:lnTo>
                <a:lnTo>
                  <a:pt x="154889" y="300097"/>
                </a:lnTo>
                <a:lnTo>
                  <a:pt x="142430" y="348048"/>
                </a:lnTo>
                <a:lnTo>
                  <a:pt x="136896" y="398788"/>
                </a:lnTo>
                <a:lnTo>
                  <a:pt x="138863" y="451392"/>
                </a:lnTo>
                <a:lnTo>
                  <a:pt x="137580" y="455659"/>
                </a:lnTo>
                <a:lnTo>
                  <a:pt x="70348" y="484699"/>
                </a:lnTo>
                <a:lnTo>
                  <a:pt x="42828" y="512575"/>
                </a:lnTo>
                <a:lnTo>
                  <a:pt x="21033" y="548039"/>
                </a:lnTo>
                <a:lnTo>
                  <a:pt x="5168" y="594745"/>
                </a:lnTo>
                <a:lnTo>
                  <a:pt x="0" y="643270"/>
                </a:lnTo>
                <a:lnTo>
                  <a:pt x="5005" y="691150"/>
                </a:lnTo>
                <a:lnTo>
                  <a:pt x="19663" y="735925"/>
                </a:lnTo>
                <a:lnTo>
                  <a:pt x="43450" y="775130"/>
                </a:lnTo>
                <a:lnTo>
                  <a:pt x="75846" y="806306"/>
                </a:lnTo>
                <a:lnTo>
                  <a:pt x="55729" y="839098"/>
                </a:lnTo>
                <a:lnTo>
                  <a:pt x="42030" y="875996"/>
                </a:lnTo>
                <a:lnTo>
                  <a:pt x="35121" y="915625"/>
                </a:lnTo>
                <a:lnTo>
                  <a:pt x="35371" y="956611"/>
                </a:lnTo>
                <a:lnTo>
                  <a:pt x="45596" y="1005436"/>
                </a:lnTo>
                <a:lnTo>
                  <a:pt x="65281" y="1047806"/>
                </a:lnTo>
                <a:lnTo>
                  <a:pt x="92799" y="1082150"/>
                </a:lnTo>
                <a:lnTo>
                  <a:pt x="126521" y="1106897"/>
                </a:lnTo>
                <a:lnTo>
                  <a:pt x="164821" y="1120476"/>
                </a:lnTo>
                <a:lnTo>
                  <a:pt x="206072" y="1121317"/>
                </a:lnTo>
                <a:lnTo>
                  <a:pt x="207011" y="1123336"/>
                </a:lnTo>
                <a:lnTo>
                  <a:pt x="234757" y="1171627"/>
                </a:lnTo>
                <a:lnTo>
                  <a:pt x="265192" y="1209237"/>
                </a:lnTo>
                <a:lnTo>
                  <a:pt x="299479" y="1239942"/>
                </a:lnTo>
                <a:lnTo>
                  <a:pt x="336846" y="1263509"/>
                </a:lnTo>
                <a:lnTo>
                  <a:pt x="376526" y="1279700"/>
                </a:lnTo>
                <a:lnTo>
                  <a:pt x="417749" y="1288280"/>
                </a:lnTo>
                <a:lnTo>
                  <a:pt x="459744" y="1289015"/>
                </a:lnTo>
                <a:lnTo>
                  <a:pt x="501744" y="1281667"/>
                </a:lnTo>
                <a:lnTo>
                  <a:pt x="542978" y="1266001"/>
                </a:lnTo>
                <a:lnTo>
                  <a:pt x="582677" y="1241783"/>
                </a:lnTo>
                <a:lnTo>
                  <a:pt x="977803" y="1241783"/>
                </a:lnTo>
                <a:lnTo>
                  <a:pt x="992592" y="1212935"/>
                </a:lnTo>
                <a:lnTo>
                  <a:pt x="1008673" y="1163966"/>
                </a:lnTo>
                <a:lnTo>
                  <a:pt x="1223900" y="1163966"/>
                </a:lnTo>
                <a:lnTo>
                  <a:pt x="1259899" y="1130117"/>
                </a:lnTo>
                <a:lnTo>
                  <a:pt x="1285060" y="1093397"/>
                </a:lnTo>
                <a:lnTo>
                  <a:pt x="1304154" y="1051155"/>
                </a:lnTo>
                <a:lnTo>
                  <a:pt x="1316352" y="1004390"/>
                </a:lnTo>
                <a:lnTo>
                  <a:pt x="1320827" y="954096"/>
                </a:lnTo>
                <a:lnTo>
                  <a:pt x="1350866" y="946396"/>
                </a:lnTo>
                <a:lnTo>
                  <a:pt x="1407086" y="917400"/>
                </a:lnTo>
                <a:lnTo>
                  <a:pt x="1464301" y="860672"/>
                </a:lnTo>
                <a:lnTo>
                  <a:pt x="1489606" y="819721"/>
                </a:lnTo>
                <a:lnTo>
                  <a:pt x="1508368" y="774770"/>
                </a:lnTo>
                <a:lnTo>
                  <a:pt x="1520460" y="726978"/>
                </a:lnTo>
                <a:lnTo>
                  <a:pt x="1525759" y="677504"/>
                </a:lnTo>
                <a:lnTo>
                  <a:pt x="1524141" y="627509"/>
                </a:lnTo>
                <a:lnTo>
                  <a:pt x="1515482" y="578152"/>
                </a:lnTo>
                <a:lnTo>
                  <a:pt x="1499656" y="530591"/>
                </a:lnTo>
                <a:lnTo>
                  <a:pt x="1476541" y="485987"/>
                </a:lnTo>
                <a:lnTo>
                  <a:pt x="1479018" y="478544"/>
                </a:lnTo>
                <a:lnTo>
                  <a:pt x="1481282" y="471004"/>
                </a:lnTo>
                <a:lnTo>
                  <a:pt x="1483332" y="463373"/>
                </a:lnTo>
                <a:lnTo>
                  <a:pt x="1485165" y="455659"/>
                </a:lnTo>
                <a:lnTo>
                  <a:pt x="1491702" y="402970"/>
                </a:lnTo>
                <a:lnTo>
                  <a:pt x="1488447" y="351508"/>
                </a:lnTo>
                <a:lnTo>
                  <a:pt x="1476195" y="302976"/>
                </a:lnTo>
                <a:lnTo>
                  <a:pt x="1455737" y="259075"/>
                </a:lnTo>
                <a:lnTo>
                  <a:pt x="1427866" y="221508"/>
                </a:lnTo>
                <a:lnTo>
                  <a:pt x="1393376" y="191977"/>
                </a:lnTo>
                <a:lnTo>
                  <a:pt x="1353059" y="172182"/>
                </a:lnTo>
                <a:lnTo>
                  <a:pt x="1350426" y="160308"/>
                </a:lnTo>
                <a:lnTo>
                  <a:pt x="495352" y="160308"/>
                </a:lnTo>
                <a:lnTo>
                  <a:pt x="459541" y="139307"/>
                </a:lnTo>
                <a:lnTo>
                  <a:pt x="421645" y="125948"/>
                </a:lnTo>
                <a:lnTo>
                  <a:pt x="382467" y="120428"/>
                </a:lnTo>
                <a:close/>
              </a:path>
              <a:path w="1525904" h="1371600">
                <a:moveTo>
                  <a:pt x="1223900" y="1163966"/>
                </a:moveTo>
                <a:lnTo>
                  <a:pt x="1008673" y="1163966"/>
                </a:lnTo>
                <a:lnTo>
                  <a:pt x="1033484" y="1180131"/>
                </a:lnTo>
                <a:lnTo>
                  <a:pt x="1059750" y="1191925"/>
                </a:lnTo>
                <a:lnTo>
                  <a:pt x="1087087" y="1199212"/>
                </a:lnTo>
                <a:lnTo>
                  <a:pt x="1115112" y="1201856"/>
                </a:lnTo>
                <a:lnTo>
                  <a:pt x="1156275" y="1197186"/>
                </a:lnTo>
                <a:lnTo>
                  <a:pt x="1194679" y="1183008"/>
                </a:lnTo>
                <a:lnTo>
                  <a:pt x="1223900" y="1163966"/>
                </a:lnTo>
                <a:close/>
              </a:path>
              <a:path w="1525904" h="1371600">
                <a:moveTo>
                  <a:pt x="667722" y="37889"/>
                </a:moveTo>
                <a:lnTo>
                  <a:pt x="626453" y="41847"/>
                </a:lnTo>
                <a:lnTo>
                  <a:pt x="587055" y="56641"/>
                </a:lnTo>
                <a:lnTo>
                  <a:pt x="551054" y="81699"/>
                </a:lnTo>
                <a:lnTo>
                  <a:pt x="519977" y="116445"/>
                </a:lnTo>
                <a:lnTo>
                  <a:pt x="495352" y="160308"/>
                </a:lnTo>
                <a:lnTo>
                  <a:pt x="1350426" y="160308"/>
                </a:lnTo>
                <a:lnTo>
                  <a:pt x="1345316" y="137261"/>
                </a:lnTo>
                <a:lnTo>
                  <a:pt x="1332876" y="104722"/>
                </a:lnTo>
                <a:lnTo>
                  <a:pt x="1332527" y="104110"/>
                </a:lnTo>
                <a:lnTo>
                  <a:pt x="793485" y="104110"/>
                </a:lnTo>
                <a:lnTo>
                  <a:pt x="783445" y="92844"/>
                </a:lnTo>
                <a:lnTo>
                  <a:pt x="772784" y="82506"/>
                </a:lnTo>
                <a:lnTo>
                  <a:pt x="761541" y="73137"/>
                </a:lnTo>
                <a:lnTo>
                  <a:pt x="749759" y="64778"/>
                </a:lnTo>
                <a:lnTo>
                  <a:pt x="709332" y="45342"/>
                </a:lnTo>
                <a:lnTo>
                  <a:pt x="667722" y="37889"/>
                </a:lnTo>
                <a:close/>
              </a:path>
              <a:path w="1525904" h="1371600">
                <a:moveTo>
                  <a:pt x="921082" y="0"/>
                </a:moveTo>
                <a:lnTo>
                  <a:pt x="882447" y="9357"/>
                </a:lnTo>
                <a:lnTo>
                  <a:pt x="846989" y="30366"/>
                </a:lnTo>
                <a:lnTo>
                  <a:pt x="816679" y="62219"/>
                </a:lnTo>
                <a:lnTo>
                  <a:pt x="793485" y="104110"/>
                </a:lnTo>
                <a:lnTo>
                  <a:pt x="1332527" y="104110"/>
                </a:lnTo>
                <a:lnTo>
                  <a:pt x="1316069" y="75261"/>
                </a:lnTo>
                <a:lnTo>
                  <a:pt x="1314972" y="73910"/>
                </a:lnTo>
                <a:lnTo>
                  <a:pt x="1053720" y="73910"/>
                </a:lnTo>
                <a:lnTo>
                  <a:pt x="1042269" y="57537"/>
                </a:lnTo>
                <a:lnTo>
                  <a:pt x="1029414" y="42915"/>
                </a:lnTo>
                <a:lnTo>
                  <a:pt x="1015285" y="30179"/>
                </a:lnTo>
                <a:lnTo>
                  <a:pt x="1000012" y="19465"/>
                </a:lnTo>
                <a:lnTo>
                  <a:pt x="960927" y="3100"/>
                </a:lnTo>
                <a:lnTo>
                  <a:pt x="921082" y="0"/>
                </a:lnTo>
                <a:close/>
              </a:path>
              <a:path w="1525904" h="1371600">
                <a:moveTo>
                  <a:pt x="1170348" y="621"/>
                </a:moveTo>
                <a:lnTo>
                  <a:pt x="1127486" y="11778"/>
                </a:lnTo>
                <a:lnTo>
                  <a:pt x="1087843" y="36284"/>
                </a:lnTo>
                <a:lnTo>
                  <a:pt x="1053720" y="73910"/>
                </a:lnTo>
                <a:lnTo>
                  <a:pt x="1314972" y="73910"/>
                </a:lnTo>
                <a:lnTo>
                  <a:pt x="1295224" y="49577"/>
                </a:lnTo>
                <a:lnTo>
                  <a:pt x="1256519" y="19289"/>
                </a:lnTo>
                <a:lnTo>
                  <a:pt x="1214126" y="3047"/>
                </a:lnTo>
                <a:lnTo>
                  <a:pt x="1170348" y="621"/>
                </a:lnTo>
                <a:close/>
              </a:path>
            </a:pathLst>
          </a:custGeom>
          <a:solidFill>
            <a:srgbClr val="DD5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8114" y="4424454"/>
            <a:ext cx="1525905" cy="1371600"/>
          </a:xfrm>
          <a:custGeom>
            <a:avLst/>
            <a:gdLst/>
            <a:ahLst/>
            <a:cxnLst/>
            <a:rect l="l" t="t" r="r" b="b"/>
            <a:pathLst>
              <a:path w="1525904" h="1371600">
                <a:moveTo>
                  <a:pt x="138868" y="451392"/>
                </a:moveTo>
                <a:lnTo>
                  <a:pt x="136899" y="398789"/>
                </a:lnTo>
                <a:lnTo>
                  <a:pt x="142432" y="348049"/>
                </a:lnTo>
                <a:lnTo>
                  <a:pt x="154890" y="300099"/>
                </a:lnTo>
                <a:lnTo>
                  <a:pt x="173698" y="255867"/>
                </a:lnTo>
                <a:lnTo>
                  <a:pt x="198279" y="216281"/>
                </a:lnTo>
                <a:lnTo>
                  <a:pt x="228057" y="182268"/>
                </a:lnTo>
                <a:lnTo>
                  <a:pt x="262456" y="154756"/>
                </a:lnTo>
                <a:lnTo>
                  <a:pt x="300901" y="134672"/>
                </a:lnTo>
                <a:lnTo>
                  <a:pt x="342815" y="122945"/>
                </a:lnTo>
                <a:lnTo>
                  <a:pt x="382467" y="120429"/>
                </a:lnTo>
                <a:lnTo>
                  <a:pt x="421645" y="125949"/>
                </a:lnTo>
                <a:lnTo>
                  <a:pt x="459543" y="139309"/>
                </a:lnTo>
                <a:lnTo>
                  <a:pt x="495355" y="160310"/>
                </a:lnTo>
                <a:lnTo>
                  <a:pt x="519979" y="116447"/>
                </a:lnTo>
                <a:lnTo>
                  <a:pt x="551055" y="81701"/>
                </a:lnTo>
                <a:lnTo>
                  <a:pt x="587056" y="56644"/>
                </a:lnTo>
                <a:lnTo>
                  <a:pt x="626454" y="41851"/>
                </a:lnTo>
                <a:lnTo>
                  <a:pt x="667723" y="37893"/>
                </a:lnTo>
                <a:lnTo>
                  <a:pt x="709334" y="45346"/>
                </a:lnTo>
                <a:lnTo>
                  <a:pt x="749762" y="64782"/>
                </a:lnTo>
                <a:lnTo>
                  <a:pt x="783445" y="92844"/>
                </a:lnTo>
                <a:lnTo>
                  <a:pt x="793483" y="104114"/>
                </a:lnTo>
                <a:lnTo>
                  <a:pt x="816678" y="62222"/>
                </a:lnTo>
                <a:lnTo>
                  <a:pt x="846988" y="30368"/>
                </a:lnTo>
                <a:lnTo>
                  <a:pt x="882446" y="9358"/>
                </a:lnTo>
                <a:lnTo>
                  <a:pt x="921082" y="0"/>
                </a:lnTo>
                <a:lnTo>
                  <a:pt x="960927" y="3099"/>
                </a:lnTo>
                <a:lnTo>
                  <a:pt x="1000015" y="19465"/>
                </a:lnTo>
                <a:lnTo>
                  <a:pt x="1042274" y="57537"/>
                </a:lnTo>
                <a:lnTo>
                  <a:pt x="1053724" y="73913"/>
                </a:lnTo>
                <a:lnTo>
                  <a:pt x="1087847" y="36287"/>
                </a:lnTo>
                <a:lnTo>
                  <a:pt x="1127489" y="11779"/>
                </a:lnTo>
                <a:lnTo>
                  <a:pt x="1170349" y="622"/>
                </a:lnTo>
                <a:lnTo>
                  <a:pt x="1214127" y="3047"/>
                </a:lnTo>
                <a:lnTo>
                  <a:pt x="1256519" y="19287"/>
                </a:lnTo>
                <a:lnTo>
                  <a:pt x="1295224" y="49574"/>
                </a:lnTo>
                <a:lnTo>
                  <a:pt x="1332878" y="104726"/>
                </a:lnTo>
                <a:lnTo>
                  <a:pt x="1353064" y="172183"/>
                </a:lnTo>
                <a:lnTo>
                  <a:pt x="1393379" y="191978"/>
                </a:lnTo>
                <a:lnTo>
                  <a:pt x="1427868" y="221509"/>
                </a:lnTo>
                <a:lnTo>
                  <a:pt x="1455737" y="259075"/>
                </a:lnTo>
                <a:lnTo>
                  <a:pt x="1476194" y="302975"/>
                </a:lnTo>
                <a:lnTo>
                  <a:pt x="1488446" y="351506"/>
                </a:lnTo>
                <a:lnTo>
                  <a:pt x="1491700" y="402966"/>
                </a:lnTo>
                <a:lnTo>
                  <a:pt x="1485164" y="455656"/>
                </a:lnTo>
                <a:lnTo>
                  <a:pt x="1483331" y="463374"/>
                </a:lnTo>
                <a:lnTo>
                  <a:pt x="1481282" y="471008"/>
                </a:lnTo>
                <a:lnTo>
                  <a:pt x="1479019" y="478549"/>
                </a:lnTo>
                <a:lnTo>
                  <a:pt x="1476544" y="485991"/>
                </a:lnTo>
                <a:lnTo>
                  <a:pt x="1499661" y="530595"/>
                </a:lnTo>
                <a:lnTo>
                  <a:pt x="1515487" y="578155"/>
                </a:lnTo>
                <a:lnTo>
                  <a:pt x="1524147" y="627512"/>
                </a:lnTo>
                <a:lnTo>
                  <a:pt x="1525765" y="677506"/>
                </a:lnTo>
                <a:lnTo>
                  <a:pt x="1520466" y="726978"/>
                </a:lnTo>
                <a:lnTo>
                  <a:pt x="1508375" y="774769"/>
                </a:lnTo>
                <a:lnTo>
                  <a:pt x="1489614" y="819720"/>
                </a:lnTo>
                <a:lnTo>
                  <a:pt x="1464309" y="860671"/>
                </a:lnTo>
                <a:lnTo>
                  <a:pt x="1432584" y="896464"/>
                </a:lnTo>
                <a:lnTo>
                  <a:pt x="1379738" y="934102"/>
                </a:lnTo>
                <a:lnTo>
                  <a:pt x="1320824" y="954092"/>
                </a:lnTo>
                <a:lnTo>
                  <a:pt x="1316350" y="1004388"/>
                </a:lnTo>
                <a:lnTo>
                  <a:pt x="1304152" y="1051155"/>
                </a:lnTo>
                <a:lnTo>
                  <a:pt x="1285059" y="1093397"/>
                </a:lnTo>
                <a:lnTo>
                  <a:pt x="1259898" y="1130118"/>
                </a:lnTo>
                <a:lnTo>
                  <a:pt x="1229496" y="1160320"/>
                </a:lnTo>
                <a:lnTo>
                  <a:pt x="1194680" y="1183008"/>
                </a:lnTo>
                <a:lnTo>
                  <a:pt x="1156277" y="1197185"/>
                </a:lnTo>
                <a:lnTo>
                  <a:pt x="1115114" y="1201854"/>
                </a:lnTo>
                <a:lnTo>
                  <a:pt x="1087088" y="1199211"/>
                </a:lnTo>
                <a:lnTo>
                  <a:pt x="1059753" y="1191924"/>
                </a:lnTo>
                <a:lnTo>
                  <a:pt x="1033489" y="1180131"/>
                </a:lnTo>
                <a:lnTo>
                  <a:pt x="1008674" y="1163964"/>
                </a:lnTo>
                <a:lnTo>
                  <a:pt x="992595" y="1212932"/>
                </a:lnTo>
                <a:lnTo>
                  <a:pt x="970328" y="1256369"/>
                </a:lnTo>
                <a:lnTo>
                  <a:pt x="942712" y="1293722"/>
                </a:lnTo>
                <a:lnTo>
                  <a:pt x="910587" y="1324441"/>
                </a:lnTo>
                <a:lnTo>
                  <a:pt x="874791" y="1347973"/>
                </a:lnTo>
                <a:lnTo>
                  <a:pt x="836163" y="1363766"/>
                </a:lnTo>
                <a:lnTo>
                  <a:pt x="795542" y="1371271"/>
                </a:lnTo>
                <a:lnTo>
                  <a:pt x="753767" y="1369934"/>
                </a:lnTo>
                <a:lnTo>
                  <a:pt x="711676" y="1359204"/>
                </a:lnTo>
                <a:lnTo>
                  <a:pt x="673568" y="1340497"/>
                </a:lnTo>
                <a:lnTo>
                  <a:pt x="638880" y="1314249"/>
                </a:lnTo>
                <a:lnTo>
                  <a:pt x="608341" y="1281124"/>
                </a:lnTo>
                <a:lnTo>
                  <a:pt x="582679" y="1241784"/>
                </a:lnTo>
                <a:lnTo>
                  <a:pt x="542981" y="1266001"/>
                </a:lnTo>
                <a:lnTo>
                  <a:pt x="501748" y="1281666"/>
                </a:lnTo>
                <a:lnTo>
                  <a:pt x="459749" y="1289013"/>
                </a:lnTo>
                <a:lnTo>
                  <a:pt x="417753" y="1288279"/>
                </a:lnTo>
                <a:lnTo>
                  <a:pt x="376531" y="1279698"/>
                </a:lnTo>
                <a:lnTo>
                  <a:pt x="336852" y="1263507"/>
                </a:lnTo>
                <a:lnTo>
                  <a:pt x="299484" y="1239940"/>
                </a:lnTo>
                <a:lnTo>
                  <a:pt x="265198" y="1209234"/>
                </a:lnTo>
                <a:lnTo>
                  <a:pt x="234763" y="1171624"/>
                </a:lnTo>
                <a:lnTo>
                  <a:pt x="208949" y="1127344"/>
                </a:lnTo>
                <a:lnTo>
                  <a:pt x="206070" y="1121314"/>
                </a:lnTo>
                <a:lnTo>
                  <a:pt x="164819" y="1120472"/>
                </a:lnTo>
                <a:lnTo>
                  <a:pt x="126520" y="1106892"/>
                </a:lnTo>
                <a:lnTo>
                  <a:pt x="92799" y="1082145"/>
                </a:lnTo>
                <a:lnTo>
                  <a:pt x="65284" y="1047801"/>
                </a:lnTo>
                <a:lnTo>
                  <a:pt x="45601" y="1005431"/>
                </a:lnTo>
                <a:lnTo>
                  <a:pt x="35378" y="956606"/>
                </a:lnTo>
                <a:lnTo>
                  <a:pt x="35124" y="915623"/>
                </a:lnTo>
                <a:lnTo>
                  <a:pt x="42030" y="875996"/>
                </a:lnTo>
                <a:lnTo>
                  <a:pt x="55727" y="839097"/>
                </a:lnTo>
                <a:lnTo>
                  <a:pt x="75846" y="806302"/>
                </a:lnTo>
                <a:lnTo>
                  <a:pt x="43451" y="775126"/>
                </a:lnTo>
                <a:lnTo>
                  <a:pt x="19663" y="735921"/>
                </a:lnTo>
                <a:lnTo>
                  <a:pt x="5005" y="691148"/>
                </a:lnTo>
                <a:lnTo>
                  <a:pt x="0" y="643268"/>
                </a:lnTo>
                <a:lnTo>
                  <a:pt x="5169" y="594744"/>
                </a:lnTo>
                <a:lnTo>
                  <a:pt x="21037" y="548037"/>
                </a:lnTo>
                <a:lnTo>
                  <a:pt x="42827" y="512577"/>
                </a:lnTo>
                <a:lnTo>
                  <a:pt x="70348" y="484702"/>
                </a:lnTo>
                <a:lnTo>
                  <a:pt x="137584" y="455664"/>
                </a:lnTo>
                <a:lnTo>
                  <a:pt x="138868" y="451392"/>
                </a:lnTo>
                <a:close/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05596" y="5225414"/>
            <a:ext cx="89535" cy="25400"/>
          </a:xfrm>
          <a:custGeom>
            <a:avLst/>
            <a:gdLst/>
            <a:ahLst/>
            <a:cxnLst/>
            <a:rect l="l" t="t" r="r" b="b"/>
            <a:pathLst>
              <a:path w="89534" h="25400">
                <a:moveTo>
                  <a:pt x="89363" y="25304"/>
                </a:moveTo>
                <a:lnTo>
                  <a:pt x="66038" y="25350"/>
                </a:lnTo>
                <a:lnTo>
                  <a:pt x="43108" y="21073"/>
                </a:lnTo>
                <a:lnTo>
                  <a:pt x="20965" y="12586"/>
                </a:lnTo>
                <a:lnTo>
                  <a:pt x="0" y="0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34706" y="5527639"/>
            <a:ext cx="39370" cy="12700"/>
          </a:xfrm>
          <a:custGeom>
            <a:avLst/>
            <a:gdLst/>
            <a:ahLst/>
            <a:cxnLst/>
            <a:rect l="l" t="t" r="r" b="b"/>
            <a:pathLst>
              <a:path w="39370" h="12700">
                <a:moveTo>
                  <a:pt x="39097" y="0"/>
                </a:moveTo>
                <a:lnTo>
                  <a:pt x="29584" y="4204"/>
                </a:lnTo>
                <a:lnTo>
                  <a:pt x="19875" y="7629"/>
                </a:lnTo>
                <a:lnTo>
                  <a:pt x="10003" y="10268"/>
                </a:lnTo>
                <a:lnTo>
                  <a:pt x="0" y="12109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87148" y="5605459"/>
            <a:ext cx="24130" cy="55244"/>
          </a:xfrm>
          <a:custGeom>
            <a:avLst/>
            <a:gdLst/>
            <a:ahLst/>
            <a:cxnLst/>
            <a:rect l="l" t="t" r="r" b="b"/>
            <a:pathLst>
              <a:path w="24129" h="55245">
                <a:moveTo>
                  <a:pt x="23557" y="55249"/>
                </a:moveTo>
                <a:lnTo>
                  <a:pt x="16773" y="42032"/>
                </a:lnTo>
                <a:lnTo>
                  <a:pt x="10577" y="28397"/>
                </a:lnTo>
                <a:lnTo>
                  <a:pt x="4981" y="14375"/>
                </a:lnTo>
                <a:lnTo>
                  <a:pt x="0" y="0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36939" y="5522939"/>
            <a:ext cx="9525" cy="60960"/>
          </a:xfrm>
          <a:custGeom>
            <a:avLst/>
            <a:gdLst/>
            <a:ahLst/>
            <a:cxnLst/>
            <a:rect l="l" t="t" r="r" b="b"/>
            <a:pathLst>
              <a:path w="9525" h="60960">
                <a:moveTo>
                  <a:pt x="9409" y="0"/>
                </a:moveTo>
                <a:lnTo>
                  <a:pt x="8042" y="15369"/>
                </a:lnTo>
                <a:lnTo>
                  <a:pt x="6013" y="30617"/>
                </a:lnTo>
                <a:lnTo>
                  <a:pt x="3330" y="45711"/>
                </a:lnTo>
                <a:lnTo>
                  <a:pt x="0" y="60619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33389" y="5148389"/>
            <a:ext cx="114935" cy="226695"/>
          </a:xfrm>
          <a:custGeom>
            <a:avLst/>
            <a:gdLst/>
            <a:ahLst/>
            <a:cxnLst/>
            <a:rect l="l" t="t" r="r" b="b"/>
            <a:pathLst>
              <a:path w="114934" h="226695">
                <a:moveTo>
                  <a:pt x="0" y="0"/>
                </a:moveTo>
                <a:lnTo>
                  <a:pt x="39146" y="30508"/>
                </a:lnTo>
                <a:lnTo>
                  <a:pt x="71110" y="70235"/>
                </a:lnTo>
                <a:lnTo>
                  <a:pt x="94971" y="117363"/>
                </a:lnTo>
                <a:lnTo>
                  <a:pt x="109811" y="170076"/>
                </a:lnTo>
                <a:lnTo>
                  <a:pt x="114709" y="226555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52868" y="4907089"/>
            <a:ext cx="51435" cy="85090"/>
          </a:xfrm>
          <a:custGeom>
            <a:avLst/>
            <a:gdLst/>
            <a:ahLst/>
            <a:cxnLst/>
            <a:rect l="l" t="t" r="r" b="b"/>
            <a:pathLst>
              <a:path w="51434" h="85089">
                <a:moveTo>
                  <a:pt x="51069" y="0"/>
                </a:moveTo>
                <a:lnTo>
                  <a:pt x="41373" y="23854"/>
                </a:lnTo>
                <a:lnTo>
                  <a:pt x="29543" y="46106"/>
                </a:lnTo>
                <a:lnTo>
                  <a:pt x="15709" y="66544"/>
                </a:lnTo>
                <a:lnTo>
                  <a:pt x="0" y="84952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81388" y="4591875"/>
            <a:ext cx="3175" cy="40640"/>
          </a:xfrm>
          <a:custGeom>
            <a:avLst/>
            <a:gdLst/>
            <a:ahLst/>
            <a:cxnLst/>
            <a:rect l="l" t="t" r="r" b="b"/>
            <a:pathLst>
              <a:path w="3175" h="40639">
                <a:moveTo>
                  <a:pt x="0" y="0"/>
                </a:moveTo>
                <a:lnTo>
                  <a:pt x="1265" y="9961"/>
                </a:lnTo>
                <a:lnTo>
                  <a:pt x="2136" y="19980"/>
                </a:lnTo>
                <a:lnTo>
                  <a:pt x="2611" y="30039"/>
                </a:lnTo>
                <a:lnTo>
                  <a:pt x="2689" y="40120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55209" y="4493909"/>
            <a:ext cx="26670" cy="51435"/>
          </a:xfrm>
          <a:custGeom>
            <a:avLst/>
            <a:gdLst/>
            <a:ahLst/>
            <a:cxnLst/>
            <a:rect l="l" t="t" r="r" b="b"/>
            <a:pathLst>
              <a:path w="26670" h="51435">
                <a:moveTo>
                  <a:pt x="0" y="51166"/>
                </a:moveTo>
                <a:lnTo>
                  <a:pt x="5388" y="37531"/>
                </a:lnTo>
                <a:lnTo>
                  <a:pt x="11561" y="24425"/>
                </a:lnTo>
                <a:lnTo>
                  <a:pt x="18493" y="11898"/>
                </a:lnTo>
                <a:lnTo>
                  <a:pt x="26159" y="0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10484" y="4525333"/>
            <a:ext cx="12700" cy="44450"/>
          </a:xfrm>
          <a:custGeom>
            <a:avLst/>
            <a:gdLst/>
            <a:ahLst/>
            <a:cxnLst/>
            <a:rect l="l" t="t" r="r" b="b"/>
            <a:pathLst>
              <a:path w="12700" h="44450">
                <a:moveTo>
                  <a:pt x="0" y="44126"/>
                </a:moveTo>
                <a:lnTo>
                  <a:pt x="2323" y="32748"/>
                </a:lnTo>
                <a:lnTo>
                  <a:pt x="5216" y="21580"/>
                </a:lnTo>
                <a:lnTo>
                  <a:pt x="8669" y="10653"/>
                </a:lnTo>
                <a:lnTo>
                  <a:pt x="12672" y="0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23287" y="4584445"/>
            <a:ext cx="46355" cy="43180"/>
          </a:xfrm>
          <a:custGeom>
            <a:avLst/>
            <a:gdLst/>
            <a:ahLst/>
            <a:cxnLst/>
            <a:rect l="l" t="t" r="r" b="b"/>
            <a:pathLst>
              <a:path w="46354" h="43179">
                <a:moveTo>
                  <a:pt x="0" y="0"/>
                </a:moveTo>
                <a:lnTo>
                  <a:pt x="12244" y="9409"/>
                </a:lnTo>
                <a:lnTo>
                  <a:pt x="23990" y="19700"/>
                </a:lnTo>
                <a:lnTo>
                  <a:pt x="35204" y="30844"/>
                </a:lnTo>
                <a:lnTo>
                  <a:pt x="45856" y="42810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66987" y="4875858"/>
            <a:ext cx="8255" cy="45085"/>
          </a:xfrm>
          <a:custGeom>
            <a:avLst/>
            <a:gdLst/>
            <a:ahLst/>
            <a:cxnLst/>
            <a:rect l="l" t="t" r="r" b="b"/>
            <a:pathLst>
              <a:path w="8254" h="45085">
                <a:moveTo>
                  <a:pt x="8002" y="45041"/>
                </a:moveTo>
                <a:lnTo>
                  <a:pt x="5458" y="33933"/>
                </a:lnTo>
                <a:lnTo>
                  <a:pt x="3274" y="22714"/>
                </a:lnTo>
                <a:lnTo>
                  <a:pt x="1454" y="11398"/>
                </a:lnTo>
                <a:lnTo>
                  <a:pt x="0" y="0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927698" y="4966931"/>
            <a:ext cx="82423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Perpetua"/>
                <a:cs typeface="Perpetua"/>
              </a:rPr>
              <a:t>Depl</a:t>
            </a:r>
            <a:r>
              <a:rPr sz="1400" spc="-45" dirty="0">
                <a:solidFill>
                  <a:srgbClr val="FFFFFF"/>
                </a:solidFill>
                <a:latin typeface="Perpetua"/>
                <a:cs typeface="Perpetua"/>
              </a:rPr>
              <a:t>o</a:t>
            </a:r>
            <a:r>
              <a:rPr sz="1400" dirty="0">
                <a:solidFill>
                  <a:srgbClr val="FFFFFF"/>
                </a:solidFill>
                <a:latin typeface="Perpetua"/>
                <a:cs typeface="Perpetua"/>
              </a:rPr>
              <a:t>yment</a:t>
            </a:r>
            <a:endParaRPr sz="1400">
              <a:latin typeface="Perpetua"/>
              <a:cs typeface="Perpetu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81100" y="2993821"/>
            <a:ext cx="38100" cy="1578610"/>
          </a:xfrm>
          <a:custGeom>
            <a:avLst/>
            <a:gdLst/>
            <a:ahLst/>
            <a:cxnLst/>
            <a:rect l="l" t="t" r="r" b="b"/>
            <a:pathLst>
              <a:path w="38100" h="1578610">
                <a:moveTo>
                  <a:pt x="0" y="1578178"/>
                </a:moveTo>
                <a:lnTo>
                  <a:pt x="37501" y="0"/>
                </a:lnTo>
              </a:path>
            </a:pathLst>
          </a:custGeom>
          <a:ln w="9524">
            <a:solidFill>
              <a:srgbClr val="BF48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57861" y="2968625"/>
            <a:ext cx="118110" cy="117475"/>
          </a:xfrm>
          <a:custGeom>
            <a:avLst/>
            <a:gdLst/>
            <a:ahLst/>
            <a:cxnLst/>
            <a:rect l="l" t="t" r="r" b="b"/>
            <a:pathLst>
              <a:path w="118109" h="117475">
                <a:moveTo>
                  <a:pt x="89153" y="50393"/>
                </a:moveTo>
                <a:lnTo>
                  <a:pt x="60140" y="50393"/>
                </a:lnTo>
                <a:lnTo>
                  <a:pt x="95637" y="114706"/>
                </a:lnTo>
                <a:lnTo>
                  <a:pt x="103362" y="116941"/>
                </a:lnTo>
                <a:lnTo>
                  <a:pt x="115643" y="110159"/>
                </a:lnTo>
                <a:lnTo>
                  <a:pt x="117878" y="102438"/>
                </a:lnTo>
                <a:lnTo>
                  <a:pt x="89153" y="50393"/>
                </a:lnTo>
                <a:close/>
              </a:path>
              <a:path w="118109" h="117475">
                <a:moveTo>
                  <a:pt x="61338" y="0"/>
                </a:moveTo>
                <a:lnTo>
                  <a:pt x="0" y="99631"/>
                </a:lnTo>
                <a:lnTo>
                  <a:pt x="1860" y="107454"/>
                </a:lnTo>
                <a:lnTo>
                  <a:pt x="13807" y="114808"/>
                </a:lnTo>
                <a:lnTo>
                  <a:pt x="21629" y="112953"/>
                </a:lnTo>
                <a:lnTo>
                  <a:pt x="60140" y="50393"/>
                </a:lnTo>
                <a:lnTo>
                  <a:pt x="89153" y="50393"/>
                </a:lnTo>
                <a:lnTo>
                  <a:pt x="61338" y="0"/>
                </a:lnTo>
                <a:close/>
              </a:path>
            </a:pathLst>
          </a:custGeom>
          <a:solidFill>
            <a:srgbClr val="BF4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4540" y="3627120"/>
            <a:ext cx="12077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Perpetua"/>
                <a:cs typeface="Perpetua"/>
              </a:rPr>
              <a:t>Source </a:t>
            </a:r>
            <a:r>
              <a:rPr sz="1800" dirty="0">
                <a:latin typeface="Perpetua"/>
                <a:cs typeface="Perpetua"/>
              </a:rPr>
              <a:t>&amp;</a:t>
            </a:r>
            <a:r>
              <a:rPr sz="1800" spc="-275" dirty="0">
                <a:latin typeface="Perpetua"/>
                <a:cs typeface="Perpetua"/>
              </a:rPr>
              <a:t> </a:t>
            </a:r>
            <a:r>
              <a:rPr sz="1800" spc="-50" dirty="0">
                <a:latin typeface="Perpetua"/>
                <a:cs typeface="Perpetua"/>
              </a:rPr>
              <a:t>Tests</a:t>
            </a:r>
            <a:endParaRPr sz="1800">
              <a:latin typeface="Perpetua"/>
              <a:cs typeface="Perpetu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83739" y="2118360"/>
            <a:ext cx="671195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dirty="0">
                <a:latin typeface="Perpetua"/>
                <a:cs typeface="Perpetua"/>
              </a:rPr>
              <a:t>Regular  Inte</a:t>
            </a:r>
            <a:r>
              <a:rPr sz="1800" spc="70" dirty="0">
                <a:latin typeface="Perpetua"/>
                <a:cs typeface="Perpetua"/>
              </a:rPr>
              <a:t>r</a:t>
            </a:r>
            <a:r>
              <a:rPr sz="1800" spc="-30" dirty="0">
                <a:latin typeface="Perpetua"/>
                <a:cs typeface="Perpetua"/>
              </a:rPr>
              <a:t>v</a:t>
            </a:r>
            <a:r>
              <a:rPr sz="1800" dirty="0">
                <a:latin typeface="Perpetua"/>
                <a:cs typeface="Perpetua"/>
              </a:rPr>
              <a:t>al</a:t>
            </a:r>
            <a:endParaRPr sz="1800">
              <a:latin typeface="Perpetua"/>
              <a:cs typeface="Perpetu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36540" y="2423160"/>
            <a:ext cx="1040130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dirty="0">
                <a:latin typeface="Perpetua"/>
                <a:cs typeface="Perpetua"/>
              </a:rPr>
              <a:t>E</a:t>
            </a:r>
            <a:r>
              <a:rPr sz="1800" spc="-30" dirty="0">
                <a:latin typeface="Perpetua"/>
                <a:cs typeface="Perpetua"/>
              </a:rPr>
              <a:t>x</a:t>
            </a:r>
            <a:r>
              <a:rPr sz="1800" dirty="0">
                <a:latin typeface="Perpetua"/>
                <a:cs typeface="Perpetua"/>
              </a:rPr>
              <a:t>ecuta</a:t>
            </a:r>
            <a:r>
              <a:rPr sz="1800" spc="-30" dirty="0">
                <a:latin typeface="Perpetua"/>
                <a:cs typeface="Perpetua"/>
              </a:rPr>
              <a:t>b</a:t>
            </a:r>
            <a:r>
              <a:rPr sz="1800" dirty="0">
                <a:latin typeface="Perpetua"/>
                <a:cs typeface="Perpetua"/>
              </a:rPr>
              <a:t>le/  </a:t>
            </a:r>
            <a:r>
              <a:rPr sz="1800" spc="-5" dirty="0">
                <a:latin typeface="Perpetua"/>
                <a:cs typeface="Perpetua"/>
              </a:rPr>
              <a:t>Package</a:t>
            </a:r>
            <a:endParaRPr sz="1800">
              <a:latin typeface="Perpetua"/>
              <a:cs typeface="Perpetu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26739" y="3246120"/>
            <a:ext cx="12579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latin typeface="Perpetua"/>
                <a:cs typeface="Perpetua"/>
              </a:rPr>
              <a:t>Testing</a:t>
            </a:r>
            <a:r>
              <a:rPr sz="1800" spc="-95" dirty="0">
                <a:latin typeface="Perpetua"/>
                <a:cs typeface="Perpetua"/>
              </a:rPr>
              <a:t> </a:t>
            </a:r>
            <a:r>
              <a:rPr sz="1800" dirty="0">
                <a:latin typeface="Perpetua"/>
                <a:cs typeface="Perpetua"/>
              </a:rPr>
              <a:t>Results</a:t>
            </a:r>
            <a:endParaRPr sz="1800">
              <a:latin typeface="Perpetua"/>
              <a:cs typeface="Perpetu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124200" y="1604632"/>
            <a:ext cx="1295400" cy="1513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76400" y="2360676"/>
            <a:ext cx="1423035" cy="1270"/>
          </a:xfrm>
          <a:custGeom>
            <a:avLst/>
            <a:gdLst/>
            <a:ahLst/>
            <a:cxnLst/>
            <a:rect l="l" t="t" r="r" b="b"/>
            <a:pathLst>
              <a:path w="1423035" h="1269">
                <a:moveTo>
                  <a:pt x="0" y="0"/>
                </a:moveTo>
                <a:lnTo>
                  <a:pt x="1422599" y="779"/>
                </a:lnTo>
              </a:path>
            </a:pathLst>
          </a:custGeom>
          <a:ln w="9524">
            <a:solidFill>
              <a:srgbClr val="BF48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08261" y="2302459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5" h="118110">
                <a:moveTo>
                  <a:pt x="14909" y="0"/>
                </a:moveTo>
                <a:lnTo>
                  <a:pt x="7124" y="2044"/>
                </a:lnTo>
                <a:lnTo>
                  <a:pt x="50" y="14160"/>
                </a:lnTo>
                <a:lnTo>
                  <a:pt x="2095" y="21932"/>
                </a:lnTo>
                <a:lnTo>
                  <a:pt x="65531" y="58978"/>
                </a:lnTo>
                <a:lnTo>
                  <a:pt x="2057" y="95961"/>
                </a:lnTo>
                <a:lnTo>
                  <a:pt x="0" y="103733"/>
                </a:lnTo>
                <a:lnTo>
                  <a:pt x="7061" y="115862"/>
                </a:lnTo>
                <a:lnTo>
                  <a:pt x="14846" y="117906"/>
                </a:lnTo>
                <a:lnTo>
                  <a:pt x="115938" y="59016"/>
                </a:lnTo>
                <a:lnTo>
                  <a:pt x="14909" y="0"/>
                </a:lnTo>
                <a:close/>
              </a:path>
            </a:pathLst>
          </a:custGeom>
          <a:solidFill>
            <a:srgbClr val="BF4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19599" y="2360512"/>
            <a:ext cx="2413635" cy="1270"/>
          </a:xfrm>
          <a:custGeom>
            <a:avLst/>
            <a:gdLst/>
            <a:ahLst/>
            <a:cxnLst/>
            <a:rect l="l" t="t" r="r" b="b"/>
            <a:pathLst>
              <a:path w="2413634" h="1269">
                <a:moveTo>
                  <a:pt x="0" y="785"/>
                </a:moveTo>
                <a:lnTo>
                  <a:pt x="2413198" y="0"/>
                </a:lnTo>
              </a:path>
            </a:pathLst>
          </a:custGeom>
          <a:ln w="9524">
            <a:solidFill>
              <a:srgbClr val="BF48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42074" y="2301582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6" y="0"/>
                </a:moveTo>
                <a:lnTo>
                  <a:pt x="7061" y="2044"/>
                </a:lnTo>
                <a:lnTo>
                  <a:pt x="0" y="14160"/>
                </a:lnTo>
                <a:lnTo>
                  <a:pt x="2057" y="21945"/>
                </a:lnTo>
                <a:lnTo>
                  <a:pt x="65519" y="58940"/>
                </a:lnTo>
                <a:lnTo>
                  <a:pt x="2070" y="95973"/>
                </a:lnTo>
                <a:lnTo>
                  <a:pt x="25" y="103746"/>
                </a:lnTo>
                <a:lnTo>
                  <a:pt x="7099" y="115862"/>
                </a:lnTo>
                <a:lnTo>
                  <a:pt x="14884" y="117906"/>
                </a:lnTo>
                <a:lnTo>
                  <a:pt x="115925" y="58915"/>
                </a:lnTo>
                <a:lnTo>
                  <a:pt x="14846" y="0"/>
                </a:lnTo>
                <a:close/>
              </a:path>
            </a:pathLst>
          </a:custGeom>
          <a:solidFill>
            <a:srgbClr val="BF4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19599" y="2361298"/>
            <a:ext cx="2951480" cy="2122170"/>
          </a:xfrm>
          <a:custGeom>
            <a:avLst/>
            <a:gdLst/>
            <a:ahLst/>
            <a:cxnLst/>
            <a:rect l="l" t="t" r="r" b="b"/>
            <a:pathLst>
              <a:path w="2951479" h="2122170">
                <a:moveTo>
                  <a:pt x="0" y="0"/>
                </a:moveTo>
                <a:lnTo>
                  <a:pt x="2951338" y="2122058"/>
                </a:lnTo>
              </a:path>
            </a:pathLst>
          </a:custGeom>
          <a:ln w="9524">
            <a:solidFill>
              <a:srgbClr val="BF48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69810" y="4388332"/>
            <a:ext cx="121920" cy="109855"/>
          </a:xfrm>
          <a:custGeom>
            <a:avLst/>
            <a:gdLst/>
            <a:ahLst/>
            <a:cxnLst/>
            <a:rect l="l" t="t" r="r" b="b"/>
            <a:pathLst>
              <a:path w="121920" h="109854">
                <a:moveTo>
                  <a:pt x="7531" y="73317"/>
                </a:moveTo>
                <a:lnTo>
                  <a:pt x="1333" y="78435"/>
                </a:lnTo>
                <a:lnTo>
                  <a:pt x="0" y="92405"/>
                </a:lnTo>
                <a:lnTo>
                  <a:pt x="5118" y="98602"/>
                </a:lnTo>
                <a:lnTo>
                  <a:pt x="121589" y="109740"/>
                </a:lnTo>
                <a:lnTo>
                  <a:pt x="108473" y="80314"/>
                </a:lnTo>
                <a:lnTo>
                  <a:pt x="80657" y="80314"/>
                </a:lnTo>
                <a:lnTo>
                  <a:pt x="7531" y="73317"/>
                </a:lnTo>
                <a:close/>
              </a:path>
              <a:path w="121920" h="109854">
                <a:moveTo>
                  <a:pt x="66446" y="0"/>
                </a:moveTo>
                <a:lnTo>
                  <a:pt x="53632" y="5702"/>
                </a:lnTo>
                <a:lnTo>
                  <a:pt x="50749" y="13220"/>
                </a:lnTo>
                <a:lnTo>
                  <a:pt x="80657" y="80314"/>
                </a:lnTo>
                <a:lnTo>
                  <a:pt x="108473" y="80314"/>
                </a:lnTo>
                <a:lnTo>
                  <a:pt x="73952" y="2870"/>
                </a:lnTo>
                <a:lnTo>
                  <a:pt x="66446" y="0"/>
                </a:lnTo>
                <a:close/>
              </a:path>
            </a:pathLst>
          </a:custGeom>
          <a:solidFill>
            <a:srgbClr val="BF4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71900" y="3117951"/>
            <a:ext cx="1270" cy="895985"/>
          </a:xfrm>
          <a:custGeom>
            <a:avLst/>
            <a:gdLst/>
            <a:ahLst/>
            <a:cxnLst/>
            <a:rect l="l" t="t" r="r" b="b"/>
            <a:pathLst>
              <a:path w="1270" h="895985">
                <a:moveTo>
                  <a:pt x="0" y="0"/>
                </a:moveTo>
                <a:lnTo>
                  <a:pt x="772" y="895544"/>
                </a:lnTo>
              </a:path>
            </a:pathLst>
          </a:custGeom>
          <a:ln w="9524">
            <a:solidFill>
              <a:srgbClr val="BF48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13645" y="3922763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4">
                <a:moveTo>
                  <a:pt x="14160" y="76"/>
                </a:moveTo>
                <a:lnTo>
                  <a:pt x="2044" y="7150"/>
                </a:lnTo>
                <a:lnTo>
                  <a:pt x="0" y="14935"/>
                </a:lnTo>
                <a:lnTo>
                  <a:pt x="59042" y="115938"/>
                </a:lnTo>
                <a:lnTo>
                  <a:pt x="88395" y="65531"/>
                </a:lnTo>
                <a:lnTo>
                  <a:pt x="59004" y="65531"/>
                </a:lnTo>
                <a:lnTo>
                  <a:pt x="21932" y="2108"/>
                </a:lnTo>
                <a:lnTo>
                  <a:pt x="14160" y="76"/>
                </a:lnTo>
                <a:close/>
              </a:path>
              <a:path w="118110" h="116204">
                <a:moveTo>
                  <a:pt x="103733" y="0"/>
                </a:moveTo>
                <a:lnTo>
                  <a:pt x="95961" y="2044"/>
                </a:lnTo>
                <a:lnTo>
                  <a:pt x="59004" y="65531"/>
                </a:lnTo>
                <a:lnTo>
                  <a:pt x="88395" y="65531"/>
                </a:lnTo>
                <a:lnTo>
                  <a:pt x="117919" y="14833"/>
                </a:lnTo>
                <a:lnTo>
                  <a:pt x="115862" y="7048"/>
                </a:lnTo>
                <a:lnTo>
                  <a:pt x="103733" y="0"/>
                </a:lnTo>
                <a:close/>
              </a:path>
            </a:pathLst>
          </a:custGeom>
          <a:solidFill>
            <a:srgbClr val="BF480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16597"/>
            <a:ext cx="525462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52140" algn="l"/>
              </a:tabLst>
            </a:pPr>
            <a:r>
              <a:rPr spc="-30" dirty="0"/>
              <a:t>Why</a:t>
            </a:r>
            <a:r>
              <a:rPr spc="10" dirty="0"/>
              <a:t> </a:t>
            </a:r>
            <a:r>
              <a:rPr spc="-5" dirty="0"/>
              <a:t>Jenkins?	</a:t>
            </a:r>
            <a:r>
              <a:rPr spc="-10" dirty="0"/>
              <a:t>Flexibility!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0">
              <a:lnSpc>
                <a:spcPct val="100000"/>
              </a:lnSpc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3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Jenkins </a:t>
            </a:r>
            <a:r>
              <a:rPr dirty="0"/>
              <a:t>is a </a:t>
            </a:r>
            <a:r>
              <a:rPr spc="-10" dirty="0"/>
              <a:t>highly </a:t>
            </a:r>
            <a:r>
              <a:rPr spc="-5" dirty="0"/>
              <a:t>configurable </a:t>
            </a:r>
            <a:r>
              <a:rPr dirty="0"/>
              <a:t>system </a:t>
            </a:r>
            <a:r>
              <a:rPr spc="-30" dirty="0"/>
              <a:t>by</a:t>
            </a:r>
            <a:r>
              <a:rPr spc="-20" dirty="0"/>
              <a:t> </a:t>
            </a:r>
            <a:r>
              <a:rPr dirty="0"/>
              <a:t>itself</a:t>
            </a:r>
            <a:endParaRPr sz="2200">
              <a:latin typeface="Times New Roman"/>
              <a:cs typeface="Times New Roman"/>
            </a:endParaRPr>
          </a:p>
          <a:p>
            <a:pPr marL="692150" marR="5080" indent="-266700">
              <a:lnSpc>
                <a:spcPct val="100000"/>
              </a:lnSpc>
              <a:spcBef>
                <a:spcPts val="56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4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The additional </a:t>
            </a:r>
            <a:r>
              <a:rPr spc="-5" dirty="0"/>
              <a:t>community </a:t>
            </a:r>
            <a:r>
              <a:rPr spc="-15" dirty="0"/>
              <a:t>developed </a:t>
            </a:r>
            <a:r>
              <a:rPr spc="5" dirty="0"/>
              <a:t>plugins </a:t>
            </a:r>
            <a:r>
              <a:rPr spc="-20" dirty="0"/>
              <a:t>provide </a:t>
            </a:r>
            <a:r>
              <a:rPr spc="-25" dirty="0"/>
              <a:t>even  </a:t>
            </a:r>
            <a:r>
              <a:rPr spc="-10" dirty="0"/>
              <a:t>more</a:t>
            </a:r>
            <a:r>
              <a:rPr spc="-90" dirty="0"/>
              <a:t> </a:t>
            </a:r>
            <a:r>
              <a:rPr dirty="0"/>
              <a:t>flexibility</a:t>
            </a:r>
            <a:endParaRPr sz="2200">
              <a:latin typeface="Times New Roman"/>
              <a:cs typeface="Times New Roman"/>
            </a:endParaRPr>
          </a:p>
          <a:p>
            <a:pPr marL="692150" marR="488950" indent="-266700">
              <a:lnSpc>
                <a:spcPct val="100000"/>
              </a:lnSpc>
              <a:spcBef>
                <a:spcPts val="56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3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By combining </a:t>
            </a:r>
            <a:r>
              <a:rPr spc="-10" dirty="0"/>
              <a:t>Jenkins </a:t>
            </a:r>
            <a:r>
              <a:rPr dirty="0"/>
              <a:t>with</a:t>
            </a:r>
            <a:r>
              <a:rPr spc="-445" dirty="0"/>
              <a:t> </a:t>
            </a:r>
            <a:r>
              <a:rPr dirty="0"/>
              <a:t>Ant, </a:t>
            </a:r>
            <a:r>
              <a:rPr spc="-10" dirty="0"/>
              <a:t>Gradle, </a:t>
            </a:r>
            <a:r>
              <a:rPr dirty="0"/>
              <a:t>or other Build  </a:t>
            </a:r>
            <a:r>
              <a:rPr spc="-15" dirty="0"/>
              <a:t>Automation </a:t>
            </a:r>
            <a:r>
              <a:rPr spc="-5" dirty="0"/>
              <a:t>tools, </a:t>
            </a:r>
            <a:r>
              <a:rPr dirty="0"/>
              <a:t>the possibilities </a:t>
            </a:r>
            <a:r>
              <a:rPr spc="-10" dirty="0"/>
              <a:t>are</a:t>
            </a:r>
            <a:r>
              <a:rPr spc="-125" dirty="0"/>
              <a:t> </a:t>
            </a:r>
            <a:r>
              <a:rPr dirty="0"/>
              <a:t>limitless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pc="-30" dirty="0"/>
              <a:t>Why </a:t>
            </a:r>
            <a:r>
              <a:rPr spc="-5" dirty="0"/>
              <a:t>Jenkins?</a:t>
            </a:r>
            <a:r>
              <a:rPr spc="-15" dirty="0"/>
              <a:t> </a:t>
            </a:r>
            <a:r>
              <a:rPr spc="-20" dirty="0"/>
              <a:t>Free/OSS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0">
              <a:lnSpc>
                <a:spcPct val="100000"/>
              </a:lnSpc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29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Jenkins </a:t>
            </a:r>
            <a:r>
              <a:rPr dirty="0"/>
              <a:t>is </a:t>
            </a:r>
            <a:r>
              <a:rPr spc="-5" dirty="0"/>
              <a:t>released </a:t>
            </a:r>
            <a:r>
              <a:rPr dirty="0"/>
              <a:t>under the MIT</a:t>
            </a:r>
            <a:r>
              <a:rPr spc="-45" dirty="0"/>
              <a:t> </a:t>
            </a:r>
            <a:r>
              <a:rPr dirty="0"/>
              <a:t>License</a:t>
            </a:r>
            <a:endParaRPr sz="2200">
              <a:latin typeface="Times New Roman"/>
              <a:cs typeface="Times New Roman"/>
            </a:endParaRPr>
          </a:p>
          <a:p>
            <a:pPr marL="692150" marR="5080" indent="-266700">
              <a:lnSpc>
                <a:spcPct val="100000"/>
              </a:lnSpc>
              <a:spcBef>
                <a:spcPts val="56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40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There </a:t>
            </a:r>
            <a:r>
              <a:rPr dirty="0"/>
              <a:t>is a large </a:t>
            </a:r>
            <a:r>
              <a:rPr spc="10" dirty="0"/>
              <a:t>support </a:t>
            </a:r>
            <a:r>
              <a:rPr spc="-5" dirty="0"/>
              <a:t>community </a:t>
            </a:r>
            <a:r>
              <a:rPr dirty="0"/>
              <a:t>and </a:t>
            </a:r>
            <a:r>
              <a:rPr spc="-5" dirty="0"/>
              <a:t>thorough  documentation</a:t>
            </a:r>
            <a:endParaRPr sz="220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56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2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-60" dirty="0"/>
              <a:t>It’s </a:t>
            </a:r>
            <a:r>
              <a:rPr dirty="0"/>
              <a:t>easy to </a:t>
            </a:r>
            <a:r>
              <a:rPr spc="10" dirty="0"/>
              <a:t>write</a:t>
            </a:r>
            <a:r>
              <a:rPr dirty="0"/>
              <a:t> </a:t>
            </a:r>
            <a:r>
              <a:rPr spc="5" dirty="0"/>
              <a:t>plugins</a:t>
            </a:r>
            <a:endParaRPr sz="220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58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40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Think </a:t>
            </a:r>
            <a:r>
              <a:rPr spc="-5" dirty="0"/>
              <a:t>something </a:t>
            </a:r>
            <a:r>
              <a:rPr dirty="0"/>
              <a:t>is </a:t>
            </a:r>
            <a:r>
              <a:rPr spc="-10" dirty="0"/>
              <a:t>wrong </a:t>
            </a:r>
            <a:r>
              <a:rPr dirty="0"/>
              <a:t>with it? </a:t>
            </a:r>
            <a:r>
              <a:rPr spc="-100" dirty="0"/>
              <a:t>You </a:t>
            </a:r>
            <a:r>
              <a:rPr dirty="0"/>
              <a:t>can fix</a:t>
            </a:r>
            <a:r>
              <a:rPr spc="220" dirty="0"/>
              <a:t> </a:t>
            </a:r>
            <a:r>
              <a:rPr dirty="0"/>
              <a:t>it!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pc="-5" dirty="0"/>
              <a:t>What </a:t>
            </a:r>
            <a:r>
              <a:rPr dirty="0"/>
              <a:t>can </a:t>
            </a:r>
            <a:r>
              <a:rPr spc="-5" dirty="0"/>
              <a:t>Jenkins</a:t>
            </a:r>
            <a:r>
              <a:rPr spc="-40" dirty="0"/>
              <a:t> </a:t>
            </a:r>
            <a:r>
              <a:rPr spc="-5" dirty="0"/>
              <a:t>do?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0">
              <a:lnSpc>
                <a:spcPct val="100000"/>
              </a:lnSpc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20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Generate </a:t>
            </a:r>
            <a:r>
              <a:rPr dirty="0"/>
              <a:t>test</a:t>
            </a:r>
            <a:r>
              <a:rPr spc="-30" dirty="0"/>
              <a:t> </a:t>
            </a:r>
            <a:r>
              <a:rPr spc="5" dirty="0"/>
              <a:t>reports</a:t>
            </a:r>
            <a:endParaRPr sz="220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56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3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Integrate with </a:t>
            </a:r>
            <a:r>
              <a:rPr spc="-15" dirty="0"/>
              <a:t>many </a:t>
            </a:r>
            <a:r>
              <a:rPr spc="-5" dirty="0"/>
              <a:t>different </a:t>
            </a:r>
            <a:r>
              <a:rPr spc="-35" dirty="0"/>
              <a:t>Version </a:t>
            </a:r>
            <a:r>
              <a:rPr spc="-5" dirty="0"/>
              <a:t>Control</a:t>
            </a:r>
            <a:r>
              <a:rPr spc="-310" dirty="0"/>
              <a:t> </a:t>
            </a:r>
            <a:r>
              <a:rPr dirty="0"/>
              <a:t>Systems</a:t>
            </a:r>
            <a:endParaRPr sz="220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58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3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Push to various </a:t>
            </a:r>
            <a:r>
              <a:rPr spc="5" dirty="0"/>
              <a:t>artifact</a:t>
            </a:r>
            <a:r>
              <a:rPr spc="-25" dirty="0"/>
              <a:t> </a:t>
            </a:r>
            <a:r>
              <a:rPr dirty="0"/>
              <a:t>repositories</a:t>
            </a:r>
            <a:endParaRPr sz="220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58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4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-15" dirty="0"/>
              <a:t>Deploys directly </a:t>
            </a:r>
            <a:r>
              <a:rPr dirty="0"/>
              <a:t>to </a:t>
            </a:r>
            <a:r>
              <a:rPr spc="-5" dirty="0"/>
              <a:t>production </a:t>
            </a:r>
            <a:r>
              <a:rPr dirty="0"/>
              <a:t>or test</a:t>
            </a:r>
            <a:r>
              <a:rPr spc="45" dirty="0"/>
              <a:t> </a:t>
            </a:r>
            <a:r>
              <a:rPr spc="-10" dirty="0"/>
              <a:t>environments</a:t>
            </a:r>
            <a:endParaRPr sz="220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58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2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Notify stakeholders of </a:t>
            </a:r>
            <a:r>
              <a:rPr spc="-10" dirty="0"/>
              <a:t>build</a:t>
            </a:r>
            <a:r>
              <a:rPr spc="-55" dirty="0"/>
              <a:t> </a:t>
            </a:r>
            <a:r>
              <a:rPr spc="-5" dirty="0"/>
              <a:t>status</a:t>
            </a:r>
            <a:endParaRPr sz="220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58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10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…and </a:t>
            </a:r>
            <a:r>
              <a:rPr spc="5" dirty="0"/>
              <a:t>much</a:t>
            </a:r>
            <a:r>
              <a:rPr spc="-50" dirty="0"/>
              <a:t> </a:t>
            </a:r>
            <a:r>
              <a:rPr spc="-10" dirty="0"/>
              <a:t>more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pc="-20" dirty="0"/>
              <a:t>How </a:t>
            </a:r>
            <a:r>
              <a:rPr spc="-5" dirty="0"/>
              <a:t>Jenkins </a:t>
            </a:r>
            <a:r>
              <a:rPr spc="-15" dirty="0"/>
              <a:t>works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Setup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0" marR="5080" indent="-266700">
              <a:lnSpc>
                <a:spcPts val="2800"/>
              </a:lnSpc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40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When setting up a </a:t>
            </a:r>
            <a:r>
              <a:rPr spc="-5" dirty="0"/>
              <a:t>project </a:t>
            </a:r>
            <a:r>
              <a:rPr dirty="0"/>
              <a:t>in </a:t>
            </a:r>
            <a:r>
              <a:rPr spc="-10" dirty="0"/>
              <a:t>Jenkins, </a:t>
            </a:r>
            <a:r>
              <a:rPr dirty="0"/>
              <a:t>out of the </a:t>
            </a:r>
            <a:r>
              <a:rPr spc="-15" dirty="0"/>
              <a:t>box you </a:t>
            </a:r>
            <a:r>
              <a:rPr spc="-35" dirty="0"/>
              <a:t>have  </a:t>
            </a:r>
            <a:r>
              <a:rPr dirty="0"/>
              <a:t>the </a:t>
            </a:r>
            <a:r>
              <a:rPr spc="-10" dirty="0"/>
              <a:t>following </a:t>
            </a:r>
            <a:r>
              <a:rPr dirty="0"/>
              <a:t>general</a:t>
            </a:r>
            <a:r>
              <a:rPr spc="-85" dirty="0"/>
              <a:t> </a:t>
            </a:r>
            <a:r>
              <a:rPr dirty="0"/>
              <a:t>options:</a:t>
            </a:r>
            <a:endParaRPr sz="22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3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6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-5" dirty="0"/>
              <a:t>Associating </a:t>
            </a:r>
            <a:r>
              <a:rPr sz="2400" dirty="0"/>
              <a:t>with a </a:t>
            </a:r>
            <a:r>
              <a:rPr sz="2400" spc="-5" dirty="0"/>
              <a:t>version control </a:t>
            </a:r>
            <a:r>
              <a:rPr sz="2400" spc="5" dirty="0"/>
              <a:t>server</a:t>
            </a:r>
            <a:endParaRPr sz="24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2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2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-10" dirty="0"/>
              <a:t>Triggering</a:t>
            </a:r>
            <a:r>
              <a:rPr sz="2400" spc="-35" dirty="0"/>
              <a:t> </a:t>
            </a:r>
            <a:r>
              <a:rPr sz="2400" spc="-5" dirty="0"/>
              <a:t>builds</a:t>
            </a:r>
            <a:endParaRPr sz="2400">
              <a:latin typeface="Times New Roman"/>
              <a:cs typeface="Times New Roman"/>
            </a:endParaRPr>
          </a:p>
          <a:p>
            <a:pPr marL="1009650">
              <a:lnSpc>
                <a:spcPct val="100000"/>
              </a:lnSpc>
              <a:spcBef>
                <a:spcPts val="160"/>
              </a:spcBef>
            </a:pPr>
            <a:r>
              <a:rPr sz="1700" spc="-475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700" spc="285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2000" spc="-15" dirty="0"/>
              <a:t>Polling, </a:t>
            </a:r>
            <a:r>
              <a:rPr sz="2000" spc="-5" dirty="0"/>
              <a:t>Periodic, </a:t>
            </a:r>
            <a:r>
              <a:rPr sz="2000" dirty="0"/>
              <a:t>Building based on other</a:t>
            </a:r>
            <a:r>
              <a:rPr sz="2000" spc="-180" dirty="0"/>
              <a:t> </a:t>
            </a:r>
            <a:r>
              <a:rPr sz="2000" spc="-5" dirty="0"/>
              <a:t>projects</a:t>
            </a:r>
            <a:endParaRPr sz="2000">
              <a:latin typeface="Times New Roman"/>
              <a:cs typeface="Times New Roman"/>
            </a:endParaRPr>
          </a:p>
          <a:p>
            <a:pPr marL="971550" marR="177800" indent="-228600">
              <a:lnSpc>
                <a:spcPts val="2630"/>
              </a:lnSpc>
              <a:spcBef>
                <a:spcPts val="355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5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-5" dirty="0"/>
              <a:t>Execution</a:t>
            </a:r>
            <a:r>
              <a:rPr sz="2400" spc="-10" dirty="0"/>
              <a:t> </a:t>
            </a:r>
            <a:r>
              <a:rPr sz="2400" dirty="0"/>
              <a:t>of</a:t>
            </a:r>
            <a:r>
              <a:rPr sz="2400" spc="-10" dirty="0"/>
              <a:t> </a:t>
            </a:r>
            <a:r>
              <a:rPr sz="2400" dirty="0"/>
              <a:t>shell</a:t>
            </a:r>
            <a:r>
              <a:rPr sz="2400" spc="-10" dirty="0"/>
              <a:t> </a:t>
            </a:r>
            <a:r>
              <a:rPr sz="2400" spc="5" dirty="0"/>
              <a:t>scripts,</a:t>
            </a:r>
            <a:r>
              <a:rPr sz="2400" spc="-110" dirty="0"/>
              <a:t> </a:t>
            </a:r>
            <a:r>
              <a:rPr sz="2400" dirty="0"/>
              <a:t>bash</a:t>
            </a:r>
            <a:r>
              <a:rPr sz="2400" spc="-10" dirty="0"/>
              <a:t> </a:t>
            </a:r>
            <a:r>
              <a:rPr sz="2400" spc="5" dirty="0"/>
              <a:t>scripts,</a:t>
            </a:r>
            <a:r>
              <a:rPr sz="2400" spc="-285" dirty="0"/>
              <a:t> </a:t>
            </a:r>
            <a:r>
              <a:rPr sz="2400" dirty="0"/>
              <a:t>Ant</a:t>
            </a:r>
            <a:r>
              <a:rPr sz="2400" spc="-10" dirty="0"/>
              <a:t> </a:t>
            </a:r>
            <a:r>
              <a:rPr sz="2400" dirty="0"/>
              <a:t>targets,</a:t>
            </a:r>
            <a:r>
              <a:rPr sz="2400" spc="-110" dirty="0"/>
              <a:t> </a:t>
            </a:r>
            <a:r>
              <a:rPr sz="2400" dirty="0"/>
              <a:t>and</a:t>
            </a:r>
            <a:r>
              <a:rPr sz="2400" spc="-10" dirty="0"/>
              <a:t> </a:t>
            </a:r>
            <a:r>
              <a:rPr sz="2400" spc="-25" dirty="0"/>
              <a:t>Maven  </a:t>
            </a:r>
            <a:r>
              <a:rPr sz="2400" dirty="0"/>
              <a:t>targets</a:t>
            </a:r>
            <a:endParaRPr sz="24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4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3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5" dirty="0"/>
              <a:t>Artifact</a:t>
            </a:r>
            <a:r>
              <a:rPr sz="2400" spc="-35" dirty="0"/>
              <a:t> </a:t>
            </a:r>
            <a:r>
              <a:rPr sz="2400" dirty="0"/>
              <a:t>archival</a:t>
            </a:r>
            <a:endParaRPr sz="24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2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6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-10" dirty="0"/>
              <a:t>Publish </a:t>
            </a:r>
            <a:r>
              <a:rPr sz="2400" spc="-5" dirty="0"/>
              <a:t>JUnit </a:t>
            </a:r>
            <a:r>
              <a:rPr sz="2400" dirty="0"/>
              <a:t>test </a:t>
            </a:r>
            <a:r>
              <a:rPr sz="2400" spc="-5" dirty="0"/>
              <a:t>results </a:t>
            </a:r>
            <a:r>
              <a:rPr sz="2400" dirty="0"/>
              <a:t>and</a:t>
            </a:r>
            <a:r>
              <a:rPr sz="2400" spc="10" dirty="0"/>
              <a:t> </a:t>
            </a:r>
            <a:r>
              <a:rPr sz="2400" spc="-25" dirty="0"/>
              <a:t>Javadocs</a:t>
            </a:r>
            <a:endParaRPr sz="24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12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3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Email</a:t>
            </a:r>
            <a:r>
              <a:rPr sz="2400" spc="-30" dirty="0"/>
              <a:t> </a:t>
            </a:r>
            <a:r>
              <a:rPr sz="2400" spc="-5" dirty="0"/>
              <a:t>notifications</a:t>
            </a:r>
            <a:endParaRPr sz="2400">
              <a:latin typeface="Times New Roman"/>
              <a:cs typeface="Times New Roman"/>
            </a:endParaRPr>
          </a:p>
          <a:p>
            <a:pPr marL="692150" marR="796925" indent="-266700">
              <a:lnSpc>
                <a:spcPts val="2720"/>
              </a:lnSpc>
              <a:spcBef>
                <a:spcPts val="735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40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As </a:t>
            </a:r>
            <a:r>
              <a:rPr spc="-5" dirty="0"/>
              <a:t>stated </a:t>
            </a:r>
            <a:r>
              <a:rPr spc="-30" dirty="0"/>
              <a:t>earlier, </a:t>
            </a:r>
            <a:r>
              <a:rPr spc="5" dirty="0"/>
              <a:t>plugins </a:t>
            </a:r>
            <a:r>
              <a:rPr dirty="0"/>
              <a:t>expand the </a:t>
            </a:r>
            <a:r>
              <a:rPr spc="-5" dirty="0"/>
              <a:t>functionality </a:t>
            </a:r>
            <a:r>
              <a:rPr spc="-25" dirty="0"/>
              <a:t>even  </a:t>
            </a:r>
            <a:r>
              <a:rPr spc="10" dirty="0"/>
              <a:t>further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pc="-20" dirty="0"/>
              <a:t>How </a:t>
            </a:r>
            <a:r>
              <a:rPr spc="-5" dirty="0"/>
              <a:t>Jenkins </a:t>
            </a:r>
            <a:r>
              <a:rPr spc="-15" dirty="0"/>
              <a:t>works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Building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0" marR="5080" indent="-266700">
              <a:lnSpc>
                <a:spcPts val="3100"/>
              </a:lnSpc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3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Once a </a:t>
            </a:r>
            <a:r>
              <a:rPr spc="-5" dirty="0"/>
              <a:t>project </a:t>
            </a:r>
            <a:r>
              <a:rPr dirty="0"/>
              <a:t>is </a:t>
            </a:r>
            <a:r>
              <a:rPr spc="-5" dirty="0"/>
              <a:t>successfully </a:t>
            </a:r>
            <a:r>
              <a:rPr spc="-10" dirty="0"/>
              <a:t>created </a:t>
            </a:r>
            <a:r>
              <a:rPr dirty="0"/>
              <a:t>in </a:t>
            </a:r>
            <a:r>
              <a:rPr spc="-10" dirty="0"/>
              <a:t>Jenkins, </a:t>
            </a:r>
            <a:r>
              <a:rPr dirty="0"/>
              <a:t>all </a:t>
            </a:r>
            <a:r>
              <a:rPr spc="-5" dirty="0"/>
              <a:t>future  builds </a:t>
            </a:r>
            <a:r>
              <a:rPr spc="-10" dirty="0"/>
              <a:t>are</a:t>
            </a:r>
            <a:r>
              <a:rPr spc="-80" dirty="0"/>
              <a:t> </a:t>
            </a:r>
            <a:r>
              <a:rPr spc="-5" dirty="0"/>
              <a:t>automatic</a:t>
            </a:r>
            <a:endParaRPr sz="220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459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150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Building</a:t>
            </a:r>
            <a:endParaRPr sz="22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37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5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-10" dirty="0"/>
              <a:t>Jenkins </a:t>
            </a:r>
            <a:r>
              <a:rPr sz="2400" spc="-5" dirty="0"/>
              <a:t>executes </a:t>
            </a:r>
            <a:r>
              <a:rPr sz="2400" dirty="0"/>
              <a:t>the </a:t>
            </a:r>
            <a:r>
              <a:rPr sz="2400" spc="-5" dirty="0"/>
              <a:t>build </a:t>
            </a:r>
            <a:r>
              <a:rPr sz="2400" dirty="0"/>
              <a:t>in an</a:t>
            </a:r>
            <a:r>
              <a:rPr sz="2400" spc="-45" dirty="0"/>
              <a:t> </a:t>
            </a:r>
            <a:r>
              <a:rPr sz="2400" spc="-5" dirty="0"/>
              <a:t>executer</a:t>
            </a:r>
            <a:endParaRPr sz="2400">
              <a:latin typeface="Times New Roman"/>
              <a:cs typeface="Times New Roman"/>
            </a:endParaRPr>
          </a:p>
          <a:p>
            <a:pPr marL="1009650">
              <a:lnSpc>
                <a:spcPct val="100000"/>
              </a:lnSpc>
              <a:spcBef>
                <a:spcPts val="320"/>
              </a:spcBef>
            </a:pPr>
            <a:r>
              <a:rPr sz="1700" spc="-475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700" spc="295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2000" dirty="0"/>
              <a:t>By </a:t>
            </a:r>
            <a:r>
              <a:rPr sz="2000" spc="-5" dirty="0"/>
              <a:t>default, </a:t>
            </a:r>
            <a:r>
              <a:rPr sz="2000" spc="-10" dirty="0"/>
              <a:t>Jenkins </a:t>
            </a:r>
            <a:r>
              <a:rPr sz="2000" dirty="0"/>
              <a:t>gives one </a:t>
            </a:r>
            <a:r>
              <a:rPr sz="2000" spc="-5" dirty="0"/>
              <a:t>executer </a:t>
            </a:r>
            <a:r>
              <a:rPr sz="2000" dirty="0"/>
              <a:t>per </a:t>
            </a:r>
            <a:r>
              <a:rPr sz="2000" spc="-5" dirty="0"/>
              <a:t>core </a:t>
            </a:r>
            <a:r>
              <a:rPr sz="2000" dirty="0"/>
              <a:t>on the </a:t>
            </a:r>
            <a:r>
              <a:rPr sz="2000" spc="-5" dirty="0"/>
              <a:t>build</a:t>
            </a:r>
            <a:r>
              <a:rPr sz="2000" spc="-70" dirty="0"/>
              <a:t> </a:t>
            </a:r>
            <a:r>
              <a:rPr sz="2000" spc="5" dirty="0"/>
              <a:t>server</a:t>
            </a:r>
            <a:endParaRPr sz="20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400"/>
              </a:spcBef>
            </a:pPr>
            <a:r>
              <a:rPr sz="2000" spc="-560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5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-10" dirty="0"/>
              <a:t>Jenkins </a:t>
            </a:r>
            <a:r>
              <a:rPr sz="2400" dirty="0"/>
              <a:t>also has the concept of </a:t>
            </a:r>
            <a:r>
              <a:rPr sz="2400" spc="-25" dirty="0"/>
              <a:t>slave </a:t>
            </a:r>
            <a:r>
              <a:rPr sz="2400" spc="-5" dirty="0"/>
              <a:t>build</a:t>
            </a:r>
            <a:r>
              <a:rPr sz="2400" spc="-15" dirty="0"/>
              <a:t> </a:t>
            </a:r>
            <a:r>
              <a:rPr sz="2400" spc="10" dirty="0"/>
              <a:t>servers</a:t>
            </a:r>
            <a:endParaRPr sz="2400">
              <a:latin typeface="Times New Roman"/>
              <a:cs typeface="Times New Roman"/>
            </a:endParaRPr>
          </a:p>
          <a:p>
            <a:pPr marL="1009650">
              <a:lnSpc>
                <a:spcPct val="100000"/>
              </a:lnSpc>
              <a:spcBef>
                <a:spcPts val="420"/>
              </a:spcBef>
            </a:pPr>
            <a:r>
              <a:rPr sz="1700" spc="-475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700" spc="290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2000" dirty="0"/>
              <a:t>Useful for </a:t>
            </a:r>
            <a:r>
              <a:rPr sz="2000" spc="-5" dirty="0"/>
              <a:t>building </a:t>
            </a:r>
            <a:r>
              <a:rPr sz="2000" dirty="0"/>
              <a:t>on </a:t>
            </a:r>
            <a:r>
              <a:rPr sz="2000" spc="-5" dirty="0"/>
              <a:t>different</a:t>
            </a:r>
            <a:r>
              <a:rPr sz="2000" spc="-20" dirty="0"/>
              <a:t> </a:t>
            </a:r>
            <a:r>
              <a:rPr sz="2000" dirty="0"/>
              <a:t>architectures</a:t>
            </a:r>
            <a:endParaRPr sz="2000">
              <a:latin typeface="Times New Roman"/>
              <a:cs typeface="Times New Roman"/>
            </a:endParaRPr>
          </a:p>
          <a:p>
            <a:pPr marL="1009650">
              <a:lnSpc>
                <a:spcPct val="100000"/>
              </a:lnSpc>
              <a:spcBef>
                <a:spcPts val="300"/>
              </a:spcBef>
            </a:pPr>
            <a:r>
              <a:rPr sz="1700" spc="-475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700" spc="265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2000" dirty="0"/>
              <a:t>Distribution of</a:t>
            </a:r>
            <a:r>
              <a:rPr sz="2000" spc="-40" dirty="0"/>
              <a:t> </a:t>
            </a:r>
            <a:r>
              <a:rPr sz="2000" dirty="0"/>
              <a:t>load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pc="-20" dirty="0"/>
              <a:t>How </a:t>
            </a:r>
            <a:r>
              <a:rPr spc="-5" dirty="0"/>
              <a:t>Jenkins </a:t>
            </a:r>
            <a:r>
              <a:rPr spc="-15" dirty="0"/>
              <a:t>works </a:t>
            </a:r>
            <a:r>
              <a:rPr dirty="0"/>
              <a:t>-</a:t>
            </a:r>
            <a:r>
              <a:rPr spc="-15" dirty="0"/>
              <a:t> </a:t>
            </a:r>
            <a:r>
              <a:rPr spc="5" dirty="0"/>
              <a:t>Reporting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0">
              <a:lnSpc>
                <a:spcPct val="100000"/>
              </a:lnSpc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3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Jenkins </a:t>
            </a:r>
            <a:r>
              <a:rPr dirty="0"/>
              <a:t>comes with basic </a:t>
            </a:r>
            <a:r>
              <a:rPr spc="5" dirty="0"/>
              <a:t>reporting</a:t>
            </a:r>
            <a:r>
              <a:rPr spc="-30" dirty="0"/>
              <a:t> </a:t>
            </a:r>
            <a:r>
              <a:rPr spc="-10" dirty="0"/>
              <a:t>features</a:t>
            </a:r>
            <a:endParaRPr sz="22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35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5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-10" dirty="0"/>
              <a:t>Keeping </a:t>
            </a:r>
            <a:r>
              <a:rPr sz="2400" spc="5" dirty="0"/>
              <a:t>track </a:t>
            </a:r>
            <a:r>
              <a:rPr sz="2400" dirty="0"/>
              <a:t>of </a:t>
            </a:r>
            <a:r>
              <a:rPr sz="2400" spc="-5" dirty="0"/>
              <a:t>build</a:t>
            </a:r>
            <a:r>
              <a:rPr sz="2400" spc="-45" dirty="0"/>
              <a:t> </a:t>
            </a:r>
            <a:r>
              <a:rPr sz="2400" spc="-5" dirty="0"/>
              <a:t>status</a:t>
            </a:r>
            <a:endParaRPr sz="2400">
              <a:latin typeface="Times New Roman"/>
              <a:cs typeface="Times New Roman"/>
            </a:endParaRPr>
          </a:p>
          <a:p>
            <a:pPr marL="1009650">
              <a:lnSpc>
                <a:spcPct val="100000"/>
              </a:lnSpc>
              <a:spcBef>
                <a:spcPts val="320"/>
              </a:spcBef>
            </a:pPr>
            <a:r>
              <a:rPr sz="1700" spc="-475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700" spc="265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2000" dirty="0"/>
              <a:t>Last success and</a:t>
            </a:r>
            <a:r>
              <a:rPr sz="2000" spc="-60" dirty="0"/>
              <a:t> </a:t>
            </a:r>
            <a:r>
              <a:rPr sz="2000" spc="-5" dirty="0"/>
              <a:t>failure</a:t>
            </a:r>
            <a:endParaRPr sz="2000">
              <a:latin typeface="Times New Roman"/>
              <a:cs typeface="Times New Roman"/>
            </a:endParaRPr>
          </a:p>
          <a:p>
            <a:pPr marL="1009650">
              <a:lnSpc>
                <a:spcPct val="100000"/>
              </a:lnSpc>
              <a:spcBef>
                <a:spcPts val="400"/>
              </a:spcBef>
            </a:pPr>
            <a:r>
              <a:rPr sz="1700" spc="-475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700" spc="275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2000" spc="-30" dirty="0"/>
              <a:t>“Weather” </a:t>
            </a:r>
            <a:r>
              <a:rPr sz="2000" dirty="0"/>
              <a:t>– Build</a:t>
            </a:r>
            <a:r>
              <a:rPr sz="2000" spc="-95" dirty="0"/>
              <a:t> </a:t>
            </a:r>
            <a:r>
              <a:rPr sz="2000" spc="-5" dirty="0"/>
              <a:t>trend</a:t>
            </a:r>
            <a:endParaRPr sz="2000">
              <a:latin typeface="Times New Roman"/>
              <a:cs typeface="Times New Roman"/>
            </a:endParaRPr>
          </a:p>
          <a:p>
            <a:pPr marL="692150" marR="5080" indent="-266700">
              <a:lnSpc>
                <a:spcPct val="100000"/>
              </a:lnSpc>
              <a:spcBef>
                <a:spcPts val="61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3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These can be </a:t>
            </a:r>
            <a:r>
              <a:rPr spc="-10" dirty="0"/>
              <a:t>greatly </a:t>
            </a:r>
            <a:r>
              <a:rPr dirty="0"/>
              <a:t>enhanced with the use of </a:t>
            </a:r>
            <a:r>
              <a:rPr spc="-10" dirty="0"/>
              <a:t>pre-build  </a:t>
            </a:r>
            <a:r>
              <a:rPr spc="5" dirty="0"/>
              <a:t>plugins</a:t>
            </a:r>
            <a:endParaRPr sz="22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350"/>
              </a:spcBef>
            </a:pPr>
            <a:r>
              <a:rPr sz="2000" spc="-560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4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Unit test</a:t>
            </a:r>
            <a:r>
              <a:rPr sz="2400" spc="-40" dirty="0"/>
              <a:t> </a:t>
            </a:r>
            <a:r>
              <a:rPr sz="2400" spc="-20" dirty="0"/>
              <a:t>coverage</a:t>
            </a:r>
            <a:endParaRPr sz="24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320"/>
              </a:spcBef>
            </a:pPr>
            <a:r>
              <a:rPr sz="2000" spc="-560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3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-80" dirty="0"/>
              <a:t>Test </a:t>
            </a:r>
            <a:r>
              <a:rPr sz="2400" spc="-5" dirty="0"/>
              <a:t>result</a:t>
            </a:r>
            <a:r>
              <a:rPr sz="2400" spc="30" dirty="0"/>
              <a:t> </a:t>
            </a:r>
            <a:r>
              <a:rPr sz="2400" spc="-5" dirty="0"/>
              <a:t>trending</a:t>
            </a:r>
            <a:endParaRPr sz="24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420"/>
              </a:spcBef>
            </a:pPr>
            <a:r>
              <a:rPr sz="2000" spc="-560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5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-5" dirty="0"/>
              <a:t>Findbugs, Checkstyle,</a:t>
            </a:r>
            <a:r>
              <a:rPr sz="2400" spc="-215" dirty="0"/>
              <a:t> </a:t>
            </a:r>
            <a:r>
              <a:rPr sz="2400" dirty="0"/>
              <a:t>PMD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pc="-5" dirty="0"/>
              <a:t>Jenkins </a:t>
            </a:r>
            <a:r>
              <a:rPr spc="-35" dirty="0"/>
              <a:t>by </a:t>
            </a:r>
            <a:r>
              <a:rPr spc="-20" dirty="0"/>
              <a:t>example </a:t>
            </a:r>
            <a:r>
              <a:rPr dirty="0"/>
              <a:t>– Main</a:t>
            </a:r>
            <a:r>
              <a:rPr spc="15" dirty="0"/>
              <a:t> </a:t>
            </a:r>
            <a:r>
              <a:rPr spc="-5" dirty="0"/>
              <a:t>Page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16100" rIns="0" bIns="0" rtlCol="0">
            <a:spAutoFit/>
          </a:bodyPr>
          <a:lstStyle/>
          <a:p>
            <a:pPr marL="425450">
              <a:lnSpc>
                <a:spcPct val="100000"/>
              </a:lnSpc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3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The main page </a:t>
            </a:r>
            <a:r>
              <a:rPr spc="-15" dirty="0"/>
              <a:t>provides </a:t>
            </a:r>
            <a:r>
              <a:rPr dirty="0"/>
              <a:t>a summary of the</a:t>
            </a:r>
            <a:r>
              <a:rPr spc="-35" dirty="0"/>
              <a:t> </a:t>
            </a:r>
            <a:r>
              <a:rPr spc="-5" dirty="0"/>
              <a:t>projects</a:t>
            </a:r>
            <a:endParaRPr sz="220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56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04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10" dirty="0"/>
              <a:t>Quick </a:t>
            </a:r>
            <a:r>
              <a:rPr spc="-10" dirty="0"/>
              <a:t>view</a:t>
            </a:r>
            <a:r>
              <a:rPr spc="-70" dirty="0"/>
              <a:t> </a:t>
            </a:r>
            <a:r>
              <a:rPr dirty="0"/>
              <a:t>of</a:t>
            </a:r>
            <a:endParaRPr sz="22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370"/>
              </a:spcBef>
            </a:pPr>
            <a:r>
              <a:rPr sz="2000" spc="-560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5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-45" dirty="0"/>
              <a:t>What’s </a:t>
            </a:r>
            <a:r>
              <a:rPr sz="2400" spc="-5" dirty="0"/>
              <a:t>building </a:t>
            </a:r>
            <a:r>
              <a:rPr sz="2400" dirty="0"/>
              <a:t>(“No </a:t>
            </a:r>
            <a:r>
              <a:rPr sz="2400" spc="-5" dirty="0"/>
              <a:t>builds </a:t>
            </a:r>
            <a:r>
              <a:rPr sz="2400" dirty="0"/>
              <a:t>in the</a:t>
            </a:r>
            <a:r>
              <a:rPr sz="2400" spc="5" dirty="0"/>
              <a:t> </a:t>
            </a:r>
            <a:r>
              <a:rPr sz="2400" dirty="0"/>
              <a:t>queue”)</a:t>
            </a:r>
            <a:endParaRPr sz="24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320"/>
              </a:spcBef>
            </a:pPr>
            <a:r>
              <a:rPr sz="2000" spc="-560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4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Build </a:t>
            </a:r>
            <a:r>
              <a:rPr sz="2400" spc="-5" dirty="0"/>
              <a:t>Executor Status </a:t>
            </a:r>
            <a:r>
              <a:rPr sz="2400" dirty="0"/>
              <a:t>(both</a:t>
            </a:r>
            <a:r>
              <a:rPr sz="2400" spc="-160" dirty="0"/>
              <a:t> </a:t>
            </a:r>
            <a:r>
              <a:rPr sz="2400" dirty="0"/>
              <a:t>“Idle”)</a:t>
            </a:r>
            <a:endParaRPr sz="24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420"/>
              </a:spcBef>
            </a:pPr>
            <a:r>
              <a:rPr sz="2000" spc="-560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4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-5" dirty="0"/>
              <a:t>Status </a:t>
            </a:r>
            <a:r>
              <a:rPr sz="2400" dirty="0"/>
              <a:t>of the</a:t>
            </a:r>
            <a:r>
              <a:rPr sz="2400" spc="-50" dirty="0"/>
              <a:t> </a:t>
            </a:r>
            <a:r>
              <a:rPr sz="2400" spc="-5" dirty="0"/>
              <a:t>projects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598" y="1371600"/>
            <a:ext cx="7845057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z="3600" spc="-5" dirty="0"/>
              <a:t>Jenkins </a:t>
            </a:r>
            <a:r>
              <a:rPr sz="3600" spc="-30" dirty="0"/>
              <a:t>by </a:t>
            </a:r>
            <a:r>
              <a:rPr sz="3600" spc="-15" dirty="0"/>
              <a:t>example </a:t>
            </a:r>
            <a:r>
              <a:rPr sz="3600" dirty="0"/>
              <a:t>– </a:t>
            </a:r>
            <a:r>
              <a:rPr sz="3600" spc="-15" dirty="0"/>
              <a:t>Project</a:t>
            </a:r>
            <a:r>
              <a:rPr sz="3600" spc="35" dirty="0"/>
              <a:t> </a:t>
            </a:r>
            <a:r>
              <a:rPr sz="3600" spc="-5" dirty="0"/>
              <a:t>Status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0" marR="5080" indent="-266700">
              <a:lnSpc>
                <a:spcPts val="3100"/>
              </a:lnSpc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40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Project status </a:t>
            </a:r>
            <a:r>
              <a:rPr dirty="0"/>
              <a:t>pages </a:t>
            </a:r>
            <a:r>
              <a:rPr spc="-20" dirty="0"/>
              <a:t>provide </a:t>
            </a:r>
            <a:r>
              <a:rPr spc="-10" dirty="0"/>
              <a:t>more </a:t>
            </a:r>
            <a:r>
              <a:rPr dirty="0"/>
              <a:t>details about a </a:t>
            </a:r>
            <a:r>
              <a:rPr spc="-5" dirty="0"/>
              <a:t>given  project</a:t>
            </a:r>
            <a:endParaRPr sz="22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25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5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The </a:t>
            </a:r>
            <a:r>
              <a:rPr sz="2400" spc="-5" dirty="0"/>
              <a:t>status </a:t>
            </a:r>
            <a:r>
              <a:rPr sz="2400" dirty="0"/>
              <a:t>of the last </a:t>
            </a:r>
            <a:r>
              <a:rPr sz="2400" spc="-15" dirty="0"/>
              <a:t>several</a:t>
            </a:r>
            <a:r>
              <a:rPr sz="2400" spc="-60" dirty="0"/>
              <a:t> </a:t>
            </a:r>
            <a:r>
              <a:rPr sz="2400" spc="-5" dirty="0"/>
              <a:t>builds</a:t>
            </a:r>
            <a:endParaRPr sz="24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32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4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10" dirty="0"/>
              <a:t>Charting </a:t>
            </a:r>
            <a:r>
              <a:rPr sz="2400" dirty="0"/>
              <a:t>(depending on</a:t>
            </a:r>
            <a:r>
              <a:rPr sz="2400" spc="-80" dirty="0"/>
              <a:t> </a:t>
            </a:r>
            <a:r>
              <a:rPr sz="2400" spc="5" dirty="0"/>
              <a:t>plugins)</a:t>
            </a:r>
            <a:endParaRPr sz="24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42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-3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Dependencies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pc="-15" dirty="0"/>
              <a:t>Executive</a:t>
            </a:r>
            <a:r>
              <a:rPr spc="-90" dirty="0"/>
              <a:t> </a:t>
            </a:r>
            <a:r>
              <a:rPr spc="15" dirty="0"/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0" marR="5080" indent="-266700">
              <a:lnSpc>
                <a:spcPts val="3100"/>
              </a:lnSpc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3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Continuous integration systems </a:t>
            </a:r>
            <a:r>
              <a:rPr spc="-10" dirty="0"/>
              <a:t>are </a:t>
            </a:r>
            <a:r>
              <a:rPr dirty="0"/>
              <a:t>a </a:t>
            </a:r>
            <a:r>
              <a:rPr spc="-5" dirty="0"/>
              <a:t>vital </a:t>
            </a:r>
            <a:r>
              <a:rPr spc="20" dirty="0"/>
              <a:t>part </a:t>
            </a:r>
            <a:r>
              <a:rPr dirty="0"/>
              <a:t>of </a:t>
            </a:r>
            <a:r>
              <a:rPr spc="-20" dirty="0"/>
              <a:t>any</a:t>
            </a:r>
            <a:r>
              <a:rPr spc="-245" dirty="0"/>
              <a:t> </a:t>
            </a:r>
            <a:r>
              <a:rPr spc="10" dirty="0"/>
              <a:t>Agile  </a:t>
            </a:r>
            <a:r>
              <a:rPr dirty="0"/>
              <a:t>team because </a:t>
            </a:r>
            <a:r>
              <a:rPr spc="-10" dirty="0"/>
              <a:t>they </a:t>
            </a:r>
            <a:r>
              <a:rPr dirty="0"/>
              <a:t>help enforce the ideals of </a:t>
            </a:r>
            <a:r>
              <a:rPr spc="10" dirty="0"/>
              <a:t>Agile  </a:t>
            </a:r>
            <a:r>
              <a:rPr spc="-10" dirty="0"/>
              <a:t>development</a:t>
            </a:r>
            <a:endParaRPr sz="2200">
              <a:latin typeface="Times New Roman"/>
              <a:cs typeface="Times New Roman"/>
            </a:endParaRPr>
          </a:p>
          <a:p>
            <a:pPr marL="692150" marR="83820" indent="-266700">
              <a:lnSpc>
                <a:spcPct val="99700"/>
              </a:lnSpc>
              <a:spcBef>
                <a:spcPts val="47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4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Jenkins, </a:t>
            </a:r>
            <a:r>
              <a:rPr dirty="0"/>
              <a:t>a continuous </a:t>
            </a:r>
            <a:r>
              <a:rPr spc="-10" dirty="0"/>
              <a:t>build </a:t>
            </a:r>
            <a:r>
              <a:rPr spc="-5" dirty="0"/>
              <a:t>tool, </a:t>
            </a:r>
            <a:r>
              <a:rPr spc="-10" dirty="0"/>
              <a:t>enables </a:t>
            </a:r>
            <a:r>
              <a:rPr dirty="0"/>
              <a:t>teams to focus</a:t>
            </a:r>
            <a:r>
              <a:rPr spc="-175" dirty="0"/>
              <a:t> </a:t>
            </a:r>
            <a:r>
              <a:rPr dirty="0"/>
              <a:t>on  their </a:t>
            </a:r>
            <a:r>
              <a:rPr spc="-25" dirty="0"/>
              <a:t>work </a:t>
            </a:r>
            <a:r>
              <a:rPr spc="-30" dirty="0"/>
              <a:t>by </a:t>
            </a:r>
            <a:r>
              <a:rPr spc="-5" dirty="0"/>
              <a:t>automating </a:t>
            </a:r>
            <a:r>
              <a:rPr dirty="0"/>
              <a:t>the </a:t>
            </a:r>
            <a:r>
              <a:rPr spc="-5" dirty="0"/>
              <a:t>build, </a:t>
            </a:r>
            <a:r>
              <a:rPr spc="5" dirty="0"/>
              <a:t>artifact </a:t>
            </a:r>
            <a:r>
              <a:rPr dirty="0"/>
              <a:t>management,  and </a:t>
            </a:r>
            <a:r>
              <a:rPr spc="-10" dirty="0"/>
              <a:t>deployment</a:t>
            </a:r>
            <a:r>
              <a:rPr spc="-65" dirty="0"/>
              <a:t> </a:t>
            </a:r>
            <a:r>
              <a:rPr spc="-5" dirty="0"/>
              <a:t>processes</a:t>
            </a:r>
            <a:endParaRPr sz="2200">
              <a:latin typeface="Times New Roman"/>
              <a:cs typeface="Times New Roman"/>
            </a:endParaRPr>
          </a:p>
          <a:p>
            <a:pPr marL="692150" marR="79375" indent="-266700">
              <a:lnSpc>
                <a:spcPct val="101299"/>
              </a:lnSpc>
              <a:spcBef>
                <a:spcPts val="52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4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Jenkins’ core </a:t>
            </a:r>
            <a:r>
              <a:rPr spc="-5" dirty="0"/>
              <a:t>functionality </a:t>
            </a:r>
            <a:r>
              <a:rPr dirty="0"/>
              <a:t>and flexibility </a:t>
            </a:r>
            <a:r>
              <a:rPr spc="-20" dirty="0"/>
              <a:t>allow </a:t>
            </a:r>
            <a:r>
              <a:rPr dirty="0"/>
              <a:t>it to fit in a  variety of </a:t>
            </a:r>
            <a:r>
              <a:rPr spc="-10" dirty="0"/>
              <a:t>environments </a:t>
            </a:r>
            <a:r>
              <a:rPr dirty="0"/>
              <a:t>and can help </a:t>
            </a:r>
            <a:r>
              <a:rPr spc="-5" dirty="0"/>
              <a:t>streamline </a:t>
            </a:r>
            <a:r>
              <a:rPr dirty="0"/>
              <a:t>the  </a:t>
            </a:r>
            <a:r>
              <a:rPr spc="-10" dirty="0"/>
              <a:t>development </a:t>
            </a:r>
            <a:r>
              <a:rPr spc="-5" dirty="0"/>
              <a:t>process </a:t>
            </a:r>
            <a:r>
              <a:rPr dirty="0"/>
              <a:t>for all stakeholders</a:t>
            </a:r>
            <a:r>
              <a:rPr spc="-25" dirty="0"/>
              <a:t> involved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z="3600" spc="-5" dirty="0"/>
              <a:t>Jenkins </a:t>
            </a:r>
            <a:r>
              <a:rPr sz="3600" spc="-30" dirty="0"/>
              <a:t>by </a:t>
            </a:r>
            <a:r>
              <a:rPr sz="3600" spc="-15" dirty="0"/>
              <a:t>example </a:t>
            </a:r>
            <a:r>
              <a:rPr sz="3600" dirty="0"/>
              <a:t>– </a:t>
            </a:r>
            <a:r>
              <a:rPr sz="3600" spc="-15" dirty="0"/>
              <a:t>Project</a:t>
            </a:r>
            <a:r>
              <a:rPr sz="3600" spc="35" dirty="0"/>
              <a:t> </a:t>
            </a:r>
            <a:r>
              <a:rPr sz="3600" spc="-5" dirty="0"/>
              <a:t>Status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833270" y="1447800"/>
            <a:ext cx="5934659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pc="-5" dirty="0"/>
              <a:t>Jenkins </a:t>
            </a:r>
            <a:r>
              <a:rPr spc="-35" dirty="0"/>
              <a:t>by </a:t>
            </a:r>
            <a:r>
              <a:rPr spc="-20" dirty="0"/>
              <a:t>example </a:t>
            </a:r>
            <a:r>
              <a:rPr dirty="0"/>
              <a:t>– </a:t>
            </a:r>
            <a:r>
              <a:rPr spc="-25" dirty="0"/>
              <a:t>New</a:t>
            </a:r>
            <a:r>
              <a:rPr spc="40" dirty="0"/>
              <a:t> </a:t>
            </a:r>
            <a:r>
              <a:rPr spc="-15" dirty="0"/>
              <a:t>Project</a:t>
            </a:r>
          </a:p>
        </p:txBody>
      </p:sp>
      <p:sp>
        <p:nvSpPr>
          <p:cNvPr id="3" name="object 3"/>
          <p:cNvSpPr/>
          <p:nvPr/>
        </p:nvSpPr>
        <p:spPr>
          <a:xfrm>
            <a:off x="1658899" y="1447800"/>
            <a:ext cx="6283388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pc="-5" dirty="0"/>
              <a:t>Enhancing</a:t>
            </a:r>
            <a:r>
              <a:rPr spc="-30" dirty="0"/>
              <a:t> </a:t>
            </a:r>
            <a:r>
              <a:rPr spc="-5" dirty="0"/>
              <a:t>Jenkins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506230"/>
            <a:ext cx="7303770" cy="439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5080" indent="-266700">
              <a:lnSpc>
                <a:spcPct val="78700"/>
              </a:lnSpc>
              <a:tabLst>
                <a:tab pos="286385" algn="l"/>
              </a:tabLst>
            </a:pPr>
            <a:r>
              <a:rPr sz="1500" spc="-409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1500" spc="-409" dirty="0">
                <a:solidFill>
                  <a:srgbClr val="D34817"/>
                </a:solidFill>
                <a:latin typeface="Times New Roman"/>
                <a:cs typeface="Times New Roman"/>
              </a:rPr>
              <a:t>		</a:t>
            </a:r>
            <a:r>
              <a:rPr sz="1800" spc="-10" dirty="0">
                <a:latin typeface="Perpetua"/>
                <a:cs typeface="Perpetua"/>
              </a:rPr>
              <a:t>Jenkins </a:t>
            </a:r>
            <a:r>
              <a:rPr sz="1800" spc="5" dirty="0">
                <a:latin typeface="Perpetua"/>
                <a:cs typeface="Perpetua"/>
              </a:rPr>
              <a:t>plugin </a:t>
            </a:r>
            <a:r>
              <a:rPr sz="1800" dirty="0">
                <a:latin typeface="Perpetua"/>
                <a:cs typeface="Perpetua"/>
              </a:rPr>
              <a:t>system can </a:t>
            </a:r>
            <a:r>
              <a:rPr sz="1800" spc="-5" dirty="0">
                <a:latin typeface="Perpetua"/>
                <a:cs typeface="Perpetua"/>
              </a:rPr>
              <a:t>enable </a:t>
            </a:r>
            <a:r>
              <a:rPr sz="1800" dirty="0">
                <a:latin typeface="Perpetua"/>
                <a:cs typeface="Perpetua"/>
              </a:rPr>
              <a:t>a wide range of </a:t>
            </a:r>
            <a:r>
              <a:rPr sz="1800" spc="-5" dirty="0">
                <a:latin typeface="Perpetua"/>
                <a:cs typeface="Perpetua"/>
              </a:rPr>
              <a:t>features </a:t>
            </a:r>
            <a:r>
              <a:rPr sz="1800" dirty="0">
                <a:latin typeface="Perpetua"/>
                <a:cs typeface="Perpetua"/>
              </a:rPr>
              <a:t>including </a:t>
            </a:r>
            <a:r>
              <a:rPr sz="1800" spc="-5" dirty="0">
                <a:latin typeface="Perpetua"/>
                <a:cs typeface="Perpetua"/>
              </a:rPr>
              <a:t>(but</a:t>
            </a:r>
            <a:r>
              <a:rPr sz="1800" spc="-30" dirty="0">
                <a:latin typeface="Perpetua"/>
                <a:cs typeface="Perpetua"/>
              </a:rPr>
              <a:t> </a:t>
            </a:r>
            <a:r>
              <a:rPr sz="1800" dirty="0">
                <a:latin typeface="Perpetua"/>
                <a:cs typeface="Perpetua"/>
              </a:rPr>
              <a:t>certainly</a:t>
            </a:r>
            <a:r>
              <a:rPr sz="1800" spc="-5" dirty="0">
                <a:latin typeface="Perpetua"/>
                <a:cs typeface="Perpetua"/>
              </a:rPr>
              <a:t> </a:t>
            </a:r>
            <a:r>
              <a:rPr sz="1800" dirty="0">
                <a:latin typeface="Perpetua"/>
                <a:cs typeface="Perpetua"/>
              </a:rPr>
              <a:t>not  limited</a:t>
            </a:r>
            <a:r>
              <a:rPr sz="1800" spc="-100" dirty="0">
                <a:latin typeface="Perpetua"/>
                <a:cs typeface="Perpetua"/>
              </a:rPr>
              <a:t> </a:t>
            </a:r>
            <a:r>
              <a:rPr sz="1800" dirty="0">
                <a:latin typeface="Perpetua"/>
                <a:cs typeface="Perpetua"/>
              </a:rPr>
              <a:t>to)</a:t>
            </a:r>
            <a:endParaRPr sz="1800">
              <a:latin typeface="Perpetua"/>
              <a:cs typeface="Perpetua"/>
            </a:endParaRPr>
          </a:p>
          <a:p>
            <a:pPr marL="330200">
              <a:lnSpc>
                <a:spcPts val="1970"/>
              </a:lnSpc>
            </a:pPr>
            <a:r>
              <a:rPr sz="1450" spc="-40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450" spc="38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Perpetua"/>
                <a:cs typeface="Perpetua"/>
              </a:rPr>
              <a:t>SCM</a:t>
            </a:r>
            <a:endParaRPr sz="1700">
              <a:latin typeface="Perpetua"/>
              <a:cs typeface="Perpetua"/>
            </a:endParaRPr>
          </a:p>
          <a:p>
            <a:pPr marL="596900">
              <a:lnSpc>
                <a:spcPts val="1660"/>
              </a:lnSpc>
              <a:spcBef>
                <a:spcPts val="20"/>
              </a:spcBef>
            </a:pPr>
            <a:r>
              <a:rPr sz="1150" spc="-310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150" spc="645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Perpetua"/>
                <a:cs typeface="Perpetua"/>
              </a:rPr>
              <a:t>Mercurial, Git,</a:t>
            </a:r>
            <a:r>
              <a:rPr sz="1400" spc="-140" dirty="0">
                <a:latin typeface="Perpetua"/>
                <a:cs typeface="Perpetua"/>
              </a:rPr>
              <a:t> </a:t>
            </a:r>
            <a:r>
              <a:rPr sz="1400" spc="-5" dirty="0">
                <a:latin typeface="Perpetua"/>
                <a:cs typeface="Perpetua"/>
              </a:rPr>
              <a:t>Subversion</a:t>
            </a:r>
            <a:endParaRPr sz="1400">
              <a:latin typeface="Perpetua"/>
              <a:cs typeface="Perpetua"/>
            </a:endParaRPr>
          </a:p>
          <a:p>
            <a:pPr marL="330200">
              <a:lnSpc>
                <a:spcPts val="2020"/>
              </a:lnSpc>
            </a:pPr>
            <a:r>
              <a:rPr sz="1450" spc="-40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450" spc="40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700" spc="-35" dirty="0">
                <a:latin typeface="Perpetua"/>
                <a:cs typeface="Perpetua"/>
              </a:rPr>
              <a:t>Testing</a:t>
            </a:r>
            <a:endParaRPr sz="1700">
              <a:latin typeface="Perpetua"/>
              <a:cs typeface="Perpetua"/>
            </a:endParaRPr>
          </a:p>
          <a:p>
            <a:pPr marL="596900">
              <a:lnSpc>
                <a:spcPts val="1660"/>
              </a:lnSpc>
              <a:spcBef>
                <a:spcPts val="20"/>
              </a:spcBef>
            </a:pPr>
            <a:r>
              <a:rPr sz="1150" spc="-310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150" spc="670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Perpetua"/>
                <a:cs typeface="Perpetua"/>
              </a:rPr>
              <a:t>Selenium,Windmill,TestLink</a:t>
            </a:r>
            <a:endParaRPr sz="1400">
              <a:latin typeface="Perpetua"/>
              <a:cs typeface="Perpetua"/>
            </a:endParaRPr>
          </a:p>
          <a:p>
            <a:pPr marL="330200">
              <a:lnSpc>
                <a:spcPts val="2020"/>
              </a:lnSpc>
            </a:pPr>
            <a:r>
              <a:rPr sz="1450" spc="-40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450" spc="43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Perpetua"/>
                <a:cs typeface="Perpetua"/>
              </a:rPr>
              <a:t>Notifications</a:t>
            </a:r>
            <a:endParaRPr sz="1700">
              <a:latin typeface="Perpetua"/>
              <a:cs typeface="Perpetua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150" spc="-310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150" spc="620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Perpetua"/>
                <a:cs typeface="Perpetua"/>
              </a:rPr>
              <a:t>IRC,Twitter,</a:t>
            </a:r>
            <a:r>
              <a:rPr sz="1400" spc="-75" dirty="0">
                <a:latin typeface="Perpetua"/>
                <a:cs typeface="Perpetua"/>
              </a:rPr>
              <a:t> </a:t>
            </a:r>
            <a:r>
              <a:rPr sz="1400" spc="-10" dirty="0">
                <a:latin typeface="Perpetua"/>
                <a:cs typeface="Perpetua"/>
              </a:rPr>
              <a:t>Jabber</a:t>
            </a:r>
            <a:endParaRPr sz="1400">
              <a:latin typeface="Perpetua"/>
              <a:cs typeface="Perpetua"/>
            </a:endParaRPr>
          </a:p>
          <a:p>
            <a:pPr marL="330200">
              <a:lnSpc>
                <a:spcPct val="100000"/>
              </a:lnSpc>
              <a:spcBef>
                <a:spcPts val="60"/>
              </a:spcBef>
            </a:pPr>
            <a:r>
              <a:rPr sz="1450" spc="-40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450" spc="39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Perpetua"/>
                <a:cs typeface="Perpetua"/>
              </a:rPr>
              <a:t>Reporting</a:t>
            </a:r>
            <a:endParaRPr sz="1700">
              <a:latin typeface="Perpetua"/>
              <a:cs typeface="Perpetua"/>
            </a:endParaRPr>
          </a:p>
          <a:p>
            <a:pPr marL="596900">
              <a:lnSpc>
                <a:spcPts val="1660"/>
              </a:lnSpc>
              <a:spcBef>
                <a:spcPts val="20"/>
              </a:spcBef>
            </a:pPr>
            <a:r>
              <a:rPr sz="1150" spc="-310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150" spc="645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Perpetua"/>
                <a:cs typeface="Perpetua"/>
              </a:rPr>
              <a:t>Doxygen, </a:t>
            </a:r>
            <a:r>
              <a:rPr sz="1400" spc="-35" dirty="0">
                <a:latin typeface="Perpetua"/>
                <a:cs typeface="Perpetua"/>
              </a:rPr>
              <a:t>PMD,</a:t>
            </a:r>
            <a:r>
              <a:rPr sz="1400" spc="-135" dirty="0">
                <a:latin typeface="Perpetua"/>
                <a:cs typeface="Perpetua"/>
              </a:rPr>
              <a:t> </a:t>
            </a:r>
            <a:r>
              <a:rPr sz="1400" spc="-5" dirty="0">
                <a:latin typeface="Perpetua"/>
                <a:cs typeface="Perpetua"/>
              </a:rPr>
              <a:t>Findbugs</a:t>
            </a:r>
            <a:endParaRPr sz="1400">
              <a:latin typeface="Perpetua"/>
              <a:cs typeface="Perpetua"/>
            </a:endParaRPr>
          </a:p>
          <a:p>
            <a:pPr marL="330200">
              <a:lnSpc>
                <a:spcPts val="2020"/>
              </a:lnSpc>
            </a:pPr>
            <a:r>
              <a:rPr sz="1450" spc="-40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450" spc="42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Perpetua"/>
                <a:cs typeface="Perpetua"/>
              </a:rPr>
              <a:t>Artifact</a:t>
            </a:r>
            <a:r>
              <a:rPr sz="1700" spc="-30" dirty="0">
                <a:latin typeface="Perpetua"/>
                <a:cs typeface="Perpetua"/>
              </a:rPr>
              <a:t> </a:t>
            </a:r>
            <a:r>
              <a:rPr sz="1700" spc="-10" dirty="0">
                <a:latin typeface="Perpetua"/>
                <a:cs typeface="Perpetua"/>
              </a:rPr>
              <a:t>Saving</a:t>
            </a:r>
            <a:endParaRPr sz="1700">
              <a:latin typeface="Perpetua"/>
              <a:cs typeface="Perpetua"/>
            </a:endParaRPr>
          </a:p>
          <a:p>
            <a:pPr marL="596900">
              <a:lnSpc>
                <a:spcPts val="1660"/>
              </a:lnSpc>
              <a:spcBef>
                <a:spcPts val="20"/>
              </a:spcBef>
            </a:pPr>
            <a:r>
              <a:rPr sz="1150" spc="-310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150" spc="635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Perpetua"/>
                <a:cs typeface="Perpetua"/>
              </a:rPr>
              <a:t>Artifactory,</a:t>
            </a:r>
            <a:r>
              <a:rPr sz="1400" spc="-260" dirty="0">
                <a:latin typeface="Perpetua"/>
                <a:cs typeface="Perpetua"/>
              </a:rPr>
              <a:t> </a:t>
            </a:r>
            <a:r>
              <a:rPr sz="1400" dirty="0">
                <a:latin typeface="Perpetua"/>
                <a:cs typeface="Perpetua"/>
              </a:rPr>
              <a:t>Amazon S3, SCP</a:t>
            </a:r>
            <a:endParaRPr sz="1400">
              <a:latin typeface="Perpetua"/>
              <a:cs typeface="Perpetua"/>
            </a:endParaRPr>
          </a:p>
          <a:p>
            <a:pPr marL="330200">
              <a:lnSpc>
                <a:spcPts val="2020"/>
              </a:lnSpc>
            </a:pPr>
            <a:r>
              <a:rPr sz="1450" spc="-40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450" spc="40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Perpetua"/>
                <a:cs typeface="Perpetua"/>
              </a:rPr>
              <a:t>Triggers</a:t>
            </a:r>
            <a:endParaRPr sz="1700">
              <a:latin typeface="Perpetua"/>
              <a:cs typeface="Perpetua"/>
            </a:endParaRPr>
          </a:p>
          <a:p>
            <a:pPr marL="596900">
              <a:lnSpc>
                <a:spcPts val="1660"/>
              </a:lnSpc>
              <a:spcBef>
                <a:spcPts val="20"/>
              </a:spcBef>
            </a:pPr>
            <a:r>
              <a:rPr sz="1150" spc="-310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150" spc="645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Perpetua"/>
                <a:cs typeface="Perpetua"/>
              </a:rPr>
              <a:t>Jabber, </a:t>
            </a:r>
            <a:r>
              <a:rPr sz="1400" spc="-5" dirty="0">
                <a:latin typeface="Perpetua"/>
                <a:cs typeface="Perpetua"/>
              </a:rPr>
              <a:t>Directory</a:t>
            </a:r>
            <a:r>
              <a:rPr sz="1400" spc="-225" dirty="0">
                <a:latin typeface="Perpetua"/>
                <a:cs typeface="Perpetua"/>
              </a:rPr>
              <a:t> </a:t>
            </a:r>
            <a:r>
              <a:rPr sz="1400" spc="-15" dirty="0">
                <a:latin typeface="Perpetua"/>
                <a:cs typeface="Perpetua"/>
              </a:rPr>
              <a:t>Watchers</a:t>
            </a:r>
            <a:endParaRPr sz="1400">
              <a:latin typeface="Perpetua"/>
              <a:cs typeface="Perpetua"/>
            </a:endParaRPr>
          </a:p>
          <a:p>
            <a:pPr marL="330200">
              <a:lnSpc>
                <a:spcPts val="2020"/>
              </a:lnSpc>
            </a:pPr>
            <a:r>
              <a:rPr sz="1450" spc="-40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450" spc="43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Perpetua"/>
                <a:cs typeface="Perpetua"/>
              </a:rPr>
              <a:t>External</a:t>
            </a:r>
            <a:r>
              <a:rPr sz="1700" spc="-25" dirty="0">
                <a:latin typeface="Perpetua"/>
                <a:cs typeface="Perpetua"/>
              </a:rPr>
              <a:t> </a:t>
            </a:r>
            <a:r>
              <a:rPr sz="1700" dirty="0">
                <a:latin typeface="Perpetua"/>
                <a:cs typeface="Perpetua"/>
              </a:rPr>
              <a:t>Integration</a:t>
            </a:r>
            <a:endParaRPr sz="1700">
              <a:latin typeface="Perpetua"/>
              <a:cs typeface="Perpetua"/>
            </a:endParaRPr>
          </a:p>
          <a:p>
            <a:pPr marL="596900">
              <a:lnSpc>
                <a:spcPts val="1660"/>
              </a:lnSpc>
              <a:spcBef>
                <a:spcPts val="20"/>
              </a:spcBef>
            </a:pPr>
            <a:r>
              <a:rPr sz="1150" spc="-310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150" spc="635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Perpetua"/>
                <a:cs typeface="Perpetua"/>
              </a:rPr>
              <a:t>GitHub, </a:t>
            </a:r>
            <a:r>
              <a:rPr sz="1400" dirty="0">
                <a:latin typeface="Perpetua"/>
                <a:cs typeface="Perpetua"/>
              </a:rPr>
              <a:t>Bugzilla,</a:t>
            </a:r>
            <a:r>
              <a:rPr sz="1400" spc="-130" dirty="0">
                <a:latin typeface="Perpetua"/>
                <a:cs typeface="Perpetua"/>
              </a:rPr>
              <a:t> </a:t>
            </a:r>
            <a:r>
              <a:rPr sz="1400" spc="-5" dirty="0">
                <a:latin typeface="Perpetua"/>
                <a:cs typeface="Perpetua"/>
              </a:rPr>
              <a:t>JIRA</a:t>
            </a:r>
            <a:endParaRPr sz="1400">
              <a:latin typeface="Perpetua"/>
              <a:cs typeface="Perpetua"/>
            </a:endParaRPr>
          </a:p>
          <a:p>
            <a:pPr marL="330200">
              <a:lnSpc>
                <a:spcPts val="2020"/>
              </a:lnSpc>
            </a:pPr>
            <a:r>
              <a:rPr sz="1450" spc="-40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450" spc="459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Perpetua"/>
                <a:cs typeface="Perpetua"/>
              </a:rPr>
              <a:t>And most importantly –</a:t>
            </a:r>
            <a:r>
              <a:rPr sz="1700" spc="-260" dirty="0">
                <a:latin typeface="Perpetua"/>
                <a:cs typeface="Perpetua"/>
              </a:rPr>
              <a:t> </a:t>
            </a:r>
            <a:r>
              <a:rPr sz="1700" dirty="0">
                <a:latin typeface="Perpetua"/>
                <a:cs typeface="Perpetua"/>
              </a:rPr>
              <a:t>The CI Game</a:t>
            </a:r>
            <a:endParaRPr sz="1700">
              <a:latin typeface="Perpetua"/>
              <a:cs typeface="Perpetua"/>
            </a:endParaRPr>
          </a:p>
          <a:p>
            <a:pPr marL="824865" marR="83185" indent="-228600">
              <a:lnSpc>
                <a:spcPct val="79200"/>
              </a:lnSpc>
              <a:spcBef>
                <a:spcPts val="370"/>
              </a:spcBef>
            </a:pPr>
            <a:r>
              <a:rPr sz="1150" spc="-310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150" spc="675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Perpetua"/>
                <a:cs typeface="Perpetua"/>
              </a:rPr>
              <a:t>A points based game </a:t>
            </a:r>
            <a:r>
              <a:rPr sz="1400" spc="-5" dirty="0">
                <a:latin typeface="Perpetua"/>
                <a:cs typeface="Perpetua"/>
              </a:rPr>
              <a:t>where developers </a:t>
            </a:r>
            <a:r>
              <a:rPr sz="1400" dirty="0">
                <a:latin typeface="Perpetua"/>
                <a:cs typeface="Perpetua"/>
              </a:rPr>
              <a:t>compete against </a:t>
            </a:r>
            <a:r>
              <a:rPr sz="1400" spc="5" dirty="0">
                <a:latin typeface="Perpetua"/>
                <a:cs typeface="Perpetua"/>
              </a:rPr>
              <a:t>each </a:t>
            </a:r>
            <a:r>
              <a:rPr sz="1400" dirty="0">
                <a:latin typeface="Perpetua"/>
                <a:cs typeface="Perpetua"/>
              </a:rPr>
              <a:t>other to </a:t>
            </a:r>
            <a:r>
              <a:rPr sz="1400" spc="-10" dirty="0">
                <a:latin typeface="Perpetua"/>
                <a:cs typeface="Perpetua"/>
              </a:rPr>
              <a:t>develop </a:t>
            </a:r>
            <a:r>
              <a:rPr sz="1400" dirty="0">
                <a:latin typeface="Perpetua"/>
                <a:cs typeface="Perpetua"/>
              </a:rPr>
              <a:t>the most </a:t>
            </a:r>
            <a:r>
              <a:rPr sz="1400" spc="-10" dirty="0">
                <a:latin typeface="Perpetua"/>
                <a:cs typeface="Perpetua"/>
              </a:rPr>
              <a:t>stable, well-  </a:t>
            </a:r>
            <a:r>
              <a:rPr sz="1400" dirty="0">
                <a:latin typeface="Perpetua"/>
                <a:cs typeface="Perpetua"/>
              </a:rPr>
              <a:t>tested</a:t>
            </a:r>
            <a:r>
              <a:rPr sz="1400" spc="-100" dirty="0">
                <a:latin typeface="Perpetua"/>
                <a:cs typeface="Perpetua"/>
              </a:rPr>
              <a:t> </a:t>
            </a:r>
            <a:r>
              <a:rPr sz="1400" dirty="0">
                <a:latin typeface="Perpetua"/>
                <a:cs typeface="Perpetua"/>
              </a:rPr>
              <a:t>code</a:t>
            </a:r>
            <a:endParaRPr sz="1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pc="-15" dirty="0"/>
              <a:t>Running </a:t>
            </a:r>
            <a:r>
              <a:rPr spc="-5" dirty="0"/>
              <a:t>Jenkins</a:t>
            </a:r>
            <a:r>
              <a:rPr spc="-30" dirty="0"/>
              <a:t> </a:t>
            </a:r>
            <a:r>
              <a:rPr spc="-5" dirty="0"/>
              <a:t>yourself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0" marR="5080" indent="-266700">
              <a:lnSpc>
                <a:spcPct val="79500"/>
              </a:lnSpc>
            </a:pPr>
            <a:r>
              <a:rPr sz="1850" spc="-509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1850" spc="490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z="2200" spc="-10" dirty="0"/>
              <a:t>Jenkins </a:t>
            </a:r>
            <a:r>
              <a:rPr sz="2200" dirty="0"/>
              <a:t>is </a:t>
            </a:r>
            <a:r>
              <a:rPr sz="2200" spc="5" dirty="0"/>
              <a:t>packaged </a:t>
            </a:r>
            <a:r>
              <a:rPr sz="2200" dirty="0"/>
              <a:t>as a </a:t>
            </a:r>
            <a:r>
              <a:rPr sz="2200" spc="-60" dirty="0"/>
              <a:t>WAR, </a:t>
            </a:r>
            <a:r>
              <a:rPr sz="2200" dirty="0"/>
              <a:t>so </a:t>
            </a:r>
            <a:r>
              <a:rPr sz="2200" spc="-15" dirty="0"/>
              <a:t>you </a:t>
            </a:r>
            <a:r>
              <a:rPr sz="2200" dirty="0"/>
              <a:t>can </a:t>
            </a:r>
            <a:r>
              <a:rPr sz="2200" spc="-10" dirty="0"/>
              <a:t>drop </a:t>
            </a:r>
            <a:r>
              <a:rPr sz="2200" dirty="0"/>
              <a:t>it into </a:t>
            </a:r>
            <a:r>
              <a:rPr sz="2200" spc="-5" dirty="0"/>
              <a:t>whichever</a:t>
            </a:r>
            <a:r>
              <a:rPr sz="2200" spc="-290" dirty="0"/>
              <a:t> </a:t>
            </a:r>
            <a:r>
              <a:rPr sz="2200" spc="10" dirty="0"/>
              <a:t>servlet  </a:t>
            </a:r>
            <a:r>
              <a:rPr sz="2200" dirty="0"/>
              <a:t>container </a:t>
            </a:r>
            <a:r>
              <a:rPr sz="2200" spc="-15" dirty="0"/>
              <a:t>you </a:t>
            </a:r>
            <a:r>
              <a:rPr sz="2200" spc="-5" dirty="0"/>
              <a:t>prefer </a:t>
            </a:r>
            <a:r>
              <a:rPr sz="2200" dirty="0"/>
              <a:t>to</a:t>
            </a:r>
            <a:r>
              <a:rPr sz="2200" spc="-65" dirty="0"/>
              <a:t> </a:t>
            </a:r>
            <a:r>
              <a:rPr sz="2200" dirty="0"/>
              <a:t>use</a:t>
            </a:r>
            <a:endParaRPr sz="2200">
              <a:latin typeface="Times New Roman"/>
              <a:cs typeface="Times New Roman"/>
            </a:endParaRPr>
          </a:p>
          <a:p>
            <a:pPr marL="692150" marR="534670" indent="-266700">
              <a:lnSpc>
                <a:spcPts val="2120"/>
              </a:lnSpc>
              <a:spcBef>
                <a:spcPts val="540"/>
              </a:spcBef>
            </a:pPr>
            <a:r>
              <a:rPr sz="1850" spc="-509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1850" spc="484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z="2200" spc="-10" dirty="0"/>
              <a:t>Jenkins </a:t>
            </a:r>
            <a:r>
              <a:rPr sz="2200" dirty="0"/>
              <a:t>comes pre-packaged with a </a:t>
            </a:r>
            <a:r>
              <a:rPr sz="2200" spc="10" dirty="0"/>
              <a:t>servlet </a:t>
            </a:r>
            <a:r>
              <a:rPr sz="2200" dirty="0"/>
              <a:t>if </a:t>
            </a:r>
            <a:r>
              <a:rPr sz="2200" spc="-15" dirty="0"/>
              <a:t>you </a:t>
            </a:r>
            <a:r>
              <a:rPr sz="2200" dirty="0"/>
              <a:t>just </a:t>
            </a:r>
            <a:r>
              <a:rPr sz="2200" spc="-10" dirty="0"/>
              <a:t>want </a:t>
            </a:r>
            <a:r>
              <a:rPr sz="2200" dirty="0"/>
              <a:t>a light-  </a:t>
            </a:r>
            <a:r>
              <a:rPr sz="2200" spc="-15" dirty="0"/>
              <a:t>weight</a:t>
            </a:r>
            <a:r>
              <a:rPr sz="2200" spc="-45" dirty="0"/>
              <a:t> </a:t>
            </a:r>
            <a:r>
              <a:rPr sz="2200" spc="-5" dirty="0"/>
              <a:t>implementation</a:t>
            </a:r>
            <a:endParaRPr sz="2200">
              <a:latin typeface="Times New Roman"/>
              <a:cs typeface="Times New Roman"/>
            </a:endParaRPr>
          </a:p>
          <a:p>
            <a:pPr marL="425450">
              <a:lnSpc>
                <a:spcPts val="2585"/>
              </a:lnSpc>
              <a:spcBef>
                <a:spcPts val="55"/>
              </a:spcBef>
            </a:pPr>
            <a:r>
              <a:rPr sz="1850" spc="-509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1850" spc="45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z="2200" dirty="0"/>
              <a:t>Native/Supported </a:t>
            </a:r>
            <a:r>
              <a:rPr sz="2200" spc="5" dirty="0"/>
              <a:t>packages </a:t>
            </a:r>
            <a:r>
              <a:rPr sz="2200" dirty="0"/>
              <a:t>exist</a:t>
            </a:r>
            <a:r>
              <a:rPr sz="2200" spc="-60" dirty="0"/>
              <a:t> </a:t>
            </a:r>
            <a:r>
              <a:rPr sz="2200" dirty="0"/>
              <a:t>for</a:t>
            </a:r>
            <a:endParaRPr sz="2200">
              <a:latin typeface="Times New Roman"/>
              <a:cs typeface="Times New Roman"/>
            </a:endParaRPr>
          </a:p>
          <a:p>
            <a:pPr marL="742950">
              <a:lnSpc>
                <a:spcPts val="2295"/>
              </a:lnSpc>
            </a:pPr>
            <a:r>
              <a:rPr sz="1700" spc="-47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700" spc="21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000" spc="-15" dirty="0"/>
              <a:t>Windows</a:t>
            </a:r>
            <a:endParaRPr sz="2000">
              <a:latin typeface="Times New Roman"/>
              <a:cs typeface="Times New Roman"/>
            </a:endParaRPr>
          </a:p>
          <a:p>
            <a:pPr marL="742950">
              <a:lnSpc>
                <a:spcPts val="2250"/>
              </a:lnSpc>
            </a:pPr>
            <a:r>
              <a:rPr sz="1700" spc="-47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700" spc="25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000" spc="-5" dirty="0"/>
              <a:t>Ubuntu/Debian</a:t>
            </a:r>
            <a:endParaRPr sz="2000">
              <a:latin typeface="Times New Roman"/>
              <a:cs typeface="Times New Roman"/>
            </a:endParaRPr>
          </a:p>
          <a:p>
            <a:pPr marL="742950">
              <a:lnSpc>
                <a:spcPts val="2250"/>
              </a:lnSpc>
            </a:pPr>
            <a:r>
              <a:rPr sz="1700" spc="-47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700" spc="22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000" spc="-5" dirty="0"/>
              <a:t>Redhat/Fedora/CentOS</a:t>
            </a:r>
            <a:endParaRPr sz="2000">
              <a:latin typeface="Times New Roman"/>
              <a:cs typeface="Times New Roman"/>
            </a:endParaRPr>
          </a:p>
          <a:p>
            <a:pPr marL="742950">
              <a:lnSpc>
                <a:spcPts val="2300"/>
              </a:lnSpc>
            </a:pPr>
            <a:r>
              <a:rPr sz="1700" spc="-47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700" spc="24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000" dirty="0"/>
              <a:t>Mac</a:t>
            </a:r>
            <a:r>
              <a:rPr sz="2000" spc="-40" dirty="0"/>
              <a:t> </a:t>
            </a:r>
            <a:r>
              <a:rPr sz="2000" dirty="0"/>
              <a:t>OSX</a:t>
            </a:r>
            <a:endParaRPr sz="2000">
              <a:latin typeface="Times New Roman"/>
              <a:cs typeface="Times New Roman"/>
            </a:endParaRPr>
          </a:p>
          <a:p>
            <a:pPr marL="742950">
              <a:lnSpc>
                <a:spcPts val="2300"/>
              </a:lnSpc>
            </a:pPr>
            <a:r>
              <a:rPr sz="1700" spc="-47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700" spc="204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000" dirty="0"/>
              <a:t>openSUSE</a:t>
            </a:r>
            <a:endParaRPr sz="2000">
              <a:latin typeface="Times New Roman"/>
              <a:cs typeface="Times New Roman"/>
            </a:endParaRPr>
          </a:p>
          <a:p>
            <a:pPr marL="742950">
              <a:lnSpc>
                <a:spcPts val="2300"/>
              </a:lnSpc>
            </a:pPr>
            <a:r>
              <a:rPr sz="1700" spc="-47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700" spc="22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000" spc="-5" dirty="0"/>
              <a:t>FreeBSD</a:t>
            </a:r>
            <a:endParaRPr sz="2000">
              <a:latin typeface="Times New Roman"/>
              <a:cs typeface="Times New Roman"/>
            </a:endParaRPr>
          </a:p>
          <a:p>
            <a:pPr marL="742950">
              <a:lnSpc>
                <a:spcPts val="2300"/>
              </a:lnSpc>
            </a:pPr>
            <a:r>
              <a:rPr sz="1700" spc="-47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700" spc="204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000" dirty="0"/>
              <a:t>OpenBSD</a:t>
            </a:r>
            <a:endParaRPr sz="2000">
              <a:latin typeface="Times New Roman"/>
              <a:cs typeface="Times New Roman"/>
            </a:endParaRPr>
          </a:p>
          <a:p>
            <a:pPr marL="742950">
              <a:lnSpc>
                <a:spcPts val="2300"/>
              </a:lnSpc>
            </a:pPr>
            <a:r>
              <a:rPr sz="1700" spc="-47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700" spc="24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000" dirty="0"/>
              <a:t>Solaris/OpenIndiana</a:t>
            </a:r>
            <a:endParaRPr sz="2000">
              <a:latin typeface="Times New Roman"/>
              <a:cs typeface="Times New Roman"/>
            </a:endParaRPr>
          </a:p>
          <a:p>
            <a:pPr marL="742950">
              <a:lnSpc>
                <a:spcPts val="2350"/>
              </a:lnSpc>
            </a:pPr>
            <a:r>
              <a:rPr sz="1700" spc="-47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700" spc="204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000" dirty="0"/>
              <a:t>Gentoo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z="3600" spc="-10" dirty="0"/>
              <a:t>Running </a:t>
            </a:r>
            <a:r>
              <a:rPr sz="3600" spc="-5" dirty="0"/>
              <a:t>Jenkins yourself </a:t>
            </a:r>
            <a:r>
              <a:rPr sz="3600" dirty="0"/>
              <a:t>–</a:t>
            </a:r>
            <a:r>
              <a:rPr sz="3600" spc="-25" dirty="0"/>
              <a:t> </a:t>
            </a:r>
            <a:r>
              <a:rPr sz="3600" spc="-15" dirty="0"/>
              <a:t>Updates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0">
              <a:lnSpc>
                <a:spcPct val="100000"/>
              </a:lnSpc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2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Jenkins </a:t>
            </a:r>
            <a:r>
              <a:rPr dirty="0"/>
              <a:t>has </a:t>
            </a:r>
            <a:r>
              <a:rPr spc="-35" dirty="0"/>
              <a:t>two </a:t>
            </a:r>
            <a:r>
              <a:rPr spc="-5" dirty="0"/>
              <a:t>release </a:t>
            </a:r>
            <a:r>
              <a:rPr dirty="0"/>
              <a:t>lines</a:t>
            </a:r>
            <a:endParaRPr sz="22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35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2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Standard</a:t>
            </a:r>
            <a:r>
              <a:rPr sz="2400" spc="-40" dirty="0"/>
              <a:t> </a:t>
            </a:r>
            <a:r>
              <a:rPr sz="2400" spc="-5" dirty="0"/>
              <a:t>releases</a:t>
            </a:r>
            <a:endParaRPr sz="2400">
              <a:latin typeface="Times New Roman"/>
              <a:cs typeface="Times New Roman"/>
            </a:endParaRPr>
          </a:p>
          <a:p>
            <a:pPr marL="1009650">
              <a:lnSpc>
                <a:spcPct val="100000"/>
              </a:lnSpc>
              <a:spcBef>
                <a:spcPts val="320"/>
              </a:spcBef>
            </a:pPr>
            <a:r>
              <a:rPr sz="1700" spc="-475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700" spc="280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2000" spc="-45" dirty="0"/>
              <a:t>Weekly </a:t>
            </a:r>
            <a:r>
              <a:rPr sz="2000" spc="-10" dirty="0"/>
              <a:t>bug fixes </a:t>
            </a:r>
            <a:r>
              <a:rPr sz="2000" dirty="0"/>
              <a:t>and</a:t>
            </a:r>
            <a:r>
              <a:rPr sz="2000" spc="20" dirty="0"/>
              <a:t> </a:t>
            </a:r>
            <a:r>
              <a:rPr sz="2000" spc="-5" dirty="0"/>
              <a:t>features</a:t>
            </a:r>
            <a:endParaRPr sz="20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40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4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-30" dirty="0"/>
              <a:t>Long-Term </a:t>
            </a:r>
            <a:r>
              <a:rPr sz="2400" spc="10" dirty="0"/>
              <a:t>Support</a:t>
            </a:r>
            <a:r>
              <a:rPr sz="2400" spc="-5" dirty="0"/>
              <a:t> releases</a:t>
            </a:r>
            <a:endParaRPr sz="2400">
              <a:latin typeface="Times New Roman"/>
              <a:cs typeface="Times New Roman"/>
            </a:endParaRPr>
          </a:p>
          <a:p>
            <a:pPr marL="1009650">
              <a:lnSpc>
                <a:spcPct val="100000"/>
              </a:lnSpc>
              <a:spcBef>
                <a:spcPts val="320"/>
              </a:spcBef>
            </a:pPr>
            <a:r>
              <a:rPr sz="1700" spc="-475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700" spc="280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2000" spc="-5" dirty="0"/>
              <a:t>Updates </a:t>
            </a:r>
            <a:r>
              <a:rPr sz="2000" dirty="0"/>
              <a:t>about </a:t>
            </a:r>
            <a:r>
              <a:rPr sz="2000" spc="-15" dirty="0"/>
              <a:t>every </a:t>
            </a:r>
            <a:r>
              <a:rPr sz="2000" dirty="0"/>
              <a:t>3</a:t>
            </a:r>
            <a:r>
              <a:rPr sz="2000" spc="-25" dirty="0"/>
              <a:t> </a:t>
            </a:r>
            <a:r>
              <a:rPr sz="2000" dirty="0"/>
              <a:t>months</a:t>
            </a:r>
            <a:endParaRPr sz="2000">
              <a:latin typeface="Times New Roman"/>
              <a:cs typeface="Times New Roman"/>
            </a:endParaRPr>
          </a:p>
          <a:p>
            <a:pPr marL="1009650">
              <a:lnSpc>
                <a:spcPct val="100000"/>
              </a:lnSpc>
              <a:spcBef>
                <a:spcPts val="400"/>
              </a:spcBef>
            </a:pPr>
            <a:r>
              <a:rPr sz="1700" spc="-475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700" spc="290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2000" dirty="0"/>
              <a:t>Uses a </a:t>
            </a:r>
            <a:r>
              <a:rPr sz="2000" spc="-5" dirty="0"/>
              <a:t>“Stable </a:t>
            </a:r>
            <a:r>
              <a:rPr sz="2000" spc="-10" dirty="0"/>
              <a:t>but </a:t>
            </a:r>
            <a:r>
              <a:rPr sz="2000" dirty="0"/>
              <a:t>older” version </a:t>
            </a:r>
            <a:r>
              <a:rPr sz="2000" spc="-5" dirty="0"/>
              <a:t>from </a:t>
            </a:r>
            <a:r>
              <a:rPr sz="2000" dirty="0"/>
              <a:t>the standard </a:t>
            </a:r>
            <a:r>
              <a:rPr sz="2000" spc="-5" dirty="0"/>
              <a:t>release</a:t>
            </a:r>
            <a:r>
              <a:rPr sz="2000" spc="-210" dirty="0"/>
              <a:t> </a:t>
            </a:r>
            <a:r>
              <a:rPr sz="2000" dirty="0"/>
              <a:t>line</a:t>
            </a:r>
            <a:endParaRPr sz="2000">
              <a:latin typeface="Times New Roman"/>
              <a:cs typeface="Times New Roman"/>
            </a:endParaRPr>
          </a:p>
          <a:p>
            <a:pPr marL="1009650">
              <a:lnSpc>
                <a:spcPct val="100000"/>
              </a:lnSpc>
              <a:spcBef>
                <a:spcPts val="400"/>
              </a:spcBef>
            </a:pPr>
            <a:r>
              <a:rPr sz="1700" spc="-475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700" spc="310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2000" dirty="0"/>
              <a:t>Changes </a:t>
            </a:r>
            <a:r>
              <a:rPr sz="2000" spc="-10" dirty="0"/>
              <a:t>are </a:t>
            </a:r>
            <a:r>
              <a:rPr sz="2000" dirty="0"/>
              <a:t>limited to </a:t>
            </a:r>
            <a:r>
              <a:rPr sz="2000" spc="5" dirty="0"/>
              <a:t>backported, </a:t>
            </a:r>
            <a:r>
              <a:rPr sz="2000" spc="-10" dirty="0"/>
              <a:t>well-tested</a:t>
            </a:r>
            <a:r>
              <a:rPr sz="2000" spc="-40" dirty="0"/>
              <a:t> </a:t>
            </a:r>
            <a:r>
              <a:rPr sz="2000" spc="-5" dirty="0"/>
              <a:t>modifications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pc="-5" dirty="0"/>
              <a:t>Letting someone </a:t>
            </a:r>
            <a:r>
              <a:rPr dirty="0"/>
              <a:t>else run</a:t>
            </a:r>
            <a:r>
              <a:rPr spc="-25" dirty="0"/>
              <a:t> </a:t>
            </a:r>
            <a:r>
              <a:rPr spc="-5" dirty="0"/>
              <a:t>Jenkins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0" marR="5080" indent="-266700">
              <a:lnSpc>
                <a:spcPts val="3100"/>
              </a:lnSpc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4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There are </a:t>
            </a:r>
            <a:r>
              <a:rPr dirty="0"/>
              <a:t>also cloud-based </a:t>
            </a:r>
            <a:r>
              <a:rPr spc="-5" dirty="0"/>
              <a:t>solutions </a:t>
            </a:r>
            <a:r>
              <a:rPr spc="-10" dirty="0"/>
              <a:t>that </a:t>
            </a:r>
            <a:r>
              <a:rPr dirty="0"/>
              <a:t>can </a:t>
            </a:r>
            <a:r>
              <a:rPr spc="-20" dirty="0"/>
              <a:t>provide </a:t>
            </a:r>
            <a:r>
              <a:rPr dirty="0"/>
              <a:t>a  </a:t>
            </a:r>
            <a:r>
              <a:rPr spc="-10" dirty="0"/>
              <a:t>Jenkins</a:t>
            </a:r>
            <a:r>
              <a:rPr spc="-85" dirty="0"/>
              <a:t> </a:t>
            </a:r>
            <a:r>
              <a:rPr dirty="0"/>
              <a:t>instance</a:t>
            </a:r>
            <a:endParaRPr sz="22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25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4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Cloudbees -</a:t>
            </a:r>
            <a:r>
              <a:rPr sz="2400" spc="-45" dirty="0"/>
              <a:t> </a:t>
            </a:r>
            <a:r>
              <a:rPr sz="2400" u="heavy" spc="-15" dirty="0">
                <a:solidFill>
                  <a:srgbClr val="CC9900"/>
                </a:solidFill>
                <a:hlinkClick r:id="rId2"/>
              </a:rPr>
              <a:t>http://www.cloudbees.com/</a:t>
            </a:r>
            <a:endParaRPr sz="24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32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8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-5" dirty="0"/>
              <a:t>ShiningPanda </a:t>
            </a:r>
            <a:r>
              <a:rPr sz="2400" dirty="0"/>
              <a:t>-</a:t>
            </a:r>
            <a:r>
              <a:rPr sz="2400" spc="30" dirty="0"/>
              <a:t> </a:t>
            </a:r>
            <a:r>
              <a:rPr sz="2400" u="heavy" spc="-15" dirty="0">
                <a:solidFill>
                  <a:srgbClr val="CC9900"/>
                </a:solidFill>
                <a:hlinkClick r:id="rId3"/>
              </a:rPr>
              <a:t>https://ww</a:t>
            </a:r>
            <a:r>
              <a:rPr sz="2400" u="heavy" spc="-15" dirty="0">
                <a:solidFill>
                  <a:srgbClr val="CC9900"/>
                </a:solidFill>
              </a:rPr>
              <a:t>w</a:t>
            </a:r>
            <a:r>
              <a:rPr sz="2400" u="heavy" spc="-15" dirty="0">
                <a:solidFill>
                  <a:srgbClr val="CC9900"/>
                </a:solidFill>
                <a:hlinkClick r:id="rId3"/>
              </a:rPr>
              <a:t>.shiningpa</a:t>
            </a:r>
            <a:r>
              <a:rPr sz="2400" u="heavy" spc="-15" dirty="0">
                <a:solidFill>
                  <a:srgbClr val="CC9900"/>
                </a:solidFill>
              </a:rPr>
              <a:t>nda.com</a:t>
            </a:r>
            <a:r>
              <a:rPr sz="2400" u="heavy" spc="-15" dirty="0">
                <a:solidFill>
                  <a:srgbClr val="CC9900"/>
                </a:solidFill>
                <a:hlinkClick r:id="rId3"/>
              </a:rPr>
              <a:t>/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pc="-55" dirty="0"/>
              <a:t>Tying </a:t>
            </a:r>
            <a:r>
              <a:rPr dirty="0"/>
              <a:t>it </a:t>
            </a:r>
            <a:r>
              <a:rPr spc="-20" dirty="0"/>
              <a:t>into</a:t>
            </a:r>
            <a:r>
              <a:rPr spc="-5" dirty="0"/>
              <a:t> </a:t>
            </a:r>
            <a:r>
              <a:rPr spc="5" dirty="0"/>
              <a:t>Agile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0" marR="5080" indent="-266700">
              <a:lnSpc>
                <a:spcPts val="3100"/>
              </a:lnSpc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40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-30" dirty="0"/>
              <a:t>For </a:t>
            </a:r>
            <a:r>
              <a:rPr dirty="0"/>
              <a:t>an </a:t>
            </a:r>
            <a:r>
              <a:rPr spc="10" dirty="0"/>
              <a:t>Agile </a:t>
            </a:r>
            <a:r>
              <a:rPr dirty="0"/>
              <a:t>team, </a:t>
            </a:r>
            <a:r>
              <a:rPr spc="-10" dirty="0"/>
              <a:t>Jenkins </a:t>
            </a:r>
            <a:r>
              <a:rPr spc="-15" dirty="0"/>
              <a:t>provides </a:t>
            </a:r>
            <a:r>
              <a:rPr spc="-10" dirty="0"/>
              <a:t>everything </a:t>
            </a:r>
            <a:r>
              <a:rPr dirty="0"/>
              <a:t>needed for</a:t>
            </a:r>
            <a:r>
              <a:rPr spc="-280" dirty="0"/>
              <a:t> </a:t>
            </a:r>
            <a:r>
              <a:rPr dirty="0"/>
              <a:t>a  </a:t>
            </a:r>
            <a:r>
              <a:rPr spc="-10" dirty="0"/>
              <a:t>robust </a:t>
            </a:r>
            <a:r>
              <a:rPr dirty="0"/>
              <a:t>continuous </a:t>
            </a:r>
            <a:r>
              <a:rPr spc="-10" dirty="0"/>
              <a:t>build</a:t>
            </a:r>
            <a:r>
              <a:rPr spc="-70" dirty="0"/>
              <a:t> </a:t>
            </a:r>
            <a:r>
              <a:rPr dirty="0"/>
              <a:t>system</a:t>
            </a:r>
            <a:endParaRPr sz="2200">
              <a:latin typeface="Times New Roman"/>
              <a:cs typeface="Times New Roman"/>
            </a:endParaRPr>
          </a:p>
          <a:p>
            <a:pPr marL="692150" marR="342265" indent="-266700">
              <a:lnSpc>
                <a:spcPct val="100000"/>
              </a:lnSpc>
              <a:spcBef>
                <a:spcPts val="459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4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Jenkins </a:t>
            </a:r>
            <a:r>
              <a:rPr spc="10" dirty="0"/>
              <a:t>supports Agile </a:t>
            </a:r>
            <a:r>
              <a:rPr spc="5" dirty="0"/>
              <a:t>principles </a:t>
            </a:r>
            <a:r>
              <a:rPr spc="-30" dirty="0"/>
              <a:t>by </a:t>
            </a:r>
            <a:r>
              <a:rPr spc="-10" dirty="0"/>
              <a:t>constantly </a:t>
            </a:r>
            <a:r>
              <a:rPr spc="-15" dirty="0"/>
              <a:t>providing  </a:t>
            </a:r>
            <a:r>
              <a:rPr dirty="0"/>
              <a:t>access to </a:t>
            </a:r>
            <a:r>
              <a:rPr spc="-15" dirty="0"/>
              <a:t>working </a:t>
            </a:r>
            <a:r>
              <a:rPr dirty="0"/>
              <a:t>copies of</a:t>
            </a:r>
            <a:r>
              <a:rPr spc="-60" dirty="0"/>
              <a:t> </a:t>
            </a:r>
            <a:r>
              <a:rPr spc="-10" dirty="0"/>
              <a:t>software</a:t>
            </a:r>
            <a:endParaRPr sz="2200">
              <a:latin typeface="Times New Roman"/>
              <a:cs typeface="Times New Roman"/>
            </a:endParaRPr>
          </a:p>
          <a:p>
            <a:pPr marL="692150" marR="370840" indent="-266700">
              <a:lnSpc>
                <a:spcPct val="100000"/>
              </a:lnSpc>
              <a:spcBef>
                <a:spcPts val="56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3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Jenkins’ </a:t>
            </a:r>
            <a:r>
              <a:rPr dirty="0"/>
              <a:t>extensibility </a:t>
            </a:r>
            <a:r>
              <a:rPr spc="-15" dirty="0"/>
              <a:t>allows </a:t>
            </a:r>
            <a:r>
              <a:rPr dirty="0"/>
              <a:t>the system to adapt to </a:t>
            </a:r>
            <a:r>
              <a:rPr spc="-15" dirty="0"/>
              <a:t>many  </a:t>
            </a:r>
            <a:r>
              <a:rPr spc="-5" dirty="0"/>
              <a:t>different pre-existing</a:t>
            </a:r>
            <a:r>
              <a:rPr spc="-15" dirty="0"/>
              <a:t> </a:t>
            </a:r>
            <a:r>
              <a:rPr spc="-10" dirty="0"/>
              <a:t>environments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dirty="0"/>
              <a:t>Putting it all</a:t>
            </a:r>
            <a:r>
              <a:rPr spc="-75" dirty="0"/>
              <a:t> </a:t>
            </a:r>
            <a:r>
              <a:rPr spc="-15" dirty="0"/>
              <a:t>together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0" marR="5080" indent="-266700">
              <a:lnSpc>
                <a:spcPts val="2800"/>
              </a:lnSpc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40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While </a:t>
            </a:r>
            <a:r>
              <a:rPr dirty="0"/>
              <a:t>an </a:t>
            </a:r>
            <a:r>
              <a:rPr spc="5" dirty="0"/>
              <a:t>integral </a:t>
            </a:r>
            <a:r>
              <a:rPr spc="20" dirty="0"/>
              <a:t>part </a:t>
            </a:r>
            <a:r>
              <a:rPr dirty="0"/>
              <a:t>of a CI system, </a:t>
            </a:r>
            <a:r>
              <a:rPr spc="-10" dirty="0"/>
              <a:t>Jenkins </a:t>
            </a:r>
            <a:r>
              <a:rPr dirty="0"/>
              <a:t>is </a:t>
            </a:r>
            <a:r>
              <a:rPr spc="-30" dirty="0"/>
              <a:t>by </a:t>
            </a:r>
            <a:r>
              <a:rPr dirty="0"/>
              <a:t>no means  the </a:t>
            </a:r>
            <a:r>
              <a:rPr spc="-15" dirty="0"/>
              <a:t>only</a:t>
            </a:r>
            <a:r>
              <a:rPr spc="-95" dirty="0"/>
              <a:t> </a:t>
            </a:r>
            <a:r>
              <a:rPr dirty="0"/>
              <a:t>component</a:t>
            </a:r>
            <a:endParaRPr sz="2200">
              <a:latin typeface="Times New Roman"/>
              <a:cs typeface="Times New Roman"/>
            </a:endParaRPr>
          </a:p>
          <a:p>
            <a:pPr marL="692150" marR="281305" indent="-266700">
              <a:lnSpc>
                <a:spcPts val="2820"/>
              </a:lnSpc>
              <a:spcBef>
                <a:spcPts val="56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3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In order for a CI system to function, a common</a:t>
            </a:r>
            <a:r>
              <a:rPr spc="-150" dirty="0"/>
              <a:t> </a:t>
            </a:r>
            <a:r>
              <a:rPr spc="-5" dirty="0"/>
              <a:t>repository  </a:t>
            </a:r>
            <a:r>
              <a:rPr dirty="0"/>
              <a:t>for the codebase needs to</a:t>
            </a:r>
            <a:r>
              <a:rPr spc="-100" dirty="0"/>
              <a:t> </a:t>
            </a:r>
            <a:r>
              <a:rPr dirty="0"/>
              <a:t>exist</a:t>
            </a:r>
            <a:endParaRPr sz="2200">
              <a:latin typeface="Times New Roman"/>
              <a:cs typeface="Times New Roman"/>
            </a:endParaRPr>
          </a:p>
          <a:p>
            <a:pPr marL="692150" marR="466090" indent="-266700">
              <a:lnSpc>
                <a:spcPts val="2820"/>
              </a:lnSpc>
              <a:spcBef>
                <a:spcPts val="56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40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A </a:t>
            </a:r>
            <a:r>
              <a:rPr spc="-5" dirty="0"/>
              <a:t>database </a:t>
            </a:r>
            <a:r>
              <a:rPr dirty="0"/>
              <a:t>of </a:t>
            </a:r>
            <a:r>
              <a:rPr spc="5" dirty="0"/>
              <a:t>artifacts </a:t>
            </a:r>
            <a:r>
              <a:rPr dirty="0"/>
              <a:t>needs to exist, so </a:t>
            </a:r>
            <a:r>
              <a:rPr spc="-5" dirty="0"/>
              <a:t>deliveries </a:t>
            </a:r>
            <a:r>
              <a:rPr dirty="0"/>
              <a:t>can be  made </a:t>
            </a:r>
            <a:r>
              <a:rPr spc="-15" dirty="0"/>
              <a:t>at </a:t>
            </a:r>
            <a:r>
              <a:rPr dirty="0"/>
              <a:t>past</a:t>
            </a:r>
            <a:r>
              <a:rPr spc="-65" dirty="0"/>
              <a:t> </a:t>
            </a:r>
            <a:r>
              <a:rPr spc="-5" dirty="0"/>
              <a:t>iterations</a:t>
            </a:r>
            <a:endParaRPr sz="2200">
              <a:latin typeface="Times New Roman"/>
              <a:cs typeface="Times New Roman"/>
            </a:endParaRPr>
          </a:p>
          <a:p>
            <a:pPr marL="692150" marR="958850" indent="-266700">
              <a:lnSpc>
                <a:spcPts val="2720"/>
              </a:lnSpc>
              <a:spcBef>
                <a:spcPts val="64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3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The last step in a CI </a:t>
            </a:r>
            <a:r>
              <a:rPr spc="-5" dirty="0"/>
              <a:t>process </a:t>
            </a:r>
            <a:r>
              <a:rPr dirty="0"/>
              <a:t>is the </a:t>
            </a:r>
            <a:r>
              <a:rPr spc="-10" dirty="0"/>
              <a:t>deployment </a:t>
            </a:r>
            <a:r>
              <a:rPr dirty="0"/>
              <a:t>of the  components</a:t>
            </a:r>
            <a:r>
              <a:rPr spc="-80" dirty="0"/>
              <a:t> </a:t>
            </a:r>
            <a:r>
              <a:rPr spc="-10" dirty="0"/>
              <a:t>built</a:t>
            </a:r>
            <a:endParaRPr sz="2200">
              <a:latin typeface="Times New Roman"/>
              <a:cs typeface="Times New Roman"/>
            </a:endParaRPr>
          </a:p>
          <a:p>
            <a:pPr marL="692150" marR="361315" indent="-266700">
              <a:lnSpc>
                <a:spcPct val="88500"/>
              </a:lnSpc>
              <a:spcBef>
                <a:spcPts val="695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3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…and none of this matters if the </a:t>
            </a:r>
            <a:r>
              <a:rPr spc="-5" dirty="0"/>
              <a:t>developers </a:t>
            </a:r>
            <a:r>
              <a:rPr spc="-30" dirty="0"/>
              <a:t>don’t </a:t>
            </a:r>
            <a:r>
              <a:rPr dirty="0"/>
              <a:t>use the  system; </a:t>
            </a:r>
            <a:r>
              <a:rPr spc="-10" dirty="0"/>
              <a:t>procedures </a:t>
            </a:r>
            <a:r>
              <a:rPr dirty="0"/>
              <a:t>need to </a:t>
            </a:r>
            <a:r>
              <a:rPr spc="-5" dirty="0"/>
              <a:t>ensure </a:t>
            </a:r>
            <a:r>
              <a:rPr dirty="0"/>
              <a:t>the system is used as  intended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508760"/>
            <a:ext cx="7543165" cy="369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marR="357505" indent="-266700" algn="just">
              <a:lnSpc>
                <a:spcPts val="3100"/>
              </a:lnSpc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3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Continuous integration is a necessity on complex </a:t>
            </a:r>
            <a:r>
              <a:rPr sz="2600" spc="-5" dirty="0">
                <a:latin typeface="Perpetua"/>
                <a:cs typeface="Perpetua"/>
              </a:rPr>
              <a:t>projects  </a:t>
            </a:r>
            <a:r>
              <a:rPr sz="2600" dirty="0">
                <a:latin typeface="Perpetua"/>
                <a:cs typeface="Perpetua"/>
              </a:rPr>
              <a:t>due to the benefits it </a:t>
            </a:r>
            <a:r>
              <a:rPr sz="2600" spc="-15" dirty="0">
                <a:latin typeface="Perpetua"/>
                <a:cs typeface="Perpetua"/>
              </a:rPr>
              <a:t>provides </a:t>
            </a:r>
            <a:r>
              <a:rPr sz="2600" spc="-5" dirty="0">
                <a:latin typeface="Perpetua"/>
                <a:cs typeface="Perpetua"/>
              </a:rPr>
              <a:t>regarding </a:t>
            </a:r>
            <a:r>
              <a:rPr sz="2600" spc="-15" dirty="0">
                <a:latin typeface="Perpetua"/>
                <a:cs typeface="Perpetua"/>
              </a:rPr>
              <a:t>early </a:t>
            </a:r>
            <a:r>
              <a:rPr sz="2600" dirty="0">
                <a:latin typeface="Perpetua"/>
                <a:cs typeface="Perpetua"/>
              </a:rPr>
              <a:t>detection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  </a:t>
            </a:r>
            <a:r>
              <a:rPr sz="2600" spc="-10" dirty="0">
                <a:latin typeface="Perpetua"/>
                <a:cs typeface="Perpetua"/>
              </a:rPr>
              <a:t>problems</a:t>
            </a:r>
            <a:endParaRPr sz="2600">
              <a:latin typeface="Perpetua"/>
              <a:cs typeface="Perpetua"/>
            </a:endParaRPr>
          </a:p>
          <a:p>
            <a:pPr marL="279400" marR="5080" indent="-266700">
              <a:lnSpc>
                <a:spcPct val="99700"/>
              </a:lnSpc>
              <a:spcBef>
                <a:spcPts val="47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3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 good continuous </a:t>
            </a:r>
            <a:r>
              <a:rPr sz="2600" spc="-10" dirty="0">
                <a:latin typeface="Perpetua"/>
                <a:cs typeface="Perpetua"/>
              </a:rPr>
              <a:t>build </a:t>
            </a:r>
            <a:r>
              <a:rPr sz="2600" dirty="0">
                <a:latin typeface="Perpetua"/>
                <a:cs typeface="Perpetua"/>
              </a:rPr>
              <a:t>system </a:t>
            </a:r>
            <a:r>
              <a:rPr sz="2600" spc="-5" dirty="0">
                <a:latin typeface="Perpetua"/>
                <a:cs typeface="Perpetua"/>
              </a:rPr>
              <a:t>should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-5" dirty="0">
                <a:latin typeface="Perpetua"/>
                <a:cs typeface="Perpetua"/>
              </a:rPr>
              <a:t>flexible </a:t>
            </a:r>
            <a:r>
              <a:rPr sz="2600" dirty="0">
                <a:latin typeface="Perpetua"/>
                <a:cs typeface="Perpetua"/>
              </a:rPr>
              <a:t>enough to  fit into </a:t>
            </a:r>
            <a:r>
              <a:rPr sz="2600" spc="-5" dirty="0">
                <a:latin typeface="Perpetua"/>
                <a:cs typeface="Perpetua"/>
              </a:rPr>
              <a:t>pre-existing </a:t>
            </a:r>
            <a:r>
              <a:rPr sz="2600" spc="-10" dirty="0">
                <a:latin typeface="Perpetua"/>
                <a:cs typeface="Perpetua"/>
              </a:rPr>
              <a:t>development environments </a:t>
            </a:r>
            <a:r>
              <a:rPr sz="2600" dirty="0">
                <a:latin typeface="Perpetua"/>
                <a:cs typeface="Perpetua"/>
              </a:rPr>
              <a:t>and </a:t>
            </a:r>
            <a:r>
              <a:rPr sz="2600" spc="-20" dirty="0">
                <a:latin typeface="Perpetua"/>
                <a:cs typeface="Perpetua"/>
              </a:rPr>
              <a:t>provide  </a:t>
            </a:r>
            <a:r>
              <a:rPr sz="2600" dirty="0">
                <a:latin typeface="Perpetua"/>
                <a:cs typeface="Perpetua"/>
              </a:rPr>
              <a:t>all the </a:t>
            </a:r>
            <a:r>
              <a:rPr sz="2600" spc="-10" dirty="0">
                <a:latin typeface="Perpetua"/>
                <a:cs typeface="Perpetua"/>
              </a:rPr>
              <a:t>features </a:t>
            </a:r>
            <a:r>
              <a:rPr sz="2600" dirty="0">
                <a:latin typeface="Perpetua"/>
                <a:cs typeface="Perpetua"/>
              </a:rPr>
              <a:t>a team expects </a:t>
            </a:r>
            <a:r>
              <a:rPr sz="2600" spc="-10" dirty="0">
                <a:latin typeface="Perpetua"/>
                <a:cs typeface="Perpetua"/>
              </a:rPr>
              <a:t>from </a:t>
            </a:r>
            <a:r>
              <a:rPr sz="2600" spc="10" dirty="0">
                <a:latin typeface="Perpetua"/>
                <a:cs typeface="Perpetua"/>
              </a:rPr>
              <a:t>such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system</a:t>
            </a:r>
            <a:endParaRPr sz="2600">
              <a:latin typeface="Perpetua"/>
              <a:cs typeface="Perpetua"/>
            </a:endParaRPr>
          </a:p>
          <a:p>
            <a:pPr marL="279400" marR="35560" indent="-266700" algn="just">
              <a:lnSpc>
                <a:spcPct val="101299"/>
              </a:lnSpc>
              <a:spcBef>
                <a:spcPts val="52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40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Perpetua"/>
                <a:cs typeface="Perpetua"/>
              </a:rPr>
              <a:t>Jenkins, </a:t>
            </a:r>
            <a:r>
              <a:rPr sz="2600" dirty="0">
                <a:latin typeface="Perpetua"/>
                <a:cs typeface="Perpetua"/>
              </a:rPr>
              <a:t>a continuous </a:t>
            </a:r>
            <a:r>
              <a:rPr sz="2600" spc="-10" dirty="0">
                <a:latin typeface="Perpetua"/>
                <a:cs typeface="Perpetua"/>
              </a:rPr>
              <a:t>build </a:t>
            </a:r>
            <a:r>
              <a:rPr sz="2600" dirty="0">
                <a:latin typeface="Perpetua"/>
                <a:cs typeface="Perpetua"/>
              </a:rPr>
              <a:t>system, can be an </a:t>
            </a:r>
            <a:r>
              <a:rPr sz="2600" spc="5" dirty="0">
                <a:latin typeface="Perpetua"/>
                <a:cs typeface="Perpetua"/>
              </a:rPr>
              <a:t>integral </a:t>
            </a:r>
            <a:r>
              <a:rPr sz="2600" spc="20" dirty="0">
                <a:latin typeface="Perpetua"/>
                <a:cs typeface="Perpetua"/>
              </a:rPr>
              <a:t>part</a:t>
            </a:r>
            <a:r>
              <a:rPr sz="2600" spc="-2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  </a:t>
            </a:r>
            <a:r>
              <a:rPr sz="2600" spc="-20" dirty="0">
                <a:latin typeface="Perpetua"/>
                <a:cs typeface="Perpetua"/>
              </a:rPr>
              <a:t>any </a:t>
            </a:r>
            <a:r>
              <a:rPr sz="2600" dirty="0">
                <a:latin typeface="Perpetua"/>
                <a:cs typeface="Perpetua"/>
              </a:rPr>
              <a:t>continuous integration system due to </a:t>
            </a:r>
            <a:r>
              <a:rPr sz="2600" spc="-60" dirty="0">
                <a:latin typeface="Perpetua"/>
                <a:cs typeface="Perpetua"/>
              </a:rPr>
              <a:t>it’s </a:t>
            </a:r>
            <a:r>
              <a:rPr sz="2600" spc="-10" dirty="0">
                <a:latin typeface="Perpetua"/>
                <a:cs typeface="Perpetua"/>
              </a:rPr>
              <a:t>core feature </a:t>
            </a:r>
            <a:r>
              <a:rPr sz="2600" dirty="0">
                <a:latin typeface="Perpetua"/>
                <a:cs typeface="Perpetua"/>
              </a:rPr>
              <a:t>set  and extensibility </a:t>
            </a:r>
            <a:r>
              <a:rPr sz="2600" spc="-5" dirty="0">
                <a:latin typeface="Perpetua"/>
                <a:cs typeface="Perpetua"/>
              </a:rPr>
              <a:t>through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5" dirty="0">
                <a:latin typeface="Perpetua"/>
                <a:cs typeface="Perpetua"/>
              </a:rPr>
              <a:t>plugin</a:t>
            </a:r>
            <a:r>
              <a:rPr sz="2600" spc="-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system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pc="-2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447800"/>
            <a:ext cx="7503795" cy="400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5"/>
              </a:lnSpc>
              <a:tabLst>
                <a:tab pos="286385" algn="l"/>
              </a:tabLst>
            </a:pPr>
            <a:r>
              <a:rPr sz="1500" spc="-409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1500" spc="-409" dirty="0">
                <a:solidFill>
                  <a:srgbClr val="D34817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Perpetua"/>
                <a:cs typeface="Perpetua"/>
              </a:rPr>
              <a:t>Continuous Integration – </a:t>
            </a:r>
            <a:r>
              <a:rPr sz="1800" spc="10" dirty="0">
                <a:latin typeface="Perpetua"/>
                <a:cs typeface="Perpetua"/>
              </a:rPr>
              <a:t>Martin</a:t>
            </a:r>
            <a:r>
              <a:rPr sz="1800" spc="-80" dirty="0">
                <a:latin typeface="Perpetua"/>
                <a:cs typeface="Perpetua"/>
              </a:rPr>
              <a:t> </a:t>
            </a:r>
            <a:r>
              <a:rPr sz="1800" spc="-20" dirty="0">
                <a:latin typeface="Perpetua"/>
                <a:cs typeface="Perpetua"/>
              </a:rPr>
              <a:t>Fowler</a:t>
            </a:r>
            <a:endParaRPr sz="1800">
              <a:latin typeface="Perpetua"/>
              <a:cs typeface="Perpetua"/>
            </a:endParaRPr>
          </a:p>
          <a:p>
            <a:pPr marL="330200">
              <a:lnSpc>
                <a:spcPts val="2005"/>
              </a:lnSpc>
            </a:pPr>
            <a:r>
              <a:rPr sz="1450" spc="-40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450" spc="40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700" u="sng" spc="-5" dirty="0">
                <a:solidFill>
                  <a:srgbClr val="CC9900"/>
                </a:solidFill>
                <a:latin typeface="Perpetua"/>
                <a:cs typeface="Perpetua"/>
                <a:hlinkClick r:id="rId2"/>
              </a:rPr>
              <a:t>http://www.martinfowler.com/articles/continuousIntegration.html</a:t>
            </a:r>
            <a:endParaRPr sz="1700">
              <a:latin typeface="Perpetua"/>
              <a:cs typeface="Perpetua"/>
            </a:endParaRPr>
          </a:p>
          <a:p>
            <a:pPr marL="12700">
              <a:lnSpc>
                <a:spcPts val="2135"/>
              </a:lnSpc>
              <a:spcBef>
                <a:spcPts val="150"/>
              </a:spcBef>
              <a:tabLst>
                <a:tab pos="286385" algn="l"/>
              </a:tabLst>
            </a:pPr>
            <a:r>
              <a:rPr sz="1500" spc="-409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1500" spc="-409" dirty="0">
                <a:solidFill>
                  <a:srgbClr val="D34817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Perpetua"/>
                <a:cs typeface="Perpetua"/>
              </a:rPr>
              <a:t>Hudson</a:t>
            </a:r>
            <a:endParaRPr sz="1800">
              <a:latin typeface="Perpetua"/>
              <a:cs typeface="Perpetua"/>
            </a:endParaRPr>
          </a:p>
          <a:p>
            <a:pPr marL="330200">
              <a:lnSpc>
                <a:spcPts val="2014"/>
              </a:lnSpc>
            </a:pPr>
            <a:r>
              <a:rPr sz="1450" spc="-40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450" spc="484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700" u="sng" spc="-5" dirty="0">
                <a:solidFill>
                  <a:srgbClr val="CC9900"/>
                </a:solidFill>
                <a:latin typeface="Perpetua"/>
                <a:cs typeface="Perpetua"/>
                <a:hlinkClick r:id="rId3"/>
              </a:rPr>
              <a:t>http://hudson-ci.org/</a:t>
            </a:r>
            <a:endParaRPr sz="1700">
              <a:latin typeface="Perpetua"/>
              <a:cs typeface="Perpetua"/>
            </a:endParaRPr>
          </a:p>
          <a:p>
            <a:pPr marL="12700">
              <a:lnSpc>
                <a:spcPts val="2135"/>
              </a:lnSpc>
              <a:spcBef>
                <a:spcPts val="150"/>
              </a:spcBef>
              <a:tabLst>
                <a:tab pos="286385" algn="l"/>
              </a:tabLst>
            </a:pPr>
            <a:r>
              <a:rPr sz="1500" spc="-409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1500" spc="-409" dirty="0">
                <a:solidFill>
                  <a:srgbClr val="D34817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Perpetua"/>
                <a:cs typeface="Perpetua"/>
              </a:rPr>
              <a:t>Hudson Continuous Integration</a:t>
            </a:r>
            <a:r>
              <a:rPr sz="1800" spc="-95" dirty="0">
                <a:latin typeface="Perpetua"/>
                <a:cs typeface="Perpetua"/>
              </a:rPr>
              <a:t> </a:t>
            </a:r>
            <a:r>
              <a:rPr sz="1800" spc="5" dirty="0">
                <a:latin typeface="Perpetua"/>
                <a:cs typeface="Perpetua"/>
              </a:rPr>
              <a:t>Server</a:t>
            </a:r>
            <a:endParaRPr sz="1800">
              <a:latin typeface="Perpetua"/>
              <a:cs typeface="Perpetua"/>
            </a:endParaRPr>
          </a:p>
          <a:p>
            <a:pPr marL="330200">
              <a:lnSpc>
                <a:spcPts val="2014"/>
              </a:lnSpc>
            </a:pPr>
            <a:r>
              <a:rPr sz="1450" spc="-40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450" spc="71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700" u="sng" spc="-5" dirty="0">
                <a:solidFill>
                  <a:srgbClr val="CC9900"/>
                </a:solidFill>
                <a:latin typeface="Perpetua"/>
                <a:cs typeface="Perpetua"/>
                <a:hlinkClick r:id="rId4"/>
              </a:rPr>
              <a:t>http://www.code-magazine.com/articleprint.aspx?quickid=0906071&amp;printmode=true</a:t>
            </a:r>
            <a:endParaRPr sz="1700">
              <a:latin typeface="Perpetua"/>
              <a:cs typeface="Perpetua"/>
            </a:endParaRPr>
          </a:p>
          <a:p>
            <a:pPr marL="12700">
              <a:lnSpc>
                <a:spcPts val="2135"/>
              </a:lnSpc>
              <a:spcBef>
                <a:spcPts val="150"/>
              </a:spcBef>
              <a:tabLst>
                <a:tab pos="286385" algn="l"/>
              </a:tabLst>
            </a:pPr>
            <a:r>
              <a:rPr sz="1500" spc="-409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1500" spc="-409" dirty="0">
                <a:solidFill>
                  <a:srgbClr val="D34817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Perpetua"/>
                <a:cs typeface="Perpetua"/>
              </a:rPr>
              <a:t>The Hudson</a:t>
            </a:r>
            <a:r>
              <a:rPr sz="1800" spc="-105" dirty="0">
                <a:latin typeface="Perpetua"/>
                <a:cs typeface="Perpetua"/>
              </a:rPr>
              <a:t> </a:t>
            </a:r>
            <a:r>
              <a:rPr sz="1800" dirty="0">
                <a:latin typeface="Perpetua"/>
                <a:cs typeface="Perpetua"/>
              </a:rPr>
              <a:t>Book</a:t>
            </a:r>
            <a:endParaRPr sz="1800">
              <a:latin typeface="Perpetua"/>
              <a:cs typeface="Perpetua"/>
            </a:endParaRPr>
          </a:p>
          <a:p>
            <a:pPr marL="330200">
              <a:lnSpc>
                <a:spcPts val="2014"/>
              </a:lnSpc>
            </a:pPr>
            <a:r>
              <a:rPr sz="1450" spc="-40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450" spc="45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700" u="sng" spc="-5" dirty="0">
                <a:solidFill>
                  <a:srgbClr val="CC9900"/>
                </a:solidFill>
                <a:latin typeface="Perpetua"/>
                <a:cs typeface="Perpetua"/>
                <a:hlinkClick r:id="rId5"/>
              </a:rPr>
              <a:t>http://www.eclipse.org/hudson/the-hudson-book/book-hudson.pdf</a:t>
            </a:r>
            <a:endParaRPr sz="1700">
              <a:latin typeface="Perpetua"/>
              <a:cs typeface="Perpetua"/>
            </a:endParaRPr>
          </a:p>
          <a:p>
            <a:pPr marL="12700">
              <a:lnSpc>
                <a:spcPts val="2135"/>
              </a:lnSpc>
              <a:spcBef>
                <a:spcPts val="150"/>
              </a:spcBef>
              <a:tabLst>
                <a:tab pos="286385" algn="l"/>
              </a:tabLst>
            </a:pPr>
            <a:r>
              <a:rPr sz="1500" spc="-409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1500" spc="-409" dirty="0">
                <a:solidFill>
                  <a:srgbClr val="D34817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Perpetua"/>
                <a:cs typeface="Perpetua"/>
              </a:rPr>
              <a:t>Jenkins</a:t>
            </a:r>
            <a:endParaRPr sz="1800">
              <a:latin typeface="Perpetua"/>
              <a:cs typeface="Perpetua"/>
            </a:endParaRPr>
          </a:p>
          <a:p>
            <a:pPr marL="330200">
              <a:lnSpc>
                <a:spcPts val="2014"/>
              </a:lnSpc>
            </a:pPr>
            <a:r>
              <a:rPr sz="1450" spc="-40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450" spc="51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700" u="sng" spc="-5" dirty="0">
                <a:solidFill>
                  <a:srgbClr val="CC9900"/>
                </a:solidFill>
                <a:latin typeface="Perpetua"/>
                <a:cs typeface="Perpetua"/>
              </a:rPr>
              <a:t>https://wiki.jenkins-ci.org</a:t>
            </a:r>
            <a:endParaRPr sz="1700">
              <a:latin typeface="Perpetua"/>
              <a:cs typeface="Perpetua"/>
            </a:endParaRPr>
          </a:p>
          <a:p>
            <a:pPr marL="12700">
              <a:lnSpc>
                <a:spcPts val="2135"/>
              </a:lnSpc>
              <a:spcBef>
                <a:spcPts val="150"/>
              </a:spcBef>
              <a:tabLst>
                <a:tab pos="286385" algn="l"/>
              </a:tabLst>
            </a:pPr>
            <a:r>
              <a:rPr sz="1500" spc="-409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1500" spc="-409" dirty="0">
                <a:solidFill>
                  <a:srgbClr val="D34817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Perpetua"/>
                <a:cs typeface="Perpetua"/>
              </a:rPr>
              <a:t>Monkey</a:t>
            </a:r>
            <a:r>
              <a:rPr sz="1800" spc="-100" dirty="0">
                <a:latin typeface="Perpetua"/>
                <a:cs typeface="Perpetua"/>
              </a:rPr>
              <a:t> </a:t>
            </a:r>
            <a:r>
              <a:rPr sz="1800" dirty="0">
                <a:latin typeface="Perpetua"/>
                <a:cs typeface="Perpetua"/>
              </a:rPr>
              <a:t>Image</a:t>
            </a:r>
            <a:endParaRPr sz="1800">
              <a:latin typeface="Perpetua"/>
              <a:cs typeface="Perpetua"/>
            </a:endParaRPr>
          </a:p>
          <a:p>
            <a:pPr marL="330200">
              <a:lnSpc>
                <a:spcPts val="2014"/>
              </a:lnSpc>
            </a:pPr>
            <a:r>
              <a:rPr sz="1450" spc="-40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450" spc="38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CC9900"/>
                </a:solidFill>
                <a:latin typeface="Perpetua"/>
                <a:cs typeface="Perpetua"/>
                <a:hlinkClick r:id="rId6"/>
              </a:rPr>
              <a:t>http://corrines-corner2006.blogspot.com/2011/09/freebie-monday_26.html</a:t>
            </a:r>
            <a:endParaRPr sz="1700">
              <a:latin typeface="Perpetua"/>
              <a:cs typeface="Perpetua"/>
            </a:endParaRPr>
          </a:p>
          <a:p>
            <a:pPr marL="12700">
              <a:lnSpc>
                <a:spcPts val="2135"/>
              </a:lnSpc>
              <a:spcBef>
                <a:spcPts val="150"/>
              </a:spcBef>
              <a:tabLst>
                <a:tab pos="286385" algn="l"/>
              </a:tabLst>
            </a:pPr>
            <a:r>
              <a:rPr sz="1500" spc="-409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1500" spc="-409" dirty="0">
                <a:solidFill>
                  <a:srgbClr val="D34817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Perpetua"/>
                <a:cs typeface="Perpetua"/>
              </a:rPr>
              <a:t>What </a:t>
            </a:r>
            <a:r>
              <a:rPr sz="1800" dirty="0">
                <a:latin typeface="Perpetua"/>
                <a:cs typeface="Perpetua"/>
              </a:rPr>
              <a:t>is Continuous</a:t>
            </a:r>
            <a:r>
              <a:rPr sz="1800" spc="-80" dirty="0">
                <a:latin typeface="Perpetua"/>
                <a:cs typeface="Perpetua"/>
              </a:rPr>
              <a:t> </a:t>
            </a:r>
            <a:r>
              <a:rPr sz="1800" dirty="0">
                <a:latin typeface="Perpetua"/>
                <a:cs typeface="Perpetua"/>
              </a:rPr>
              <a:t>Integration</a:t>
            </a:r>
            <a:endParaRPr sz="1800">
              <a:latin typeface="Perpetua"/>
              <a:cs typeface="Perpetua"/>
            </a:endParaRPr>
          </a:p>
          <a:p>
            <a:pPr marL="330200">
              <a:lnSpc>
                <a:spcPts val="1810"/>
              </a:lnSpc>
            </a:pPr>
            <a:r>
              <a:rPr sz="1450" spc="-40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450" spc="49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700" u="sng" spc="-5" dirty="0">
                <a:solidFill>
                  <a:srgbClr val="CC9900"/>
                </a:solidFill>
                <a:latin typeface="Perpetua"/>
                <a:cs typeface="Perpetua"/>
                <a:hlinkClick r:id="rId7"/>
              </a:rPr>
              <a:t>http://confluence.public.thoughtworks.org/display/CCNET/What+is+Continuous</a:t>
            </a:r>
            <a:endParaRPr sz="1700">
              <a:latin typeface="Perpetua"/>
              <a:cs typeface="Perpetua"/>
            </a:endParaRPr>
          </a:p>
          <a:p>
            <a:pPr marL="558800">
              <a:lnSpc>
                <a:spcPts val="1835"/>
              </a:lnSpc>
            </a:pPr>
            <a:r>
              <a:rPr sz="1700" u="sng" dirty="0">
                <a:solidFill>
                  <a:srgbClr val="CC9900"/>
                </a:solidFill>
                <a:latin typeface="Perpetua"/>
                <a:cs typeface="Perpetua"/>
              </a:rPr>
              <a:t>+Integration</a:t>
            </a:r>
            <a:endParaRPr sz="17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pc="45" dirty="0"/>
              <a:t>A</a:t>
            </a:r>
            <a:r>
              <a:rPr dirty="0"/>
              <a:t>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442720"/>
            <a:ext cx="2875280" cy="435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  <a:tabLst>
                <a:tab pos="286385" algn="l"/>
              </a:tabLst>
            </a:pPr>
            <a:r>
              <a:rPr sz="1700" spc="-475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1700" spc="-475" dirty="0">
                <a:solidFill>
                  <a:srgbClr val="D34817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Perpetua"/>
                <a:cs typeface="Perpetua"/>
              </a:rPr>
              <a:t>Continuous Integration</a:t>
            </a:r>
            <a:r>
              <a:rPr sz="2000" spc="-8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(CI)</a:t>
            </a:r>
            <a:endParaRPr sz="2000">
              <a:latin typeface="Perpetua"/>
              <a:cs typeface="Perpetua"/>
            </a:endParaRPr>
          </a:p>
          <a:p>
            <a:pPr marL="330200">
              <a:lnSpc>
                <a:spcPts val="2185"/>
              </a:lnSpc>
            </a:pPr>
            <a:r>
              <a:rPr sz="1600" spc="-440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600" spc="31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Perpetua"/>
                <a:cs typeface="Perpetua"/>
              </a:rPr>
              <a:t>What </a:t>
            </a:r>
            <a:r>
              <a:rPr sz="1900" dirty="0">
                <a:latin typeface="Perpetua"/>
                <a:cs typeface="Perpetua"/>
              </a:rPr>
              <a:t>is</a:t>
            </a:r>
            <a:r>
              <a:rPr sz="1900" spc="-50" dirty="0">
                <a:latin typeface="Perpetua"/>
                <a:cs typeface="Perpetua"/>
              </a:rPr>
              <a:t> </a:t>
            </a:r>
            <a:r>
              <a:rPr sz="1900" dirty="0">
                <a:latin typeface="Perpetua"/>
                <a:cs typeface="Perpetua"/>
              </a:rPr>
              <a:t>it?</a:t>
            </a:r>
            <a:endParaRPr sz="1900">
              <a:latin typeface="Perpetua"/>
              <a:cs typeface="Perpetua"/>
            </a:endParaRPr>
          </a:p>
          <a:p>
            <a:pPr marL="330200">
              <a:lnSpc>
                <a:spcPts val="2200"/>
              </a:lnSpc>
            </a:pPr>
            <a:r>
              <a:rPr sz="1600" spc="-440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600" spc="33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Perpetua"/>
                <a:cs typeface="Perpetua"/>
              </a:rPr>
              <a:t>What </a:t>
            </a:r>
            <a:r>
              <a:rPr sz="1900" spc="-10" dirty="0">
                <a:latin typeface="Perpetua"/>
                <a:cs typeface="Perpetua"/>
              </a:rPr>
              <a:t>are </a:t>
            </a:r>
            <a:r>
              <a:rPr sz="1900" dirty="0">
                <a:latin typeface="Perpetua"/>
                <a:cs typeface="Perpetua"/>
              </a:rPr>
              <a:t>the</a:t>
            </a:r>
            <a:r>
              <a:rPr sz="1900" spc="-45" dirty="0">
                <a:latin typeface="Perpetua"/>
                <a:cs typeface="Perpetua"/>
              </a:rPr>
              <a:t> </a:t>
            </a:r>
            <a:r>
              <a:rPr sz="1900" dirty="0">
                <a:latin typeface="Perpetua"/>
                <a:cs typeface="Perpetua"/>
              </a:rPr>
              <a:t>benefits?</a:t>
            </a:r>
            <a:endParaRPr sz="1900">
              <a:latin typeface="Perpetua"/>
              <a:cs typeface="Perpetua"/>
            </a:endParaRPr>
          </a:p>
          <a:p>
            <a:pPr marL="330200">
              <a:lnSpc>
                <a:spcPts val="2240"/>
              </a:lnSpc>
            </a:pPr>
            <a:r>
              <a:rPr sz="1600" spc="-440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600" spc="31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latin typeface="Perpetua"/>
                <a:cs typeface="Perpetua"/>
              </a:rPr>
              <a:t>Continuous Build</a:t>
            </a:r>
            <a:r>
              <a:rPr sz="1900" spc="-55" dirty="0">
                <a:latin typeface="Perpetua"/>
                <a:cs typeface="Perpetua"/>
              </a:rPr>
              <a:t> </a:t>
            </a:r>
            <a:r>
              <a:rPr sz="1900" dirty="0">
                <a:latin typeface="Perpetua"/>
                <a:cs typeface="Perpetua"/>
              </a:rPr>
              <a:t>Systems</a:t>
            </a:r>
            <a:endParaRPr sz="1900">
              <a:latin typeface="Perpetua"/>
              <a:cs typeface="Perpetua"/>
            </a:endParaRPr>
          </a:p>
          <a:p>
            <a:pPr marL="12700">
              <a:lnSpc>
                <a:spcPts val="2355"/>
              </a:lnSpc>
              <a:spcBef>
                <a:spcPts val="110"/>
              </a:spcBef>
              <a:tabLst>
                <a:tab pos="286385" algn="l"/>
              </a:tabLst>
            </a:pPr>
            <a:r>
              <a:rPr sz="1700" spc="-475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1700" spc="-475" dirty="0">
                <a:solidFill>
                  <a:srgbClr val="D34817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Perpetua"/>
                <a:cs typeface="Perpetua"/>
              </a:rPr>
              <a:t>Jenkins</a:t>
            </a:r>
            <a:endParaRPr sz="2000">
              <a:latin typeface="Perpetua"/>
              <a:cs typeface="Perpetua"/>
            </a:endParaRPr>
          </a:p>
          <a:p>
            <a:pPr marL="330200">
              <a:lnSpc>
                <a:spcPts val="2145"/>
              </a:lnSpc>
            </a:pPr>
            <a:r>
              <a:rPr sz="1600" spc="-440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600" spc="31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Perpetua"/>
                <a:cs typeface="Perpetua"/>
              </a:rPr>
              <a:t>What </a:t>
            </a:r>
            <a:r>
              <a:rPr sz="1900" dirty="0">
                <a:latin typeface="Perpetua"/>
                <a:cs typeface="Perpetua"/>
              </a:rPr>
              <a:t>is</a:t>
            </a:r>
            <a:r>
              <a:rPr sz="1900" spc="-50" dirty="0">
                <a:latin typeface="Perpetua"/>
                <a:cs typeface="Perpetua"/>
              </a:rPr>
              <a:t> </a:t>
            </a:r>
            <a:r>
              <a:rPr sz="1900" dirty="0">
                <a:latin typeface="Perpetua"/>
                <a:cs typeface="Perpetua"/>
              </a:rPr>
              <a:t>it?</a:t>
            </a:r>
            <a:endParaRPr sz="1900">
              <a:latin typeface="Perpetua"/>
              <a:cs typeface="Perpetua"/>
            </a:endParaRPr>
          </a:p>
          <a:p>
            <a:pPr marL="330200">
              <a:lnSpc>
                <a:spcPts val="2150"/>
              </a:lnSpc>
            </a:pPr>
            <a:r>
              <a:rPr sz="1600" spc="-440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600" spc="33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Perpetua"/>
                <a:cs typeface="Perpetua"/>
              </a:rPr>
              <a:t>Where </a:t>
            </a:r>
            <a:r>
              <a:rPr sz="1900" dirty="0">
                <a:latin typeface="Perpetua"/>
                <a:cs typeface="Perpetua"/>
              </a:rPr>
              <a:t>does it fit</a:t>
            </a:r>
            <a:r>
              <a:rPr sz="1900" spc="-60" dirty="0">
                <a:latin typeface="Perpetua"/>
                <a:cs typeface="Perpetua"/>
              </a:rPr>
              <a:t> </a:t>
            </a:r>
            <a:r>
              <a:rPr sz="1900" dirty="0">
                <a:latin typeface="Perpetua"/>
                <a:cs typeface="Perpetua"/>
              </a:rPr>
              <a:t>in?</a:t>
            </a:r>
            <a:endParaRPr sz="1900">
              <a:latin typeface="Perpetua"/>
              <a:cs typeface="Perpetua"/>
            </a:endParaRPr>
          </a:p>
          <a:p>
            <a:pPr marL="330200">
              <a:lnSpc>
                <a:spcPts val="2200"/>
              </a:lnSpc>
            </a:pPr>
            <a:r>
              <a:rPr sz="1600" spc="-440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600" spc="34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Perpetua"/>
                <a:cs typeface="Perpetua"/>
              </a:rPr>
              <a:t>Why </a:t>
            </a:r>
            <a:r>
              <a:rPr sz="1900" spc="-5" dirty="0">
                <a:latin typeface="Perpetua"/>
                <a:cs typeface="Perpetua"/>
              </a:rPr>
              <a:t>should </a:t>
            </a:r>
            <a:r>
              <a:rPr sz="1900" dirty="0">
                <a:latin typeface="Perpetua"/>
                <a:cs typeface="Perpetua"/>
              </a:rPr>
              <a:t>I use</a:t>
            </a:r>
            <a:r>
              <a:rPr sz="1900" spc="-30" dirty="0">
                <a:latin typeface="Perpetua"/>
                <a:cs typeface="Perpetua"/>
              </a:rPr>
              <a:t> </a:t>
            </a:r>
            <a:r>
              <a:rPr sz="1900" dirty="0">
                <a:latin typeface="Perpetua"/>
                <a:cs typeface="Perpetua"/>
              </a:rPr>
              <a:t>it?</a:t>
            </a:r>
            <a:endParaRPr sz="1900">
              <a:latin typeface="Perpetua"/>
              <a:cs typeface="Perpetua"/>
            </a:endParaRPr>
          </a:p>
          <a:p>
            <a:pPr marL="330200">
              <a:lnSpc>
                <a:spcPts val="2200"/>
              </a:lnSpc>
            </a:pPr>
            <a:r>
              <a:rPr sz="1600" spc="-440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600" spc="32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Perpetua"/>
                <a:cs typeface="Perpetua"/>
              </a:rPr>
              <a:t>What </a:t>
            </a:r>
            <a:r>
              <a:rPr sz="1900" dirty="0">
                <a:latin typeface="Perpetua"/>
                <a:cs typeface="Perpetua"/>
              </a:rPr>
              <a:t>can it</a:t>
            </a:r>
            <a:r>
              <a:rPr sz="1900" spc="-60" dirty="0">
                <a:latin typeface="Perpetua"/>
                <a:cs typeface="Perpetua"/>
              </a:rPr>
              <a:t> </a:t>
            </a:r>
            <a:r>
              <a:rPr sz="1900" dirty="0">
                <a:latin typeface="Perpetua"/>
                <a:cs typeface="Perpetua"/>
              </a:rPr>
              <a:t>do?</a:t>
            </a:r>
            <a:endParaRPr sz="1900">
              <a:latin typeface="Perpetua"/>
              <a:cs typeface="Perpetua"/>
            </a:endParaRPr>
          </a:p>
          <a:p>
            <a:pPr marL="330200">
              <a:lnSpc>
                <a:spcPts val="2200"/>
              </a:lnSpc>
            </a:pPr>
            <a:r>
              <a:rPr sz="1600" spc="-440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600" spc="33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Perpetua"/>
                <a:cs typeface="Perpetua"/>
              </a:rPr>
              <a:t>How </a:t>
            </a:r>
            <a:r>
              <a:rPr sz="1900" dirty="0">
                <a:latin typeface="Perpetua"/>
                <a:cs typeface="Perpetua"/>
              </a:rPr>
              <a:t>does it</a:t>
            </a:r>
            <a:r>
              <a:rPr sz="1900" spc="-40" dirty="0">
                <a:latin typeface="Perpetua"/>
                <a:cs typeface="Perpetua"/>
              </a:rPr>
              <a:t> </a:t>
            </a:r>
            <a:r>
              <a:rPr sz="1900" spc="-15" dirty="0">
                <a:latin typeface="Perpetua"/>
                <a:cs typeface="Perpetua"/>
              </a:rPr>
              <a:t>work?</a:t>
            </a:r>
            <a:endParaRPr sz="1900">
              <a:latin typeface="Perpetua"/>
              <a:cs typeface="Perpetua"/>
            </a:endParaRPr>
          </a:p>
          <a:p>
            <a:pPr marL="330200">
              <a:lnSpc>
                <a:spcPts val="2200"/>
              </a:lnSpc>
            </a:pPr>
            <a:r>
              <a:rPr sz="1600" spc="-440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600" spc="33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Perpetua"/>
                <a:cs typeface="Perpetua"/>
              </a:rPr>
              <a:t>Where </a:t>
            </a:r>
            <a:r>
              <a:rPr sz="1900" dirty="0">
                <a:latin typeface="Perpetua"/>
                <a:cs typeface="Perpetua"/>
              </a:rPr>
              <a:t>is it</a:t>
            </a:r>
            <a:r>
              <a:rPr sz="1900" spc="-55" dirty="0">
                <a:latin typeface="Perpetua"/>
                <a:cs typeface="Perpetua"/>
              </a:rPr>
              <a:t> </a:t>
            </a:r>
            <a:r>
              <a:rPr sz="1900" dirty="0">
                <a:latin typeface="Perpetua"/>
                <a:cs typeface="Perpetua"/>
              </a:rPr>
              <a:t>used?</a:t>
            </a:r>
            <a:endParaRPr sz="1900">
              <a:latin typeface="Perpetua"/>
              <a:cs typeface="Perpetua"/>
            </a:endParaRPr>
          </a:p>
          <a:p>
            <a:pPr marL="330200">
              <a:lnSpc>
                <a:spcPts val="2240"/>
              </a:lnSpc>
            </a:pPr>
            <a:r>
              <a:rPr sz="1600" spc="-440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1600" spc="34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Perpetua"/>
                <a:cs typeface="Perpetua"/>
              </a:rPr>
              <a:t>How </a:t>
            </a:r>
            <a:r>
              <a:rPr sz="1900" dirty="0">
                <a:latin typeface="Perpetua"/>
                <a:cs typeface="Perpetua"/>
              </a:rPr>
              <a:t>can I get</a:t>
            </a:r>
            <a:r>
              <a:rPr sz="1900" spc="-35" dirty="0">
                <a:latin typeface="Perpetua"/>
                <a:cs typeface="Perpetua"/>
              </a:rPr>
              <a:t> </a:t>
            </a:r>
            <a:r>
              <a:rPr sz="1900" spc="5" dirty="0">
                <a:latin typeface="Perpetua"/>
                <a:cs typeface="Perpetua"/>
              </a:rPr>
              <a:t>started?</a:t>
            </a:r>
            <a:endParaRPr sz="19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6385" algn="l"/>
              </a:tabLst>
            </a:pPr>
            <a:r>
              <a:rPr sz="1700" spc="-475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1700" spc="-475" dirty="0">
                <a:solidFill>
                  <a:srgbClr val="D34817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Perpetua"/>
                <a:cs typeface="Perpetua"/>
              </a:rPr>
              <a:t>Putting it all</a:t>
            </a:r>
            <a:r>
              <a:rPr sz="2000" spc="-10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together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700" spc="-475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1700" spc="-475" dirty="0">
                <a:solidFill>
                  <a:srgbClr val="D34817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Perpetua"/>
                <a:cs typeface="Perpetua"/>
              </a:rPr>
              <a:t>Conclusion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700" spc="-475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1700" spc="-475" dirty="0">
                <a:solidFill>
                  <a:srgbClr val="D34817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Perpetua"/>
                <a:cs typeface="Perpetua"/>
              </a:rPr>
              <a:t>References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dirty="0"/>
              <a:t>CI -</a:t>
            </a:r>
            <a:r>
              <a:rPr spc="-80" dirty="0"/>
              <a:t> </a:t>
            </a:r>
            <a:r>
              <a:rPr dirty="0"/>
              <a:t>Defined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0" marR="5080" indent="-266700">
              <a:lnSpc>
                <a:spcPts val="3100"/>
              </a:lnSpc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3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“Continuous Integration is a </a:t>
            </a:r>
            <a:r>
              <a:rPr spc="-10" dirty="0"/>
              <a:t>software development </a:t>
            </a:r>
            <a:r>
              <a:rPr dirty="0"/>
              <a:t>practice  </a:t>
            </a:r>
            <a:r>
              <a:rPr spc="-10" dirty="0"/>
              <a:t>where </a:t>
            </a:r>
            <a:r>
              <a:rPr spc="5" dirty="0"/>
              <a:t>members </a:t>
            </a:r>
            <a:r>
              <a:rPr dirty="0"/>
              <a:t>of a team integrate their </a:t>
            </a:r>
            <a:r>
              <a:rPr spc="-25" dirty="0"/>
              <a:t>work </a:t>
            </a:r>
            <a:r>
              <a:rPr spc="-35" dirty="0"/>
              <a:t>frequently,  </a:t>
            </a:r>
            <a:r>
              <a:rPr spc="-10" dirty="0"/>
              <a:t>usually </a:t>
            </a:r>
            <a:r>
              <a:rPr spc="10" dirty="0"/>
              <a:t>each </a:t>
            </a:r>
            <a:r>
              <a:rPr spc="5" dirty="0"/>
              <a:t>person </a:t>
            </a:r>
            <a:r>
              <a:rPr dirty="0"/>
              <a:t>integrates </a:t>
            </a:r>
            <a:r>
              <a:rPr spc="-15" dirty="0"/>
              <a:t>at </a:t>
            </a:r>
            <a:r>
              <a:rPr dirty="0"/>
              <a:t>least </a:t>
            </a:r>
            <a:r>
              <a:rPr spc="-15" dirty="0"/>
              <a:t>daily </a:t>
            </a:r>
            <a:r>
              <a:rPr dirty="0"/>
              <a:t>- leading to  </a:t>
            </a:r>
            <a:r>
              <a:rPr spc="-5" dirty="0"/>
              <a:t>multiple </a:t>
            </a:r>
            <a:r>
              <a:rPr dirty="0"/>
              <a:t>integrations per </a:t>
            </a:r>
            <a:r>
              <a:rPr spc="-90" dirty="0"/>
              <a:t>day. </a:t>
            </a:r>
            <a:r>
              <a:rPr spc="10" dirty="0"/>
              <a:t>Each </a:t>
            </a:r>
            <a:r>
              <a:rPr dirty="0"/>
              <a:t>integration is </a:t>
            </a:r>
            <a:r>
              <a:rPr spc="-5" dirty="0"/>
              <a:t>verified </a:t>
            </a:r>
            <a:r>
              <a:rPr spc="-30" dirty="0"/>
              <a:t>by  </a:t>
            </a:r>
            <a:r>
              <a:rPr dirty="0"/>
              <a:t>an </a:t>
            </a:r>
            <a:r>
              <a:rPr spc="-5" dirty="0"/>
              <a:t>automated </a:t>
            </a:r>
            <a:r>
              <a:rPr spc="-10" dirty="0"/>
              <a:t>build </a:t>
            </a:r>
            <a:r>
              <a:rPr dirty="0"/>
              <a:t>(including test) to detect integration  </a:t>
            </a:r>
            <a:r>
              <a:rPr spc="10" dirty="0"/>
              <a:t>errors </a:t>
            </a:r>
            <a:r>
              <a:rPr dirty="0"/>
              <a:t>as </a:t>
            </a:r>
            <a:r>
              <a:rPr spc="-5" dirty="0"/>
              <a:t>quickly </a:t>
            </a:r>
            <a:r>
              <a:rPr dirty="0"/>
              <a:t>as </a:t>
            </a:r>
            <a:r>
              <a:rPr spc="-5" dirty="0"/>
              <a:t>possible” </a:t>
            </a:r>
            <a:r>
              <a:rPr dirty="0"/>
              <a:t>– </a:t>
            </a:r>
            <a:r>
              <a:rPr spc="15" dirty="0"/>
              <a:t>Martin</a:t>
            </a:r>
            <a:r>
              <a:rPr spc="-140" dirty="0"/>
              <a:t> </a:t>
            </a:r>
            <a:r>
              <a:rPr spc="-30" dirty="0"/>
              <a:t>Fowler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dirty="0"/>
              <a:t>CI – </a:t>
            </a:r>
            <a:r>
              <a:rPr spc="-5" dirty="0"/>
              <a:t>What does </a:t>
            </a:r>
            <a:r>
              <a:rPr dirty="0"/>
              <a:t>it really</a:t>
            </a:r>
            <a:r>
              <a:rPr spc="-70" dirty="0"/>
              <a:t> </a:t>
            </a:r>
            <a:r>
              <a:rPr dirty="0"/>
              <a:t>mean?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0" marR="5080" indent="-266700">
              <a:lnSpc>
                <a:spcPts val="2800"/>
              </a:lnSpc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3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At a </a:t>
            </a:r>
            <a:r>
              <a:rPr spc="-5" dirty="0"/>
              <a:t>regular </a:t>
            </a:r>
            <a:r>
              <a:rPr dirty="0"/>
              <a:t>frequency </a:t>
            </a:r>
            <a:r>
              <a:rPr spc="-10" dirty="0"/>
              <a:t>(ideally </a:t>
            </a:r>
            <a:r>
              <a:rPr spc="-15" dirty="0"/>
              <a:t>at every </a:t>
            </a:r>
            <a:r>
              <a:rPr dirty="0"/>
              <a:t>commit), the system  is:</a:t>
            </a:r>
            <a:endParaRPr sz="22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3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-1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Integrated</a:t>
            </a:r>
            <a:endParaRPr sz="2400">
              <a:latin typeface="Times New Roman"/>
              <a:cs typeface="Times New Roman"/>
            </a:endParaRPr>
          </a:p>
          <a:p>
            <a:pPr marL="1009650">
              <a:lnSpc>
                <a:spcPct val="100000"/>
              </a:lnSpc>
              <a:spcBef>
                <a:spcPts val="60"/>
              </a:spcBef>
            </a:pPr>
            <a:r>
              <a:rPr sz="1700" spc="-475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700" spc="290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2000" dirty="0"/>
              <a:t>All </a:t>
            </a:r>
            <a:r>
              <a:rPr sz="2000" spc="5" dirty="0"/>
              <a:t>changes </a:t>
            </a:r>
            <a:r>
              <a:rPr sz="2000" dirty="0"/>
              <a:t>up until </a:t>
            </a:r>
            <a:r>
              <a:rPr sz="2000" spc="-5" dirty="0"/>
              <a:t>that </a:t>
            </a:r>
            <a:r>
              <a:rPr sz="2000" dirty="0"/>
              <a:t>point </a:t>
            </a:r>
            <a:r>
              <a:rPr sz="2000" spc="-10" dirty="0"/>
              <a:t>are </a:t>
            </a:r>
            <a:r>
              <a:rPr sz="2000" dirty="0"/>
              <a:t>combined into the</a:t>
            </a:r>
            <a:r>
              <a:rPr sz="2000" spc="-45" dirty="0"/>
              <a:t> </a:t>
            </a:r>
            <a:r>
              <a:rPr sz="2000" spc="-5" dirty="0"/>
              <a:t>project</a:t>
            </a:r>
            <a:endParaRPr sz="20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16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-3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Built</a:t>
            </a:r>
            <a:endParaRPr sz="2400">
              <a:latin typeface="Times New Roman"/>
              <a:cs typeface="Times New Roman"/>
            </a:endParaRPr>
          </a:p>
          <a:p>
            <a:pPr marL="1009650">
              <a:lnSpc>
                <a:spcPct val="100000"/>
              </a:lnSpc>
              <a:spcBef>
                <a:spcPts val="60"/>
              </a:spcBef>
            </a:pPr>
            <a:r>
              <a:rPr sz="1700" spc="-475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700" spc="290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2000" dirty="0"/>
              <a:t>The code is compiled into an </a:t>
            </a:r>
            <a:r>
              <a:rPr sz="2000" spc="-10" dirty="0"/>
              <a:t>executable </a:t>
            </a:r>
            <a:r>
              <a:rPr sz="2000" dirty="0"/>
              <a:t>or</a:t>
            </a:r>
            <a:r>
              <a:rPr sz="2000" spc="-40" dirty="0"/>
              <a:t> </a:t>
            </a:r>
            <a:r>
              <a:rPr sz="2000" spc="5" dirty="0"/>
              <a:t>package</a:t>
            </a:r>
            <a:endParaRPr sz="20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16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-2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-55" dirty="0"/>
              <a:t>Tested</a:t>
            </a:r>
            <a:endParaRPr sz="2400">
              <a:latin typeface="Times New Roman"/>
              <a:cs typeface="Times New Roman"/>
            </a:endParaRPr>
          </a:p>
          <a:p>
            <a:pPr marL="1009650">
              <a:lnSpc>
                <a:spcPct val="100000"/>
              </a:lnSpc>
              <a:spcBef>
                <a:spcPts val="60"/>
              </a:spcBef>
            </a:pPr>
            <a:r>
              <a:rPr sz="1700" spc="-475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700" spc="275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2000" spc="-10" dirty="0"/>
              <a:t>Automated </a:t>
            </a:r>
            <a:r>
              <a:rPr sz="2000" dirty="0"/>
              <a:t>test suites </a:t>
            </a:r>
            <a:r>
              <a:rPr sz="2000" spc="-10" dirty="0"/>
              <a:t>are</a:t>
            </a:r>
            <a:r>
              <a:rPr sz="2000" spc="-45" dirty="0"/>
              <a:t> </a:t>
            </a:r>
            <a:r>
              <a:rPr sz="2000" spc="15" dirty="0"/>
              <a:t>run</a:t>
            </a:r>
            <a:endParaRPr sz="20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6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-5" dirty="0"/>
              <a:t>Archived</a:t>
            </a:r>
            <a:endParaRPr sz="2400">
              <a:latin typeface="Times New Roman"/>
              <a:cs typeface="Times New Roman"/>
            </a:endParaRPr>
          </a:p>
          <a:p>
            <a:pPr marL="1009650">
              <a:lnSpc>
                <a:spcPct val="100000"/>
              </a:lnSpc>
              <a:spcBef>
                <a:spcPts val="160"/>
              </a:spcBef>
            </a:pPr>
            <a:r>
              <a:rPr sz="1700" spc="-475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700" spc="290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2000" spc="-20" dirty="0"/>
              <a:t>Versioned </a:t>
            </a:r>
            <a:r>
              <a:rPr sz="2000" dirty="0"/>
              <a:t>and </a:t>
            </a:r>
            <a:r>
              <a:rPr sz="2000" spc="-5" dirty="0"/>
              <a:t>stored </a:t>
            </a:r>
            <a:r>
              <a:rPr sz="2000" dirty="0"/>
              <a:t>so it can be distributed as is, if</a:t>
            </a:r>
            <a:r>
              <a:rPr sz="2000" spc="-100" dirty="0"/>
              <a:t> </a:t>
            </a:r>
            <a:r>
              <a:rPr sz="2000" spc="-5" dirty="0"/>
              <a:t>desired</a:t>
            </a:r>
            <a:endParaRPr sz="20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60"/>
              </a:spcBef>
            </a:pPr>
            <a:r>
              <a:rPr sz="2000" spc="-560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-2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-15" dirty="0"/>
              <a:t>Deployed</a:t>
            </a:r>
            <a:endParaRPr sz="2400">
              <a:latin typeface="Times New Roman"/>
              <a:cs typeface="Times New Roman"/>
            </a:endParaRPr>
          </a:p>
          <a:p>
            <a:pPr marL="1009650">
              <a:lnSpc>
                <a:spcPct val="100000"/>
              </a:lnSpc>
              <a:spcBef>
                <a:spcPts val="160"/>
              </a:spcBef>
            </a:pPr>
            <a:r>
              <a:rPr sz="1700" spc="-475" dirty="0">
                <a:solidFill>
                  <a:srgbClr val="E6B1AB"/>
                </a:solidFill>
                <a:latin typeface="Wingdings 2"/>
                <a:cs typeface="Wingdings 2"/>
              </a:rPr>
              <a:t></a:t>
            </a:r>
            <a:r>
              <a:rPr sz="1700" spc="290" dirty="0">
                <a:solidFill>
                  <a:srgbClr val="E6B1AB"/>
                </a:solidFill>
                <a:latin typeface="Times New Roman"/>
                <a:cs typeface="Times New Roman"/>
              </a:rPr>
              <a:t> </a:t>
            </a:r>
            <a:r>
              <a:rPr sz="2000" dirty="0"/>
              <a:t>Loaded onto a system </a:t>
            </a:r>
            <a:r>
              <a:rPr sz="2000" spc="-5" dirty="0"/>
              <a:t>where </a:t>
            </a:r>
            <a:r>
              <a:rPr sz="2000" dirty="0"/>
              <a:t>the </a:t>
            </a:r>
            <a:r>
              <a:rPr sz="2000" spc="-5" dirty="0"/>
              <a:t>developers </a:t>
            </a:r>
            <a:r>
              <a:rPr sz="2000" dirty="0"/>
              <a:t>can interact with</a:t>
            </a:r>
            <a:r>
              <a:rPr sz="2000" spc="-55" dirty="0"/>
              <a:t> </a:t>
            </a:r>
            <a:r>
              <a:rPr sz="2000" dirty="0"/>
              <a:t>it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dirty="0"/>
              <a:t>CI -</a:t>
            </a:r>
            <a:r>
              <a:rPr spc="-75" dirty="0"/>
              <a:t> </a:t>
            </a:r>
            <a:r>
              <a:rPr spc="-25" dirty="0"/>
              <a:t>Workflow</a:t>
            </a:r>
          </a:p>
        </p:txBody>
      </p:sp>
      <p:sp>
        <p:nvSpPr>
          <p:cNvPr id="3" name="object 3"/>
          <p:cNvSpPr/>
          <p:nvPr/>
        </p:nvSpPr>
        <p:spPr>
          <a:xfrm>
            <a:off x="724524" y="1866900"/>
            <a:ext cx="914400" cy="1102360"/>
          </a:xfrm>
          <a:custGeom>
            <a:avLst/>
            <a:gdLst/>
            <a:ahLst/>
            <a:cxnLst/>
            <a:rect l="l" t="t" r="r" b="b"/>
            <a:pathLst>
              <a:path w="914400" h="1102360">
                <a:moveTo>
                  <a:pt x="0" y="0"/>
                </a:moveTo>
                <a:lnTo>
                  <a:pt x="0" y="987551"/>
                </a:lnTo>
                <a:lnTo>
                  <a:pt x="5983" y="1006093"/>
                </a:lnTo>
                <a:lnTo>
                  <a:pt x="51031" y="1040081"/>
                </a:lnTo>
                <a:lnTo>
                  <a:pt x="88212" y="1055058"/>
                </a:lnTo>
                <a:lnTo>
                  <a:pt x="133910" y="1068376"/>
                </a:lnTo>
                <a:lnTo>
                  <a:pt x="187183" y="1079800"/>
                </a:lnTo>
                <a:lnTo>
                  <a:pt x="247090" y="1089095"/>
                </a:lnTo>
                <a:lnTo>
                  <a:pt x="312689" y="1096025"/>
                </a:lnTo>
                <a:lnTo>
                  <a:pt x="383039" y="1100356"/>
                </a:lnTo>
                <a:lnTo>
                  <a:pt x="457200" y="1101852"/>
                </a:lnTo>
                <a:lnTo>
                  <a:pt x="531358" y="1100356"/>
                </a:lnTo>
                <a:lnTo>
                  <a:pt x="601708" y="1096025"/>
                </a:lnTo>
                <a:lnTo>
                  <a:pt x="667306" y="1089095"/>
                </a:lnTo>
                <a:lnTo>
                  <a:pt x="727213" y="1079800"/>
                </a:lnTo>
                <a:lnTo>
                  <a:pt x="780485" y="1068376"/>
                </a:lnTo>
                <a:lnTo>
                  <a:pt x="826183" y="1055058"/>
                </a:lnTo>
                <a:lnTo>
                  <a:pt x="863365" y="1040081"/>
                </a:lnTo>
                <a:lnTo>
                  <a:pt x="908413" y="1006093"/>
                </a:lnTo>
                <a:lnTo>
                  <a:pt x="914397" y="987551"/>
                </a:lnTo>
                <a:lnTo>
                  <a:pt x="914397" y="114300"/>
                </a:lnTo>
                <a:lnTo>
                  <a:pt x="457200" y="114300"/>
                </a:lnTo>
                <a:lnTo>
                  <a:pt x="383039" y="112804"/>
                </a:lnTo>
                <a:lnTo>
                  <a:pt x="312689" y="108473"/>
                </a:lnTo>
                <a:lnTo>
                  <a:pt x="247090" y="101543"/>
                </a:lnTo>
                <a:lnTo>
                  <a:pt x="187183" y="92248"/>
                </a:lnTo>
                <a:lnTo>
                  <a:pt x="133910" y="80824"/>
                </a:lnTo>
                <a:lnTo>
                  <a:pt x="88212" y="67506"/>
                </a:lnTo>
                <a:lnTo>
                  <a:pt x="51031" y="52529"/>
                </a:lnTo>
                <a:lnTo>
                  <a:pt x="5983" y="18541"/>
                </a:lnTo>
                <a:lnTo>
                  <a:pt x="0" y="0"/>
                </a:lnTo>
                <a:close/>
              </a:path>
              <a:path w="914400" h="1102360">
                <a:moveTo>
                  <a:pt x="914397" y="0"/>
                </a:moveTo>
                <a:lnTo>
                  <a:pt x="891088" y="36129"/>
                </a:lnTo>
                <a:lnTo>
                  <a:pt x="826183" y="67506"/>
                </a:lnTo>
                <a:lnTo>
                  <a:pt x="780485" y="80824"/>
                </a:lnTo>
                <a:lnTo>
                  <a:pt x="727213" y="92248"/>
                </a:lnTo>
                <a:lnTo>
                  <a:pt x="667306" y="101543"/>
                </a:lnTo>
                <a:lnTo>
                  <a:pt x="601708" y="108473"/>
                </a:lnTo>
                <a:lnTo>
                  <a:pt x="531358" y="112804"/>
                </a:lnTo>
                <a:lnTo>
                  <a:pt x="457200" y="114300"/>
                </a:lnTo>
                <a:lnTo>
                  <a:pt x="914397" y="114300"/>
                </a:lnTo>
                <a:lnTo>
                  <a:pt x="914397" y="0"/>
                </a:lnTo>
                <a:close/>
              </a:path>
            </a:pathLst>
          </a:custGeom>
          <a:solidFill>
            <a:srgbClr val="DD5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4524" y="1752600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457200" y="0"/>
                </a:moveTo>
                <a:lnTo>
                  <a:pt x="383039" y="1496"/>
                </a:lnTo>
                <a:lnTo>
                  <a:pt x="312689" y="5827"/>
                </a:lnTo>
                <a:lnTo>
                  <a:pt x="247090" y="12759"/>
                </a:lnTo>
                <a:lnTo>
                  <a:pt x="187183" y="22055"/>
                </a:lnTo>
                <a:lnTo>
                  <a:pt x="133910" y="33480"/>
                </a:lnTo>
                <a:lnTo>
                  <a:pt x="88212" y="46798"/>
                </a:lnTo>
                <a:lnTo>
                  <a:pt x="51031" y="61775"/>
                </a:lnTo>
                <a:lnTo>
                  <a:pt x="5983" y="95761"/>
                </a:lnTo>
                <a:lnTo>
                  <a:pt x="0" y="114300"/>
                </a:lnTo>
                <a:lnTo>
                  <a:pt x="5983" y="132841"/>
                </a:lnTo>
                <a:lnTo>
                  <a:pt x="51031" y="166829"/>
                </a:lnTo>
                <a:lnTo>
                  <a:pt x="88212" y="181806"/>
                </a:lnTo>
                <a:lnTo>
                  <a:pt x="133910" y="195124"/>
                </a:lnTo>
                <a:lnTo>
                  <a:pt x="187183" y="206548"/>
                </a:lnTo>
                <a:lnTo>
                  <a:pt x="247090" y="215843"/>
                </a:lnTo>
                <a:lnTo>
                  <a:pt x="312689" y="222773"/>
                </a:lnTo>
                <a:lnTo>
                  <a:pt x="383039" y="227104"/>
                </a:lnTo>
                <a:lnTo>
                  <a:pt x="457200" y="228600"/>
                </a:lnTo>
                <a:lnTo>
                  <a:pt x="531358" y="227104"/>
                </a:lnTo>
                <a:lnTo>
                  <a:pt x="601708" y="222773"/>
                </a:lnTo>
                <a:lnTo>
                  <a:pt x="667306" y="215843"/>
                </a:lnTo>
                <a:lnTo>
                  <a:pt x="727213" y="206548"/>
                </a:lnTo>
                <a:lnTo>
                  <a:pt x="780485" y="195124"/>
                </a:lnTo>
                <a:lnTo>
                  <a:pt x="826183" y="181806"/>
                </a:lnTo>
                <a:lnTo>
                  <a:pt x="863365" y="166829"/>
                </a:lnTo>
                <a:lnTo>
                  <a:pt x="908413" y="132841"/>
                </a:lnTo>
                <a:lnTo>
                  <a:pt x="914397" y="114300"/>
                </a:lnTo>
                <a:lnTo>
                  <a:pt x="908413" y="95761"/>
                </a:lnTo>
                <a:lnTo>
                  <a:pt x="863365" y="61775"/>
                </a:lnTo>
                <a:lnTo>
                  <a:pt x="826183" y="46798"/>
                </a:lnTo>
                <a:lnTo>
                  <a:pt x="780485" y="33480"/>
                </a:lnTo>
                <a:lnTo>
                  <a:pt x="727213" y="22055"/>
                </a:lnTo>
                <a:lnTo>
                  <a:pt x="667306" y="12759"/>
                </a:lnTo>
                <a:lnTo>
                  <a:pt x="601708" y="5827"/>
                </a:lnTo>
                <a:lnTo>
                  <a:pt x="531358" y="1496"/>
                </a:lnTo>
                <a:lnTo>
                  <a:pt x="457200" y="0"/>
                </a:lnTo>
                <a:close/>
              </a:path>
            </a:pathLst>
          </a:custGeom>
          <a:solidFill>
            <a:srgbClr val="ECA3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524" y="1752600"/>
            <a:ext cx="914400" cy="1216660"/>
          </a:xfrm>
          <a:custGeom>
            <a:avLst/>
            <a:gdLst/>
            <a:ahLst/>
            <a:cxnLst/>
            <a:rect l="l" t="t" r="r" b="b"/>
            <a:pathLst>
              <a:path w="914400" h="1216660">
                <a:moveTo>
                  <a:pt x="914399" y="114299"/>
                </a:moveTo>
                <a:lnTo>
                  <a:pt x="891091" y="150427"/>
                </a:lnTo>
                <a:lnTo>
                  <a:pt x="826186" y="181803"/>
                </a:lnTo>
                <a:lnTo>
                  <a:pt x="780488" y="195122"/>
                </a:lnTo>
                <a:lnTo>
                  <a:pt x="727216" y="206546"/>
                </a:lnTo>
                <a:lnTo>
                  <a:pt x="667309" y="215841"/>
                </a:lnTo>
                <a:lnTo>
                  <a:pt x="601710" y="222772"/>
                </a:lnTo>
                <a:lnTo>
                  <a:pt x="531359" y="227103"/>
                </a:lnTo>
                <a:lnTo>
                  <a:pt x="457199" y="228599"/>
                </a:lnTo>
                <a:lnTo>
                  <a:pt x="383039" y="227103"/>
                </a:lnTo>
                <a:lnTo>
                  <a:pt x="312689" y="222772"/>
                </a:lnTo>
                <a:lnTo>
                  <a:pt x="247089" y="215841"/>
                </a:lnTo>
                <a:lnTo>
                  <a:pt x="187183" y="206546"/>
                </a:lnTo>
                <a:lnTo>
                  <a:pt x="133910" y="195122"/>
                </a:lnTo>
                <a:lnTo>
                  <a:pt x="88212" y="181803"/>
                </a:lnTo>
                <a:lnTo>
                  <a:pt x="51031" y="166827"/>
                </a:lnTo>
                <a:lnTo>
                  <a:pt x="5983" y="132839"/>
                </a:lnTo>
                <a:lnTo>
                  <a:pt x="0" y="114299"/>
                </a:lnTo>
                <a:lnTo>
                  <a:pt x="5983" y="95759"/>
                </a:lnTo>
                <a:lnTo>
                  <a:pt x="51031" y="61772"/>
                </a:lnTo>
                <a:lnTo>
                  <a:pt x="88212" y="46795"/>
                </a:lnTo>
                <a:lnTo>
                  <a:pt x="133910" y="33477"/>
                </a:lnTo>
                <a:lnTo>
                  <a:pt x="187183" y="22053"/>
                </a:lnTo>
                <a:lnTo>
                  <a:pt x="247089" y="12757"/>
                </a:lnTo>
                <a:lnTo>
                  <a:pt x="312689" y="5827"/>
                </a:lnTo>
                <a:lnTo>
                  <a:pt x="383039" y="1495"/>
                </a:lnTo>
                <a:lnTo>
                  <a:pt x="457199" y="0"/>
                </a:lnTo>
                <a:lnTo>
                  <a:pt x="531359" y="1495"/>
                </a:lnTo>
                <a:lnTo>
                  <a:pt x="601710" y="5827"/>
                </a:lnTo>
                <a:lnTo>
                  <a:pt x="667309" y="12757"/>
                </a:lnTo>
                <a:lnTo>
                  <a:pt x="727216" y="22053"/>
                </a:lnTo>
                <a:lnTo>
                  <a:pt x="780488" y="33477"/>
                </a:lnTo>
                <a:lnTo>
                  <a:pt x="826186" y="46795"/>
                </a:lnTo>
                <a:lnTo>
                  <a:pt x="863367" y="61772"/>
                </a:lnTo>
                <a:lnTo>
                  <a:pt x="908415" y="95759"/>
                </a:lnTo>
                <a:lnTo>
                  <a:pt x="914399" y="114299"/>
                </a:lnTo>
                <a:lnTo>
                  <a:pt x="914399" y="1101849"/>
                </a:lnTo>
                <a:lnTo>
                  <a:pt x="891091" y="1137978"/>
                </a:lnTo>
                <a:lnTo>
                  <a:pt x="826186" y="1169354"/>
                </a:lnTo>
                <a:lnTo>
                  <a:pt x="780488" y="1182672"/>
                </a:lnTo>
                <a:lnTo>
                  <a:pt x="727216" y="1194096"/>
                </a:lnTo>
                <a:lnTo>
                  <a:pt x="667309" y="1203391"/>
                </a:lnTo>
                <a:lnTo>
                  <a:pt x="601710" y="1210322"/>
                </a:lnTo>
                <a:lnTo>
                  <a:pt x="531359" y="1214653"/>
                </a:lnTo>
                <a:lnTo>
                  <a:pt x="457199" y="1216149"/>
                </a:lnTo>
                <a:lnTo>
                  <a:pt x="383039" y="1214653"/>
                </a:lnTo>
                <a:lnTo>
                  <a:pt x="312689" y="1210322"/>
                </a:lnTo>
                <a:lnTo>
                  <a:pt x="247089" y="1203391"/>
                </a:lnTo>
                <a:lnTo>
                  <a:pt x="187183" y="1194096"/>
                </a:lnTo>
                <a:lnTo>
                  <a:pt x="133910" y="1182672"/>
                </a:lnTo>
                <a:lnTo>
                  <a:pt x="88212" y="1169354"/>
                </a:lnTo>
                <a:lnTo>
                  <a:pt x="51031" y="1154378"/>
                </a:lnTo>
                <a:lnTo>
                  <a:pt x="5983" y="1120390"/>
                </a:lnTo>
                <a:lnTo>
                  <a:pt x="0" y="1101849"/>
                </a:lnTo>
                <a:lnTo>
                  <a:pt x="0" y="114299"/>
                </a:lnTo>
                <a:lnTo>
                  <a:pt x="914399" y="114299"/>
                </a:lnTo>
                <a:close/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7831" y="2219705"/>
            <a:ext cx="73342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0975">
              <a:lnSpc>
                <a:spcPts val="1600"/>
              </a:lnSpc>
            </a:pPr>
            <a:r>
              <a:rPr sz="1400" dirty="0">
                <a:solidFill>
                  <a:srgbClr val="FFFFFF"/>
                </a:solidFill>
                <a:latin typeface="Perpetua"/>
                <a:cs typeface="Perpetua"/>
              </a:rPr>
              <a:t>Code  Reposito</a:t>
            </a:r>
            <a:r>
              <a:rPr sz="1400" spc="10" dirty="0">
                <a:solidFill>
                  <a:srgbClr val="FFFFFF"/>
                </a:solidFill>
                <a:latin typeface="Perpetua"/>
                <a:cs typeface="Perpetua"/>
              </a:rPr>
              <a:t>r</a:t>
            </a:r>
            <a:r>
              <a:rPr sz="1400" dirty="0">
                <a:solidFill>
                  <a:srgbClr val="FFFFFF"/>
                </a:solidFill>
                <a:latin typeface="Perpetua"/>
                <a:cs typeface="Perpetua"/>
              </a:rPr>
              <a:t>y</a:t>
            </a:r>
            <a:endParaRPr sz="1400">
              <a:latin typeface="Perpetua"/>
              <a:cs typeface="Perpet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" y="4572001"/>
            <a:ext cx="2057400" cy="1497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8340" y="5989320"/>
            <a:ext cx="96266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Perpetua"/>
                <a:cs typeface="Perpetua"/>
              </a:rPr>
              <a:t>D</a:t>
            </a:r>
            <a:r>
              <a:rPr sz="1800" spc="-30" dirty="0">
                <a:latin typeface="Perpetua"/>
                <a:cs typeface="Perpetua"/>
              </a:rPr>
              <a:t>e</a:t>
            </a:r>
            <a:r>
              <a:rPr sz="1800" spc="-40" dirty="0">
                <a:latin typeface="Perpetua"/>
                <a:cs typeface="Perpetua"/>
              </a:rPr>
              <a:t>v</a:t>
            </a:r>
            <a:r>
              <a:rPr sz="1800" dirty="0">
                <a:latin typeface="Perpetua"/>
                <a:cs typeface="Perpetua"/>
              </a:rPr>
              <a:t>elope</a:t>
            </a:r>
            <a:r>
              <a:rPr sz="1800" spc="35" dirty="0">
                <a:latin typeface="Perpetua"/>
                <a:cs typeface="Perpetua"/>
              </a:rPr>
              <a:t>r</a:t>
            </a:r>
            <a:r>
              <a:rPr sz="1800" dirty="0">
                <a:latin typeface="Perpetua"/>
                <a:cs typeface="Perpetua"/>
              </a:rPr>
              <a:t>s</a:t>
            </a:r>
            <a:endParaRPr sz="1800">
              <a:latin typeface="Perpetua"/>
              <a:cs typeface="Perpet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71800" y="1752600"/>
            <a:ext cx="1600200" cy="1143000"/>
          </a:xfrm>
          <a:custGeom>
            <a:avLst/>
            <a:gdLst/>
            <a:ahLst/>
            <a:cxnLst/>
            <a:rect l="l" t="t" r="r" b="b"/>
            <a:pathLst>
              <a:path w="1600200" h="1143000">
                <a:moveTo>
                  <a:pt x="14097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952500"/>
                </a:lnTo>
                <a:lnTo>
                  <a:pt x="5031" y="996178"/>
                </a:lnTo>
                <a:lnTo>
                  <a:pt x="19363" y="1036275"/>
                </a:lnTo>
                <a:lnTo>
                  <a:pt x="41851" y="1071646"/>
                </a:lnTo>
                <a:lnTo>
                  <a:pt x="71353" y="1101148"/>
                </a:lnTo>
                <a:lnTo>
                  <a:pt x="106724" y="1123636"/>
                </a:lnTo>
                <a:lnTo>
                  <a:pt x="146821" y="1137968"/>
                </a:lnTo>
                <a:lnTo>
                  <a:pt x="190500" y="1143000"/>
                </a:lnTo>
                <a:lnTo>
                  <a:pt x="1409700" y="1143000"/>
                </a:lnTo>
                <a:lnTo>
                  <a:pt x="1453378" y="1137968"/>
                </a:lnTo>
                <a:lnTo>
                  <a:pt x="1493475" y="1123636"/>
                </a:lnTo>
                <a:lnTo>
                  <a:pt x="1528846" y="1101148"/>
                </a:lnTo>
                <a:lnTo>
                  <a:pt x="1558348" y="1071646"/>
                </a:lnTo>
                <a:lnTo>
                  <a:pt x="1580836" y="1036275"/>
                </a:lnTo>
                <a:lnTo>
                  <a:pt x="1595168" y="996178"/>
                </a:lnTo>
                <a:lnTo>
                  <a:pt x="1600200" y="952500"/>
                </a:lnTo>
                <a:lnTo>
                  <a:pt x="1600200" y="190500"/>
                </a:lnTo>
                <a:lnTo>
                  <a:pt x="1595168" y="146821"/>
                </a:lnTo>
                <a:lnTo>
                  <a:pt x="1580836" y="106724"/>
                </a:lnTo>
                <a:lnTo>
                  <a:pt x="1558348" y="71353"/>
                </a:lnTo>
                <a:lnTo>
                  <a:pt x="1528846" y="41851"/>
                </a:lnTo>
                <a:lnTo>
                  <a:pt x="1493475" y="19363"/>
                </a:lnTo>
                <a:lnTo>
                  <a:pt x="1453378" y="5031"/>
                </a:lnTo>
                <a:lnTo>
                  <a:pt x="1409700" y="0"/>
                </a:lnTo>
                <a:close/>
              </a:path>
            </a:pathLst>
          </a:custGeom>
          <a:solidFill>
            <a:srgbClr val="DD5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1800" y="1752600"/>
            <a:ext cx="1600200" cy="1143000"/>
          </a:xfrm>
          <a:custGeom>
            <a:avLst/>
            <a:gdLst/>
            <a:ahLst/>
            <a:cxnLst/>
            <a:rect l="l" t="t" r="r" b="b"/>
            <a:pathLst>
              <a:path w="1600200" h="1143000">
                <a:moveTo>
                  <a:pt x="0" y="190503"/>
                </a:moveTo>
                <a:lnTo>
                  <a:pt x="5031" y="146823"/>
                </a:lnTo>
                <a:lnTo>
                  <a:pt x="19363" y="106725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5" y="19363"/>
                </a:lnTo>
                <a:lnTo>
                  <a:pt x="146823" y="5031"/>
                </a:lnTo>
                <a:lnTo>
                  <a:pt x="190503" y="0"/>
                </a:lnTo>
                <a:lnTo>
                  <a:pt x="1409698" y="0"/>
                </a:lnTo>
                <a:lnTo>
                  <a:pt x="1453378" y="5031"/>
                </a:lnTo>
                <a:lnTo>
                  <a:pt x="1493475" y="19363"/>
                </a:lnTo>
                <a:lnTo>
                  <a:pt x="1528846" y="41851"/>
                </a:lnTo>
                <a:lnTo>
                  <a:pt x="1558348" y="71353"/>
                </a:lnTo>
                <a:lnTo>
                  <a:pt x="1580836" y="106725"/>
                </a:lnTo>
                <a:lnTo>
                  <a:pt x="1595167" y="146823"/>
                </a:lnTo>
                <a:lnTo>
                  <a:pt x="1600198" y="190503"/>
                </a:lnTo>
                <a:lnTo>
                  <a:pt x="1600198" y="952495"/>
                </a:lnTo>
                <a:lnTo>
                  <a:pt x="1595167" y="996176"/>
                </a:lnTo>
                <a:lnTo>
                  <a:pt x="1580836" y="1036274"/>
                </a:lnTo>
                <a:lnTo>
                  <a:pt x="1558348" y="1071646"/>
                </a:lnTo>
                <a:lnTo>
                  <a:pt x="1528846" y="1101147"/>
                </a:lnTo>
                <a:lnTo>
                  <a:pt x="1493475" y="1123636"/>
                </a:lnTo>
                <a:lnTo>
                  <a:pt x="1453378" y="1137967"/>
                </a:lnTo>
                <a:lnTo>
                  <a:pt x="1409698" y="1142999"/>
                </a:lnTo>
                <a:lnTo>
                  <a:pt x="190503" y="1142999"/>
                </a:lnTo>
                <a:lnTo>
                  <a:pt x="146823" y="1137967"/>
                </a:lnTo>
                <a:lnTo>
                  <a:pt x="106725" y="1123636"/>
                </a:lnTo>
                <a:lnTo>
                  <a:pt x="71353" y="1101147"/>
                </a:lnTo>
                <a:lnTo>
                  <a:pt x="41851" y="1071646"/>
                </a:lnTo>
                <a:lnTo>
                  <a:pt x="19363" y="1036274"/>
                </a:lnTo>
                <a:lnTo>
                  <a:pt x="5031" y="996176"/>
                </a:lnTo>
                <a:lnTo>
                  <a:pt x="0" y="952495"/>
                </a:lnTo>
                <a:lnTo>
                  <a:pt x="0" y="190503"/>
                </a:lnTo>
                <a:close/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26578" y="2065019"/>
            <a:ext cx="1096645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5244">
              <a:lnSpc>
                <a:spcPts val="2100"/>
              </a:lnSpc>
            </a:pPr>
            <a:r>
              <a:rPr sz="1800" dirty="0">
                <a:solidFill>
                  <a:srgbClr val="FFFFFF"/>
                </a:solidFill>
                <a:latin typeface="Perpetua"/>
                <a:cs typeface="Perpetua"/>
              </a:rPr>
              <a:t>Continuous  Build</a:t>
            </a:r>
            <a:r>
              <a:rPr sz="1800" spc="-100" dirty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sz="1800" dirty="0">
                <a:solidFill>
                  <a:srgbClr val="FFFFFF"/>
                </a:solidFill>
                <a:latin typeface="Perpetua"/>
                <a:cs typeface="Perpetua"/>
              </a:rPr>
              <a:t>System</a:t>
            </a:r>
            <a:endParaRPr sz="1800">
              <a:latin typeface="Perpetua"/>
              <a:cs typeface="Perpet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58000" y="1790700"/>
            <a:ext cx="914400" cy="1102360"/>
          </a:xfrm>
          <a:custGeom>
            <a:avLst/>
            <a:gdLst/>
            <a:ahLst/>
            <a:cxnLst/>
            <a:rect l="l" t="t" r="r" b="b"/>
            <a:pathLst>
              <a:path w="914400" h="1102360">
                <a:moveTo>
                  <a:pt x="0" y="0"/>
                </a:moveTo>
                <a:lnTo>
                  <a:pt x="0" y="987551"/>
                </a:lnTo>
                <a:lnTo>
                  <a:pt x="5984" y="1006093"/>
                </a:lnTo>
                <a:lnTo>
                  <a:pt x="51032" y="1040081"/>
                </a:lnTo>
                <a:lnTo>
                  <a:pt x="88213" y="1055058"/>
                </a:lnTo>
                <a:lnTo>
                  <a:pt x="133911" y="1068376"/>
                </a:lnTo>
                <a:lnTo>
                  <a:pt x="187184" y="1079800"/>
                </a:lnTo>
                <a:lnTo>
                  <a:pt x="247091" y="1089095"/>
                </a:lnTo>
                <a:lnTo>
                  <a:pt x="312690" y="1096025"/>
                </a:lnTo>
                <a:lnTo>
                  <a:pt x="383040" y="1100356"/>
                </a:lnTo>
                <a:lnTo>
                  <a:pt x="457200" y="1101852"/>
                </a:lnTo>
                <a:lnTo>
                  <a:pt x="531359" y="1100356"/>
                </a:lnTo>
                <a:lnTo>
                  <a:pt x="601709" y="1096025"/>
                </a:lnTo>
                <a:lnTo>
                  <a:pt x="667308" y="1089095"/>
                </a:lnTo>
                <a:lnTo>
                  <a:pt x="727215" y="1079800"/>
                </a:lnTo>
                <a:lnTo>
                  <a:pt x="780488" y="1068376"/>
                </a:lnTo>
                <a:lnTo>
                  <a:pt x="826186" y="1055058"/>
                </a:lnTo>
                <a:lnTo>
                  <a:pt x="863367" y="1040081"/>
                </a:lnTo>
                <a:lnTo>
                  <a:pt x="908415" y="1006093"/>
                </a:lnTo>
                <a:lnTo>
                  <a:pt x="914400" y="987551"/>
                </a:lnTo>
                <a:lnTo>
                  <a:pt x="914400" y="114300"/>
                </a:lnTo>
                <a:lnTo>
                  <a:pt x="457200" y="114300"/>
                </a:lnTo>
                <a:lnTo>
                  <a:pt x="383040" y="112804"/>
                </a:lnTo>
                <a:lnTo>
                  <a:pt x="312690" y="108473"/>
                </a:lnTo>
                <a:lnTo>
                  <a:pt x="247091" y="101543"/>
                </a:lnTo>
                <a:lnTo>
                  <a:pt x="187184" y="92248"/>
                </a:lnTo>
                <a:lnTo>
                  <a:pt x="133911" y="80824"/>
                </a:lnTo>
                <a:lnTo>
                  <a:pt x="88213" y="67506"/>
                </a:lnTo>
                <a:lnTo>
                  <a:pt x="51032" y="52529"/>
                </a:lnTo>
                <a:lnTo>
                  <a:pt x="5984" y="18541"/>
                </a:lnTo>
                <a:lnTo>
                  <a:pt x="0" y="0"/>
                </a:lnTo>
                <a:close/>
              </a:path>
              <a:path w="914400" h="1102360">
                <a:moveTo>
                  <a:pt x="914400" y="0"/>
                </a:moveTo>
                <a:lnTo>
                  <a:pt x="891091" y="36129"/>
                </a:lnTo>
                <a:lnTo>
                  <a:pt x="826186" y="67506"/>
                </a:lnTo>
                <a:lnTo>
                  <a:pt x="780488" y="80824"/>
                </a:lnTo>
                <a:lnTo>
                  <a:pt x="727215" y="92248"/>
                </a:lnTo>
                <a:lnTo>
                  <a:pt x="667308" y="101543"/>
                </a:lnTo>
                <a:lnTo>
                  <a:pt x="601709" y="108473"/>
                </a:lnTo>
                <a:lnTo>
                  <a:pt x="531359" y="112804"/>
                </a:lnTo>
                <a:lnTo>
                  <a:pt x="457200" y="114300"/>
                </a:lnTo>
                <a:lnTo>
                  <a:pt x="914400" y="114300"/>
                </a:lnTo>
                <a:lnTo>
                  <a:pt x="914400" y="0"/>
                </a:lnTo>
                <a:close/>
              </a:path>
            </a:pathLst>
          </a:custGeom>
          <a:solidFill>
            <a:srgbClr val="DD5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0" y="1676400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457200" y="0"/>
                </a:moveTo>
                <a:lnTo>
                  <a:pt x="383040" y="1496"/>
                </a:lnTo>
                <a:lnTo>
                  <a:pt x="312690" y="5827"/>
                </a:lnTo>
                <a:lnTo>
                  <a:pt x="247091" y="12759"/>
                </a:lnTo>
                <a:lnTo>
                  <a:pt x="187184" y="22055"/>
                </a:lnTo>
                <a:lnTo>
                  <a:pt x="133911" y="33480"/>
                </a:lnTo>
                <a:lnTo>
                  <a:pt x="88213" y="46798"/>
                </a:lnTo>
                <a:lnTo>
                  <a:pt x="51032" y="61775"/>
                </a:lnTo>
                <a:lnTo>
                  <a:pt x="5984" y="95761"/>
                </a:lnTo>
                <a:lnTo>
                  <a:pt x="0" y="114300"/>
                </a:lnTo>
                <a:lnTo>
                  <a:pt x="5984" y="132841"/>
                </a:lnTo>
                <a:lnTo>
                  <a:pt x="51032" y="166829"/>
                </a:lnTo>
                <a:lnTo>
                  <a:pt x="88213" y="181806"/>
                </a:lnTo>
                <a:lnTo>
                  <a:pt x="133911" y="195124"/>
                </a:lnTo>
                <a:lnTo>
                  <a:pt x="187184" y="206548"/>
                </a:lnTo>
                <a:lnTo>
                  <a:pt x="247091" y="215843"/>
                </a:lnTo>
                <a:lnTo>
                  <a:pt x="312690" y="222773"/>
                </a:lnTo>
                <a:lnTo>
                  <a:pt x="383040" y="227104"/>
                </a:lnTo>
                <a:lnTo>
                  <a:pt x="457200" y="228600"/>
                </a:lnTo>
                <a:lnTo>
                  <a:pt x="531359" y="227104"/>
                </a:lnTo>
                <a:lnTo>
                  <a:pt x="601709" y="222773"/>
                </a:lnTo>
                <a:lnTo>
                  <a:pt x="667308" y="215843"/>
                </a:lnTo>
                <a:lnTo>
                  <a:pt x="727215" y="206548"/>
                </a:lnTo>
                <a:lnTo>
                  <a:pt x="780488" y="195124"/>
                </a:lnTo>
                <a:lnTo>
                  <a:pt x="826186" y="181806"/>
                </a:lnTo>
                <a:lnTo>
                  <a:pt x="863367" y="166829"/>
                </a:lnTo>
                <a:lnTo>
                  <a:pt x="908415" y="132841"/>
                </a:lnTo>
                <a:lnTo>
                  <a:pt x="914400" y="114300"/>
                </a:lnTo>
                <a:lnTo>
                  <a:pt x="908415" y="95761"/>
                </a:lnTo>
                <a:lnTo>
                  <a:pt x="863367" y="61775"/>
                </a:lnTo>
                <a:lnTo>
                  <a:pt x="826186" y="46798"/>
                </a:lnTo>
                <a:lnTo>
                  <a:pt x="780488" y="33480"/>
                </a:lnTo>
                <a:lnTo>
                  <a:pt x="727215" y="22055"/>
                </a:lnTo>
                <a:lnTo>
                  <a:pt x="667308" y="12759"/>
                </a:lnTo>
                <a:lnTo>
                  <a:pt x="601709" y="5827"/>
                </a:lnTo>
                <a:lnTo>
                  <a:pt x="531359" y="1496"/>
                </a:lnTo>
                <a:lnTo>
                  <a:pt x="457200" y="0"/>
                </a:lnTo>
                <a:close/>
              </a:path>
            </a:pathLst>
          </a:custGeom>
          <a:solidFill>
            <a:srgbClr val="ECA3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0" y="1676400"/>
            <a:ext cx="914400" cy="1216660"/>
          </a:xfrm>
          <a:custGeom>
            <a:avLst/>
            <a:gdLst/>
            <a:ahLst/>
            <a:cxnLst/>
            <a:rect l="l" t="t" r="r" b="b"/>
            <a:pathLst>
              <a:path w="914400" h="1216660">
                <a:moveTo>
                  <a:pt x="914399" y="114299"/>
                </a:moveTo>
                <a:lnTo>
                  <a:pt x="891091" y="150427"/>
                </a:lnTo>
                <a:lnTo>
                  <a:pt x="826186" y="181803"/>
                </a:lnTo>
                <a:lnTo>
                  <a:pt x="780489" y="195122"/>
                </a:lnTo>
                <a:lnTo>
                  <a:pt x="727216" y="206546"/>
                </a:lnTo>
                <a:lnTo>
                  <a:pt x="667309" y="215841"/>
                </a:lnTo>
                <a:lnTo>
                  <a:pt x="601710" y="222772"/>
                </a:lnTo>
                <a:lnTo>
                  <a:pt x="531360" y="227103"/>
                </a:lnTo>
                <a:lnTo>
                  <a:pt x="457199" y="228599"/>
                </a:lnTo>
                <a:lnTo>
                  <a:pt x="383039" y="227103"/>
                </a:lnTo>
                <a:lnTo>
                  <a:pt x="312689" y="222772"/>
                </a:lnTo>
                <a:lnTo>
                  <a:pt x="247090" y="215841"/>
                </a:lnTo>
                <a:lnTo>
                  <a:pt x="187183" y="206546"/>
                </a:lnTo>
                <a:lnTo>
                  <a:pt x="133910" y="195122"/>
                </a:lnTo>
                <a:lnTo>
                  <a:pt x="88212" y="181803"/>
                </a:lnTo>
                <a:lnTo>
                  <a:pt x="51031" y="166827"/>
                </a:lnTo>
                <a:lnTo>
                  <a:pt x="5983" y="132839"/>
                </a:lnTo>
                <a:lnTo>
                  <a:pt x="0" y="114299"/>
                </a:lnTo>
                <a:lnTo>
                  <a:pt x="5983" y="95759"/>
                </a:lnTo>
                <a:lnTo>
                  <a:pt x="51031" y="61772"/>
                </a:lnTo>
                <a:lnTo>
                  <a:pt x="88212" y="46795"/>
                </a:lnTo>
                <a:lnTo>
                  <a:pt x="133910" y="33477"/>
                </a:lnTo>
                <a:lnTo>
                  <a:pt x="187183" y="22053"/>
                </a:lnTo>
                <a:lnTo>
                  <a:pt x="247090" y="12757"/>
                </a:lnTo>
                <a:lnTo>
                  <a:pt x="312689" y="5827"/>
                </a:lnTo>
                <a:lnTo>
                  <a:pt x="383039" y="1495"/>
                </a:lnTo>
                <a:lnTo>
                  <a:pt x="457199" y="0"/>
                </a:lnTo>
                <a:lnTo>
                  <a:pt x="531360" y="1495"/>
                </a:lnTo>
                <a:lnTo>
                  <a:pt x="601710" y="5827"/>
                </a:lnTo>
                <a:lnTo>
                  <a:pt x="667309" y="12757"/>
                </a:lnTo>
                <a:lnTo>
                  <a:pt x="727216" y="22053"/>
                </a:lnTo>
                <a:lnTo>
                  <a:pt x="780489" y="33477"/>
                </a:lnTo>
                <a:lnTo>
                  <a:pt x="826186" y="46795"/>
                </a:lnTo>
                <a:lnTo>
                  <a:pt x="863367" y="61772"/>
                </a:lnTo>
                <a:lnTo>
                  <a:pt x="908415" y="95759"/>
                </a:lnTo>
                <a:lnTo>
                  <a:pt x="914399" y="114299"/>
                </a:lnTo>
                <a:lnTo>
                  <a:pt x="914399" y="1101849"/>
                </a:lnTo>
                <a:lnTo>
                  <a:pt x="891091" y="1137978"/>
                </a:lnTo>
                <a:lnTo>
                  <a:pt x="826186" y="1169354"/>
                </a:lnTo>
                <a:lnTo>
                  <a:pt x="780489" y="1182672"/>
                </a:lnTo>
                <a:lnTo>
                  <a:pt x="727216" y="1194096"/>
                </a:lnTo>
                <a:lnTo>
                  <a:pt x="667309" y="1203391"/>
                </a:lnTo>
                <a:lnTo>
                  <a:pt x="601710" y="1210322"/>
                </a:lnTo>
                <a:lnTo>
                  <a:pt x="531360" y="1214653"/>
                </a:lnTo>
                <a:lnTo>
                  <a:pt x="457199" y="1216149"/>
                </a:lnTo>
                <a:lnTo>
                  <a:pt x="383039" y="1214653"/>
                </a:lnTo>
                <a:lnTo>
                  <a:pt x="312689" y="1210322"/>
                </a:lnTo>
                <a:lnTo>
                  <a:pt x="247090" y="1203391"/>
                </a:lnTo>
                <a:lnTo>
                  <a:pt x="187183" y="1194096"/>
                </a:lnTo>
                <a:lnTo>
                  <a:pt x="133910" y="1182672"/>
                </a:lnTo>
                <a:lnTo>
                  <a:pt x="88212" y="1169354"/>
                </a:lnTo>
                <a:lnTo>
                  <a:pt x="51031" y="1154378"/>
                </a:lnTo>
                <a:lnTo>
                  <a:pt x="5983" y="1120390"/>
                </a:lnTo>
                <a:lnTo>
                  <a:pt x="0" y="1101849"/>
                </a:lnTo>
                <a:lnTo>
                  <a:pt x="0" y="114299"/>
                </a:lnTo>
                <a:lnTo>
                  <a:pt x="914399" y="114299"/>
                </a:lnTo>
                <a:close/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51306" y="2143505"/>
            <a:ext cx="73342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5410">
              <a:lnSpc>
                <a:spcPts val="1600"/>
              </a:lnSpc>
            </a:pPr>
            <a:r>
              <a:rPr sz="1400" dirty="0">
                <a:solidFill>
                  <a:srgbClr val="FFFFFF"/>
                </a:solidFill>
                <a:latin typeface="Perpetua"/>
                <a:cs typeface="Perpetua"/>
              </a:rPr>
              <a:t>Artifact  Reposito</a:t>
            </a:r>
            <a:r>
              <a:rPr sz="1400" spc="10" dirty="0">
                <a:solidFill>
                  <a:srgbClr val="FFFFFF"/>
                </a:solidFill>
                <a:latin typeface="Perpetua"/>
                <a:cs typeface="Perpetua"/>
              </a:rPr>
              <a:t>r</a:t>
            </a:r>
            <a:r>
              <a:rPr sz="1400" dirty="0">
                <a:solidFill>
                  <a:srgbClr val="FFFFFF"/>
                </a:solidFill>
                <a:latin typeface="Perpetua"/>
                <a:cs typeface="Perpetua"/>
              </a:rPr>
              <a:t>y</a:t>
            </a:r>
            <a:endParaRPr sz="1400">
              <a:latin typeface="Perpetua"/>
              <a:cs typeface="Perpet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69170" y="4038600"/>
            <a:ext cx="1061085" cy="757555"/>
          </a:xfrm>
          <a:custGeom>
            <a:avLst/>
            <a:gdLst/>
            <a:ahLst/>
            <a:cxnLst/>
            <a:rect l="l" t="t" r="r" b="b"/>
            <a:pathLst>
              <a:path w="1061085" h="757554">
                <a:moveTo>
                  <a:pt x="913142" y="129133"/>
                </a:moveTo>
                <a:lnTo>
                  <a:pt x="0" y="129133"/>
                </a:lnTo>
                <a:lnTo>
                  <a:pt x="0" y="730211"/>
                </a:lnTo>
                <a:lnTo>
                  <a:pt x="59517" y="741678"/>
                </a:lnTo>
                <a:lnTo>
                  <a:pt x="113890" y="749811"/>
                </a:lnTo>
                <a:lnTo>
                  <a:pt x="163631" y="754884"/>
                </a:lnTo>
                <a:lnTo>
                  <a:pt x="209256" y="757170"/>
                </a:lnTo>
                <a:lnTo>
                  <a:pt x="251278" y="756942"/>
                </a:lnTo>
                <a:lnTo>
                  <a:pt x="290213" y="754474"/>
                </a:lnTo>
                <a:lnTo>
                  <a:pt x="360879" y="743909"/>
                </a:lnTo>
                <a:lnTo>
                  <a:pt x="425369" y="727661"/>
                </a:lnTo>
                <a:lnTo>
                  <a:pt x="552289" y="686859"/>
                </a:lnTo>
                <a:lnTo>
                  <a:pt x="586591" y="676522"/>
                </a:lnTo>
                <a:lnTo>
                  <a:pt x="661884" y="657597"/>
                </a:lnTo>
                <a:lnTo>
                  <a:pt x="703903" y="649555"/>
                </a:lnTo>
                <a:lnTo>
                  <a:pt x="749524" y="642824"/>
                </a:lnTo>
                <a:lnTo>
                  <a:pt x="799261" y="637679"/>
                </a:lnTo>
                <a:lnTo>
                  <a:pt x="853629" y="634391"/>
                </a:lnTo>
                <a:lnTo>
                  <a:pt x="913142" y="633234"/>
                </a:lnTo>
                <a:lnTo>
                  <a:pt x="913142" y="129133"/>
                </a:lnTo>
                <a:close/>
              </a:path>
              <a:path w="1061085" h="757554">
                <a:moveTo>
                  <a:pt x="982129" y="63779"/>
                </a:moveTo>
                <a:lnTo>
                  <a:pt x="75234" y="63779"/>
                </a:lnTo>
                <a:lnTo>
                  <a:pt x="75234" y="129133"/>
                </a:lnTo>
                <a:lnTo>
                  <a:pt x="913142" y="129133"/>
                </a:lnTo>
                <a:lnTo>
                  <a:pt x="913142" y="574560"/>
                </a:lnTo>
                <a:lnTo>
                  <a:pt x="919074" y="574011"/>
                </a:lnTo>
                <a:lnTo>
                  <a:pt x="934710" y="572801"/>
                </a:lnTo>
                <a:lnTo>
                  <a:pt x="956808" y="571592"/>
                </a:lnTo>
                <a:lnTo>
                  <a:pt x="982129" y="571042"/>
                </a:lnTo>
                <a:lnTo>
                  <a:pt x="982129" y="63779"/>
                </a:lnTo>
                <a:close/>
              </a:path>
              <a:path w="1061085" h="757554">
                <a:moveTo>
                  <a:pt x="1060703" y="0"/>
                </a:moveTo>
                <a:lnTo>
                  <a:pt x="145948" y="0"/>
                </a:lnTo>
                <a:lnTo>
                  <a:pt x="145948" y="63779"/>
                </a:lnTo>
                <a:lnTo>
                  <a:pt x="982129" y="63779"/>
                </a:lnTo>
                <a:lnTo>
                  <a:pt x="982129" y="508317"/>
                </a:lnTo>
                <a:lnTo>
                  <a:pt x="988882" y="507906"/>
                </a:lnTo>
                <a:lnTo>
                  <a:pt x="1006686" y="507003"/>
                </a:lnTo>
                <a:lnTo>
                  <a:pt x="1031854" y="506099"/>
                </a:lnTo>
                <a:lnTo>
                  <a:pt x="1060703" y="505688"/>
                </a:lnTo>
                <a:lnTo>
                  <a:pt x="1060703" y="0"/>
                </a:lnTo>
                <a:close/>
              </a:path>
            </a:pathLst>
          </a:custGeom>
          <a:solidFill>
            <a:srgbClr val="DD5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69170" y="4167727"/>
            <a:ext cx="913130" cy="628650"/>
          </a:xfrm>
          <a:custGeom>
            <a:avLst/>
            <a:gdLst/>
            <a:ahLst/>
            <a:cxnLst/>
            <a:rect l="l" t="t" r="r" b="b"/>
            <a:pathLst>
              <a:path w="913129" h="628650">
                <a:moveTo>
                  <a:pt x="0" y="0"/>
                </a:moveTo>
                <a:lnTo>
                  <a:pt x="913137" y="0"/>
                </a:lnTo>
                <a:lnTo>
                  <a:pt x="913137" y="504105"/>
                </a:lnTo>
                <a:lnTo>
                  <a:pt x="853625" y="505262"/>
                </a:lnTo>
                <a:lnTo>
                  <a:pt x="799258" y="508550"/>
                </a:lnTo>
                <a:lnTo>
                  <a:pt x="749522" y="513695"/>
                </a:lnTo>
                <a:lnTo>
                  <a:pt x="703902" y="520426"/>
                </a:lnTo>
                <a:lnTo>
                  <a:pt x="661883" y="528468"/>
                </a:lnTo>
                <a:lnTo>
                  <a:pt x="622951" y="537548"/>
                </a:lnTo>
                <a:lnTo>
                  <a:pt x="552290" y="557730"/>
                </a:lnTo>
                <a:lnTo>
                  <a:pt x="487802" y="578787"/>
                </a:lnTo>
                <a:lnTo>
                  <a:pt x="456587" y="588960"/>
                </a:lnTo>
                <a:lnTo>
                  <a:pt x="393641" y="607230"/>
                </a:lnTo>
                <a:lnTo>
                  <a:pt x="326577" y="620909"/>
                </a:lnTo>
                <a:lnTo>
                  <a:pt x="251280" y="627813"/>
                </a:lnTo>
                <a:lnTo>
                  <a:pt x="209257" y="628040"/>
                </a:lnTo>
                <a:lnTo>
                  <a:pt x="163632" y="625754"/>
                </a:lnTo>
                <a:lnTo>
                  <a:pt x="113891" y="620681"/>
                </a:lnTo>
                <a:lnTo>
                  <a:pt x="59518" y="612548"/>
                </a:lnTo>
                <a:lnTo>
                  <a:pt x="0" y="601082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44402" y="4102372"/>
            <a:ext cx="907415" cy="511175"/>
          </a:xfrm>
          <a:custGeom>
            <a:avLst/>
            <a:gdLst/>
            <a:ahLst/>
            <a:cxnLst/>
            <a:rect l="l" t="t" r="r" b="b"/>
            <a:pathLst>
              <a:path w="907414" h="511175">
                <a:moveTo>
                  <a:pt x="0" y="65353"/>
                </a:moveTo>
                <a:lnTo>
                  <a:pt x="0" y="0"/>
                </a:lnTo>
                <a:lnTo>
                  <a:pt x="906900" y="0"/>
                </a:lnTo>
                <a:lnTo>
                  <a:pt x="906900" y="507267"/>
                </a:lnTo>
                <a:lnTo>
                  <a:pt x="881577" y="507816"/>
                </a:lnTo>
                <a:lnTo>
                  <a:pt x="859476" y="509024"/>
                </a:lnTo>
                <a:lnTo>
                  <a:pt x="843838" y="510232"/>
                </a:lnTo>
                <a:lnTo>
                  <a:pt x="837905" y="510781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5115" y="4038600"/>
            <a:ext cx="915035" cy="508634"/>
          </a:xfrm>
          <a:custGeom>
            <a:avLst/>
            <a:gdLst/>
            <a:ahLst/>
            <a:cxnLst/>
            <a:rect l="l" t="t" r="r" b="b"/>
            <a:pathLst>
              <a:path w="915035" h="508635">
                <a:moveTo>
                  <a:pt x="0" y="63772"/>
                </a:moveTo>
                <a:lnTo>
                  <a:pt x="0" y="0"/>
                </a:lnTo>
                <a:lnTo>
                  <a:pt x="914754" y="0"/>
                </a:lnTo>
                <a:lnTo>
                  <a:pt x="914754" y="505686"/>
                </a:lnTo>
                <a:lnTo>
                  <a:pt x="885907" y="506098"/>
                </a:lnTo>
                <a:lnTo>
                  <a:pt x="860740" y="507004"/>
                </a:lnTo>
                <a:lnTo>
                  <a:pt x="842939" y="507909"/>
                </a:lnTo>
                <a:lnTo>
                  <a:pt x="836187" y="508321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84696" y="4209186"/>
            <a:ext cx="688975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6370">
              <a:lnSpc>
                <a:spcPts val="2100"/>
              </a:lnSpc>
            </a:pPr>
            <a:r>
              <a:rPr sz="1800" spc="-60" dirty="0">
                <a:solidFill>
                  <a:srgbClr val="FFFFFF"/>
                </a:solidFill>
                <a:latin typeface="Perpetua"/>
                <a:cs typeface="Perpetua"/>
              </a:rPr>
              <a:t>Test  </a:t>
            </a:r>
            <a:r>
              <a:rPr sz="1800" dirty="0">
                <a:solidFill>
                  <a:srgbClr val="FFFFFF"/>
                </a:solidFill>
                <a:latin typeface="Perpetua"/>
                <a:cs typeface="Perpetua"/>
              </a:rPr>
              <a:t>Repo</a:t>
            </a:r>
            <a:r>
              <a:rPr sz="1800" spc="60" dirty="0">
                <a:solidFill>
                  <a:srgbClr val="FFFFFF"/>
                </a:solidFill>
                <a:latin typeface="Perpetua"/>
                <a:cs typeface="Perpetua"/>
              </a:rPr>
              <a:t>r</a:t>
            </a:r>
            <a:r>
              <a:rPr sz="1800" dirty="0">
                <a:solidFill>
                  <a:srgbClr val="FFFFFF"/>
                </a:solidFill>
                <a:latin typeface="Perpetua"/>
                <a:cs typeface="Perpetua"/>
              </a:rPr>
              <a:t>ts</a:t>
            </a:r>
            <a:endParaRPr sz="1800">
              <a:latin typeface="Perpetua"/>
              <a:cs typeface="Perpetu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28115" y="4424455"/>
            <a:ext cx="1525905" cy="1371600"/>
          </a:xfrm>
          <a:custGeom>
            <a:avLst/>
            <a:gdLst/>
            <a:ahLst/>
            <a:cxnLst/>
            <a:rect l="l" t="t" r="r" b="b"/>
            <a:pathLst>
              <a:path w="1525904" h="1371600">
                <a:moveTo>
                  <a:pt x="977803" y="1241783"/>
                </a:moveTo>
                <a:lnTo>
                  <a:pt x="582677" y="1241783"/>
                </a:lnTo>
                <a:lnTo>
                  <a:pt x="608341" y="1281121"/>
                </a:lnTo>
                <a:lnTo>
                  <a:pt x="638878" y="1314246"/>
                </a:lnTo>
                <a:lnTo>
                  <a:pt x="673564" y="1340495"/>
                </a:lnTo>
                <a:lnTo>
                  <a:pt x="711671" y="1359204"/>
                </a:lnTo>
                <a:lnTo>
                  <a:pt x="753762" y="1369933"/>
                </a:lnTo>
                <a:lnTo>
                  <a:pt x="795538" y="1371269"/>
                </a:lnTo>
                <a:lnTo>
                  <a:pt x="836159" y="1363765"/>
                </a:lnTo>
                <a:lnTo>
                  <a:pt x="874786" y="1347972"/>
                </a:lnTo>
                <a:lnTo>
                  <a:pt x="910582" y="1324441"/>
                </a:lnTo>
                <a:lnTo>
                  <a:pt x="942708" y="1293724"/>
                </a:lnTo>
                <a:lnTo>
                  <a:pt x="970324" y="1256371"/>
                </a:lnTo>
                <a:lnTo>
                  <a:pt x="977803" y="1241783"/>
                </a:lnTo>
                <a:close/>
              </a:path>
              <a:path w="1525904" h="1371600">
                <a:moveTo>
                  <a:pt x="382467" y="120428"/>
                </a:moveTo>
                <a:lnTo>
                  <a:pt x="342812" y="122944"/>
                </a:lnTo>
                <a:lnTo>
                  <a:pt x="300900" y="134671"/>
                </a:lnTo>
                <a:lnTo>
                  <a:pt x="262456" y="154754"/>
                </a:lnTo>
                <a:lnTo>
                  <a:pt x="228057" y="182266"/>
                </a:lnTo>
                <a:lnTo>
                  <a:pt x="198279" y="216279"/>
                </a:lnTo>
                <a:lnTo>
                  <a:pt x="173697" y="255865"/>
                </a:lnTo>
                <a:lnTo>
                  <a:pt x="154889" y="300097"/>
                </a:lnTo>
                <a:lnTo>
                  <a:pt x="142430" y="348048"/>
                </a:lnTo>
                <a:lnTo>
                  <a:pt x="136896" y="398788"/>
                </a:lnTo>
                <a:lnTo>
                  <a:pt x="138863" y="451392"/>
                </a:lnTo>
                <a:lnTo>
                  <a:pt x="137580" y="455659"/>
                </a:lnTo>
                <a:lnTo>
                  <a:pt x="70348" y="484699"/>
                </a:lnTo>
                <a:lnTo>
                  <a:pt x="42828" y="512575"/>
                </a:lnTo>
                <a:lnTo>
                  <a:pt x="21033" y="548039"/>
                </a:lnTo>
                <a:lnTo>
                  <a:pt x="5168" y="594745"/>
                </a:lnTo>
                <a:lnTo>
                  <a:pt x="0" y="643270"/>
                </a:lnTo>
                <a:lnTo>
                  <a:pt x="5005" y="691150"/>
                </a:lnTo>
                <a:lnTo>
                  <a:pt x="19663" y="735925"/>
                </a:lnTo>
                <a:lnTo>
                  <a:pt x="43450" y="775130"/>
                </a:lnTo>
                <a:lnTo>
                  <a:pt x="75846" y="806306"/>
                </a:lnTo>
                <a:lnTo>
                  <a:pt x="55729" y="839098"/>
                </a:lnTo>
                <a:lnTo>
                  <a:pt x="42030" y="875996"/>
                </a:lnTo>
                <a:lnTo>
                  <a:pt x="35121" y="915625"/>
                </a:lnTo>
                <a:lnTo>
                  <a:pt x="35371" y="956611"/>
                </a:lnTo>
                <a:lnTo>
                  <a:pt x="45596" y="1005436"/>
                </a:lnTo>
                <a:lnTo>
                  <a:pt x="65281" y="1047806"/>
                </a:lnTo>
                <a:lnTo>
                  <a:pt x="92799" y="1082150"/>
                </a:lnTo>
                <a:lnTo>
                  <a:pt x="126521" y="1106897"/>
                </a:lnTo>
                <a:lnTo>
                  <a:pt x="164821" y="1120476"/>
                </a:lnTo>
                <a:lnTo>
                  <a:pt x="206072" y="1121317"/>
                </a:lnTo>
                <a:lnTo>
                  <a:pt x="207011" y="1123336"/>
                </a:lnTo>
                <a:lnTo>
                  <a:pt x="234757" y="1171627"/>
                </a:lnTo>
                <a:lnTo>
                  <a:pt x="265192" y="1209237"/>
                </a:lnTo>
                <a:lnTo>
                  <a:pt x="299479" y="1239942"/>
                </a:lnTo>
                <a:lnTo>
                  <a:pt x="336846" y="1263509"/>
                </a:lnTo>
                <a:lnTo>
                  <a:pt x="376526" y="1279700"/>
                </a:lnTo>
                <a:lnTo>
                  <a:pt x="417749" y="1288280"/>
                </a:lnTo>
                <a:lnTo>
                  <a:pt x="459744" y="1289015"/>
                </a:lnTo>
                <a:lnTo>
                  <a:pt x="501744" y="1281667"/>
                </a:lnTo>
                <a:lnTo>
                  <a:pt x="542978" y="1266001"/>
                </a:lnTo>
                <a:lnTo>
                  <a:pt x="582677" y="1241783"/>
                </a:lnTo>
                <a:lnTo>
                  <a:pt x="977803" y="1241783"/>
                </a:lnTo>
                <a:lnTo>
                  <a:pt x="992592" y="1212935"/>
                </a:lnTo>
                <a:lnTo>
                  <a:pt x="1008673" y="1163966"/>
                </a:lnTo>
                <a:lnTo>
                  <a:pt x="1223900" y="1163966"/>
                </a:lnTo>
                <a:lnTo>
                  <a:pt x="1259899" y="1130117"/>
                </a:lnTo>
                <a:lnTo>
                  <a:pt x="1285060" y="1093397"/>
                </a:lnTo>
                <a:lnTo>
                  <a:pt x="1304154" y="1051155"/>
                </a:lnTo>
                <a:lnTo>
                  <a:pt x="1316352" y="1004390"/>
                </a:lnTo>
                <a:lnTo>
                  <a:pt x="1320827" y="954096"/>
                </a:lnTo>
                <a:lnTo>
                  <a:pt x="1350866" y="946396"/>
                </a:lnTo>
                <a:lnTo>
                  <a:pt x="1407086" y="917400"/>
                </a:lnTo>
                <a:lnTo>
                  <a:pt x="1464301" y="860672"/>
                </a:lnTo>
                <a:lnTo>
                  <a:pt x="1489606" y="819721"/>
                </a:lnTo>
                <a:lnTo>
                  <a:pt x="1508368" y="774770"/>
                </a:lnTo>
                <a:lnTo>
                  <a:pt x="1520460" y="726978"/>
                </a:lnTo>
                <a:lnTo>
                  <a:pt x="1525759" y="677504"/>
                </a:lnTo>
                <a:lnTo>
                  <a:pt x="1524141" y="627509"/>
                </a:lnTo>
                <a:lnTo>
                  <a:pt x="1515482" y="578152"/>
                </a:lnTo>
                <a:lnTo>
                  <a:pt x="1499656" y="530591"/>
                </a:lnTo>
                <a:lnTo>
                  <a:pt x="1476541" y="485987"/>
                </a:lnTo>
                <a:lnTo>
                  <a:pt x="1479018" y="478544"/>
                </a:lnTo>
                <a:lnTo>
                  <a:pt x="1481282" y="471004"/>
                </a:lnTo>
                <a:lnTo>
                  <a:pt x="1483332" y="463373"/>
                </a:lnTo>
                <a:lnTo>
                  <a:pt x="1485165" y="455659"/>
                </a:lnTo>
                <a:lnTo>
                  <a:pt x="1491702" y="402970"/>
                </a:lnTo>
                <a:lnTo>
                  <a:pt x="1488447" y="351508"/>
                </a:lnTo>
                <a:lnTo>
                  <a:pt x="1476195" y="302976"/>
                </a:lnTo>
                <a:lnTo>
                  <a:pt x="1455737" y="259075"/>
                </a:lnTo>
                <a:lnTo>
                  <a:pt x="1427866" y="221508"/>
                </a:lnTo>
                <a:lnTo>
                  <a:pt x="1393376" y="191977"/>
                </a:lnTo>
                <a:lnTo>
                  <a:pt x="1353059" y="172182"/>
                </a:lnTo>
                <a:lnTo>
                  <a:pt x="1350426" y="160308"/>
                </a:lnTo>
                <a:lnTo>
                  <a:pt x="495352" y="160308"/>
                </a:lnTo>
                <a:lnTo>
                  <a:pt x="459541" y="139307"/>
                </a:lnTo>
                <a:lnTo>
                  <a:pt x="421645" y="125948"/>
                </a:lnTo>
                <a:lnTo>
                  <a:pt x="382467" y="120428"/>
                </a:lnTo>
                <a:close/>
              </a:path>
              <a:path w="1525904" h="1371600">
                <a:moveTo>
                  <a:pt x="1223900" y="1163966"/>
                </a:moveTo>
                <a:lnTo>
                  <a:pt x="1008673" y="1163966"/>
                </a:lnTo>
                <a:lnTo>
                  <a:pt x="1033484" y="1180131"/>
                </a:lnTo>
                <a:lnTo>
                  <a:pt x="1059750" y="1191925"/>
                </a:lnTo>
                <a:lnTo>
                  <a:pt x="1087087" y="1199212"/>
                </a:lnTo>
                <a:lnTo>
                  <a:pt x="1115112" y="1201856"/>
                </a:lnTo>
                <a:lnTo>
                  <a:pt x="1156275" y="1197186"/>
                </a:lnTo>
                <a:lnTo>
                  <a:pt x="1194679" y="1183008"/>
                </a:lnTo>
                <a:lnTo>
                  <a:pt x="1223900" y="1163966"/>
                </a:lnTo>
                <a:close/>
              </a:path>
              <a:path w="1525904" h="1371600">
                <a:moveTo>
                  <a:pt x="667722" y="37889"/>
                </a:moveTo>
                <a:lnTo>
                  <a:pt x="626453" y="41847"/>
                </a:lnTo>
                <a:lnTo>
                  <a:pt x="587055" y="56641"/>
                </a:lnTo>
                <a:lnTo>
                  <a:pt x="551054" y="81699"/>
                </a:lnTo>
                <a:lnTo>
                  <a:pt x="519977" y="116445"/>
                </a:lnTo>
                <a:lnTo>
                  <a:pt x="495352" y="160308"/>
                </a:lnTo>
                <a:lnTo>
                  <a:pt x="1350426" y="160308"/>
                </a:lnTo>
                <a:lnTo>
                  <a:pt x="1345316" y="137261"/>
                </a:lnTo>
                <a:lnTo>
                  <a:pt x="1332876" y="104722"/>
                </a:lnTo>
                <a:lnTo>
                  <a:pt x="1332527" y="104110"/>
                </a:lnTo>
                <a:lnTo>
                  <a:pt x="793485" y="104110"/>
                </a:lnTo>
                <a:lnTo>
                  <a:pt x="783445" y="92844"/>
                </a:lnTo>
                <a:lnTo>
                  <a:pt x="772784" y="82506"/>
                </a:lnTo>
                <a:lnTo>
                  <a:pt x="761541" y="73137"/>
                </a:lnTo>
                <a:lnTo>
                  <a:pt x="749759" y="64778"/>
                </a:lnTo>
                <a:lnTo>
                  <a:pt x="709332" y="45342"/>
                </a:lnTo>
                <a:lnTo>
                  <a:pt x="667722" y="37889"/>
                </a:lnTo>
                <a:close/>
              </a:path>
              <a:path w="1525904" h="1371600">
                <a:moveTo>
                  <a:pt x="921082" y="0"/>
                </a:moveTo>
                <a:lnTo>
                  <a:pt x="882447" y="9357"/>
                </a:lnTo>
                <a:lnTo>
                  <a:pt x="846989" y="30366"/>
                </a:lnTo>
                <a:lnTo>
                  <a:pt x="816679" y="62219"/>
                </a:lnTo>
                <a:lnTo>
                  <a:pt x="793485" y="104110"/>
                </a:lnTo>
                <a:lnTo>
                  <a:pt x="1332527" y="104110"/>
                </a:lnTo>
                <a:lnTo>
                  <a:pt x="1316069" y="75261"/>
                </a:lnTo>
                <a:lnTo>
                  <a:pt x="1314972" y="73910"/>
                </a:lnTo>
                <a:lnTo>
                  <a:pt x="1053720" y="73910"/>
                </a:lnTo>
                <a:lnTo>
                  <a:pt x="1042269" y="57537"/>
                </a:lnTo>
                <a:lnTo>
                  <a:pt x="1029414" y="42915"/>
                </a:lnTo>
                <a:lnTo>
                  <a:pt x="1015285" y="30179"/>
                </a:lnTo>
                <a:lnTo>
                  <a:pt x="1000012" y="19465"/>
                </a:lnTo>
                <a:lnTo>
                  <a:pt x="960927" y="3100"/>
                </a:lnTo>
                <a:lnTo>
                  <a:pt x="921082" y="0"/>
                </a:lnTo>
                <a:close/>
              </a:path>
              <a:path w="1525904" h="1371600">
                <a:moveTo>
                  <a:pt x="1170348" y="621"/>
                </a:moveTo>
                <a:lnTo>
                  <a:pt x="1127486" y="11778"/>
                </a:lnTo>
                <a:lnTo>
                  <a:pt x="1087843" y="36284"/>
                </a:lnTo>
                <a:lnTo>
                  <a:pt x="1053720" y="73910"/>
                </a:lnTo>
                <a:lnTo>
                  <a:pt x="1314972" y="73910"/>
                </a:lnTo>
                <a:lnTo>
                  <a:pt x="1295224" y="49577"/>
                </a:lnTo>
                <a:lnTo>
                  <a:pt x="1256519" y="19289"/>
                </a:lnTo>
                <a:lnTo>
                  <a:pt x="1214126" y="3047"/>
                </a:lnTo>
                <a:lnTo>
                  <a:pt x="1170348" y="621"/>
                </a:lnTo>
                <a:close/>
              </a:path>
            </a:pathLst>
          </a:custGeom>
          <a:solidFill>
            <a:srgbClr val="DD5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8114" y="4424454"/>
            <a:ext cx="1525905" cy="1371600"/>
          </a:xfrm>
          <a:custGeom>
            <a:avLst/>
            <a:gdLst/>
            <a:ahLst/>
            <a:cxnLst/>
            <a:rect l="l" t="t" r="r" b="b"/>
            <a:pathLst>
              <a:path w="1525904" h="1371600">
                <a:moveTo>
                  <a:pt x="138868" y="451392"/>
                </a:moveTo>
                <a:lnTo>
                  <a:pt x="136899" y="398789"/>
                </a:lnTo>
                <a:lnTo>
                  <a:pt x="142432" y="348049"/>
                </a:lnTo>
                <a:lnTo>
                  <a:pt x="154890" y="300099"/>
                </a:lnTo>
                <a:lnTo>
                  <a:pt x="173698" y="255867"/>
                </a:lnTo>
                <a:lnTo>
                  <a:pt x="198279" y="216281"/>
                </a:lnTo>
                <a:lnTo>
                  <a:pt x="228057" y="182268"/>
                </a:lnTo>
                <a:lnTo>
                  <a:pt x="262456" y="154756"/>
                </a:lnTo>
                <a:lnTo>
                  <a:pt x="300901" y="134672"/>
                </a:lnTo>
                <a:lnTo>
                  <a:pt x="342815" y="122945"/>
                </a:lnTo>
                <a:lnTo>
                  <a:pt x="382467" y="120429"/>
                </a:lnTo>
                <a:lnTo>
                  <a:pt x="421645" y="125949"/>
                </a:lnTo>
                <a:lnTo>
                  <a:pt x="459543" y="139309"/>
                </a:lnTo>
                <a:lnTo>
                  <a:pt x="495355" y="160310"/>
                </a:lnTo>
                <a:lnTo>
                  <a:pt x="519979" y="116447"/>
                </a:lnTo>
                <a:lnTo>
                  <a:pt x="551055" y="81701"/>
                </a:lnTo>
                <a:lnTo>
                  <a:pt x="587056" y="56644"/>
                </a:lnTo>
                <a:lnTo>
                  <a:pt x="626454" y="41851"/>
                </a:lnTo>
                <a:lnTo>
                  <a:pt x="667723" y="37893"/>
                </a:lnTo>
                <a:lnTo>
                  <a:pt x="709334" y="45346"/>
                </a:lnTo>
                <a:lnTo>
                  <a:pt x="749762" y="64782"/>
                </a:lnTo>
                <a:lnTo>
                  <a:pt x="783445" y="92844"/>
                </a:lnTo>
                <a:lnTo>
                  <a:pt x="793483" y="104114"/>
                </a:lnTo>
                <a:lnTo>
                  <a:pt x="816678" y="62222"/>
                </a:lnTo>
                <a:lnTo>
                  <a:pt x="846988" y="30368"/>
                </a:lnTo>
                <a:lnTo>
                  <a:pt x="882446" y="9358"/>
                </a:lnTo>
                <a:lnTo>
                  <a:pt x="921082" y="0"/>
                </a:lnTo>
                <a:lnTo>
                  <a:pt x="960927" y="3099"/>
                </a:lnTo>
                <a:lnTo>
                  <a:pt x="1000015" y="19465"/>
                </a:lnTo>
                <a:lnTo>
                  <a:pt x="1042274" y="57537"/>
                </a:lnTo>
                <a:lnTo>
                  <a:pt x="1053724" y="73913"/>
                </a:lnTo>
                <a:lnTo>
                  <a:pt x="1087847" y="36287"/>
                </a:lnTo>
                <a:lnTo>
                  <a:pt x="1127489" y="11779"/>
                </a:lnTo>
                <a:lnTo>
                  <a:pt x="1170349" y="622"/>
                </a:lnTo>
                <a:lnTo>
                  <a:pt x="1214127" y="3047"/>
                </a:lnTo>
                <a:lnTo>
                  <a:pt x="1256519" y="19287"/>
                </a:lnTo>
                <a:lnTo>
                  <a:pt x="1295224" y="49574"/>
                </a:lnTo>
                <a:lnTo>
                  <a:pt x="1332878" y="104726"/>
                </a:lnTo>
                <a:lnTo>
                  <a:pt x="1353064" y="172183"/>
                </a:lnTo>
                <a:lnTo>
                  <a:pt x="1393379" y="191978"/>
                </a:lnTo>
                <a:lnTo>
                  <a:pt x="1427868" y="221509"/>
                </a:lnTo>
                <a:lnTo>
                  <a:pt x="1455737" y="259075"/>
                </a:lnTo>
                <a:lnTo>
                  <a:pt x="1476194" y="302975"/>
                </a:lnTo>
                <a:lnTo>
                  <a:pt x="1488446" y="351506"/>
                </a:lnTo>
                <a:lnTo>
                  <a:pt x="1491700" y="402966"/>
                </a:lnTo>
                <a:lnTo>
                  <a:pt x="1485164" y="455656"/>
                </a:lnTo>
                <a:lnTo>
                  <a:pt x="1483331" y="463374"/>
                </a:lnTo>
                <a:lnTo>
                  <a:pt x="1481282" y="471008"/>
                </a:lnTo>
                <a:lnTo>
                  <a:pt x="1479019" y="478549"/>
                </a:lnTo>
                <a:lnTo>
                  <a:pt x="1476544" y="485991"/>
                </a:lnTo>
                <a:lnTo>
                  <a:pt x="1499661" y="530595"/>
                </a:lnTo>
                <a:lnTo>
                  <a:pt x="1515487" y="578155"/>
                </a:lnTo>
                <a:lnTo>
                  <a:pt x="1524147" y="627512"/>
                </a:lnTo>
                <a:lnTo>
                  <a:pt x="1525765" y="677506"/>
                </a:lnTo>
                <a:lnTo>
                  <a:pt x="1520466" y="726978"/>
                </a:lnTo>
                <a:lnTo>
                  <a:pt x="1508375" y="774769"/>
                </a:lnTo>
                <a:lnTo>
                  <a:pt x="1489614" y="819720"/>
                </a:lnTo>
                <a:lnTo>
                  <a:pt x="1464309" y="860671"/>
                </a:lnTo>
                <a:lnTo>
                  <a:pt x="1432584" y="896464"/>
                </a:lnTo>
                <a:lnTo>
                  <a:pt x="1379738" y="934102"/>
                </a:lnTo>
                <a:lnTo>
                  <a:pt x="1320824" y="954092"/>
                </a:lnTo>
                <a:lnTo>
                  <a:pt x="1316350" y="1004388"/>
                </a:lnTo>
                <a:lnTo>
                  <a:pt x="1304152" y="1051155"/>
                </a:lnTo>
                <a:lnTo>
                  <a:pt x="1285059" y="1093397"/>
                </a:lnTo>
                <a:lnTo>
                  <a:pt x="1259898" y="1130118"/>
                </a:lnTo>
                <a:lnTo>
                  <a:pt x="1229496" y="1160320"/>
                </a:lnTo>
                <a:lnTo>
                  <a:pt x="1194680" y="1183008"/>
                </a:lnTo>
                <a:lnTo>
                  <a:pt x="1156277" y="1197185"/>
                </a:lnTo>
                <a:lnTo>
                  <a:pt x="1115114" y="1201854"/>
                </a:lnTo>
                <a:lnTo>
                  <a:pt x="1087088" y="1199211"/>
                </a:lnTo>
                <a:lnTo>
                  <a:pt x="1059753" y="1191924"/>
                </a:lnTo>
                <a:lnTo>
                  <a:pt x="1033489" y="1180131"/>
                </a:lnTo>
                <a:lnTo>
                  <a:pt x="1008674" y="1163964"/>
                </a:lnTo>
                <a:lnTo>
                  <a:pt x="992595" y="1212932"/>
                </a:lnTo>
                <a:lnTo>
                  <a:pt x="970328" y="1256369"/>
                </a:lnTo>
                <a:lnTo>
                  <a:pt x="942712" y="1293722"/>
                </a:lnTo>
                <a:lnTo>
                  <a:pt x="910587" y="1324441"/>
                </a:lnTo>
                <a:lnTo>
                  <a:pt x="874791" y="1347973"/>
                </a:lnTo>
                <a:lnTo>
                  <a:pt x="836163" y="1363766"/>
                </a:lnTo>
                <a:lnTo>
                  <a:pt x="795542" y="1371271"/>
                </a:lnTo>
                <a:lnTo>
                  <a:pt x="753767" y="1369934"/>
                </a:lnTo>
                <a:lnTo>
                  <a:pt x="711676" y="1359204"/>
                </a:lnTo>
                <a:lnTo>
                  <a:pt x="673568" y="1340497"/>
                </a:lnTo>
                <a:lnTo>
                  <a:pt x="638880" y="1314249"/>
                </a:lnTo>
                <a:lnTo>
                  <a:pt x="608341" y="1281124"/>
                </a:lnTo>
                <a:lnTo>
                  <a:pt x="582679" y="1241784"/>
                </a:lnTo>
                <a:lnTo>
                  <a:pt x="542981" y="1266001"/>
                </a:lnTo>
                <a:lnTo>
                  <a:pt x="501748" y="1281666"/>
                </a:lnTo>
                <a:lnTo>
                  <a:pt x="459749" y="1289013"/>
                </a:lnTo>
                <a:lnTo>
                  <a:pt x="417753" y="1288279"/>
                </a:lnTo>
                <a:lnTo>
                  <a:pt x="376531" y="1279698"/>
                </a:lnTo>
                <a:lnTo>
                  <a:pt x="336852" y="1263507"/>
                </a:lnTo>
                <a:lnTo>
                  <a:pt x="299484" y="1239940"/>
                </a:lnTo>
                <a:lnTo>
                  <a:pt x="265198" y="1209234"/>
                </a:lnTo>
                <a:lnTo>
                  <a:pt x="234763" y="1171624"/>
                </a:lnTo>
                <a:lnTo>
                  <a:pt x="208949" y="1127344"/>
                </a:lnTo>
                <a:lnTo>
                  <a:pt x="206070" y="1121314"/>
                </a:lnTo>
                <a:lnTo>
                  <a:pt x="164819" y="1120472"/>
                </a:lnTo>
                <a:lnTo>
                  <a:pt x="126520" y="1106892"/>
                </a:lnTo>
                <a:lnTo>
                  <a:pt x="92799" y="1082145"/>
                </a:lnTo>
                <a:lnTo>
                  <a:pt x="65284" y="1047801"/>
                </a:lnTo>
                <a:lnTo>
                  <a:pt x="45601" y="1005431"/>
                </a:lnTo>
                <a:lnTo>
                  <a:pt x="35378" y="956606"/>
                </a:lnTo>
                <a:lnTo>
                  <a:pt x="35124" y="915623"/>
                </a:lnTo>
                <a:lnTo>
                  <a:pt x="42030" y="875996"/>
                </a:lnTo>
                <a:lnTo>
                  <a:pt x="55727" y="839097"/>
                </a:lnTo>
                <a:lnTo>
                  <a:pt x="75846" y="806302"/>
                </a:lnTo>
                <a:lnTo>
                  <a:pt x="43451" y="775126"/>
                </a:lnTo>
                <a:lnTo>
                  <a:pt x="19663" y="735921"/>
                </a:lnTo>
                <a:lnTo>
                  <a:pt x="5005" y="691148"/>
                </a:lnTo>
                <a:lnTo>
                  <a:pt x="0" y="643268"/>
                </a:lnTo>
                <a:lnTo>
                  <a:pt x="5169" y="594744"/>
                </a:lnTo>
                <a:lnTo>
                  <a:pt x="21037" y="548037"/>
                </a:lnTo>
                <a:lnTo>
                  <a:pt x="42827" y="512577"/>
                </a:lnTo>
                <a:lnTo>
                  <a:pt x="70348" y="484702"/>
                </a:lnTo>
                <a:lnTo>
                  <a:pt x="137584" y="455664"/>
                </a:lnTo>
                <a:lnTo>
                  <a:pt x="138868" y="451392"/>
                </a:lnTo>
                <a:close/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05596" y="5225414"/>
            <a:ext cx="89535" cy="25400"/>
          </a:xfrm>
          <a:custGeom>
            <a:avLst/>
            <a:gdLst/>
            <a:ahLst/>
            <a:cxnLst/>
            <a:rect l="l" t="t" r="r" b="b"/>
            <a:pathLst>
              <a:path w="89534" h="25400">
                <a:moveTo>
                  <a:pt x="89363" y="25304"/>
                </a:moveTo>
                <a:lnTo>
                  <a:pt x="66038" y="25350"/>
                </a:lnTo>
                <a:lnTo>
                  <a:pt x="43108" y="21073"/>
                </a:lnTo>
                <a:lnTo>
                  <a:pt x="20965" y="12586"/>
                </a:lnTo>
                <a:lnTo>
                  <a:pt x="0" y="0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34706" y="5527639"/>
            <a:ext cx="39370" cy="12700"/>
          </a:xfrm>
          <a:custGeom>
            <a:avLst/>
            <a:gdLst/>
            <a:ahLst/>
            <a:cxnLst/>
            <a:rect l="l" t="t" r="r" b="b"/>
            <a:pathLst>
              <a:path w="39370" h="12700">
                <a:moveTo>
                  <a:pt x="39097" y="0"/>
                </a:moveTo>
                <a:lnTo>
                  <a:pt x="29584" y="4204"/>
                </a:lnTo>
                <a:lnTo>
                  <a:pt x="19875" y="7629"/>
                </a:lnTo>
                <a:lnTo>
                  <a:pt x="10003" y="10268"/>
                </a:lnTo>
                <a:lnTo>
                  <a:pt x="0" y="12109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87148" y="5605459"/>
            <a:ext cx="24130" cy="55244"/>
          </a:xfrm>
          <a:custGeom>
            <a:avLst/>
            <a:gdLst/>
            <a:ahLst/>
            <a:cxnLst/>
            <a:rect l="l" t="t" r="r" b="b"/>
            <a:pathLst>
              <a:path w="24129" h="55245">
                <a:moveTo>
                  <a:pt x="23557" y="55249"/>
                </a:moveTo>
                <a:lnTo>
                  <a:pt x="16773" y="42032"/>
                </a:lnTo>
                <a:lnTo>
                  <a:pt x="10577" y="28397"/>
                </a:lnTo>
                <a:lnTo>
                  <a:pt x="4981" y="14375"/>
                </a:lnTo>
                <a:lnTo>
                  <a:pt x="0" y="0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36939" y="5522939"/>
            <a:ext cx="9525" cy="60960"/>
          </a:xfrm>
          <a:custGeom>
            <a:avLst/>
            <a:gdLst/>
            <a:ahLst/>
            <a:cxnLst/>
            <a:rect l="l" t="t" r="r" b="b"/>
            <a:pathLst>
              <a:path w="9525" h="60960">
                <a:moveTo>
                  <a:pt x="9409" y="0"/>
                </a:moveTo>
                <a:lnTo>
                  <a:pt x="8042" y="15369"/>
                </a:lnTo>
                <a:lnTo>
                  <a:pt x="6013" y="30617"/>
                </a:lnTo>
                <a:lnTo>
                  <a:pt x="3330" y="45711"/>
                </a:lnTo>
                <a:lnTo>
                  <a:pt x="0" y="60619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33389" y="5148389"/>
            <a:ext cx="114935" cy="226695"/>
          </a:xfrm>
          <a:custGeom>
            <a:avLst/>
            <a:gdLst/>
            <a:ahLst/>
            <a:cxnLst/>
            <a:rect l="l" t="t" r="r" b="b"/>
            <a:pathLst>
              <a:path w="114934" h="226695">
                <a:moveTo>
                  <a:pt x="0" y="0"/>
                </a:moveTo>
                <a:lnTo>
                  <a:pt x="39146" y="30508"/>
                </a:lnTo>
                <a:lnTo>
                  <a:pt x="71110" y="70235"/>
                </a:lnTo>
                <a:lnTo>
                  <a:pt x="94971" y="117363"/>
                </a:lnTo>
                <a:lnTo>
                  <a:pt x="109811" y="170076"/>
                </a:lnTo>
                <a:lnTo>
                  <a:pt x="114709" y="226555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52868" y="4907089"/>
            <a:ext cx="51435" cy="85090"/>
          </a:xfrm>
          <a:custGeom>
            <a:avLst/>
            <a:gdLst/>
            <a:ahLst/>
            <a:cxnLst/>
            <a:rect l="l" t="t" r="r" b="b"/>
            <a:pathLst>
              <a:path w="51434" h="85089">
                <a:moveTo>
                  <a:pt x="51069" y="0"/>
                </a:moveTo>
                <a:lnTo>
                  <a:pt x="41373" y="23854"/>
                </a:lnTo>
                <a:lnTo>
                  <a:pt x="29543" y="46106"/>
                </a:lnTo>
                <a:lnTo>
                  <a:pt x="15709" y="66544"/>
                </a:lnTo>
                <a:lnTo>
                  <a:pt x="0" y="84952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81388" y="4591875"/>
            <a:ext cx="3175" cy="40640"/>
          </a:xfrm>
          <a:custGeom>
            <a:avLst/>
            <a:gdLst/>
            <a:ahLst/>
            <a:cxnLst/>
            <a:rect l="l" t="t" r="r" b="b"/>
            <a:pathLst>
              <a:path w="3175" h="40639">
                <a:moveTo>
                  <a:pt x="0" y="0"/>
                </a:moveTo>
                <a:lnTo>
                  <a:pt x="1265" y="9961"/>
                </a:lnTo>
                <a:lnTo>
                  <a:pt x="2136" y="19980"/>
                </a:lnTo>
                <a:lnTo>
                  <a:pt x="2611" y="30039"/>
                </a:lnTo>
                <a:lnTo>
                  <a:pt x="2689" y="40120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55209" y="4493909"/>
            <a:ext cx="26670" cy="51435"/>
          </a:xfrm>
          <a:custGeom>
            <a:avLst/>
            <a:gdLst/>
            <a:ahLst/>
            <a:cxnLst/>
            <a:rect l="l" t="t" r="r" b="b"/>
            <a:pathLst>
              <a:path w="26670" h="51435">
                <a:moveTo>
                  <a:pt x="0" y="51166"/>
                </a:moveTo>
                <a:lnTo>
                  <a:pt x="5388" y="37531"/>
                </a:lnTo>
                <a:lnTo>
                  <a:pt x="11561" y="24425"/>
                </a:lnTo>
                <a:lnTo>
                  <a:pt x="18493" y="11898"/>
                </a:lnTo>
                <a:lnTo>
                  <a:pt x="26159" y="0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10484" y="4525333"/>
            <a:ext cx="12700" cy="44450"/>
          </a:xfrm>
          <a:custGeom>
            <a:avLst/>
            <a:gdLst/>
            <a:ahLst/>
            <a:cxnLst/>
            <a:rect l="l" t="t" r="r" b="b"/>
            <a:pathLst>
              <a:path w="12700" h="44450">
                <a:moveTo>
                  <a:pt x="0" y="44126"/>
                </a:moveTo>
                <a:lnTo>
                  <a:pt x="2323" y="32748"/>
                </a:lnTo>
                <a:lnTo>
                  <a:pt x="5216" y="21580"/>
                </a:lnTo>
                <a:lnTo>
                  <a:pt x="8669" y="10653"/>
                </a:lnTo>
                <a:lnTo>
                  <a:pt x="12672" y="0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23287" y="4584445"/>
            <a:ext cx="46355" cy="43180"/>
          </a:xfrm>
          <a:custGeom>
            <a:avLst/>
            <a:gdLst/>
            <a:ahLst/>
            <a:cxnLst/>
            <a:rect l="l" t="t" r="r" b="b"/>
            <a:pathLst>
              <a:path w="46354" h="43179">
                <a:moveTo>
                  <a:pt x="0" y="0"/>
                </a:moveTo>
                <a:lnTo>
                  <a:pt x="12244" y="9409"/>
                </a:lnTo>
                <a:lnTo>
                  <a:pt x="23990" y="19700"/>
                </a:lnTo>
                <a:lnTo>
                  <a:pt x="35204" y="30844"/>
                </a:lnTo>
                <a:lnTo>
                  <a:pt x="45856" y="42810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66987" y="4875858"/>
            <a:ext cx="8255" cy="45085"/>
          </a:xfrm>
          <a:custGeom>
            <a:avLst/>
            <a:gdLst/>
            <a:ahLst/>
            <a:cxnLst/>
            <a:rect l="l" t="t" r="r" b="b"/>
            <a:pathLst>
              <a:path w="8254" h="45085">
                <a:moveTo>
                  <a:pt x="8002" y="45041"/>
                </a:moveTo>
                <a:lnTo>
                  <a:pt x="5458" y="33933"/>
                </a:lnTo>
                <a:lnTo>
                  <a:pt x="3274" y="22714"/>
                </a:lnTo>
                <a:lnTo>
                  <a:pt x="1454" y="11398"/>
                </a:lnTo>
                <a:lnTo>
                  <a:pt x="0" y="0"/>
                </a:lnTo>
              </a:path>
            </a:pathLst>
          </a:custGeom>
          <a:ln w="12699">
            <a:solidFill>
              <a:srgbClr val="AD4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927698" y="4966931"/>
            <a:ext cx="82423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Perpetua"/>
                <a:cs typeface="Perpetua"/>
              </a:rPr>
              <a:t>Depl</a:t>
            </a:r>
            <a:r>
              <a:rPr sz="1400" spc="-45" dirty="0">
                <a:solidFill>
                  <a:srgbClr val="FFFFFF"/>
                </a:solidFill>
                <a:latin typeface="Perpetua"/>
                <a:cs typeface="Perpetua"/>
              </a:rPr>
              <a:t>o</a:t>
            </a:r>
            <a:r>
              <a:rPr sz="1400" dirty="0">
                <a:solidFill>
                  <a:srgbClr val="FFFFFF"/>
                </a:solidFill>
                <a:latin typeface="Perpetua"/>
                <a:cs typeface="Perpetua"/>
              </a:rPr>
              <a:t>yment</a:t>
            </a:r>
            <a:endParaRPr sz="1400">
              <a:latin typeface="Perpetua"/>
              <a:cs typeface="Perpetu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81100" y="2993831"/>
            <a:ext cx="1270" cy="1578610"/>
          </a:xfrm>
          <a:custGeom>
            <a:avLst/>
            <a:gdLst/>
            <a:ahLst/>
            <a:cxnLst/>
            <a:rect l="l" t="t" r="r" b="b"/>
            <a:pathLst>
              <a:path w="1269" h="1578610">
                <a:moveTo>
                  <a:pt x="0" y="1578168"/>
                </a:moveTo>
                <a:lnTo>
                  <a:pt x="781" y="0"/>
                </a:lnTo>
              </a:path>
            </a:pathLst>
          </a:custGeom>
          <a:ln w="9524">
            <a:solidFill>
              <a:srgbClr val="BF48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22889" y="2968625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09" h="116205">
                <a:moveTo>
                  <a:pt x="88374" y="50406"/>
                </a:moveTo>
                <a:lnTo>
                  <a:pt x="58978" y="50406"/>
                </a:lnTo>
                <a:lnTo>
                  <a:pt x="95961" y="113880"/>
                </a:lnTo>
                <a:lnTo>
                  <a:pt x="103737" y="115925"/>
                </a:lnTo>
                <a:lnTo>
                  <a:pt x="115858" y="108864"/>
                </a:lnTo>
                <a:lnTo>
                  <a:pt x="117908" y="101091"/>
                </a:lnTo>
                <a:lnTo>
                  <a:pt x="88374" y="50406"/>
                </a:lnTo>
                <a:close/>
              </a:path>
              <a:path w="118109" h="116205">
                <a:moveTo>
                  <a:pt x="59004" y="0"/>
                </a:moveTo>
                <a:lnTo>
                  <a:pt x="0" y="101041"/>
                </a:lnTo>
                <a:lnTo>
                  <a:pt x="2042" y="108813"/>
                </a:lnTo>
                <a:lnTo>
                  <a:pt x="14155" y="115887"/>
                </a:lnTo>
                <a:lnTo>
                  <a:pt x="21932" y="113842"/>
                </a:lnTo>
                <a:lnTo>
                  <a:pt x="58978" y="50406"/>
                </a:lnTo>
                <a:lnTo>
                  <a:pt x="88374" y="50406"/>
                </a:lnTo>
                <a:lnTo>
                  <a:pt x="59004" y="0"/>
                </a:lnTo>
                <a:close/>
              </a:path>
            </a:pathLst>
          </a:custGeom>
          <a:solidFill>
            <a:srgbClr val="BF4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38922" y="2324854"/>
            <a:ext cx="1308100" cy="36195"/>
          </a:xfrm>
          <a:custGeom>
            <a:avLst/>
            <a:gdLst/>
            <a:ahLst/>
            <a:cxnLst/>
            <a:rect l="l" t="t" r="r" b="b"/>
            <a:pathLst>
              <a:path w="1308100" h="36194">
                <a:moveTo>
                  <a:pt x="0" y="35822"/>
                </a:moveTo>
                <a:lnTo>
                  <a:pt x="1307509" y="0"/>
                </a:lnTo>
              </a:path>
            </a:pathLst>
          </a:custGeom>
          <a:ln w="9524">
            <a:solidFill>
              <a:srgbClr val="BF48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54540" y="2268004"/>
            <a:ext cx="117475" cy="118110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4452" y="0"/>
                </a:moveTo>
                <a:lnTo>
                  <a:pt x="6731" y="2260"/>
                </a:lnTo>
                <a:lnTo>
                  <a:pt x="0" y="14566"/>
                </a:lnTo>
                <a:lnTo>
                  <a:pt x="2260" y="22275"/>
                </a:lnTo>
                <a:lnTo>
                  <a:pt x="66700" y="57543"/>
                </a:lnTo>
                <a:lnTo>
                  <a:pt x="4279" y="96278"/>
                </a:lnTo>
                <a:lnTo>
                  <a:pt x="2451" y="104114"/>
                </a:lnTo>
                <a:lnTo>
                  <a:pt x="9842" y="116027"/>
                </a:lnTo>
                <a:lnTo>
                  <a:pt x="17678" y="117855"/>
                </a:lnTo>
                <a:lnTo>
                  <a:pt x="117093" y="56159"/>
                </a:lnTo>
                <a:lnTo>
                  <a:pt x="14452" y="0"/>
                </a:lnTo>
                <a:close/>
              </a:path>
            </a:pathLst>
          </a:custGeom>
          <a:solidFill>
            <a:srgbClr val="BF4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71900" y="2895600"/>
            <a:ext cx="1270" cy="1118235"/>
          </a:xfrm>
          <a:custGeom>
            <a:avLst/>
            <a:gdLst/>
            <a:ahLst/>
            <a:cxnLst/>
            <a:rect l="l" t="t" r="r" b="b"/>
            <a:pathLst>
              <a:path w="1270" h="1118235">
                <a:moveTo>
                  <a:pt x="0" y="0"/>
                </a:moveTo>
                <a:lnTo>
                  <a:pt x="776" y="1117799"/>
                </a:lnTo>
              </a:path>
            </a:pathLst>
          </a:custGeom>
          <a:ln w="9524">
            <a:solidFill>
              <a:srgbClr val="BF48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13670" y="3922661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4">
                <a:moveTo>
                  <a:pt x="14147" y="63"/>
                </a:moveTo>
                <a:lnTo>
                  <a:pt x="2044" y="7137"/>
                </a:lnTo>
                <a:lnTo>
                  <a:pt x="0" y="14909"/>
                </a:lnTo>
                <a:lnTo>
                  <a:pt x="59016" y="115938"/>
                </a:lnTo>
                <a:lnTo>
                  <a:pt x="88376" y="65532"/>
                </a:lnTo>
                <a:lnTo>
                  <a:pt x="58991" y="65532"/>
                </a:lnTo>
                <a:lnTo>
                  <a:pt x="21932" y="2108"/>
                </a:lnTo>
                <a:lnTo>
                  <a:pt x="14147" y="63"/>
                </a:lnTo>
                <a:close/>
              </a:path>
              <a:path w="118110" h="116204">
                <a:moveTo>
                  <a:pt x="103733" y="0"/>
                </a:moveTo>
                <a:lnTo>
                  <a:pt x="95961" y="2057"/>
                </a:lnTo>
                <a:lnTo>
                  <a:pt x="58991" y="65532"/>
                </a:lnTo>
                <a:lnTo>
                  <a:pt x="88376" y="65532"/>
                </a:lnTo>
                <a:lnTo>
                  <a:pt x="117906" y="14833"/>
                </a:lnTo>
                <a:lnTo>
                  <a:pt x="115849" y="7061"/>
                </a:lnTo>
                <a:lnTo>
                  <a:pt x="103733" y="0"/>
                </a:lnTo>
                <a:close/>
              </a:path>
            </a:pathLst>
          </a:custGeom>
          <a:solidFill>
            <a:srgbClr val="BF4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72000" y="2284850"/>
            <a:ext cx="2261235" cy="39370"/>
          </a:xfrm>
          <a:custGeom>
            <a:avLst/>
            <a:gdLst/>
            <a:ahLst/>
            <a:cxnLst/>
            <a:rect l="l" t="t" r="r" b="b"/>
            <a:pathLst>
              <a:path w="2261234" h="39369">
                <a:moveTo>
                  <a:pt x="0" y="39249"/>
                </a:moveTo>
                <a:lnTo>
                  <a:pt x="2260798" y="0"/>
                </a:lnTo>
              </a:path>
            </a:pathLst>
          </a:custGeom>
          <a:ln w="9524">
            <a:solidFill>
              <a:srgbClr val="BF48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41324" y="2227224"/>
            <a:ext cx="116839" cy="118110"/>
          </a:xfrm>
          <a:custGeom>
            <a:avLst/>
            <a:gdLst/>
            <a:ahLst/>
            <a:cxnLst/>
            <a:rect l="l" t="t" r="r" b="b"/>
            <a:pathLst>
              <a:path w="116840" h="118110">
                <a:moveTo>
                  <a:pt x="14604" y="0"/>
                </a:moveTo>
                <a:lnTo>
                  <a:pt x="6857" y="2184"/>
                </a:lnTo>
                <a:lnTo>
                  <a:pt x="0" y="14414"/>
                </a:lnTo>
                <a:lnTo>
                  <a:pt x="2184" y="22161"/>
                </a:lnTo>
                <a:lnTo>
                  <a:pt x="66268" y="58064"/>
                </a:lnTo>
                <a:lnTo>
                  <a:pt x="3467" y="96177"/>
                </a:lnTo>
                <a:lnTo>
                  <a:pt x="1562" y="103987"/>
                </a:lnTo>
                <a:lnTo>
                  <a:pt x="8839" y="115976"/>
                </a:lnTo>
                <a:lnTo>
                  <a:pt x="16649" y="117894"/>
                </a:lnTo>
                <a:lnTo>
                  <a:pt x="116674" y="57188"/>
                </a:lnTo>
                <a:lnTo>
                  <a:pt x="14604" y="0"/>
                </a:lnTo>
                <a:close/>
              </a:path>
            </a:pathLst>
          </a:custGeom>
          <a:solidFill>
            <a:srgbClr val="BF4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72000" y="2324100"/>
            <a:ext cx="2799715" cy="2159000"/>
          </a:xfrm>
          <a:custGeom>
            <a:avLst/>
            <a:gdLst/>
            <a:ahLst/>
            <a:cxnLst/>
            <a:rect l="l" t="t" r="r" b="b"/>
            <a:pathLst>
              <a:path w="2799715" h="2159000">
                <a:moveTo>
                  <a:pt x="0" y="0"/>
                </a:moveTo>
                <a:lnTo>
                  <a:pt x="2799438" y="2158688"/>
                </a:lnTo>
              </a:path>
            </a:pathLst>
          </a:custGeom>
          <a:ln w="9524">
            <a:solidFill>
              <a:srgbClr val="BF48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70457" y="4386656"/>
            <a:ext cx="121285" cy="111760"/>
          </a:xfrm>
          <a:custGeom>
            <a:avLst/>
            <a:gdLst/>
            <a:ahLst/>
            <a:cxnLst/>
            <a:rect l="l" t="t" r="r" b="b"/>
            <a:pathLst>
              <a:path w="121284" h="111760">
                <a:moveTo>
                  <a:pt x="8166" y="71310"/>
                </a:moveTo>
                <a:lnTo>
                  <a:pt x="1803" y="76212"/>
                </a:lnTo>
                <a:lnTo>
                  <a:pt x="0" y="90131"/>
                </a:lnTo>
                <a:lnTo>
                  <a:pt x="4902" y="96494"/>
                </a:lnTo>
                <a:lnTo>
                  <a:pt x="120942" y="111518"/>
                </a:lnTo>
                <a:lnTo>
                  <a:pt x="108442" y="80746"/>
                </a:lnTo>
                <a:lnTo>
                  <a:pt x="81025" y="80746"/>
                </a:lnTo>
                <a:lnTo>
                  <a:pt x="8166" y="71310"/>
                </a:lnTo>
                <a:close/>
              </a:path>
              <a:path w="121284" h="111760">
                <a:moveTo>
                  <a:pt x="69494" y="0"/>
                </a:moveTo>
                <a:lnTo>
                  <a:pt x="56502" y="5270"/>
                </a:lnTo>
                <a:lnTo>
                  <a:pt x="53378" y="12687"/>
                </a:lnTo>
                <a:lnTo>
                  <a:pt x="81025" y="80746"/>
                </a:lnTo>
                <a:lnTo>
                  <a:pt x="108442" y="80746"/>
                </a:lnTo>
                <a:lnTo>
                  <a:pt x="76911" y="3124"/>
                </a:lnTo>
                <a:lnTo>
                  <a:pt x="69494" y="0"/>
                </a:lnTo>
                <a:close/>
              </a:path>
            </a:pathLst>
          </a:custGeom>
          <a:solidFill>
            <a:srgbClr val="BF48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64540" y="3627120"/>
            <a:ext cx="12077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Perpetua"/>
                <a:cs typeface="Perpetua"/>
              </a:rPr>
              <a:t>Source </a:t>
            </a:r>
            <a:r>
              <a:rPr sz="1800" dirty="0">
                <a:latin typeface="Perpetua"/>
                <a:cs typeface="Perpetua"/>
              </a:rPr>
              <a:t>&amp;</a:t>
            </a:r>
            <a:r>
              <a:rPr sz="1800" spc="-275" dirty="0">
                <a:latin typeface="Perpetua"/>
                <a:cs typeface="Perpetua"/>
              </a:rPr>
              <a:t> </a:t>
            </a:r>
            <a:r>
              <a:rPr sz="1800" spc="-50" dirty="0">
                <a:latin typeface="Perpetua"/>
                <a:cs typeface="Perpetua"/>
              </a:rPr>
              <a:t>Tests</a:t>
            </a:r>
            <a:endParaRPr sz="1800">
              <a:latin typeface="Perpetua"/>
              <a:cs typeface="Perpetu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83739" y="2118360"/>
            <a:ext cx="671195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dirty="0">
                <a:latin typeface="Perpetua"/>
                <a:cs typeface="Perpetua"/>
              </a:rPr>
              <a:t>Regular  Inte</a:t>
            </a:r>
            <a:r>
              <a:rPr sz="1800" spc="70" dirty="0">
                <a:latin typeface="Perpetua"/>
                <a:cs typeface="Perpetua"/>
              </a:rPr>
              <a:t>r</a:t>
            </a:r>
            <a:r>
              <a:rPr sz="1800" spc="-30" dirty="0">
                <a:latin typeface="Perpetua"/>
                <a:cs typeface="Perpetua"/>
              </a:rPr>
              <a:t>v</a:t>
            </a:r>
            <a:r>
              <a:rPr sz="1800" dirty="0">
                <a:latin typeface="Perpetua"/>
                <a:cs typeface="Perpetua"/>
              </a:rPr>
              <a:t>al</a:t>
            </a:r>
            <a:endParaRPr sz="1800">
              <a:latin typeface="Perpetua"/>
              <a:cs typeface="Perpetu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36540" y="2423160"/>
            <a:ext cx="1040130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dirty="0">
                <a:latin typeface="Perpetua"/>
                <a:cs typeface="Perpetua"/>
              </a:rPr>
              <a:t>E</a:t>
            </a:r>
            <a:r>
              <a:rPr sz="1800" spc="-30" dirty="0">
                <a:latin typeface="Perpetua"/>
                <a:cs typeface="Perpetua"/>
              </a:rPr>
              <a:t>x</a:t>
            </a:r>
            <a:r>
              <a:rPr sz="1800" dirty="0">
                <a:latin typeface="Perpetua"/>
                <a:cs typeface="Perpetua"/>
              </a:rPr>
              <a:t>ecuta</a:t>
            </a:r>
            <a:r>
              <a:rPr sz="1800" spc="-30" dirty="0">
                <a:latin typeface="Perpetua"/>
                <a:cs typeface="Perpetua"/>
              </a:rPr>
              <a:t>b</a:t>
            </a:r>
            <a:r>
              <a:rPr sz="1800" dirty="0">
                <a:latin typeface="Perpetua"/>
                <a:cs typeface="Perpetua"/>
              </a:rPr>
              <a:t>le/  </a:t>
            </a:r>
            <a:r>
              <a:rPr sz="1800" spc="-5" dirty="0">
                <a:latin typeface="Perpetua"/>
                <a:cs typeface="Perpetua"/>
              </a:rPr>
              <a:t>Package</a:t>
            </a:r>
            <a:endParaRPr sz="1800">
              <a:latin typeface="Perpetua"/>
              <a:cs typeface="Perpetu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26739" y="3246120"/>
            <a:ext cx="12579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latin typeface="Perpetua"/>
                <a:cs typeface="Perpetua"/>
              </a:rPr>
              <a:t>Testing</a:t>
            </a:r>
            <a:r>
              <a:rPr sz="1800" spc="-95" dirty="0">
                <a:latin typeface="Perpetua"/>
                <a:cs typeface="Perpetua"/>
              </a:rPr>
              <a:t> </a:t>
            </a:r>
            <a:r>
              <a:rPr sz="1800" dirty="0">
                <a:latin typeface="Perpetua"/>
                <a:cs typeface="Perpetua"/>
              </a:rPr>
              <a:t>Results</a:t>
            </a:r>
            <a:endParaRPr sz="18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dirty="0"/>
              <a:t>CI –</a:t>
            </a:r>
            <a:r>
              <a:rPr spc="-85" dirty="0"/>
              <a:t> </a:t>
            </a:r>
            <a:r>
              <a:rPr dirty="0"/>
              <a:t>Benefits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0">
              <a:lnSpc>
                <a:spcPct val="100000"/>
              </a:lnSpc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10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Immediate </a:t>
            </a:r>
            <a:r>
              <a:rPr spc="-10" dirty="0"/>
              <a:t>bug</a:t>
            </a:r>
            <a:r>
              <a:rPr spc="-45" dirty="0"/>
              <a:t> </a:t>
            </a:r>
            <a:r>
              <a:rPr dirty="0"/>
              <a:t>detection</a:t>
            </a:r>
            <a:endParaRPr sz="220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56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3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No integration step in the</a:t>
            </a:r>
            <a:r>
              <a:rPr spc="-40" dirty="0"/>
              <a:t> </a:t>
            </a:r>
            <a:r>
              <a:rPr dirty="0"/>
              <a:t>lifecycle</a:t>
            </a:r>
            <a:endParaRPr sz="220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58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29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A </a:t>
            </a:r>
            <a:r>
              <a:rPr spc="-15" dirty="0"/>
              <a:t>deployable </a:t>
            </a:r>
            <a:r>
              <a:rPr dirty="0"/>
              <a:t>system </a:t>
            </a:r>
            <a:r>
              <a:rPr spc="-15" dirty="0"/>
              <a:t>at </a:t>
            </a:r>
            <a:r>
              <a:rPr spc="-20" dirty="0"/>
              <a:t>any </a:t>
            </a:r>
            <a:r>
              <a:rPr spc="-5" dirty="0"/>
              <a:t>given</a:t>
            </a:r>
            <a:r>
              <a:rPr spc="-10" dirty="0"/>
              <a:t> </a:t>
            </a:r>
            <a:r>
              <a:rPr dirty="0"/>
              <a:t>point</a:t>
            </a:r>
            <a:endParaRPr sz="220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58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29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Record of </a:t>
            </a:r>
            <a:r>
              <a:rPr spc="-15" dirty="0"/>
              <a:t>evolution </a:t>
            </a:r>
            <a:r>
              <a:rPr dirty="0"/>
              <a:t>of the</a:t>
            </a:r>
            <a:r>
              <a:rPr spc="-25" dirty="0"/>
              <a:t> </a:t>
            </a:r>
            <a:r>
              <a:rPr spc="-5" dirty="0"/>
              <a:t>project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dirty="0"/>
              <a:t>CI – </a:t>
            </a:r>
            <a:r>
              <a:rPr spc="-5" dirty="0"/>
              <a:t>The</a:t>
            </a:r>
            <a:r>
              <a:rPr spc="-95" dirty="0"/>
              <a:t> </a:t>
            </a:r>
            <a:r>
              <a:rPr spc="-15" dirty="0"/>
              <a:t>tools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0">
              <a:lnSpc>
                <a:spcPct val="100000"/>
              </a:lnSpc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1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Code</a:t>
            </a:r>
            <a:r>
              <a:rPr spc="-20" dirty="0"/>
              <a:t> </a:t>
            </a:r>
            <a:r>
              <a:rPr dirty="0"/>
              <a:t>Repositories</a:t>
            </a:r>
            <a:endParaRPr sz="22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35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5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-40" dirty="0"/>
              <a:t>SVN, </a:t>
            </a:r>
            <a:r>
              <a:rPr sz="2400" dirty="0"/>
              <a:t>Mercurial,</a:t>
            </a:r>
            <a:r>
              <a:rPr sz="2400" spc="-185" dirty="0"/>
              <a:t> </a:t>
            </a:r>
            <a:r>
              <a:rPr sz="2400" dirty="0"/>
              <a:t>Git</a:t>
            </a:r>
            <a:endParaRPr sz="240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53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04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Continuous Build</a:t>
            </a:r>
            <a:r>
              <a:rPr spc="-60" dirty="0"/>
              <a:t> </a:t>
            </a:r>
            <a:r>
              <a:rPr dirty="0"/>
              <a:t>Systems</a:t>
            </a:r>
            <a:endParaRPr sz="22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37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5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Perpetua"/>
                <a:cs typeface="Perpetua"/>
              </a:rPr>
              <a:t>Jenkins</a:t>
            </a:r>
            <a:r>
              <a:rPr sz="2400" spc="-15" dirty="0"/>
              <a:t>, </a:t>
            </a:r>
            <a:r>
              <a:rPr sz="2400" spc="-10" dirty="0"/>
              <a:t>Bamboo, </a:t>
            </a:r>
            <a:r>
              <a:rPr sz="2400" spc="5" dirty="0"/>
              <a:t>Cruise</a:t>
            </a:r>
            <a:r>
              <a:rPr sz="2400" spc="-195" dirty="0"/>
              <a:t> </a:t>
            </a:r>
            <a:r>
              <a:rPr sz="2400" spc="-5" dirty="0"/>
              <a:t>Control</a:t>
            </a:r>
            <a:endParaRPr sz="2400">
              <a:latin typeface="Perpetua"/>
              <a:cs typeface="Perpetua"/>
            </a:endParaRPr>
          </a:p>
          <a:p>
            <a:pPr marL="425450">
              <a:lnSpc>
                <a:spcPct val="100000"/>
              </a:lnSpc>
              <a:spcBef>
                <a:spcPts val="63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19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-85" dirty="0"/>
              <a:t>Test</a:t>
            </a:r>
            <a:r>
              <a:rPr spc="-35" dirty="0"/>
              <a:t> </a:t>
            </a:r>
            <a:r>
              <a:rPr spc="-15" dirty="0"/>
              <a:t>Frameworks</a:t>
            </a:r>
            <a:endParaRPr sz="22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370"/>
              </a:spcBef>
            </a:pPr>
            <a:r>
              <a:rPr sz="2000" spc="-560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5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-20" dirty="0"/>
              <a:t>JUnit,Cucumber,</a:t>
            </a:r>
            <a:r>
              <a:rPr sz="2400" spc="-114" dirty="0"/>
              <a:t> </a:t>
            </a:r>
            <a:r>
              <a:rPr sz="2400" dirty="0"/>
              <a:t>CppUnit</a:t>
            </a:r>
            <a:endParaRPr sz="240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53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40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5" dirty="0"/>
              <a:t>Artifact</a:t>
            </a:r>
            <a:r>
              <a:rPr spc="-5" dirty="0"/>
              <a:t> </a:t>
            </a:r>
            <a:r>
              <a:rPr dirty="0"/>
              <a:t>Repositories</a:t>
            </a:r>
            <a:endParaRPr sz="22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370"/>
              </a:spcBef>
            </a:pPr>
            <a:r>
              <a:rPr sz="2000" spc="-560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2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Nexus,</a:t>
            </a:r>
            <a:r>
              <a:rPr sz="2400" spc="-300" dirty="0"/>
              <a:t> </a:t>
            </a:r>
            <a:r>
              <a:rPr sz="2400" spc="-15" dirty="0"/>
              <a:t>Artifactory,</a:t>
            </a:r>
            <a:r>
              <a:rPr sz="2400" spc="-300" dirty="0"/>
              <a:t> </a:t>
            </a:r>
            <a:r>
              <a:rPr sz="2400" dirty="0"/>
              <a:t>Archiva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ct val="100000"/>
              </a:lnSpc>
            </a:pPr>
            <a:r>
              <a:rPr spc="-5" dirty="0"/>
              <a:t>Jenkins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6250">
              <a:lnSpc>
                <a:spcPct val="100000"/>
              </a:lnSpc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1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5" dirty="0"/>
              <a:t>Branched </a:t>
            </a:r>
            <a:r>
              <a:rPr spc="-10" dirty="0"/>
              <a:t>from</a:t>
            </a:r>
            <a:r>
              <a:rPr spc="-50" dirty="0"/>
              <a:t> </a:t>
            </a:r>
            <a:r>
              <a:rPr dirty="0"/>
              <a:t>Hudson</a:t>
            </a:r>
            <a:endParaRPr sz="2200">
              <a:latin typeface="Times New Roman"/>
              <a:cs typeface="Times New Roman"/>
            </a:endParaRPr>
          </a:p>
          <a:p>
            <a:pPr marL="3016250">
              <a:lnSpc>
                <a:spcPct val="100000"/>
              </a:lnSpc>
              <a:spcBef>
                <a:spcPts val="56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20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-45" dirty="0"/>
              <a:t>Java </a:t>
            </a:r>
            <a:r>
              <a:rPr dirty="0"/>
              <a:t>based Continuous Build</a:t>
            </a:r>
            <a:r>
              <a:rPr spc="-25" dirty="0"/>
              <a:t> </a:t>
            </a:r>
            <a:r>
              <a:rPr dirty="0"/>
              <a:t>System</a:t>
            </a:r>
            <a:endParaRPr sz="2200">
              <a:latin typeface="Times New Roman"/>
              <a:cs typeface="Times New Roman"/>
            </a:endParaRPr>
          </a:p>
          <a:p>
            <a:pPr marL="3016250">
              <a:lnSpc>
                <a:spcPct val="100000"/>
              </a:lnSpc>
              <a:spcBef>
                <a:spcPts val="58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2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Runs in </a:t>
            </a:r>
            <a:r>
              <a:rPr spc="10" dirty="0"/>
              <a:t>servlet</a:t>
            </a:r>
            <a:r>
              <a:rPr spc="-50" dirty="0"/>
              <a:t> </a:t>
            </a:r>
            <a:r>
              <a:rPr dirty="0"/>
              <a:t>container</a:t>
            </a:r>
            <a:endParaRPr sz="2200">
              <a:latin typeface="Times New Roman"/>
              <a:cs typeface="Times New Roman"/>
            </a:endParaRPr>
          </a:p>
          <a:p>
            <a:pPr marL="3333750">
              <a:lnSpc>
                <a:spcPct val="100000"/>
              </a:lnSpc>
              <a:spcBef>
                <a:spcPts val="370"/>
              </a:spcBef>
            </a:pPr>
            <a:r>
              <a:rPr sz="2000" spc="-545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20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-15" dirty="0"/>
              <a:t>Glassfish,Tomcat</a:t>
            </a:r>
            <a:endParaRPr sz="2400">
              <a:latin typeface="Times New Roman"/>
              <a:cs typeface="Times New Roman"/>
            </a:endParaRPr>
          </a:p>
          <a:p>
            <a:pPr marL="3016250">
              <a:lnSpc>
                <a:spcPct val="100000"/>
              </a:lnSpc>
              <a:spcBef>
                <a:spcPts val="53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25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spc="10" dirty="0"/>
              <a:t>Supported </a:t>
            </a:r>
            <a:r>
              <a:rPr spc="-30" dirty="0"/>
              <a:t>by </a:t>
            </a:r>
            <a:r>
              <a:rPr spc="-35" dirty="0"/>
              <a:t>over </a:t>
            </a:r>
            <a:r>
              <a:rPr dirty="0"/>
              <a:t>400 </a:t>
            </a:r>
            <a:r>
              <a:rPr spc="5" dirty="0"/>
              <a:t>plugins</a:t>
            </a:r>
            <a:endParaRPr sz="2200">
              <a:latin typeface="Times New Roman"/>
              <a:cs typeface="Times New Roman"/>
            </a:endParaRPr>
          </a:p>
          <a:p>
            <a:pPr marL="3562350" marR="5080" indent="-228600">
              <a:lnSpc>
                <a:spcPct val="101200"/>
              </a:lnSpc>
              <a:spcBef>
                <a:spcPts val="335"/>
              </a:spcBef>
            </a:pPr>
            <a:r>
              <a:rPr sz="2000" spc="-560" dirty="0">
                <a:solidFill>
                  <a:srgbClr val="9B2D1F"/>
                </a:solidFill>
                <a:latin typeface="Wingdings 2"/>
                <a:cs typeface="Wingdings 2"/>
              </a:rPr>
              <a:t></a:t>
            </a:r>
            <a:r>
              <a:rPr sz="2000" spc="75" dirty="0">
                <a:solidFill>
                  <a:srgbClr val="9B2D1F"/>
                </a:solidFill>
                <a:latin typeface="Times New Roman"/>
                <a:cs typeface="Times New Roman"/>
              </a:rPr>
              <a:t> </a:t>
            </a:r>
            <a:r>
              <a:rPr sz="2400" spc="-20" dirty="0"/>
              <a:t>SCM,Testing, </a:t>
            </a:r>
            <a:r>
              <a:rPr sz="2400" spc="-5" dirty="0"/>
              <a:t>Notifications, </a:t>
            </a:r>
            <a:r>
              <a:rPr sz="2400" dirty="0"/>
              <a:t>Reporting,  </a:t>
            </a:r>
            <a:r>
              <a:rPr sz="2400" spc="5" dirty="0"/>
              <a:t>Artifact </a:t>
            </a:r>
            <a:r>
              <a:rPr sz="2400" spc="-5" dirty="0"/>
              <a:t>Saving,Triggers, </a:t>
            </a:r>
            <a:r>
              <a:rPr sz="2400" spc="5" dirty="0"/>
              <a:t>External  </a:t>
            </a:r>
            <a:r>
              <a:rPr sz="2400" dirty="0"/>
              <a:t>Integration</a:t>
            </a:r>
            <a:endParaRPr sz="2400">
              <a:latin typeface="Times New Roman"/>
              <a:cs typeface="Times New Roman"/>
            </a:endParaRPr>
          </a:p>
          <a:p>
            <a:pPr marL="3016250">
              <a:lnSpc>
                <a:spcPct val="100000"/>
              </a:lnSpc>
              <a:spcBef>
                <a:spcPts val="50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220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dirty="0"/>
              <a:t>Under </a:t>
            </a:r>
            <a:r>
              <a:rPr spc="-10" dirty="0"/>
              <a:t>development </a:t>
            </a:r>
            <a:r>
              <a:rPr dirty="0"/>
              <a:t>since</a:t>
            </a:r>
            <a:r>
              <a:rPr spc="-45" dirty="0"/>
              <a:t> </a:t>
            </a:r>
            <a:r>
              <a:rPr dirty="0"/>
              <a:t>2005</a:t>
            </a:r>
            <a:endParaRPr sz="2200">
              <a:latin typeface="Times New Roman"/>
              <a:cs typeface="Times New Roman"/>
            </a:endParaRPr>
          </a:p>
          <a:p>
            <a:pPr marL="3016250">
              <a:lnSpc>
                <a:spcPct val="100000"/>
              </a:lnSpc>
              <a:spcBef>
                <a:spcPts val="580"/>
              </a:spcBef>
            </a:pPr>
            <a:r>
              <a:rPr sz="2200" spc="-610" dirty="0">
                <a:solidFill>
                  <a:srgbClr val="D34817"/>
                </a:solidFill>
                <a:latin typeface="Wingdings 2"/>
                <a:cs typeface="Wingdings 2"/>
              </a:rPr>
              <a:t></a:t>
            </a:r>
            <a:r>
              <a:rPr sz="2200" spc="150" dirty="0">
                <a:solidFill>
                  <a:srgbClr val="D34817"/>
                </a:solidFill>
                <a:latin typeface="Times New Roman"/>
                <a:cs typeface="Times New Roman"/>
              </a:rPr>
              <a:t> </a:t>
            </a:r>
            <a:r>
              <a:rPr u="heavy" dirty="0">
                <a:solidFill>
                  <a:srgbClr val="CC9900"/>
                </a:solidFill>
                <a:hlinkClick r:id="rId2"/>
              </a:rPr>
              <a:t>http://jenkins-ci.org/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447800"/>
            <a:ext cx="2286000" cy="2670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1236</Words>
  <Application>Microsoft Office PowerPoint</Application>
  <PresentationFormat>On-screen Show (4:3)</PresentationFormat>
  <Paragraphs>213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Franklin Gothic Book</vt:lpstr>
      <vt:lpstr>Perpetua</vt:lpstr>
      <vt:lpstr>Times New Roman</vt:lpstr>
      <vt:lpstr>Wingdings 2</vt:lpstr>
      <vt:lpstr>Office Theme</vt:lpstr>
      <vt:lpstr>Jenkins Continuous Build System</vt:lpstr>
      <vt:lpstr>Executive summary</vt:lpstr>
      <vt:lpstr>Agenda</vt:lpstr>
      <vt:lpstr>CI - Defined</vt:lpstr>
      <vt:lpstr>CI – What does it really mean?</vt:lpstr>
      <vt:lpstr>CI - Workflow</vt:lpstr>
      <vt:lpstr>CI – Benefits</vt:lpstr>
      <vt:lpstr>CI – The tools</vt:lpstr>
      <vt:lpstr>Jenkins</vt:lpstr>
      <vt:lpstr>Jenkins - History</vt:lpstr>
      <vt:lpstr>Jenkins – Fitting in</vt:lpstr>
      <vt:lpstr>Why Jenkins? Flexibility!</vt:lpstr>
      <vt:lpstr>Why Jenkins? Free/OSS</vt:lpstr>
      <vt:lpstr>What can Jenkins do?</vt:lpstr>
      <vt:lpstr>How Jenkins works - Setup</vt:lpstr>
      <vt:lpstr>How Jenkins works - Building</vt:lpstr>
      <vt:lpstr>How Jenkins works - Reporting</vt:lpstr>
      <vt:lpstr>Jenkins by example – Main Page</vt:lpstr>
      <vt:lpstr>Jenkins by example – Project Status</vt:lpstr>
      <vt:lpstr>Jenkins by example – Project Status</vt:lpstr>
      <vt:lpstr>Jenkins by example – New Project</vt:lpstr>
      <vt:lpstr>Enhancing Jenkins</vt:lpstr>
      <vt:lpstr>Running Jenkins yourself</vt:lpstr>
      <vt:lpstr>Running Jenkins yourself – Updates</vt:lpstr>
      <vt:lpstr>Letting someone else run Jenkins</vt:lpstr>
      <vt:lpstr>Tying it into Agile</vt:lpstr>
      <vt:lpstr>Putting it all together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Continuous Build System</dc:title>
  <cp:lastModifiedBy>Prabhakar Thiraviyam</cp:lastModifiedBy>
  <cp:revision>2</cp:revision>
  <dcterms:created xsi:type="dcterms:W3CDTF">2017-05-09T02:17:08Z</dcterms:created>
  <dcterms:modified xsi:type="dcterms:W3CDTF">2017-05-09T02:22:21Z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2017-05-09T00:00:00Z</vt:filetime>
  </property>
</Properties>
</file>