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8" r:id="rId2"/>
    <p:sldId id="259" r:id="rId3"/>
    <p:sldId id="274" r:id="rId4"/>
    <p:sldId id="275" r:id="rId5"/>
    <p:sldId id="287" r:id="rId6"/>
    <p:sldId id="276" r:id="rId7"/>
    <p:sldId id="277" r:id="rId8"/>
    <p:sldId id="278" r:id="rId9"/>
    <p:sldId id="281" r:id="rId10"/>
    <p:sldId id="279" r:id="rId11"/>
    <p:sldId id="280" r:id="rId12"/>
    <p:sldId id="286" r:id="rId13"/>
    <p:sldId id="282" r:id="rId14"/>
    <p:sldId id="283" r:id="rId15"/>
    <p:sldId id="284" r:id="rId16"/>
    <p:sldId id="285"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D7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30"/>
    <p:restoredTop sz="94674"/>
  </p:normalViewPr>
  <p:slideViewPr>
    <p:cSldViewPr snapToGrid="0" snapToObjects="1">
      <p:cViewPr varScale="1">
        <p:scale>
          <a:sx n="68" d="100"/>
          <a:sy n="68" d="100"/>
        </p:scale>
        <p:origin x="462"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B41EB9-7971-5544-BD7F-525B22CFBC36}" type="datetimeFigureOut">
              <a:rPr lang="en-US" smtClean="0"/>
              <a:t>7/31/2017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18C74-732F-8D4D-8F20-8C98075AAD8C}" type="slidenum">
              <a:rPr lang="en-US" smtClean="0"/>
              <a:t>‹#›</a:t>
            </a:fld>
            <a:endParaRPr lang="en-US" dirty="0"/>
          </a:p>
        </p:txBody>
      </p:sp>
    </p:spTree>
    <p:extLst>
      <p:ext uri="{BB962C8B-B14F-4D97-AF65-F5344CB8AC3E}">
        <p14:creationId xmlns:p14="http://schemas.microsoft.com/office/powerpoint/2010/main" val="1440108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CF534-097E-6546-AAC2-359745A6CD51}" type="datetimeFigureOut">
              <a:rPr lang="en-US" smtClean="0"/>
              <a:t>7/31/2017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BC3DD-79F8-E74E-8B85-E69445BFDBC5}" type="slidenum">
              <a:rPr lang="en-US" smtClean="0"/>
              <a:t>‹#›</a:t>
            </a:fld>
            <a:endParaRPr lang="en-US" dirty="0"/>
          </a:p>
        </p:txBody>
      </p:sp>
    </p:spTree>
    <p:extLst>
      <p:ext uri="{BB962C8B-B14F-4D97-AF65-F5344CB8AC3E}">
        <p14:creationId xmlns:p14="http://schemas.microsoft.com/office/powerpoint/2010/main" val="1899494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417438"/>
            <a:ext cx="9144000" cy="2387600"/>
          </a:xfrm>
          <a:ln>
            <a:noFill/>
          </a:ln>
        </p:spPr>
        <p:txBody>
          <a:bodyPr anchor="b">
            <a:normAutofit/>
          </a:bodyPr>
          <a:lstStyle>
            <a:lvl1pPr algn="ctr">
              <a:defRPr sz="8000" b="0">
                <a:solidFill>
                  <a:srgbClr val="50D7C8"/>
                </a:solidFill>
                <a:latin typeface="+mn-lt"/>
              </a:defRPr>
            </a:lvl1pPr>
          </a:lstStyle>
          <a:p>
            <a:r>
              <a:rPr lang="en-US" dirty="0"/>
              <a:t>This is a sample Text</a:t>
            </a:r>
          </a:p>
        </p:txBody>
      </p:sp>
      <p:sp>
        <p:nvSpPr>
          <p:cNvPr id="10" name="Rectangle 9"/>
          <p:cNvSpPr/>
          <p:nvPr userDrawn="1"/>
        </p:nvSpPr>
        <p:spPr>
          <a:xfrm>
            <a:off x="0" y="3814354"/>
            <a:ext cx="12192000" cy="3043646"/>
          </a:xfrm>
          <a:prstGeom prst="rect">
            <a:avLst/>
          </a:prstGeom>
          <a:solidFill>
            <a:srgbClr val="50D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9319" y="230188"/>
            <a:ext cx="1694248" cy="618401"/>
          </a:xfrm>
          <a:prstGeom prst="rect">
            <a:avLst/>
          </a:prstGeom>
        </p:spPr>
      </p:pic>
      <p:sp>
        <p:nvSpPr>
          <p:cNvPr id="3" name="Subtitle 2"/>
          <p:cNvSpPr>
            <a:spLocks noGrp="1"/>
          </p:cNvSpPr>
          <p:nvPr>
            <p:ph type="subTitle" idx="1"/>
          </p:nvPr>
        </p:nvSpPr>
        <p:spPr>
          <a:xfrm>
            <a:off x="1524000" y="4015867"/>
            <a:ext cx="9144000" cy="1655762"/>
          </a:xfrm>
          <a:ln>
            <a:noFill/>
          </a:ln>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182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765989" y="1240971"/>
            <a:ext cx="9934963" cy="4919021"/>
          </a:xfrm>
        </p:spPr>
        <p:txBody>
          <a:bodyPr vert="eaVert"/>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FED300D6-A6F6-4B5F-BB6A-5A53C7CDFA6E}"/>
              </a:ext>
            </a:extLst>
          </p:cNvPr>
          <p:cNvSpPr>
            <a:spLocks noGrp="1"/>
          </p:cNvSpPr>
          <p:nvPr>
            <p:ph type="title"/>
          </p:nvPr>
        </p:nvSpPr>
        <p:spPr>
          <a:xfrm>
            <a:off x="765988" y="287350"/>
            <a:ext cx="10611761" cy="862181"/>
          </a:xfrm>
        </p:spPr>
        <p:txBody>
          <a:bodyPr/>
          <a:lstStyle>
            <a:lvl1pPr>
              <a:defRPr b="1">
                <a:solidFill>
                  <a:srgbClr val="50D7C8"/>
                </a:solidFill>
                <a:latin typeface="+mn-lt"/>
              </a:defRPr>
            </a:lvl1pPr>
          </a:lstStyle>
          <a:p>
            <a:r>
              <a:rPr lang="en-US" dirty="0"/>
              <a:t>Click to edit Master title style</a:t>
            </a:r>
          </a:p>
        </p:txBody>
      </p:sp>
    </p:spTree>
    <p:extLst>
      <p:ext uri="{BB962C8B-B14F-4D97-AF65-F5344CB8AC3E}">
        <p14:creationId xmlns:p14="http://schemas.microsoft.com/office/powerpoint/2010/main" val="103012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36180" y="365125"/>
            <a:ext cx="2628900" cy="5811838"/>
          </a:xfrm>
        </p:spPr>
        <p:txBody>
          <a:bodyPr vert="eaVert"/>
          <a:lstStyle>
            <a:lvl1pPr>
              <a:defRPr b="1">
                <a:solidFill>
                  <a:srgbClr val="50D7C8"/>
                </a:solidFill>
                <a:latin typeface="+mn-lt"/>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6545580" cy="5811838"/>
          </a:xfrm>
        </p:spPr>
        <p:txBody>
          <a:bodyPr vert="eaVert"/>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77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5988" y="287350"/>
            <a:ext cx="10611761" cy="862181"/>
          </a:xfrm>
        </p:spPr>
        <p:txBody>
          <a:bodyPr/>
          <a:lstStyle>
            <a:lvl1pPr>
              <a:defRPr b="1">
                <a:solidFill>
                  <a:srgbClr val="50D7C8"/>
                </a:solidFill>
                <a:latin typeface="+mn-lt"/>
              </a:defRPr>
            </a:lvl1pPr>
          </a:lstStyle>
          <a:p>
            <a:r>
              <a:rPr lang="en-US" dirty="0"/>
              <a:t>Click to edit Master title style</a:t>
            </a:r>
          </a:p>
        </p:txBody>
      </p:sp>
      <p:sp>
        <p:nvSpPr>
          <p:cNvPr id="3" name="Content Placeholder 2"/>
          <p:cNvSpPr>
            <a:spLocks noGrp="1"/>
          </p:cNvSpPr>
          <p:nvPr>
            <p:ph idx="1"/>
          </p:nvPr>
        </p:nvSpPr>
        <p:spPr>
          <a:xfrm>
            <a:off x="765989" y="1240972"/>
            <a:ext cx="10611760" cy="4855898"/>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1507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404938"/>
            <a:ext cx="10515600" cy="2852737"/>
          </a:xfrm>
        </p:spPr>
        <p:txBody>
          <a:bodyPr anchor="b"/>
          <a:lstStyle>
            <a:lvl1pPr>
              <a:defRPr sz="6000" b="1">
                <a:solidFill>
                  <a:srgbClr val="50D7C8"/>
                </a:solidFill>
                <a:latin typeface="+mn-lt"/>
              </a:defRPr>
            </a:lvl1pPr>
          </a:lstStyle>
          <a:p>
            <a:r>
              <a:rPr lang="en-US" dirty="0"/>
              <a:t>Click to edit Master title style</a:t>
            </a:r>
          </a:p>
        </p:txBody>
      </p:sp>
      <p:sp>
        <p:nvSpPr>
          <p:cNvPr id="3" name="Text Placeholder 2"/>
          <p:cNvSpPr>
            <a:spLocks noGrp="1"/>
          </p:cNvSpPr>
          <p:nvPr>
            <p:ph type="body" idx="1"/>
          </p:nvPr>
        </p:nvSpPr>
        <p:spPr>
          <a:xfrm>
            <a:off x="831850" y="42846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435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05543" y="1254034"/>
            <a:ext cx="5214257" cy="4676503"/>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39543" y="1254034"/>
            <a:ext cx="5214257" cy="4676503"/>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a:extLst>
              <a:ext uri="{FF2B5EF4-FFF2-40B4-BE49-F238E27FC236}">
                <a16:creationId xmlns:a16="http://schemas.microsoft.com/office/drawing/2014/main" id="{5A0AD19C-1173-4F1C-AC08-8BA52C548921}"/>
              </a:ext>
            </a:extLst>
          </p:cNvPr>
          <p:cNvSpPr>
            <a:spLocks noGrp="1"/>
          </p:cNvSpPr>
          <p:nvPr>
            <p:ph type="title"/>
          </p:nvPr>
        </p:nvSpPr>
        <p:spPr>
          <a:xfrm>
            <a:off x="765988" y="287350"/>
            <a:ext cx="10611761" cy="862181"/>
          </a:xfrm>
        </p:spPr>
        <p:txBody>
          <a:bodyPr/>
          <a:lstStyle>
            <a:lvl1pPr>
              <a:defRPr b="1">
                <a:solidFill>
                  <a:srgbClr val="50D7C8"/>
                </a:solidFill>
                <a:latin typeface="+mn-lt"/>
              </a:defRPr>
            </a:lvl1pPr>
          </a:lstStyle>
          <a:p>
            <a:r>
              <a:rPr lang="en-US" dirty="0"/>
              <a:t>Click to edit Master title style</a:t>
            </a:r>
          </a:p>
        </p:txBody>
      </p:sp>
    </p:spTree>
    <p:extLst>
      <p:ext uri="{BB962C8B-B14F-4D97-AF65-F5344CB8AC3E}">
        <p14:creationId xmlns:p14="http://schemas.microsoft.com/office/powerpoint/2010/main" val="199770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247189"/>
            <a:ext cx="5157787"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168759"/>
            <a:ext cx="5157787" cy="4122504"/>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4561" y="1247189"/>
            <a:ext cx="5183188"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168759"/>
            <a:ext cx="5183188" cy="4122504"/>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3F29F8C7-8B3E-457A-AC08-AD90D65BBECB}"/>
              </a:ext>
            </a:extLst>
          </p:cNvPr>
          <p:cNvSpPr>
            <a:spLocks noGrp="1"/>
          </p:cNvSpPr>
          <p:nvPr>
            <p:ph type="title"/>
          </p:nvPr>
        </p:nvSpPr>
        <p:spPr>
          <a:xfrm>
            <a:off x="765988" y="287350"/>
            <a:ext cx="10611761" cy="862181"/>
          </a:xfrm>
        </p:spPr>
        <p:txBody>
          <a:bodyPr/>
          <a:lstStyle>
            <a:lvl1pPr>
              <a:defRPr b="1">
                <a:solidFill>
                  <a:srgbClr val="50D7C8"/>
                </a:solidFill>
                <a:latin typeface="+mn-lt"/>
              </a:defRPr>
            </a:lvl1pPr>
          </a:lstStyle>
          <a:p>
            <a:r>
              <a:rPr lang="en-US" dirty="0"/>
              <a:t>Click to edit Master title style</a:t>
            </a:r>
          </a:p>
        </p:txBody>
      </p:sp>
    </p:spTree>
    <p:extLst>
      <p:ext uri="{BB962C8B-B14F-4D97-AF65-F5344CB8AC3E}">
        <p14:creationId xmlns:p14="http://schemas.microsoft.com/office/powerpoint/2010/main" val="158824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solidFill>
          <a:srgbClr val="50D7C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989" y="2579066"/>
            <a:ext cx="9934963" cy="1320299"/>
          </a:xfrm>
        </p:spPr>
        <p:txBody>
          <a:bodyPr/>
          <a:lstStyle>
            <a:lvl1pPr algn="ctr">
              <a:defRPr b="1">
                <a:solidFill>
                  <a:schemeClr val="bg1"/>
                </a:solidFill>
              </a:defRPr>
            </a:lvl1pPr>
          </a:lstStyle>
          <a:p>
            <a:r>
              <a:rPr lang="en-US" dirty="0"/>
              <a:t>Click to edit Master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9296" y="261782"/>
            <a:ext cx="1491928" cy="552014"/>
          </a:xfrm>
          <a:prstGeom prst="rect">
            <a:avLst/>
          </a:prstGeom>
        </p:spPr>
      </p:pic>
    </p:spTree>
    <p:extLst>
      <p:ext uri="{BB962C8B-B14F-4D97-AF65-F5344CB8AC3E}">
        <p14:creationId xmlns:p14="http://schemas.microsoft.com/office/powerpoint/2010/main" val="38736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57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rgbClr val="50D7C8"/>
                </a:solidFill>
                <a:latin typeface="+mn-lt"/>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buClr>
                <a:srgbClr val="50D7C8"/>
              </a:buClr>
              <a:defRPr sz="3200"/>
            </a:lvl1pPr>
            <a:lvl2pPr>
              <a:buClr>
                <a:srgbClr val="50D7C8"/>
              </a:buClr>
              <a:defRPr sz="2800"/>
            </a:lvl2pPr>
            <a:lvl3pPr>
              <a:buClr>
                <a:srgbClr val="50D7C8"/>
              </a:buClr>
              <a:defRPr sz="2400"/>
            </a:lvl3pPr>
            <a:lvl4pPr>
              <a:buClr>
                <a:srgbClr val="50D7C8"/>
              </a:buClr>
              <a:defRPr sz="2000"/>
            </a:lvl4pPr>
            <a:lvl5pPr>
              <a:buClr>
                <a:srgbClr val="50D7C8"/>
              </a:buCl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139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rgbClr val="50D7C8"/>
                </a:solidFill>
                <a:latin typeface="+mn-lt"/>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3462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988" y="267198"/>
            <a:ext cx="9934963" cy="7711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5989" y="1254035"/>
            <a:ext cx="9934963" cy="49608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91564"/>
            <a:ext cx="12192000" cy="466435"/>
          </a:xfrm>
          <a:prstGeom prst="rect">
            <a:avLst/>
          </a:prstGeom>
          <a:solidFill>
            <a:srgbClr val="50D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79319" y="230188"/>
            <a:ext cx="1694248" cy="618401"/>
          </a:xfrm>
          <a:prstGeom prst="rect">
            <a:avLst/>
          </a:prstGeom>
        </p:spPr>
      </p:pic>
    </p:spTree>
    <p:extLst>
      <p:ext uri="{BB962C8B-B14F-4D97-AF65-F5344CB8AC3E}">
        <p14:creationId xmlns:p14="http://schemas.microsoft.com/office/powerpoint/2010/main" val="40088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50D7C8"/>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Module 0</a:t>
            </a:r>
            <a:br>
              <a:rPr lang="en-US" dirty="0"/>
            </a:br>
            <a:r>
              <a:rPr lang="en-US" dirty="0"/>
              <a:t>Typescript / ES6</a:t>
            </a:r>
          </a:p>
        </p:txBody>
      </p:sp>
    </p:spTree>
    <p:extLst>
      <p:ext uri="{BB962C8B-B14F-4D97-AF65-F5344CB8AC3E}">
        <p14:creationId xmlns:p14="http://schemas.microsoft.com/office/powerpoint/2010/main" val="29334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1D52-9A80-4854-98D1-2FBC3B19742B}"/>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966A1BDB-4255-470A-94C1-8ADCFA127A18}"/>
              </a:ext>
            </a:extLst>
          </p:cNvPr>
          <p:cNvSpPr>
            <a:spLocks noGrp="1"/>
          </p:cNvSpPr>
          <p:nvPr>
            <p:ph idx="1"/>
          </p:nvPr>
        </p:nvSpPr>
        <p:spPr/>
        <p:txBody>
          <a:bodyPr/>
          <a:lstStyle/>
          <a:p>
            <a:r>
              <a:rPr lang="en-US" dirty="0"/>
              <a:t>Defines a contract both structural and behavioral</a:t>
            </a:r>
          </a:p>
          <a:p>
            <a:r>
              <a:rPr lang="en-US" dirty="0"/>
              <a:t>Support for mandatory and optional properties</a:t>
            </a:r>
            <a:endParaRPr lang="en-US" b="1" dirty="0"/>
          </a:p>
          <a:p>
            <a:r>
              <a:rPr lang="en-US" b="1" dirty="0"/>
              <a:t>Compilation: </a:t>
            </a:r>
            <a:r>
              <a:rPr lang="en-US" dirty="0"/>
              <a:t>Interfaces are a compile-time language feature of TypeScript, and the compiler does not generate any JavaScript code from interfaces that you include in your TypeScript projects. Interfaces are only used by the compiler for type checking during the compilation step</a:t>
            </a:r>
          </a:p>
        </p:txBody>
      </p:sp>
    </p:spTree>
    <p:extLst>
      <p:ext uri="{BB962C8B-B14F-4D97-AF65-F5344CB8AC3E}">
        <p14:creationId xmlns:p14="http://schemas.microsoft.com/office/powerpoint/2010/main" val="378192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0A1E-19BA-4C32-9A6D-3CAE820E800B}"/>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413E15CD-9E49-48EB-B75B-B46184EED615}"/>
              </a:ext>
            </a:extLst>
          </p:cNvPr>
          <p:cNvSpPr>
            <a:spLocks noGrp="1"/>
          </p:cNvSpPr>
          <p:nvPr>
            <p:ph idx="1"/>
          </p:nvPr>
        </p:nvSpPr>
        <p:spPr/>
        <p:txBody>
          <a:bodyPr/>
          <a:lstStyle/>
          <a:p>
            <a:pPr fontAlgn="base"/>
            <a:r>
              <a:rPr lang="en-US" dirty="0"/>
              <a:t>Blueprint / template for creating objects</a:t>
            </a:r>
          </a:p>
          <a:p>
            <a:pPr fontAlgn="base"/>
            <a:r>
              <a:rPr lang="en-US" dirty="0"/>
              <a:t>Encapsulation</a:t>
            </a:r>
          </a:p>
          <a:p>
            <a:pPr fontAlgn="base"/>
            <a:r>
              <a:rPr lang="en-US" dirty="0"/>
              <a:t>Containerize State and behavior</a:t>
            </a:r>
          </a:p>
        </p:txBody>
      </p:sp>
    </p:spTree>
    <p:extLst>
      <p:ext uri="{BB962C8B-B14F-4D97-AF65-F5344CB8AC3E}">
        <p14:creationId xmlns:p14="http://schemas.microsoft.com/office/powerpoint/2010/main" val="385197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DB7D-DC77-4134-9533-97DF2E6E1093}"/>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87DD5AFF-523C-4CB3-A65F-F9DD0231F2C5}"/>
              </a:ext>
            </a:extLst>
          </p:cNvPr>
          <p:cNvSpPr>
            <a:spLocks noGrp="1"/>
          </p:cNvSpPr>
          <p:nvPr>
            <p:ph idx="1"/>
          </p:nvPr>
        </p:nvSpPr>
        <p:spPr/>
        <p:txBody>
          <a:bodyPr/>
          <a:lstStyle/>
          <a:p>
            <a:pPr fontAlgn="base"/>
            <a:r>
              <a:rPr lang="en-US" dirty="0"/>
              <a:t>Abstract classes are base classes from which other classes may be derived. </a:t>
            </a:r>
          </a:p>
          <a:p>
            <a:pPr fontAlgn="base"/>
            <a:r>
              <a:rPr lang="en-US" dirty="0"/>
              <a:t>They may not be instantiated directly. </a:t>
            </a:r>
          </a:p>
          <a:p>
            <a:pPr fontAlgn="base"/>
            <a:r>
              <a:rPr lang="en-US" dirty="0"/>
              <a:t>Unlike an interface, an abstract class may contain implementation details for its members. </a:t>
            </a:r>
          </a:p>
          <a:p>
            <a:pPr fontAlgn="base"/>
            <a:r>
              <a:rPr lang="en-US" dirty="0"/>
              <a:t>The abstract keyword is used to define abstract classes as well as abstract methods within an abstract class.</a:t>
            </a:r>
          </a:p>
        </p:txBody>
      </p:sp>
    </p:spTree>
    <p:extLst>
      <p:ext uri="{BB962C8B-B14F-4D97-AF65-F5344CB8AC3E}">
        <p14:creationId xmlns:p14="http://schemas.microsoft.com/office/powerpoint/2010/main" val="388729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6C32-E194-4556-9F63-9FA15CDFE7CC}"/>
              </a:ext>
            </a:extLst>
          </p:cNvPr>
          <p:cNvSpPr>
            <a:spLocks noGrp="1"/>
          </p:cNvSpPr>
          <p:nvPr>
            <p:ph type="title"/>
          </p:nvPr>
        </p:nvSpPr>
        <p:spPr/>
        <p:txBody>
          <a:bodyPr/>
          <a:lstStyle/>
          <a:p>
            <a:r>
              <a:rPr lang="en-US" dirty="0"/>
              <a:t>Decorators</a:t>
            </a:r>
          </a:p>
        </p:txBody>
      </p:sp>
      <p:sp>
        <p:nvSpPr>
          <p:cNvPr id="3" name="Content Placeholder 2">
            <a:extLst>
              <a:ext uri="{FF2B5EF4-FFF2-40B4-BE49-F238E27FC236}">
                <a16:creationId xmlns:a16="http://schemas.microsoft.com/office/drawing/2014/main" id="{663D0E42-7B34-4622-81D7-9653239E2E54}"/>
              </a:ext>
            </a:extLst>
          </p:cNvPr>
          <p:cNvSpPr>
            <a:spLocks noGrp="1"/>
          </p:cNvSpPr>
          <p:nvPr>
            <p:ph idx="1"/>
          </p:nvPr>
        </p:nvSpPr>
        <p:spPr/>
        <p:txBody>
          <a:bodyPr>
            <a:normAutofit/>
          </a:bodyPr>
          <a:lstStyle/>
          <a:p>
            <a:r>
              <a:rPr lang="en-US" dirty="0"/>
              <a:t>Decorators in TypeScript provide a way of programmatically tapping into the process of defining a class</a:t>
            </a:r>
          </a:p>
          <a:p>
            <a:r>
              <a:rPr lang="en-US" dirty="0"/>
              <a:t> Allow us to inject code into the actual definition of a class</a:t>
            </a:r>
          </a:p>
          <a:p>
            <a:r>
              <a:rPr lang="en-US" dirty="0"/>
              <a:t>Use the form @expression, where expression must evaluate to a function that will be called at runtime with information about the decorated declaration</a:t>
            </a:r>
          </a:p>
          <a:p>
            <a:r>
              <a:rPr lang="en-US" dirty="0"/>
              <a:t>Applied when a class is being defined, and not when it is being instantiated</a:t>
            </a:r>
          </a:p>
          <a:p>
            <a:r>
              <a:rPr lang="en-US" dirty="0"/>
              <a:t>Similar to attributes in C#, or annotations in Java.</a:t>
            </a:r>
          </a:p>
          <a:p>
            <a:r>
              <a:rPr lang="en-US" dirty="0"/>
              <a:t>Can be applied to class, property, method and parameter</a:t>
            </a:r>
          </a:p>
          <a:p>
            <a:endParaRPr lang="en-US" dirty="0"/>
          </a:p>
        </p:txBody>
      </p:sp>
    </p:spTree>
    <p:extLst>
      <p:ext uri="{BB962C8B-B14F-4D97-AF65-F5344CB8AC3E}">
        <p14:creationId xmlns:p14="http://schemas.microsoft.com/office/powerpoint/2010/main" val="321730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50A3-401F-4238-BAAD-B795BC43AAA3}"/>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E4683EB6-4A07-4C0C-99C7-B791C934E28B}"/>
              </a:ext>
            </a:extLst>
          </p:cNvPr>
          <p:cNvSpPr>
            <a:spLocks noGrp="1"/>
          </p:cNvSpPr>
          <p:nvPr>
            <p:ph idx="1"/>
          </p:nvPr>
        </p:nvSpPr>
        <p:spPr/>
        <p:txBody>
          <a:bodyPr>
            <a:normAutofit fontScale="92500" lnSpcReduction="20000"/>
          </a:bodyPr>
          <a:lstStyle/>
          <a:p>
            <a:pPr fontAlgn="base"/>
            <a:r>
              <a:rPr lang="en-US" dirty="0"/>
              <a:t>Modules are stored in files. There is exactly one module per file and one file per module.</a:t>
            </a:r>
          </a:p>
          <a:p>
            <a:pPr fontAlgn="base"/>
            <a:r>
              <a:rPr lang="en-US" dirty="0"/>
              <a:t>Each module is a piece of code that is executed once it is loaded.</a:t>
            </a:r>
          </a:p>
          <a:p>
            <a:pPr fontAlgn="base"/>
            <a:r>
              <a:rPr lang="en-US" dirty="0"/>
              <a:t>In that code, there may be declarations (variable declarations, function declarations, etc.).</a:t>
            </a:r>
          </a:p>
          <a:p>
            <a:pPr fontAlgn="base"/>
            <a:r>
              <a:rPr lang="en-US" dirty="0"/>
              <a:t>By default, these declarations stay local to the module.</a:t>
            </a:r>
          </a:p>
          <a:p>
            <a:pPr fontAlgn="base"/>
            <a:r>
              <a:rPr lang="en-US" dirty="0"/>
              <a:t>You can mark some of them as exports, then other modules can import them.</a:t>
            </a:r>
          </a:p>
          <a:p>
            <a:pPr fontAlgn="base"/>
            <a:r>
              <a:rPr lang="en-US" dirty="0"/>
              <a:t>A module can import things from other modules. It refers to those modules via module specifiers</a:t>
            </a:r>
          </a:p>
          <a:p>
            <a:pPr lvl="1" fontAlgn="base"/>
            <a:r>
              <a:rPr lang="en-US" dirty="0"/>
              <a:t>Relative paths ('../model/user')</a:t>
            </a:r>
          </a:p>
          <a:p>
            <a:pPr lvl="1" fontAlgn="base"/>
            <a:r>
              <a:rPr lang="en-US" dirty="0"/>
              <a:t>Absolute paths ('/lib/</a:t>
            </a:r>
            <a:r>
              <a:rPr lang="en-US" dirty="0" err="1"/>
              <a:t>js</a:t>
            </a:r>
            <a:r>
              <a:rPr lang="en-US" dirty="0"/>
              <a:t>/helpers')</a:t>
            </a:r>
          </a:p>
          <a:p>
            <a:pPr lvl="1" fontAlgn="base"/>
            <a:r>
              <a:rPr lang="en-US" dirty="0"/>
              <a:t>Names ('</a:t>
            </a:r>
            <a:r>
              <a:rPr lang="en-US" dirty="0" err="1"/>
              <a:t>util</a:t>
            </a:r>
            <a:r>
              <a:rPr lang="en-US" dirty="0"/>
              <a:t>')</a:t>
            </a:r>
          </a:p>
          <a:p>
            <a:pPr fontAlgn="base"/>
            <a:r>
              <a:rPr lang="en-US" dirty="0"/>
              <a:t>Modules are singletons</a:t>
            </a:r>
          </a:p>
          <a:p>
            <a:endParaRPr lang="en-US" dirty="0"/>
          </a:p>
        </p:txBody>
      </p:sp>
    </p:spTree>
    <p:extLst>
      <p:ext uri="{BB962C8B-B14F-4D97-AF65-F5344CB8AC3E}">
        <p14:creationId xmlns:p14="http://schemas.microsoft.com/office/powerpoint/2010/main" val="3859652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02E6-100B-477A-903B-F18E8F9B87B4}"/>
              </a:ext>
            </a:extLst>
          </p:cNvPr>
          <p:cNvSpPr>
            <a:spLocks noGrp="1"/>
          </p:cNvSpPr>
          <p:nvPr>
            <p:ph type="title"/>
          </p:nvPr>
        </p:nvSpPr>
        <p:spPr/>
        <p:txBody>
          <a:bodyPr/>
          <a:lstStyle/>
          <a:p>
            <a:r>
              <a:rPr lang="en-US" dirty="0"/>
              <a:t>Modules – Example 1</a:t>
            </a:r>
          </a:p>
        </p:txBody>
      </p:sp>
      <p:sp>
        <p:nvSpPr>
          <p:cNvPr id="4" name="Rectangle 3">
            <a:extLst>
              <a:ext uri="{FF2B5EF4-FFF2-40B4-BE49-F238E27FC236}">
                <a16:creationId xmlns:a16="http://schemas.microsoft.com/office/drawing/2014/main" id="{C50831CA-4E7C-455C-8233-D303677F3D22}"/>
              </a:ext>
            </a:extLst>
          </p:cNvPr>
          <p:cNvSpPr/>
          <p:nvPr/>
        </p:nvSpPr>
        <p:spPr>
          <a:xfrm>
            <a:off x="765988" y="1038325"/>
            <a:ext cx="9012194" cy="4955203"/>
          </a:xfrm>
          <a:prstGeom prst="rect">
            <a:avLst/>
          </a:prstGeom>
          <a:solidFill>
            <a:schemeClr val="accent1">
              <a:lumMod val="20000"/>
              <a:lumOff val="80000"/>
            </a:schemeClr>
          </a:solidFill>
        </p:spPr>
        <p:txBody>
          <a:bodyPr wrap="square">
            <a:spAutoFit/>
          </a:bodyPr>
          <a:lstStyle/>
          <a:p>
            <a:pPr>
              <a:spcBef>
                <a:spcPts val="600"/>
              </a:spcBef>
              <a:spcAft>
                <a:spcPts val="600"/>
              </a:spcAft>
            </a:pPr>
            <a:r>
              <a:rPr lang="en-US" i="1" dirty="0">
                <a:solidFill>
                  <a:srgbClr val="408080"/>
                </a:solidFill>
                <a:latin typeface="Arial" panose="020B0604020202020204" pitchFamily="34" charset="0"/>
              </a:rPr>
              <a:t>//------ lib.js ------</a:t>
            </a:r>
            <a:br>
              <a:rPr lang="en-US" dirty="0">
                <a:solidFill>
                  <a:srgbClr val="000000"/>
                </a:solidFill>
                <a:latin typeface="Arial" panose="020B0604020202020204" pitchFamily="34" charset="0"/>
              </a:rPr>
            </a:br>
            <a:r>
              <a:rPr lang="en-US" dirty="0">
                <a:solidFill>
                  <a:srgbClr val="008000"/>
                </a:solidFill>
                <a:latin typeface="Arial" panose="020B0604020202020204" pitchFamily="34" charset="0"/>
              </a:rPr>
              <a:t>export</a:t>
            </a:r>
            <a:r>
              <a:rPr lang="en-US" dirty="0">
                <a:solidFill>
                  <a:srgbClr val="000000"/>
                </a:solidFill>
                <a:latin typeface="Arial" panose="020B0604020202020204" pitchFamily="34" charset="0"/>
              </a:rPr>
              <a:t> </a:t>
            </a:r>
            <a:r>
              <a:rPr lang="en-US" dirty="0" err="1">
                <a:solidFill>
                  <a:srgbClr val="008000"/>
                </a:solidFill>
                <a:latin typeface="Arial" panose="020B0604020202020204" pitchFamily="34" charset="0"/>
              </a:rPr>
              <a:t>const</a:t>
            </a:r>
            <a:r>
              <a:rPr lang="en-US" dirty="0">
                <a:solidFill>
                  <a:srgbClr val="000000"/>
                </a:solidFill>
                <a:latin typeface="Arial" panose="020B0604020202020204" pitchFamily="34" charset="0"/>
              </a:rPr>
              <a:t> sqrt </a:t>
            </a:r>
            <a:r>
              <a:rPr lang="en-US" dirty="0">
                <a:solidFill>
                  <a:srgbClr val="666666"/>
                </a:solidFill>
                <a:latin typeface="Arial" panose="020B0604020202020204" pitchFamily="34" charset="0"/>
              </a:rPr>
              <a:t>=</a:t>
            </a:r>
            <a:r>
              <a:rPr lang="en-US" dirty="0">
                <a:solidFill>
                  <a:srgbClr val="000000"/>
                </a:solidFill>
                <a:latin typeface="Arial" panose="020B0604020202020204" pitchFamily="34" charset="0"/>
              </a:rPr>
              <a:t> </a:t>
            </a:r>
            <a:r>
              <a:rPr lang="en-US" dirty="0" err="1">
                <a:solidFill>
                  <a:srgbClr val="008000"/>
                </a:solidFill>
                <a:latin typeface="Arial" panose="020B0604020202020204" pitchFamily="34" charset="0"/>
              </a:rPr>
              <a:t>Math</a:t>
            </a:r>
            <a:r>
              <a:rPr lang="en-US" dirty="0" err="1">
                <a:solidFill>
                  <a:srgbClr val="000000"/>
                </a:solidFill>
                <a:latin typeface="Arial" panose="020B0604020202020204" pitchFamily="34" charset="0"/>
              </a:rPr>
              <a:t>.sqrt</a:t>
            </a:r>
            <a:r>
              <a:rPr lang="en-US" dirty="0">
                <a:solidFill>
                  <a:srgbClr val="000000"/>
                </a:solidFill>
                <a:latin typeface="Arial" panose="020B0604020202020204" pitchFamily="34" charset="0"/>
              </a:rPr>
              <a:t>;</a:t>
            </a:r>
            <a:br>
              <a:rPr lang="en-US" dirty="0">
                <a:solidFill>
                  <a:srgbClr val="000000"/>
                </a:solidFill>
                <a:latin typeface="Arial" panose="020B0604020202020204" pitchFamily="34" charset="0"/>
              </a:rPr>
            </a:br>
            <a:r>
              <a:rPr lang="en-US" dirty="0">
                <a:solidFill>
                  <a:srgbClr val="008000"/>
                </a:solidFill>
                <a:latin typeface="Arial" panose="020B0604020202020204" pitchFamily="34" charset="0"/>
              </a:rPr>
              <a:t>export</a:t>
            </a:r>
            <a:r>
              <a:rPr lang="en-US" dirty="0">
                <a:solidFill>
                  <a:srgbClr val="000000"/>
                </a:solidFill>
                <a:latin typeface="Arial" panose="020B0604020202020204" pitchFamily="34" charset="0"/>
              </a:rPr>
              <a:t> </a:t>
            </a:r>
            <a:r>
              <a:rPr lang="en-US" dirty="0">
                <a:solidFill>
                  <a:srgbClr val="008000"/>
                </a:solidFill>
                <a:latin typeface="Arial" panose="020B0604020202020204" pitchFamily="34" charset="0"/>
              </a:rPr>
              <a:t>function</a:t>
            </a:r>
            <a:r>
              <a:rPr lang="en-US" dirty="0">
                <a:solidFill>
                  <a:srgbClr val="000000"/>
                </a:solidFill>
                <a:latin typeface="Arial" panose="020B0604020202020204" pitchFamily="34" charset="0"/>
              </a:rPr>
              <a:t> square(x)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a:t>
            </a:r>
            <a:r>
              <a:rPr lang="en-US" dirty="0">
                <a:solidFill>
                  <a:srgbClr val="008000"/>
                </a:solidFill>
                <a:latin typeface="Arial" panose="020B0604020202020204" pitchFamily="34" charset="0"/>
              </a:rPr>
              <a:t>return</a:t>
            </a:r>
            <a:r>
              <a:rPr lang="en-US" dirty="0">
                <a:solidFill>
                  <a:srgbClr val="000000"/>
                </a:solidFill>
                <a:latin typeface="Arial" panose="020B0604020202020204" pitchFamily="34" charset="0"/>
              </a:rPr>
              <a:t> x </a:t>
            </a:r>
            <a:r>
              <a:rPr lang="en-US" dirty="0">
                <a:solidFill>
                  <a:srgbClr val="666666"/>
                </a:solidFill>
                <a:latin typeface="Arial" panose="020B0604020202020204" pitchFamily="34" charset="0"/>
              </a:rPr>
              <a:t>*</a:t>
            </a:r>
            <a:r>
              <a:rPr lang="en-US" dirty="0">
                <a:solidFill>
                  <a:srgbClr val="000000"/>
                </a:solidFill>
                <a:latin typeface="Arial" panose="020B0604020202020204" pitchFamily="34" charset="0"/>
              </a:rPr>
              <a:t> x;</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a:r>
            <a:br>
              <a:rPr lang="en-US" dirty="0">
                <a:solidFill>
                  <a:srgbClr val="000000"/>
                </a:solidFill>
                <a:latin typeface="Arial" panose="020B0604020202020204" pitchFamily="34" charset="0"/>
              </a:rPr>
            </a:br>
            <a:r>
              <a:rPr lang="en-US" dirty="0">
                <a:solidFill>
                  <a:srgbClr val="008000"/>
                </a:solidFill>
                <a:latin typeface="Arial" panose="020B0604020202020204" pitchFamily="34" charset="0"/>
              </a:rPr>
              <a:t>export</a:t>
            </a:r>
            <a:r>
              <a:rPr lang="en-US" dirty="0">
                <a:solidFill>
                  <a:srgbClr val="000000"/>
                </a:solidFill>
                <a:latin typeface="Arial" panose="020B0604020202020204" pitchFamily="34" charset="0"/>
              </a:rPr>
              <a:t> </a:t>
            </a:r>
            <a:r>
              <a:rPr lang="en-US" dirty="0">
                <a:solidFill>
                  <a:srgbClr val="008000"/>
                </a:solidFill>
                <a:latin typeface="Arial" panose="020B0604020202020204" pitchFamily="34" charset="0"/>
              </a:rPr>
              <a:t>function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diag</a:t>
            </a:r>
            <a:r>
              <a:rPr lang="en-US" dirty="0">
                <a:solidFill>
                  <a:srgbClr val="000000"/>
                </a:solidFill>
                <a:latin typeface="Arial" panose="020B0604020202020204" pitchFamily="34" charset="0"/>
              </a:rPr>
              <a:t>(x, y)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a:t>
            </a:r>
            <a:r>
              <a:rPr lang="en-US" dirty="0">
                <a:solidFill>
                  <a:srgbClr val="008000"/>
                </a:solidFill>
                <a:latin typeface="Arial" panose="020B0604020202020204" pitchFamily="34" charset="0"/>
              </a:rPr>
              <a:t>return</a:t>
            </a:r>
            <a:r>
              <a:rPr lang="en-US" dirty="0">
                <a:solidFill>
                  <a:srgbClr val="000000"/>
                </a:solidFill>
                <a:latin typeface="Arial" panose="020B0604020202020204" pitchFamily="34" charset="0"/>
              </a:rPr>
              <a:t> sqrt(square(x) </a:t>
            </a:r>
            <a:r>
              <a:rPr lang="en-US" dirty="0">
                <a:solidFill>
                  <a:srgbClr val="666666"/>
                </a:solidFill>
                <a:latin typeface="Arial" panose="020B0604020202020204" pitchFamily="34" charset="0"/>
              </a:rPr>
              <a:t>+</a:t>
            </a:r>
            <a:r>
              <a:rPr lang="en-US" dirty="0">
                <a:solidFill>
                  <a:srgbClr val="000000"/>
                </a:solidFill>
                <a:latin typeface="Arial" panose="020B0604020202020204" pitchFamily="34" charset="0"/>
              </a:rPr>
              <a:t> square(y));</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a:r>
            <a:br>
              <a:rPr lang="en-US" dirty="0"/>
            </a:br>
            <a:r>
              <a:rPr lang="en-US" i="1" dirty="0">
                <a:solidFill>
                  <a:srgbClr val="408080"/>
                </a:solidFill>
                <a:latin typeface="Arial" panose="020B0604020202020204" pitchFamily="34" charset="0"/>
              </a:rPr>
              <a:t>//------ main.js ------ [ cherry pick import]</a:t>
            </a:r>
            <a:br>
              <a:rPr lang="en-US" dirty="0">
                <a:solidFill>
                  <a:srgbClr val="000000"/>
                </a:solidFill>
                <a:latin typeface="Arial" panose="020B0604020202020204" pitchFamily="34" charset="0"/>
              </a:rPr>
            </a:br>
            <a:r>
              <a:rPr lang="en-US" dirty="0">
                <a:solidFill>
                  <a:srgbClr val="008000"/>
                </a:solidFill>
                <a:latin typeface="Arial" panose="020B0604020202020204" pitchFamily="34" charset="0"/>
              </a:rPr>
              <a:t>import</a:t>
            </a:r>
            <a:r>
              <a:rPr lang="en-US" dirty="0">
                <a:solidFill>
                  <a:srgbClr val="000000"/>
                </a:solidFill>
                <a:latin typeface="Arial" panose="020B0604020202020204" pitchFamily="34" charset="0"/>
              </a:rPr>
              <a:t> { square, </a:t>
            </a:r>
            <a:r>
              <a:rPr lang="en-US" dirty="0" err="1">
                <a:solidFill>
                  <a:srgbClr val="000000"/>
                </a:solidFill>
                <a:latin typeface="Arial" panose="020B0604020202020204" pitchFamily="34" charset="0"/>
              </a:rPr>
              <a:t>diag</a:t>
            </a:r>
            <a:r>
              <a:rPr lang="en-US" dirty="0">
                <a:solidFill>
                  <a:srgbClr val="000000"/>
                </a:solidFill>
                <a:latin typeface="Arial" panose="020B0604020202020204" pitchFamily="34" charset="0"/>
              </a:rPr>
              <a:t> } from </a:t>
            </a:r>
            <a:r>
              <a:rPr lang="en-US" dirty="0">
                <a:solidFill>
                  <a:srgbClr val="BA2121"/>
                </a:solidFill>
                <a:latin typeface="Arial" panose="020B0604020202020204" pitchFamily="34" charset="0"/>
              </a:rPr>
              <a:t>'lib'</a:t>
            </a:r>
            <a:r>
              <a:rPr lang="en-US" dirty="0">
                <a:solidFill>
                  <a:srgbClr val="000000"/>
                </a:solidFill>
                <a:latin typeface="Arial" panose="020B0604020202020204" pitchFamily="34" charset="0"/>
              </a:rPr>
              <a: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console.log(square(</a:t>
            </a:r>
            <a:r>
              <a:rPr lang="en-US" dirty="0">
                <a:solidFill>
                  <a:srgbClr val="666666"/>
                </a:solidFill>
                <a:latin typeface="Arial" panose="020B0604020202020204" pitchFamily="34" charset="0"/>
              </a:rPr>
              <a:t>11</a:t>
            </a:r>
            <a:r>
              <a:rPr lang="en-US" dirty="0">
                <a:solidFill>
                  <a:srgbClr val="000000"/>
                </a:solidFill>
                <a:latin typeface="Arial" panose="020B0604020202020204" pitchFamily="34" charset="0"/>
              </a:rPr>
              <a:t>)); </a:t>
            </a:r>
            <a:r>
              <a:rPr lang="en-US" i="1" dirty="0">
                <a:solidFill>
                  <a:srgbClr val="408080"/>
                </a:solidFill>
                <a:latin typeface="Arial" panose="020B0604020202020204" pitchFamily="34" charset="0"/>
              </a:rPr>
              <a:t>// 121</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console.log(</a:t>
            </a:r>
            <a:r>
              <a:rPr lang="en-US" dirty="0" err="1">
                <a:solidFill>
                  <a:srgbClr val="000000"/>
                </a:solidFill>
                <a:latin typeface="Arial" panose="020B0604020202020204" pitchFamily="34" charset="0"/>
              </a:rPr>
              <a:t>diag</a:t>
            </a:r>
            <a:r>
              <a:rPr lang="en-US" dirty="0">
                <a:solidFill>
                  <a:srgbClr val="000000"/>
                </a:solidFill>
                <a:latin typeface="Arial" panose="020B0604020202020204" pitchFamily="34" charset="0"/>
              </a:rPr>
              <a:t>(</a:t>
            </a:r>
            <a:r>
              <a:rPr lang="en-US" dirty="0">
                <a:solidFill>
                  <a:srgbClr val="666666"/>
                </a:solidFill>
                <a:latin typeface="Arial" panose="020B0604020202020204" pitchFamily="34" charset="0"/>
              </a:rPr>
              <a:t>4</a:t>
            </a:r>
            <a:r>
              <a:rPr lang="en-US" dirty="0">
                <a:solidFill>
                  <a:srgbClr val="000000"/>
                </a:solidFill>
                <a:latin typeface="Arial" panose="020B0604020202020204" pitchFamily="34" charset="0"/>
              </a:rPr>
              <a:t>, </a:t>
            </a:r>
            <a:r>
              <a:rPr lang="en-US" dirty="0">
                <a:solidFill>
                  <a:srgbClr val="666666"/>
                </a:solidFill>
                <a:latin typeface="Arial" panose="020B0604020202020204" pitchFamily="34" charset="0"/>
              </a:rPr>
              <a:t>3</a:t>
            </a:r>
            <a:r>
              <a:rPr lang="en-US" dirty="0">
                <a:solidFill>
                  <a:srgbClr val="000000"/>
                </a:solidFill>
                <a:latin typeface="Arial" panose="020B0604020202020204" pitchFamily="34" charset="0"/>
              </a:rPr>
              <a:t>)); </a:t>
            </a:r>
            <a:r>
              <a:rPr lang="en-US" i="1" dirty="0">
                <a:solidFill>
                  <a:srgbClr val="408080"/>
                </a:solidFill>
                <a:latin typeface="Arial" panose="020B0604020202020204" pitchFamily="34" charset="0"/>
              </a:rPr>
              <a:t>// 5</a:t>
            </a:r>
            <a:endParaRPr lang="en-US" dirty="0"/>
          </a:p>
          <a:p>
            <a:pPr>
              <a:spcBef>
                <a:spcPts val="600"/>
              </a:spcBef>
              <a:spcAft>
                <a:spcPts val="600"/>
              </a:spcAft>
            </a:pPr>
            <a:br>
              <a:rPr lang="en-US" dirty="0"/>
            </a:br>
            <a:r>
              <a:rPr lang="en-US" i="1" dirty="0">
                <a:solidFill>
                  <a:srgbClr val="408080"/>
                </a:solidFill>
                <a:latin typeface="Arial" panose="020B0604020202020204" pitchFamily="34" charset="0"/>
              </a:rPr>
              <a:t>//------ main.js ------ [ complete module import]</a:t>
            </a:r>
            <a:br>
              <a:rPr lang="en-US" dirty="0">
                <a:solidFill>
                  <a:srgbClr val="000000"/>
                </a:solidFill>
                <a:latin typeface="Arial" panose="020B0604020202020204" pitchFamily="34" charset="0"/>
              </a:rPr>
            </a:br>
            <a:r>
              <a:rPr lang="en-US" dirty="0">
                <a:solidFill>
                  <a:srgbClr val="008000"/>
                </a:solidFill>
                <a:latin typeface="Arial" panose="020B0604020202020204" pitchFamily="34" charset="0"/>
              </a:rPr>
              <a:t>import</a:t>
            </a:r>
            <a:r>
              <a:rPr lang="en-US" dirty="0">
                <a:solidFill>
                  <a:srgbClr val="000000"/>
                </a:solidFill>
                <a:latin typeface="Arial" panose="020B0604020202020204" pitchFamily="34" charset="0"/>
              </a:rPr>
              <a:t> </a:t>
            </a:r>
            <a:r>
              <a:rPr lang="en-US" dirty="0">
                <a:solidFill>
                  <a:srgbClr val="666666"/>
                </a:solidFill>
                <a:latin typeface="Arial" panose="020B0604020202020204" pitchFamily="34" charset="0"/>
              </a:rPr>
              <a:t>*</a:t>
            </a:r>
            <a:r>
              <a:rPr lang="en-US" dirty="0">
                <a:solidFill>
                  <a:srgbClr val="000000"/>
                </a:solidFill>
                <a:latin typeface="Arial" panose="020B0604020202020204" pitchFamily="34" charset="0"/>
              </a:rPr>
              <a:t> as lib from </a:t>
            </a:r>
            <a:r>
              <a:rPr lang="en-US" dirty="0">
                <a:solidFill>
                  <a:srgbClr val="BA2121"/>
                </a:solidFill>
                <a:latin typeface="Arial" panose="020B0604020202020204" pitchFamily="34" charset="0"/>
              </a:rPr>
              <a:t>'lib'</a:t>
            </a:r>
            <a:r>
              <a:rPr lang="en-US" dirty="0">
                <a:solidFill>
                  <a:srgbClr val="000000"/>
                </a:solidFill>
                <a:latin typeface="Arial" panose="020B0604020202020204" pitchFamily="34" charset="0"/>
              </a:rPr>
              <a: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console.log(</a:t>
            </a:r>
            <a:r>
              <a:rPr lang="en-US" dirty="0" err="1">
                <a:solidFill>
                  <a:srgbClr val="000000"/>
                </a:solidFill>
                <a:latin typeface="Arial" panose="020B0604020202020204" pitchFamily="34" charset="0"/>
              </a:rPr>
              <a:t>lib.square</a:t>
            </a:r>
            <a:r>
              <a:rPr lang="en-US" dirty="0">
                <a:solidFill>
                  <a:srgbClr val="000000"/>
                </a:solidFill>
                <a:latin typeface="Arial" panose="020B0604020202020204" pitchFamily="34" charset="0"/>
              </a:rPr>
              <a:t>(</a:t>
            </a:r>
            <a:r>
              <a:rPr lang="en-US" dirty="0">
                <a:solidFill>
                  <a:srgbClr val="666666"/>
                </a:solidFill>
                <a:latin typeface="Arial" panose="020B0604020202020204" pitchFamily="34" charset="0"/>
              </a:rPr>
              <a:t>11</a:t>
            </a:r>
            <a:r>
              <a:rPr lang="en-US" dirty="0">
                <a:solidFill>
                  <a:srgbClr val="000000"/>
                </a:solidFill>
                <a:latin typeface="Arial" panose="020B0604020202020204" pitchFamily="34" charset="0"/>
              </a:rPr>
              <a:t>)); </a:t>
            </a:r>
            <a:r>
              <a:rPr lang="en-US" i="1" dirty="0">
                <a:solidFill>
                  <a:srgbClr val="408080"/>
                </a:solidFill>
                <a:latin typeface="Arial" panose="020B0604020202020204" pitchFamily="34" charset="0"/>
              </a:rPr>
              <a:t>// 121</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console.log(</a:t>
            </a:r>
            <a:r>
              <a:rPr lang="en-US" dirty="0" err="1">
                <a:solidFill>
                  <a:srgbClr val="000000"/>
                </a:solidFill>
                <a:latin typeface="Arial" panose="020B0604020202020204" pitchFamily="34" charset="0"/>
              </a:rPr>
              <a:t>lib.diag</a:t>
            </a:r>
            <a:r>
              <a:rPr lang="en-US" dirty="0">
                <a:solidFill>
                  <a:srgbClr val="000000"/>
                </a:solidFill>
                <a:latin typeface="Arial" panose="020B0604020202020204" pitchFamily="34" charset="0"/>
              </a:rPr>
              <a:t>(</a:t>
            </a:r>
            <a:r>
              <a:rPr lang="en-US" dirty="0">
                <a:solidFill>
                  <a:srgbClr val="666666"/>
                </a:solidFill>
                <a:latin typeface="Arial" panose="020B0604020202020204" pitchFamily="34" charset="0"/>
              </a:rPr>
              <a:t>4</a:t>
            </a:r>
            <a:r>
              <a:rPr lang="en-US" dirty="0">
                <a:solidFill>
                  <a:srgbClr val="000000"/>
                </a:solidFill>
                <a:latin typeface="Arial" panose="020B0604020202020204" pitchFamily="34" charset="0"/>
              </a:rPr>
              <a:t>, </a:t>
            </a:r>
            <a:r>
              <a:rPr lang="en-US" dirty="0">
                <a:solidFill>
                  <a:srgbClr val="666666"/>
                </a:solidFill>
                <a:latin typeface="Arial" panose="020B0604020202020204" pitchFamily="34" charset="0"/>
              </a:rPr>
              <a:t>3</a:t>
            </a:r>
            <a:r>
              <a:rPr lang="en-US" dirty="0">
                <a:solidFill>
                  <a:srgbClr val="000000"/>
                </a:solidFill>
                <a:latin typeface="Arial" panose="020B0604020202020204" pitchFamily="34" charset="0"/>
              </a:rPr>
              <a:t>)); </a:t>
            </a:r>
            <a:r>
              <a:rPr lang="en-US" i="1" dirty="0">
                <a:solidFill>
                  <a:srgbClr val="408080"/>
                </a:solidFill>
                <a:latin typeface="Arial" panose="020B0604020202020204" pitchFamily="34" charset="0"/>
              </a:rPr>
              <a:t>// 5</a:t>
            </a:r>
            <a:endParaRPr lang="en-US" dirty="0"/>
          </a:p>
        </p:txBody>
      </p:sp>
    </p:spTree>
    <p:extLst>
      <p:ext uri="{BB962C8B-B14F-4D97-AF65-F5344CB8AC3E}">
        <p14:creationId xmlns:p14="http://schemas.microsoft.com/office/powerpoint/2010/main" val="2633866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02E6-100B-477A-903B-F18E8F9B87B4}"/>
              </a:ext>
            </a:extLst>
          </p:cNvPr>
          <p:cNvSpPr>
            <a:spLocks noGrp="1"/>
          </p:cNvSpPr>
          <p:nvPr>
            <p:ph type="title"/>
          </p:nvPr>
        </p:nvSpPr>
        <p:spPr/>
        <p:txBody>
          <a:bodyPr/>
          <a:lstStyle/>
          <a:p>
            <a:r>
              <a:rPr lang="en-US" dirty="0"/>
              <a:t>Modules – Example 2</a:t>
            </a:r>
          </a:p>
        </p:txBody>
      </p:sp>
      <p:sp>
        <p:nvSpPr>
          <p:cNvPr id="3" name="Rectangle 2">
            <a:extLst>
              <a:ext uri="{FF2B5EF4-FFF2-40B4-BE49-F238E27FC236}">
                <a16:creationId xmlns:a16="http://schemas.microsoft.com/office/drawing/2014/main" id="{940A30BF-3B6D-4784-B828-142A9D09D4C6}"/>
              </a:ext>
            </a:extLst>
          </p:cNvPr>
          <p:cNvSpPr/>
          <p:nvPr/>
        </p:nvSpPr>
        <p:spPr>
          <a:xfrm>
            <a:off x="765987" y="1149531"/>
            <a:ext cx="10611761" cy="4065215"/>
          </a:xfrm>
          <a:prstGeom prst="rect">
            <a:avLst/>
          </a:prstGeom>
          <a:solidFill>
            <a:schemeClr val="accent1">
              <a:lumMod val="20000"/>
              <a:lumOff val="80000"/>
            </a:schemeClr>
          </a:solidFill>
        </p:spPr>
        <p:txBody>
          <a:bodyPr wrap="square">
            <a:spAutoFit/>
          </a:bodyPr>
          <a:lstStyle/>
          <a:p>
            <a:pPr>
              <a:spcBef>
                <a:spcPts val="1700"/>
              </a:spcBef>
              <a:spcAft>
                <a:spcPts val="2300"/>
              </a:spcAft>
            </a:pPr>
            <a:r>
              <a:rPr lang="en-US" i="1" dirty="0">
                <a:solidFill>
                  <a:srgbClr val="408080"/>
                </a:solidFill>
                <a:latin typeface="Arial" panose="020B0604020202020204" pitchFamily="34" charset="0"/>
              </a:rPr>
              <a:t>//------ MyClass.js ------</a:t>
            </a:r>
            <a:br>
              <a:rPr lang="en-US" dirty="0">
                <a:solidFill>
                  <a:srgbClr val="000000"/>
                </a:solidFill>
                <a:latin typeface="Arial" panose="020B0604020202020204" pitchFamily="34" charset="0"/>
              </a:rPr>
            </a:br>
            <a:r>
              <a:rPr lang="en-US" dirty="0">
                <a:solidFill>
                  <a:srgbClr val="008000"/>
                </a:solidFill>
                <a:latin typeface="Arial" panose="020B0604020202020204" pitchFamily="34" charset="0"/>
              </a:rPr>
              <a:t>export</a:t>
            </a:r>
            <a:r>
              <a:rPr lang="en-US" dirty="0">
                <a:solidFill>
                  <a:srgbClr val="000000"/>
                </a:solidFill>
                <a:latin typeface="Arial" panose="020B0604020202020204" pitchFamily="34" charset="0"/>
              </a:rPr>
              <a:t> </a:t>
            </a:r>
            <a:r>
              <a:rPr lang="en-US" dirty="0">
                <a:solidFill>
                  <a:srgbClr val="008000"/>
                </a:solidFill>
                <a:latin typeface="Arial" panose="020B0604020202020204" pitchFamily="34" charset="0"/>
              </a:rPr>
              <a:t>default</a:t>
            </a:r>
            <a:r>
              <a:rPr lang="en-US" dirty="0">
                <a:solidFill>
                  <a:srgbClr val="000000"/>
                </a:solidFill>
                <a:latin typeface="Arial" panose="020B0604020202020204" pitchFamily="34" charset="0"/>
              </a:rPr>
              <a:t> </a:t>
            </a:r>
            <a:r>
              <a:rPr lang="en-US" dirty="0">
                <a:solidFill>
                  <a:srgbClr val="008000"/>
                </a:solidFill>
                <a:latin typeface="Arial" panose="020B0604020202020204" pitchFamily="34" charset="0"/>
              </a:rPr>
              <a:t>class</a:t>
            </a:r>
            <a:r>
              <a:rPr lang="en-US" dirty="0">
                <a:solidFill>
                  <a:srgbClr val="000000"/>
                </a:solidFill>
                <a:latin typeface="Arial" panose="020B0604020202020204" pitchFamily="34" charset="0"/>
              </a:rPr>
              <a:t> { </a:t>
            </a:r>
            <a:r>
              <a:rPr lang="en-US" dirty="0">
                <a:solidFill>
                  <a:srgbClr val="FF0000"/>
                </a:solidFill>
                <a:latin typeface="Arial" panose="020B0604020202020204" pitchFamily="34" charset="0"/>
              </a:rPr>
              <a:t>···</a:t>
            </a:r>
            <a:r>
              <a:rPr lang="en-US" dirty="0">
                <a:solidFill>
                  <a:srgbClr val="000000"/>
                </a:solidFill>
                <a:latin typeface="Arial" panose="020B0604020202020204" pitchFamily="34" charset="0"/>
              </a:rPr>
              <a:t> } </a:t>
            </a:r>
            <a:r>
              <a:rPr lang="en-US" i="1" dirty="0">
                <a:solidFill>
                  <a:srgbClr val="408080"/>
                </a:solidFill>
                <a:latin typeface="Arial" panose="020B0604020202020204" pitchFamily="34" charset="0"/>
              </a:rPr>
              <a:t>// no semicolon!</a:t>
            </a:r>
            <a:br>
              <a:rPr lang="en-US" dirty="0">
                <a:solidFill>
                  <a:srgbClr val="000000"/>
                </a:solidFill>
                <a:latin typeface="Arial" panose="020B0604020202020204" pitchFamily="34" charset="0"/>
              </a:rPr>
            </a:br>
            <a:br>
              <a:rPr lang="en-US" dirty="0">
                <a:solidFill>
                  <a:srgbClr val="000000"/>
                </a:solidFill>
                <a:latin typeface="Arial" panose="020B0604020202020204" pitchFamily="34" charset="0"/>
              </a:rPr>
            </a:br>
            <a:r>
              <a:rPr lang="en-US" i="1" dirty="0">
                <a:solidFill>
                  <a:srgbClr val="408080"/>
                </a:solidFill>
                <a:latin typeface="Arial" panose="020B0604020202020204" pitchFamily="34" charset="0"/>
              </a:rPr>
              <a:t>//------ main2.js ------</a:t>
            </a:r>
            <a:br>
              <a:rPr lang="en-US" dirty="0">
                <a:solidFill>
                  <a:srgbClr val="000000"/>
                </a:solidFill>
                <a:latin typeface="Arial" panose="020B0604020202020204" pitchFamily="34" charset="0"/>
              </a:rPr>
            </a:br>
            <a:r>
              <a:rPr lang="en-US" dirty="0">
                <a:solidFill>
                  <a:srgbClr val="008000"/>
                </a:solidFill>
                <a:latin typeface="Arial" panose="020B0604020202020204" pitchFamily="34" charset="0"/>
              </a:rPr>
              <a:t>import</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MyClass</a:t>
            </a:r>
            <a:r>
              <a:rPr lang="en-US" dirty="0">
                <a:solidFill>
                  <a:srgbClr val="000000"/>
                </a:solidFill>
                <a:latin typeface="Arial" panose="020B0604020202020204" pitchFamily="34" charset="0"/>
              </a:rPr>
              <a:t> from </a:t>
            </a:r>
            <a:r>
              <a:rPr lang="en-US" dirty="0">
                <a:solidFill>
                  <a:srgbClr val="BA2121"/>
                </a:solidFill>
                <a:latin typeface="Arial" panose="020B0604020202020204" pitchFamily="34" charset="0"/>
              </a:rPr>
              <a:t>'</a:t>
            </a:r>
            <a:r>
              <a:rPr lang="en-US" dirty="0" err="1">
                <a:solidFill>
                  <a:srgbClr val="BA2121"/>
                </a:solidFill>
                <a:latin typeface="Arial" panose="020B0604020202020204" pitchFamily="34" charset="0"/>
              </a:rPr>
              <a:t>MyClass</a:t>
            </a:r>
            <a:r>
              <a:rPr lang="en-US" dirty="0">
                <a:solidFill>
                  <a:srgbClr val="BA2121"/>
                </a:solidFill>
                <a:latin typeface="Arial" panose="020B0604020202020204" pitchFamily="34" charset="0"/>
              </a:rPr>
              <a:t>'</a:t>
            </a:r>
            <a:r>
              <a:rPr lang="en-US" dirty="0">
                <a:solidFill>
                  <a:srgbClr val="000000"/>
                </a:solidFill>
                <a:latin typeface="Arial" panose="020B0604020202020204" pitchFamily="34" charset="0"/>
              </a:rPr>
              <a:t>;</a:t>
            </a:r>
            <a:br>
              <a:rPr lang="en-US" dirty="0">
                <a:solidFill>
                  <a:srgbClr val="000000"/>
                </a:solidFill>
                <a:latin typeface="Arial" panose="020B0604020202020204" pitchFamily="34" charset="0"/>
              </a:rPr>
            </a:br>
            <a:r>
              <a:rPr lang="en-US" dirty="0" err="1">
                <a:solidFill>
                  <a:srgbClr val="008000"/>
                </a:solidFill>
                <a:latin typeface="Arial" panose="020B0604020202020204" pitchFamily="34" charset="0"/>
              </a:rPr>
              <a:t>const</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inst</a:t>
            </a:r>
            <a:r>
              <a:rPr lang="en-US" dirty="0">
                <a:solidFill>
                  <a:srgbClr val="000000"/>
                </a:solidFill>
                <a:latin typeface="Arial" panose="020B0604020202020204" pitchFamily="34" charset="0"/>
              </a:rPr>
              <a:t> </a:t>
            </a:r>
            <a:r>
              <a:rPr lang="en-US" dirty="0">
                <a:solidFill>
                  <a:srgbClr val="666666"/>
                </a:solidFill>
                <a:latin typeface="Arial" panose="020B0604020202020204" pitchFamily="34" charset="0"/>
              </a:rPr>
              <a:t>=</a:t>
            </a:r>
            <a:r>
              <a:rPr lang="en-US" dirty="0">
                <a:solidFill>
                  <a:srgbClr val="000000"/>
                </a:solidFill>
                <a:latin typeface="Arial" panose="020B0604020202020204" pitchFamily="34" charset="0"/>
              </a:rPr>
              <a:t> </a:t>
            </a:r>
            <a:r>
              <a:rPr lang="en-US" dirty="0">
                <a:solidFill>
                  <a:srgbClr val="008000"/>
                </a:solidFill>
                <a:latin typeface="Arial" panose="020B0604020202020204" pitchFamily="34" charset="0"/>
              </a:rPr>
              <a:t>new</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MyClass</a:t>
            </a:r>
            <a:r>
              <a:rPr lang="en-US" dirty="0">
                <a:solidFill>
                  <a:srgbClr val="000000"/>
                </a:solidFill>
                <a:latin typeface="Arial" panose="020B0604020202020204" pitchFamily="34" charset="0"/>
              </a:rPr>
              <a:t>();</a:t>
            </a:r>
            <a:endParaRPr lang="en-US" dirty="0"/>
          </a:p>
          <a:p>
            <a:pPr>
              <a:spcBef>
                <a:spcPts val="600"/>
              </a:spcBef>
              <a:spcAft>
                <a:spcPts val="600"/>
              </a:spcAft>
            </a:pPr>
            <a:br>
              <a:rPr lang="en-US" dirty="0"/>
            </a:br>
            <a:r>
              <a:rPr lang="en-US" i="1" dirty="0">
                <a:solidFill>
                  <a:srgbClr val="408080"/>
                </a:solidFill>
                <a:latin typeface="Arial" panose="020B0604020202020204" pitchFamily="34" charset="0"/>
              </a:rPr>
              <a:t>//------ myFunc.js ------</a:t>
            </a:r>
            <a:br>
              <a:rPr lang="en-US" dirty="0">
                <a:solidFill>
                  <a:srgbClr val="000000"/>
                </a:solidFill>
                <a:latin typeface="Arial" panose="020B0604020202020204" pitchFamily="34" charset="0"/>
              </a:rPr>
            </a:br>
            <a:r>
              <a:rPr lang="en-US" dirty="0">
                <a:solidFill>
                  <a:srgbClr val="008000"/>
                </a:solidFill>
                <a:latin typeface="Arial" panose="020B0604020202020204" pitchFamily="34" charset="0"/>
              </a:rPr>
              <a:t>export</a:t>
            </a:r>
            <a:r>
              <a:rPr lang="en-US" dirty="0">
                <a:solidFill>
                  <a:srgbClr val="000000"/>
                </a:solidFill>
                <a:latin typeface="Arial" panose="020B0604020202020204" pitchFamily="34" charset="0"/>
              </a:rPr>
              <a:t> </a:t>
            </a:r>
            <a:r>
              <a:rPr lang="en-US" dirty="0">
                <a:solidFill>
                  <a:srgbClr val="008000"/>
                </a:solidFill>
                <a:latin typeface="Arial" panose="020B0604020202020204" pitchFamily="34" charset="0"/>
              </a:rPr>
              <a:t>default</a:t>
            </a:r>
            <a:r>
              <a:rPr lang="en-US" dirty="0">
                <a:solidFill>
                  <a:srgbClr val="000000"/>
                </a:solidFill>
                <a:latin typeface="Arial" panose="020B0604020202020204" pitchFamily="34" charset="0"/>
              </a:rPr>
              <a:t> </a:t>
            </a:r>
            <a:r>
              <a:rPr lang="en-US" dirty="0">
                <a:solidFill>
                  <a:srgbClr val="008000"/>
                </a:solidFill>
                <a:latin typeface="Arial" panose="020B0604020202020204" pitchFamily="34" charset="0"/>
              </a:rPr>
              <a:t>function</a:t>
            </a:r>
            <a:r>
              <a:rPr lang="en-US" dirty="0">
                <a:solidFill>
                  <a:srgbClr val="000000"/>
                </a:solidFill>
                <a:latin typeface="Arial" panose="020B0604020202020204" pitchFamily="34" charset="0"/>
              </a:rPr>
              <a:t> () { </a:t>
            </a:r>
            <a:r>
              <a:rPr lang="en-US" dirty="0">
                <a:solidFill>
                  <a:srgbClr val="FF0000"/>
                </a:solidFill>
                <a:latin typeface="Arial" panose="020B0604020202020204" pitchFamily="34" charset="0"/>
              </a:rPr>
              <a:t>···</a:t>
            </a:r>
            <a:r>
              <a:rPr lang="en-US" dirty="0">
                <a:solidFill>
                  <a:srgbClr val="000000"/>
                </a:solidFill>
                <a:latin typeface="Arial" panose="020B0604020202020204" pitchFamily="34" charset="0"/>
              </a:rPr>
              <a:t> } </a:t>
            </a:r>
            <a:r>
              <a:rPr lang="en-US" i="1" dirty="0">
                <a:solidFill>
                  <a:srgbClr val="408080"/>
                </a:solidFill>
                <a:latin typeface="Arial" panose="020B0604020202020204" pitchFamily="34" charset="0"/>
              </a:rPr>
              <a:t>// no semicolon!</a:t>
            </a:r>
            <a:br>
              <a:rPr lang="en-US" dirty="0">
                <a:solidFill>
                  <a:srgbClr val="000000"/>
                </a:solidFill>
                <a:latin typeface="Arial" panose="020B0604020202020204" pitchFamily="34" charset="0"/>
              </a:rPr>
            </a:br>
            <a:br>
              <a:rPr lang="en-US" dirty="0">
                <a:solidFill>
                  <a:srgbClr val="000000"/>
                </a:solidFill>
                <a:latin typeface="Arial" panose="020B0604020202020204" pitchFamily="34" charset="0"/>
              </a:rPr>
            </a:br>
            <a:r>
              <a:rPr lang="en-US" i="1" dirty="0">
                <a:solidFill>
                  <a:srgbClr val="408080"/>
                </a:solidFill>
                <a:latin typeface="Arial" panose="020B0604020202020204" pitchFamily="34" charset="0"/>
              </a:rPr>
              <a:t>//------ main1.js ------</a:t>
            </a:r>
            <a:br>
              <a:rPr lang="en-US" dirty="0">
                <a:solidFill>
                  <a:srgbClr val="000000"/>
                </a:solidFill>
                <a:latin typeface="Arial" panose="020B0604020202020204" pitchFamily="34" charset="0"/>
              </a:rPr>
            </a:br>
            <a:r>
              <a:rPr lang="en-US" dirty="0">
                <a:solidFill>
                  <a:srgbClr val="008000"/>
                </a:solidFill>
                <a:latin typeface="Arial" panose="020B0604020202020204" pitchFamily="34" charset="0"/>
              </a:rPr>
              <a:t>import</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myFunc</a:t>
            </a:r>
            <a:r>
              <a:rPr lang="en-US" dirty="0">
                <a:solidFill>
                  <a:srgbClr val="000000"/>
                </a:solidFill>
                <a:latin typeface="Arial" panose="020B0604020202020204" pitchFamily="34" charset="0"/>
              </a:rPr>
              <a:t> from </a:t>
            </a:r>
            <a:r>
              <a:rPr lang="en-US" dirty="0">
                <a:solidFill>
                  <a:srgbClr val="BA2121"/>
                </a:solidFill>
                <a:latin typeface="Arial" panose="020B0604020202020204" pitchFamily="34" charset="0"/>
              </a:rPr>
              <a:t>'</a:t>
            </a:r>
            <a:r>
              <a:rPr lang="en-US" dirty="0" err="1">
                <a:solidFill>
                  <a:srgbClr val="BA2121"/>
                </a:solidFill>
                <a:latin typeface="Arial" panose="020B0604020202020204" pitchFamily="34" charset="0"/>
              </a:rPr>
              <a:t>myFunc</a:t>
            </a:r>
            <a:r>
              <a:rPr lang="en-US" dirty="0">
                <a:solidFill>
                  <a:srgbClr val="BA2121"/>
                </a:solidFill>
                <a:latin typeface="Arial" panose="020B0604020202020204" pitchFamily="34" charset="0"/>
              </a:rPr>
              <a:t>'</a:t>
            </a:r>
            <a:r>
              <a:rPr lang="en-US" dirty="0">
                <a:solidFill>
                  <a:srgbClr val="000000"/>
                </a:solidFill>
                <a:latin typeface="Arial" panose="020B0604020202020204" pitchFamily="34" charset="0"/>
              </a:rPr>
              <a:t>;</a:t>
            </a:r>
            <a:br>
              <a:rPr lang="en-US" dirty="0">
                <a:solidFill>
                  <a:srgbClr val="000000"/>
                </a:solidFill>
                <a:latin typeface="Arial" panose="020B0604020202020204" pitchFamily="34" charset="0"/>
              </a:rPr>
            </a:br>
            <a:r>
              <a:rPr lang="en-US" dirty="0" err="1">
                <a:solidFill>
                  <a:srgbClr val="000000"/>
                </a:solidFill>
                <a:latin typeface="Arial" panose="020B0604020202020204" pitchFamily="34" charset="0"/>
              </a:rPr>
              <a:t>myFunc</a:t>
            </a:r>
            <a:r>
              <a:rPr lang="en-US" dirty="0">
                <a:solidFill>
                  <a:srgbClr val="000000"/>
                </a:solidFill>
                <a:latin typeface="Arial" panose="020B0604020202020204" pitchFamily="34" charset="0"/>
              </a:rPr>
              <a:t>();</a:t>
            </a:r>
            <a:endParaRPr lang="en-US" dirty="0"/>
          </a:p>
        </p:txBody>
      </p:sp>
    </p:spTree>
    <p:extLst>
      <p:ext uri="{BB962C8B-B14F-4D97-AF65-F5344CB8AC3E}">
        <p14:creationId xmlns:p14="http://schemas.microsoft.com/office/powerpoint/2010/main" val="2836009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D0CA-CAD1-4FC2-88E2-06175FC5290E}"/>
              </a:ext>
            </a:extLst>
          </p:cNvPr>
          <p:cNvSpPr>
            <a:spLocks noGrp="1"/>
          </p:cNvSpPr>
          <p:nvPr>
            <p:ph type="title"/>
          </p:nvPr>
        </p:nvSpPr>
        <p:spPr/>
        <p:txBody>
          <a:bodyPr/>
          <a:lstStyle/>
          <a:p>
            <a:r>
              <a:rPr lang="en-US" dirty="0"/>
              <a:t>Know your self</a:t>
            </a:r>
          </a:p>
        </p:txBody>
      </p:sp>
      <p:sp>
        <p:nvSpPr>
          <p:cNvPr id="3" name="Content Placeholder 2">
            <a:extLst>
              <a:ext uri="{FF2B5EF4-FFF2-40B4-BE49-F238E27FC236}">
                <a16:creationId xmlns:a16="http://schemas.microsoft.com/office/drawing/2014/main" id="{2D3DE5D4-4E27-4561-8DF4-848D4260F417}"/>
              </a:ext>
            </a:extLst>
          </p:cNvPr>
          <p:cNvSpPr>
            <a:spLocks noGrp="1"/>
          </p:cNvSpPr>
          <p:nvPr>
            <p:ph idx="1"/>
          </p:nvPr>
        </p:nvSpPr>
        <p:spPr/>
        <p:txBody>
          <a:bodyPr/>
          <a:lstStyle/>
          <a:p>
            <a:r>
              <a:rPr lang="en-US" dirty="0"/>
              <a:t>All JS is valid in TS, true or false?</a:t>
            </a:r>
          </a:p>
          <a:p>
            <a:r>
              <a:rPr lang="en-US" dirty="0"/>
              <a:t>JS VMs understand typescript, true or false?</a:t>
            </a:r>
          </a:p>
          <a:p>
            <a:r>
              <a:rPr lang="en-US" dirty="0" err="1"/>
              <a:t>caetdroor</a:t>
            </a:r>
            <a:r>
              <a:rPr lang="en-US" dirty="0"/>
              <a:t> – descramble this</a:t>
            </a:r>
          </a:p>
          <a:p>
            <a:r>
              <a:rPr lang="en-US" dirty="0"/>
              <a:t>Every is exported out of module by default, true or false?</a:t>
            </a:r>
          </a:p>
          <a:p>
            <a:r>
              <a:rPr lang="en-US" dirty="0"/>
              <a:t>[“TS”,2.4,true] which type is legal to hold such array</a:t>
            </a:r>
          </a:p>
          <a:p>
            <a:r>
              <a:rPr lang="en-US" dirty="0"/>
              <a:t>What is duck typing?</a:t>
            </a:r>
          </a:p>
          <a:p>
            <a:r>
              <a:rPr lang="en-US" dirty="0"/>
              <a:t>Interfaces are a run-time language feature of TypeScript, true or false</a:t>
            </a:r>
          </a:p>
          <a:p>
            <a:endParaRPr lang="en-US" dirty="0"/>
          </a:p>
          <a:p>
            <a:endParaRPr lang="en-US" dirty="0"/>
          </a:p>
          <a:p>
            <a:endParaRPr lang="en-US" dirty="0"/>
          </a:p>
        </p:txBody>
      </p:sp>
    </p:spTree>
    <p:extLst>
      <p:ext uri="{BB962C8B-B14F-4D97-AF65-F5344CB8AC3E}">
        <p14:creationId xmlns:p14="http://schemas.microsoft.com/office/powerpoint/2010/main" val="69152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8CEF-CBE3-4A52-A5AC-954B3D02A80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3FC3197-595B-43A5-9395-1AA670AD9592}"/>
              </a:ext>
            </a:extLst>
          </p:cNvPr>
          <p:cNvSpPr>
            <a:spLocks noGrp="1"/>
          </p:cNvSpPr>
          <p:nvPr>
            <p:ph idx="1"/>
          </p:nvPr>
        </p:nvSpPr>
        <p:spPr/>
        <p:txBody>
          <a:bodyPr>
            <a:normAutofit fontScale="92500" lnSpcReduction="10000"/>
          </a:bodyPr>
          <a:lstStyle/>
          <a:p>
            <a:r>
              <a:rPr lang="en-US" dirty="0"/>
              <a:t>What is typescript</a:t>
            </a:r>
          </a:p>
          <a:p>
            <a:r>
              <a:rPr lang="en-US" dirty="0"/>
              <a:t>Why typescript</a:t>
            </a:r>
          </a:p>
          <a:p>
            <a:r>
              <a:rPr lang="en-US" dirty="0"/>
              <a:t>What it ES6</a:t>
            </a:r>
          </a:p>
          <a:p>
            <a:r>
              <a:rPr lang="en-US" dirty="0"/>
              <a:t>Setting up tools need to work with typescript</a:t>
            </a:r>
          </a:p>
          <a:p>
            <a:r>
              <a:rPr lang="en-US" dirty="0"/>
              <a:t>Variable scoping</a:t>
            </a:r>
          </a:p>
          <a:p>
            <a:r>
              <a:rPr lang="en-US" dirty="0"/>
              <a:t>Datatypes</a:t>
            </a:r>
          </a:p>
          <a:p>
            <a:r>
              <a:rPr lang="en-US" dirty="0"/>
              <a:t>Type inference and annotation</a:t>
            </a:r>
          </a:p>
          <a:p>
            <a:r>
              <a:rPr lang="en-US" dirty="0"/>
              <a:t>Functions in typescript</a:t>
            </a:r>
          </a:p>
          <a:p>
            <a:r>
              <a:rPr lang="en-US" dirty="0"/>
              <a:t>Interfaces and classes</a:t>
            </a:r>
          </a:p>
          <a:p>
            <a:r>
              <a:rPr lang="en-US" dirty="0"/>
              <a:t>Modules </a:t>
            </a:r>
          </a:p>
          <a:p>
            <a:r>
              <a:rPr lang="en-US" dirty="0"/>
              <a:t>Experimental decorators</a:t>
            </a:r>
          </a:p>
          <a:p>
            <a:endParaRPr lang="en-US" dirty="0"/>
          </a:p>
        </p:txBody>
      </p:sp>
    </p:spTree>
    <p:extLst>
      <p:ext uri="{BB962C8B-B14F-4D97-AF65-F5344CB8AC3E}">
        <p14:creationId xmlns:p14="http://schemas.microsoft.com/office/powerpoint/2010/main" val="290120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D024-5935-4B50-911F-76C5A01251FC}"/>
              </a:ext>
            </a:extLst>
          </p:cNvPr>
          <p:cNvSpPr>
            <a:spLocks noGrp="1"/>
          </p:cNvSpPr>
          <p:nvPr>
            <p:ph type="title"/>
          </p:nvPr>
        </p:nvSpPr>
        <p:spPr/>
        <p:txBody>
          <a:bodyPr/>
          <a:lstStyle/>
          <a:p>
            <a:r>
              <a:rPr lang="en-US" dirty="0"/>
              <a:t>Typescript – Official website says</a:t>
            </a:r>
          </a:p>
        </p:txBody>
      </p:sp>
      <p:pic>
        <p:nvPicPr>
          <p:cNvPr id="1026" name="Picture 2" descr="https://lh4.googleusercontent.com/3dI_tSidOVpVgjf0ysI2Q3Qg5gXlJZqbLMB3xEQuxYQOoJPWKpoiM_DAb5CAaTKVgkgHh_8wR_nf0J4xI433fALHq2VnRds-dArClcRCty-p0tpU9CF-vxX8K0jZ7Vv8KI6iql5J9G0">
            <a:extLst>
              <a:ext uri="{FF2B5EF4-FFF2-40B4-BE49-F238E27FC236}">
                <a16:creationId xmlns:a16="http://schemas.microsoft.com/office/drawing/2014/main" id="{7278169F-7DD2-4873-A452-FDC74D91D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143000"/>
            <a:ext cx="111823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97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15F5-6E62-42A2-B9BD-DFC5DFC62E16}"/>
              </a:ext>
            </a:extLst>
          </p:cNvPr>
          <p:cNvSpPr>
            <a:spLocks noGrp="1"/>
          </p:cNvSpPr>
          <p:nvPr>
            <p:ph type="title"/>
          </p:nvPr>
        </p:nvSpPr>
        <p:spPr/>
        <p:txBody>
          <a:bodyPr/>
          <a:lstStyle/>
          <a:p>
            <a:r>
              <a:rPr lang="en-US" dirty="0"/>
              <a:t>Why typescript</a:t>
            </a:r>
          </a:p>
        </p:txBody>
      </p:sp>
      <p:sp>
        <p:nvSpPr>
          <p:cNvPr id="3" name="Content Placeholder 2">
            <a:extLst>
              <a:ext uri="{FF2B5EF4-FFF2-40B4-BE49-F238E27FC236}">
                <a16:creationId xmlns:a16="http://schemas.microsoft.com/office/drawing/2014/main" id="{2334702E-2631-478A-8179-FF4BC5E57BE4}"/>
              </a:ext>
            </a:extLst>
          </p:cNvPr>
          <p:cNvSpPr>
            <a:spLocks noGrp="1"/>
          </p:cNvSpPr>
          <p:nvPr>
            <p:ph idx="1"/>
          </p:nvPr>
        </p:nvSpPr>
        <p:spPr/>
        <p:txBody>
          <a:bodyPr/>
          <a:lstStyle/>
          <a:p>
            <a:pPr fontAlgn="base"/>
            <a:r>
              <a:rPr lang="en-US" dirty="0"/>
              <a:t>Superset of JS</a:t>
            </a:r>
          </a:p>
          <a:p>
            <a:pPr fontAlgn="base"/>
            <a:r>
              <a:rPr lang="en-US" dirty="0"/>
              <a:t>Provides type safety</a:t>
            </a:r>
          </a:p>
          <a:p>
            <a:pPr fontAlgn="base"/>
            <a:r>
              <a:rPr lang="en-US" dirty="0"/>
              <a:t>Transpiles to JS</a:t>
            </a:r>
          </a:p>
          <a:p>
            <a:pPr fontAlgn="base"/>
            <a:r>
              <a:rPr lang="en-US" dirty="0"/>
              <a:t>Cross platform</a:t>
            </a:r>
          </a:p>
          <a:p>
            <a:pPr fontAlgn="base"/>
            <a:r>
              <a:rPr lang="en-US" dirty="0"/>
              <a:t>Open Source</a:t>
            </a:r>
          </a:p>
          <a:p>
            <a:pPr marL="0" indent="0">
              <a:buNone/>
            </a:pPr>
            <a:endParaRPr lang="en-US" dirty="0"/>
          </a:p>
        </p:txBody>
      </p:sp>
    </p:spTree>
    <p:extLst>
      <p:ext uri="{BB962C8B-B14F-4D97-AF65-F5344CB8AC3E}">
        <p14:creationId xmlns:p14="http://schemas.microsoft.com/office/powerpoint/2010/main" val="236991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8D9E-F7AC-4A7F-9D40-BA8D66F04ACA}"/>
              </a:ext>
            </a:extLst>
          </p:cNvPr>
          <p:cNvSpPr>
            <a:spLocks noGrp="1"/>
          </p:cNvSpPr>
          <p:nvPr>
            <p:ph type="title"/>
          </p:nvPr>
        </p:nvSpPr>
        <p:spPr/>
        <p:txBody>
          <a:bodyPr/>
          <a:lstStyle/>
          <a:p>
            <a:r>
              <a:rPr lang="en-US" dirty="0"/>
              <a:t>What is ES6</a:t>
            </a:r>
          </a:p>
        </p:txBody>
      </p:sp>
      <p:sp>
        <p:nvSpPr>
          <p:cNvPr id="3" name="Content Placeholder 2">
            <a:extLst>
              <a:ext uri="{FF2B5EF4-FFF2-40B4-BE49-F238E27FC236}">
                <a16:creationId xmlns:a16="http://schemas.microsoft.com/office/drawing/2014/main" id="{AE5D8484-D97E-4162-958B-175FCD134045}"/>
              </a:ext>
            </a:extLst>
          </p:cNvPr>
          <p:cNvSpPr>
            <a:spLocks noGrp="1"/>
          </p:cNvSpPr>
          <p:nvPr>
            <p:ph idx="1"/>
          </p:nvPr>
        </p:nvSpPr>
        <p:spPr/>
        <p:txBody>
          <a:bodyPr/>
          <a:lstStyle/>
          <a:p>
            <a:r>
              <a:rPr lang="en-US" dirty="0"/>
              <a:t>ES6 or ES2015 is recent version</a:t>
            </a:r>
          </a:p>
          <a:p>
            <a:r>
              <a:rPr lang="en-US"/>
              <a:t>A significant update to the language</a:t>
            </a:r>
          </a:p>
        </p:txBody>
      </p:sp>
    </p:spTree>
    <p:extLst>
      <p:ext uri="{BB962C8B-B14F-4D97-AF65-F5344CB8AC3E}">
        <p14:creationId xmlns:p14="http://schemas.microsoft.com/office/powerpoint/2010/main" val="283321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C8E8-5802-4069-96C9-81117019B290}"/>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FB4C4956-EBD5-4467-974A-D10813CEDA95}"/>
              </a:ext>
            </a:extLst>
          </p:cNvPr>
          <p:cNvSpPr>
            <a:spLocks noGrp="1"/>
          </p:cNvSpPr>
          <p:nvPr>
            <p:ph idx="1"/>
          </p:nvPr>
        </p:nvSpPr>
        <p:spPr/>
        <p:txBody>
          <a:bodyPr anchor="ctr">
            <a:normAutofit/>
          </a:bodyPr>
          <a:lstStyle/>
          <a:p>
            <a:pPr marL="0" indent="0" algn="ctr">
              <a:buNone/>
            </a:pPr>
            <a:r>
              <a:rPr lang="en-US" sz="6000" dirty="0"/>
              <a:t>npm install -g </a:t>
            </a:r>
            <a:r>
              <a:rPr lang="en-US" sz="6000" b="1" dirty="0">
                <a:solidFill>
                  <a:srgbClr val="50D7C8"/>
                </a:solidFill>
              </a:rPr>
              <a:t>typescript</a:t>
            </a:r>
          </a:p>
        </p:txBody>
      </p:sp>
      <p:pic>
        <p:nvPicPr>
          <p:cNvPr id="4" name="Picture 3">
            <a:extLst>
              <a:ext uri="{FF2B5EF4-FFF2-40B4-BE49-F238E27FC236}">
                <a16:creationId xmlns:a16="http://schemas.microsoft.com/office/drawing/2014/main" id="{1C8AB07D-83E0-45C9-93B0-23862EB4B397}"/>
              </a:ext>
            </a:extLst>
          </p:cNvPr>
          <p:cNvPicPr>
            <a:picLocks noChangeAspect="1"/>
          </p:cNvPicPr>
          <p:nvPr/>
        </p:nvPicPr>
        <p:blipFill>
          <a:blip r:embed="rId2"/>
          <a:stretch>
            <a:fillRect/>
          </a:stretch>
        </p:blipFill>
        <p:spPr>
          <a:xfrm>
            <a:off x="765989" y="4794807"/>
            <a:ext cx="10687050" cy="1000125"/>
          </a:xfrm>
          <a:prstGeom prst="rect">
            <a:avLst/>
          </a:prstGeom>
        </p:spPr>
      </p:pic>
    </p:spTree>
    <p:extLst>
      <p:ext uri="{BB962C8B-B14F-4D97-AF65-F5344CB8AC3E}">
        <p14:creationId xmlns:p14="http://schemas.microsoft.com/office/powerpoint/2010/main" val="239541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C7E7-3811-46BA-B4CC-3937120B44AF}"/>
              </a:ext>
            </a:extLst>
          </p:cNvPr>
          <p:cNvSpPr>
            <a:spLocks noGrp="1"/>
          </p:cNvSpPr>
          <p:nvPr>
            <p:ph type="title"/>
          </p:nvPr>
        </p:nvSpPr>
        <p:spPr/>
        <p:txBody>
          <a:bodyPr/>
          <a:lstStyle/>
          <a:p>
            <a:r>
              <a:rPr lang="en-US" dirty="0"/>
              <a:t>tsc and tsserver</a:t>
            </a:r>
          </a:p>
        </p:txBody>
      </p:sp>
      <p:sp>
        <p:nvSpPr>
          <p:cNvPr id="3" name="Content Placeholder 2">
            <a:extLst>
              <a:ext uri="{FF2B5EF4-FFF2-40B4-BE49-F238E27FC236}">
                <a16:creationId xmlns:a16="http://schemas.microsoft.com/office/drawing/2014/main" id="{7F567725-F633-449A-8E60-AAED4FF1F5E1}"/>
              </a:ext>
            </a:extLst>
          </p:cNvPr>
          <p:cNvSpPr>
            <a:spLocks noGrp="1"/>
          </p:cNvSpPr>
          <p:nvPr>
            <p:ph idx="1"/>
          </p:nvPr>
        </p:nvSpPr>
        <p:spPr/>
        <p:txBody>
          <a:bodyPr/>
          <a:lstStyle/>
          <a:p>
            <a:r>
              <a:rPr lang="en-US" dirty="0"/>
              <a:t>tsc – compiler that Transpiles TS to JS</a:t>
            </a:r>
          </a:p>
          <a:p>
            <a:r>
              <a:rPr lang="en-US" dirty="0"/>
              <a:t>tsserver - standalone server, a node executable that encapsulates the TypeScript compiler and language services, and exposes them through a JSON protocol. tsserver is well suited for editors and IDE support.</a:t>
            </a:r>
          </a:p>
        </p:txBody>
      </p:sp>
    </p:spTree>
    <p:extLst>
      <p:ext uri="{BB962C8B-B14F-4D97-AF65-F5344CB8AC3E}">
        <p14:creationId xmlns:p14="http://schemas.microsoft.com/office/powerpoint/2010/main" val="325516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7174-043F-4208-BA1D-9BF3F09B70FC}"/>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D7C09920-11A6-4160-A3E1-E44C6EAC52D4}"/>
              </a:ext>
            </a:extLst>
          </p:cNvPr>
          <p:cNvSpPr>
            <a:spLocks noGrp="1"/>
          </p:cNvSpPr>
          <p:nvPr>
            <p:ph idx="1"/>
          </p:nvPr>
        </p:nvSpPr>
        <p:spPr/>
        <p:txBody>
          <a:bodyPr/>
          <a:lstStyle/>
          <a:p>
            <a:r>
              <a:rPr lang="en-US" dirty="0"/>
              <a:t>Boolean</a:t>
            </a:r>
          </a:p>
          <a:p>
            <a:r>
              <a:rPr lang="en-US" dirty="0"/>
              <a:t>Number</a:t>
            </a:r>
          </a:p>
          <a:p>
            <a:r>
              <a:rPr lang="en-US" dirty="0"/>
              <a:t>String</a:t>
            </a:r>
          </a:p>
          <a:p>
            <a:r>
              <a:rPr lang="en-US" dirty="0"/>
              <a:t>Array</a:t>
            </a:r>
          </a:p>
          <a:p>
            <a:r>
              <a:rPr lang="en-US" dirty="0" err="1"/>
              <a:t>Enum</a:t>
            </a:r>
            <a:endParaRPr lang="en-US" dirty="0"/>
          </a:p>
          <a:p>
            <a:r>
              <a:rPr lang="en-US" dirty="0"/>
              <a:t>Any</a:t>
            </a:r>
          </a:p>
          <a:p>
            <a:r>
              <a:rPr lang="en-US" dirty="0"/>
              <a:t>Void</a:t>
            </a:r>
          </a:p>
          <a:p>
            <a:r>
              <a:rPr lang="en-US" dirty="0"/>
              <a:t>Null and Undefined</a:t>
            </a:r>
          </a:p>
          <a:p>
            <a:r>
              <a:rPr lang="en-US" dirty="0"/>
              <a:t>Union </a:t>
            </a:r>
          </a:p>
          <a:p>
            <a:endParaRPr lang="en-US" dirty="0"/>
          </a:p>
        </p:txBody>
      </p:sp>
    </p:spTree>
    <p:extLst>
      <p:ext uri="{BB962C8B-B14F-4D97-AF65-F5344CB8AC3E}">
        <p14:creationId xmlns:p14="http://schemas.microsoft.com/office/powerpoint/2010/main" val="302871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BA48-6093-4375-BE22-D9803F0AC9AD}"/>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8B15C089-F36C-449A-A1DC-7E1BBF067D1F}"/>
              </a:ext>
            </a:extLst>
          </p:cNvPr>
          <p:cNvSpPr>
            <a:spLocks noGrp="1"/>
          </p:cNvSpPr>
          <p:nvPr>
            <p:ph idx="1"/>
          </p:nvPr>
        </p:nvSpPr>
        <p:spPr/>
        <p:txBody>
          <a:bodyPr/>
          <a:lstStyle/>
          <a:p>
            <a:r>
              <a:rPr lang="en-US" dirty="0"/>
              <a:t>Fundamental building block of any applications in JavaScript</a:t>
            </a:r>
          </a:p>
          <a:p>
            <a:r>
              <a:rPr lang="en-US" dirty="0"/>
              <a:t>Provides mandatory, optional and default parameters</a:t>
            </a:r>
          </a:p>
          <a:p>
            <a:r>
              <a:rPr lang="en-US" dirty="0"/>
              <a:t>Function types</a:t>
            </a:r>
          </a:p>
          <a:p>
            <a:r>
              <a:rPr lang="en-US" dirty="0"/>
              <a:t>Arrow functions</a:t>
            </a:r>
          </a:p>
          <a:p>
            <a:r>
              <a:rPr lang="en-US" dirty="0"/>
              <a:t>Function overloading</a:t>
            </a:r>
          </a:p>
        </p:txBody>
      </p:sp>
    </p:spTree>
    <p:extLst>
      <p:ext uri="{BB962C8B-B14F-4D97-AF65-F5344CB8AC3E}">
        <p14:creationId xmlns:p14="http://schemas.microsoft.com/office/powerpoint/2010/main" val="2962377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508</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Module 0 Typescript / ES6</vt:lpstr>
      <vt:lpstr>Outline</vt:lpstr>
      <vt:lpstr>Typescript – Official website says</vt:lpstr>
      <vt:lpstr>Why typescript</vt:lpstr>
      <vt:lpstr>What is ES6</vt:lpstr>
      <vt:lpstr>Setup</vt:lpstr>
      <vt:lpstr>tsc and tsserver</vt:lpstr>
      <vt:lpstr>Types</vt:lpstr>
      <vt:lpstr>Functions</vt:lpstr>
      <vt:lpstr>Interfaces</vt:lpstr>
      <vt:lpstr>Classes</vt:lpstr>
      <vt:lpstr>Abstract Class</vt:lpstr>
      <vt:lpstr>Decorators</vt:lpstr>
      <vt:lpstr>Modules</vt:lpstr>
      <vt:lpstr>Modules – Example 1</vt:lpstr>
      <vt:lpstr>Modules – Example 2</vt:lpstr>
      <vt:lpstr>Know your 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live khtech</dc:creator>
  <cp:lastModifiedBy>Bala Krishna Ragala</cp:lastModifiedBy>
  <cp:revision>104</cp:revision>
  <dcterms:created xsi:type="dcterms:W3CDTF">2017-07-19T09:06:38Z</dcterms:created>
  <dcterms:modified xsi:type="dcterms:W3CDTF">2017-08-01T10:18:02Z</dcterms:modified>
</cp:coreProperties>
</file>