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76" r:id="rId12"/>
    <p:sldId id="277" r:id="rId13"/>
    <p:sldId id="270" r:id="rId14"/>
    <p:sldId id="271" r:id="rId15"/>
    <p:sldId id="273" r:id="rId16"/>
    <p:sldId id="272" r:id="rId17"/>
    <p:sldId id="274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in/#op._S_in" TargetMode="External"/><Relationship Id="rId3" Type="http://schemas.openxmlformats.org/officeDocument/2006/relationships/hyperlink" Target="https://docs.mongodb.com/manual/reference/operator/query/gt/#op._S_gt" TargetMode="External"/><Relationship Id="rId7" Type="http://schemas.openxmlformats.org/officeDocument/2006/relationships/hyperlink" Target="https://docs.mongodb.com/manual/reference/operator/query/ne/#op._S_ne" TargetMode="External"/><Relationship Id="rId2" Type="http://schemas.openxmlformats.org/officeDocument/2006/relationships/hyperlink" Target="https://docs.mongodb.com/manual/reference/operator/query/eq/#op._S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lte/#op._S_lte" TargetMode="External"/><Relationship Id="rId5" Type="http://schemas.openxmlformats.org/officeDocument/2006/relationships/hyperlink" Target="https://docs.mongodb.com/manual/reference/operator/query/lt/#op._S_lt" TargetMode="External"/><Relationship Id="rId4" Type="http://schemas.openxmlformats.org/officeDocument/2006/relationships/hyperlink" Target="https://docs.mongodb.com/manual/reference/operator/query/gte/#op._S_gte" TargetMode="External"/><Relationship Id="rId9" Type="http://schemas.openxmlformats.org/officeDocument/2006/relationships/hyperlink" Target="https://docs.mongodb.com/manual/reference/operator/query/nin/#op._S_n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update/min/#up._S_min" TargetMode="External"/><Relationship Id="rId3" Type="http://schemas.openxmlformats.org/officeDocument/2006/relationships/hyperlink" Target="https://docs.mongodb.com/manual/reference/operator/update/mul/#up._S_mul" TargetMode="External"/><Relationship Id="rId7" Type="http://schemas.openxmlformats.org/officeDocument/2006/relationships/hyperlink" Target="https://docs.mongodb.com/manual/reference/operator/update/unset/#up._S_unset" TargetMode="External"/><Relationship Id="rId2" Type="http://schemas.openxmlformats.org/officeDocument/2006/relationships/hyperlink" Target="https://docs.mongodb.com/manual/reference/operator/update/inc/#up._S_in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update/set/#up._S_set" TargetMode="External"/><Relationship Id="rId5" Type="http://schemas.openxmlformats.org/officeDocument/2006/relationships/hyperlink" Target="https://docs.mongodb.com/manual/reference/operator/update/setOnInsert/#up._S_setOnInsert" TargetMode="External"/><Relationship Id="rId10" Type="http://schemas.openxmlformats.org/officeDocument/2006/relationships/hyperlink" Target="https://docs.mongodb.com/manual/reference/operator/update/currentDate/#up._S_currentDate" TargetMode="External"/><Relationship Id="rId4" Type="http://schemas.openxmlformats.org/officeDocument/2006/relationships/hyperlink" Target="https://docs.mongodb.com/manual/reference/operator/update/rename/#up._S_rename" TargetMode="External"/><Relationship Id="rId9" Type="http://schemas.openxmlformats.org/officeDocument/2006/relationships/hyperlink" Target="https://docs.mongodb.com/manual/reference/operator/update/max/#up._S_ma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14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BA7-272F-4680-8B59-CD620154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DD73A-85C8-43F1-8A1E-8108FC76B568}"/>
              </a:ext>
            </a:extLst>
          </p:cNvPr>
          <p:cNvSpPr/>
          <p:nvPr/>
        </p:nvSpPr>
        <p:spPr>
          <a:xfrm>
            <a:off x="765989" y="1973474"/>
            <a:ext cx="10540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9700" algn="ctr"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db.collection_name.</a:t>
            </a:r>
            <a:r>
              <a:rPr lang="en-US" sz="3200" b="1" dirty="0">
                <a:solidFill>
                  <a:srgbClr val="50D7C8"/>
                </a:solidFill>
                <a:latin typeface="Consolas" panose="020B0609020204030204" pitchFamily="49" charset="0"/>
              </a:rPr>
              <a:t>find(query, projection)</a:t>
            </a:r>
            <a:endParaRPr lang="en-US" sz="3200" dirty="0">
              <a:solidFill>
                <a:srgbClr val="50D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6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B6BD-24DE-4C6B-BB8A-27096B43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6CE-CF79-4139-8455-5D09DE9C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the fields to be fetched as key value pair “field_name”:0 or 1 for find projection parameter</a:t>
            </a:r>
          </a:p>
          <a:p>
            <a:r>
              <a:rPr lang="en-US" dirty="0"/>
              <a:t>1 – fetch field , 0 – do not fetch field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50D7C8"/>
                </a:solidFill>
              </a:rPr>
              <a:t>db.restaurants.find</a:t>
            </a:r>
            <a:r>
              <a:rPr lang="en-US" sz="3200" b="1" dirty="0">
                <a:solidFill>
                  <a:srgbClr val="50D7C8"/>
                </a:solidFill>
              </a:rPr>
              <a:t>( {} , {"name":1, "cuisine":1, "_id":0})</a:t>
            </a:r>
          </a:p>
        </p:txBody>
      </p:sp>
    </p:spTree>
    <p:extLst>
      <p:ext uri="{BB962C8B-B14F-4D97-AF65-F5344CB8AC3E}">
        <p14:creationId xmlns:p14="http://schemas.microsoft.com/office/powerpoint/2010/main" val="51508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4794-8479-491D-9F8B-E4461DB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4B7A-F839-4385-8D23-8C549E54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sort function to sort ascending (1) or descending (-1) as a value to field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50D7C8"/>
                </a:solidFill>
              </a:rPr>
              <a:t>sort( { "borough": 1, "</a:t>
            </a:r>
            <a:r>
              <a:rPr lang="en-US" sz="3200" b="1" dirty="0" err="1">
                <a:solidFill>
                  <a:srgbClr val="50D7C8"/>
                </a:solidFill>
              </a:rPr>
              <a:t>address.zipcode</a:t>
            </a:r>
            <a:r>
              <a:rPr lang="en-US" sz="3200" b="1" dirty="0">
                <a:solidFill>
                  <a:srgbClr val="50D7C8"/>
                </a:solidFill>
              </a:rPr>
              <a:t>": 1 } )</a:t>
            </a:r>
          </a:p>
        </p:txBody>
      </p:sp>
    </p:spTree>
    <p:extLst>
      <p:ext uri="{BB962C8B-B14F-4D97-AF65-F5344CB8AC3E}">
        <p14:creationId xmlns:p14="http://schemas.microsoft.com/office/powerpoint/2010/main" val="83984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BA7-272F-4680-8B59-CD620154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and Projection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1D6B2-BFD5-4214-9CDB-D78137BA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95614"/>
              </p:ext>
            </p:extLst>
          </p:nvPr>
        </p:nvGraphicFramePr>
        <p:xfrm>
          <a:off x="877330" y="2075617"/>
          <a:ext cx="8550875" cy="37890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65870">
                  <a:extLst>
                    <a:ext uri="{9D8B030D-6E8A-4147-A177-3AD203B41FA5}">
                      <a16:colId xmlns:a16="http://schemas.microsoft.com/office/drawing/2014/main" val="527853344"/>
                    </a:ext>
                  </a:extLst>
                </a:gridCol>
                <a:gridCol w="6685005">
                  <a:extLst>
                    <a:ext uri="{9D8B030D-6E8A-4147-A177-3AD203B41FA5}">
                      <a16:colId xmlns:a16="http://schemas.microsoft.com/office/drawing/2014/main" val="675561832"/>
                    </a:ext>
                  </a:extLst>
                </a:gridCol>
              </a:tblGrid>
              <a:tr h="409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4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solidFill>
                      <a:srgbClr val="50D7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4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solidFill>
                      <a:srgbClr val="50D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90813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2" tooltip="$eq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2" tooltip="$eq"/>
                        </a:rPr>
                        <a:t>eq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values that are equal to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05352083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3" tooltip="$gt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3" tooltip="$gt"/>
                        </a:rPr>
                        <a:t>gt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values that are greater than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51997279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4" tooltip="$gte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4" tooltip="$gte"/>
                        </a:rPr>
                        <a:t>gte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values that are greater than or equal to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20551964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5" tooltip="$lt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5" tooltip="$lt"/>
                        </a:rPr>
                        <a:t>lt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values that are less than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32194001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6" tooltip="$lte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6" tooltip="$lte"/>
                        </a:rPr>
                        <a:t>lte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values that are less than or equal to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0422844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7" tooltip="$ne"/>
                        </a:rPr>
                        <a:t>$ne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all values that are not equal to a specified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90628571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8" tooltip="$in"/>
                        </a:rPr>
                        <a:t>$in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 any of the values specified in an array.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36512562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  <a:hlinkClick r:id="rId9" tooltip="$nin"/>
                        </a:rPr>
                        <a:t>$</a:t>
                      </a:r>
                      <a:r>
                        <a:rPr lang="en-US" sz="2400" u="sng" strike="noStrike" dirty="0" err="1">
                          <a:effectLst/>
                          <a:hlinkClick r:id="rId9" tooltip="$nin"/>
                        </a:rPr>
                        <a:t>nin</a:t>
                      </a:r>
                      <a:endParaRPr lang="en-US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Matches none of the values specified in an array.</a:t>
                      </a:r>
                      <a:endParaRPr lang="en-US" sz="1800" b="0" i="0" u="none" strike="noStrike" dirty="0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546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30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BA7-272F-4680-8B59-CD620154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FD5C-DBED-462D-98D3-460BE446BD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solidFill>
                  <a:srgbClr val="50D7C8"/>
                </a:solidFill>
              </a:rPr>
              <a:t>insertOne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&lt;document&gt;,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writeConcern</a:t>
            </a:r>
            <a:r>
              <a:rPr lang="en-US" dirty="0"/>
              <a:t>: &lt;document&gt;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BBEEA-0DD4-4887-A8E9-3E737D637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solidFill>
                  <a:srgbClr val="50D7C8"/>
                </a:solidFill>
              </a:rPr>
              <a:t>insertMany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[ &lt;document 1&gt; , &lt;document 2&gt;, ... ],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writeConcern</a:t>
            </a:r>
            <a:r>
              <a:rPr lang="en-US" dirty="0"/>
              <a:t>: &lt;document&gt;,</a:t>
            </a:r>
          </a:p>
          <a:p>
            <a:pPr marL="0" indent="0">
              <a:buNone/>
            </a:pPr>
            <a:r>
              <a:rPr lang="en-US" dirty="0"/>
              <a:t>      ordered: &lt;</a:t>
            </a:r>
            <a:r>
              <a:rPr lang="en-US" dirty="0" err="1"/>
              <a:t>boolean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2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BA7-272F-4680-8B59-CD620154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05EF-963B-4D41-B4F6-C20423D92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ln w="0"/>
                <a:solidFill>
                  <a:srgbClr val="50D7C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updateOne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&lt;filter&gt;,</a:t>
            </a:r>
          </a:p>
          <a:p>
            <a:pPr marL="0" indent="0">
              <a:buNone/>
            </a:pPr>
            <a:r>
              <a:rPr lang="en-US" dirty="0"/>
              <a:t>   &lt;update&gt;,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upsert</a:t>
            </a:r>
            <a:r>
              <a:rPr lang="en-US" dirty="0"/>
              <a:t>: &lt;</a:t>
            </a:r>
            <a:r>
              <a:rPr lang="en-US" dirty="0" err="1"/>
              <a:t>boolean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writeConcern</a:t>
            </a:r>
            <a:r>
              <a:rPr lang="en-US" dirty="0"/>
              <a:t>: &lt;document&gt;,</a:t>
            </a:r>
          </a:p>
          <a:p>
            <a:pPr marL="0" indent="0">
              <a:buNone/>
            </a:pPr>
            <a:r>
              <a:rPr lang="en-US" dirty="0"/>
              <a:t>     collation: &lt;document&gt;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3894F-3424-48A4-9208-0479F80DA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solidFill>
                  <a:srgbClr val="50D7C8"/>
                </a:solidFill>
              </a:rPr>
              <a:t>updateMany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&lt;filter&gt;,</a:t>
            </a:r>
          </a:p>
          <a:p>
            <a:pPr marL="0" indent="0">
              <a:buNone/>
            </a:pPr>
            <a:r>
              <a:rPr lang="en-US" dirty="0"/>
              <a:t>   &lt;update&gt;,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upsert</a:t>
            </a:r>
            <a:r>
              <a:rPr lang="en-US" dirty="0"/>
              <a:t>: &lt;</a:t>
            </a:r>
            <a:r>
              <a:rPr lang="en-US" dirty="0" err="1"/>
              <a:t>boolean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writeConcern</a:t>
            </a:r>
            <a:r>
              <a:rPr lang="en-US" dirty="0"/>
              <a:t>: &lt;document&gt;,</a:t>
            </a:r>
          </a:p>
          <a:p>
            <a:pPr marL="0" indent="0">
              <a:buNone/>
            </a:pPr>
            <a:r>
              <a:rPr lang="en-US" dirty="0"/>
              <a:t>     collation: &lt;document&gt;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31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3714-771F-46C8-9E3B-AD4BC35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411E6D-A307-4DB8-9A97-B6C8D864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90626"/>
              </p:ext>
            </p:extLst>
          </p:nvPr>
        </p:nvGraphicFramePr>
        <p:xfrm>
          <a:off x="926757" y="1950697"/>
          <a:ext cx="9774195" cy="4032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0011">
                  <a:extLst>
                    <a:ext uri="{9D8B030D-6E8A-4147-A177-3AD203B41FA5}">
                      <a16:colId xmlns:a16="http://schemas.microsoft.com/office/drawing/2014/main" val="4221721371"/>
                    </a:ext>
                  </a:extLst>
                </a:gridCol>
                <a:gridCol w="7834184">
                  <a:extLst>
                    <a:ext uri="{9D8B030D-6E8A-4147-A177-3AD203B41FA5}">
                      <a16:colId xmlns:a16="http://schemas.microsoft.com/office/drawing/2014/main" val="3442107884"/>
                    </a:ext>
                  </a:extLst>
                </a:gridCol>
              </a:tblGrid>
              <a:tr h="191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>
                    <a:solidFill>
                      <a:srgbClr val="50D7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>
                    <a:solidFill>
                      <a:srgbClr val="50D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20402"/>
                  </a:ext>
                </a:extLst>
              </a:tr>
              <a:tr h="335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 dirty="0">
                          <a:effectLst/>
                          <a:hlinkClick r:id="rId2" tooltip="$inc"/>
                        </a:rPr>
                        <a:t>$</a:t>
                      </a:r>
                      <a:r>
                        <a:rPr lang="en-US" sz="1800" u="sng" strike="noStrike" dirty="0" err="1">
                          <a:effectLst/>
                          <a:hlinkClick r:id="rId2" tooltip="$inc"/>
                        </a:rPr>
                        <a:t>inc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Increments the value of the field by the specified amount.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2480115101"/>
                  </a:ext>
                </a:extLst>
              </a:tr>
              <a:tr h="335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3" tooltip="$mul"/>
                        </a:rPr>
                        <a:t>$mul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Multiplies the value of the field by the specified amount.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1878505766"/>
                  </a:ext>
                </a:extLst>
              </a:tr>
              <a:tr h="318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4" tooltip="$rename"/>
                        </a:rPr>
                        <a:t>$rename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Renames a field.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2187442150"/>
                  </a:ext>
                </a:extLst>
              </a:tr>
              <a:tr h="629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5" tooltip="$setOnInsert"/>
                        </a:rPr>
                        <a:t>$setOnInsert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Sets the value of a field if an update results in an insert of a document. Has no effect on update operations that modify existing documents.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3146008831"/>
                  </a:ext>
                </a:extLst>
              </a:tr>
              <a:tr h="318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6" tooltip="$set"/>
                        </a:rPr>
                        <a:t>$set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Sets the value of a field in a document.</a:t>
                      </a:r>
                      <a:endParaRPr lang="en-US" sz="1800" b="0" i="0" u="none" strike="noStrike" dirty="0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2219615845"/>
                  </a:ext>
                </a:extLst>
              </a:tr>
              <a:tr h="335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7" tooltip="$unset"/>
                        </a:rPr>
                        <a:t>$unset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Removes the specified field from a document.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3986626151"/>
                  </a:ext>
                </a:extLst>
              </a:tr>
              <a:tr h="478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8" tooltip="$min"/>
                        </a:rPr>
                        <a:t>$min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Only updates the field if the specified value is less than the existing field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126833171"/>
                  </a:ext>
                </a:extLst>
              </a:tr>
              <a:tr h="478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>
                          <a:effectLst/>
                          <a:hlinkClick r:id="rId9" tooltip="$max"/>
                        </a:rPr>
                        <a:t>$max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Only updates the field if the specified value is greater than the existing field value.</a:t>
                      </a:r>
                      <a:endParaRPr lang="en-US" sz="1800" b="0" i="0" u="none" strike="noStrike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2565679644"/>
                  </a:ext>
                </a:extLst>
              </a:tr>
              <a:tr h="474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 dirty="0">
                          <a:effectLst/>
                          <a:hlinkClick r:id="rId10" tooltip="$currentDate"/>
                        </a:rPr>
                        <a:t>$</a:t>
                      </a:r>
                      <a:r>
                        <a:rPr lang="en-US" sz="1800" u="sng" strike="noStrike" dirty="0" err="1">
                          <a:effectLst/>
                          <a:hlinkClick r:id="rId10" tooltip="$currentDate"/>
                        </a:rPr>
                        <a:t>currentDate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4" marR="8174" marT="8174" marB="3923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Sets the value of a field to current date, either as a Date or a Timestamp.</a:t>
                      </a:r>
                      <a:endParaRPr lang="en-US" sz="1800" b="0" i="0" u="none" strike="noStrike" dirty="0">
                        <a:solidFill>
                          <a:srgbClr val="49474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" marR="8174" marT="8174" marB="39235" anchor="b"/>
                </a:tc>
                <a:extLst>
                  <a:ext uri="{0D108BD9-81ED-4DB2-BD59-A6C34878D82A}">
                    <a16:rowId xmlns:a16="http://schemas.microsoft.com/office/drawing/2014/main" val="20089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54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CDFA-3856-4537-AC51-4ADF244F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264A-1465-4A01-893B-A2CD66CFE6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solidFill>
                  <a:srgbClr val="50D7C8"/>
                </a:solidFill>
              </a:rPr>
              <a:t>deleteOne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&lt;filter&gt;,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writeConcern</a:t>
            </a:r>
            <a:r>
              <a:rPr lang="en-US" dirty="0"/>
              <a:t>: &lt;document&gt;,</a:t>
            </a:r>
          </a:p>
          <a:p>
            <a:pPr marL="0" indent="0">
              <a:buNone/>
            </a:pPr>
            <a:r>
              <a:rPr lang="en-US" dirty="0"/>
              <a:t>      collation: &lt;document&gt;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1E056-1B53-4760-A6B5-4EA7965D4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db.collection.</a:t>
            </a:r>
            <a:r>
              <a:rPr lang="en-US" b="1" dirty="0" err="1">
                <a:solidFill>
                  <a:srgbClr val="50D7C8"/>
                </a:solidFill>
              </a:rPr>
              <a:t>deleteMany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&lt;filter&gt;,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writeConcern</a:t>
            </a:r>
            <a:r>
              <a:rPr lang="en-US" dirty="0"/>
              <a:t>: &lt;document&gt;,</a:t>
            </a:r>
          </a:p>
          <a:p>
            <a:pPr marL="0" indent="0">
              <a:buNone/>
            </a:pPr>
            <a:r>
              <a:rPr lang="en-US" dirty="0"/>
              <a:t>      collation: &lt;document&gt;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22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348B-96D4-4516-9EBD-C8C7B10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60F3F-0947-422B-8DEF-DABCC022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operations group values from multiple documents together, and can perform a variety of operations on the grouped data to return a single result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err="1">
                <a:solidFill>
                  <a:srgbClr val="50D7C8"/>
                </a:solidFill>
              </a:rPr>
              <a:t>db.collection.aggregate</a:t>
            </a:r>
            <a:r>
              <a:rPr lang="en-US" sz="4000" b="1" dirty="0">
                <a:solidFill>
                  <a:srgbClr val="50D7C8"/>
                </a:solidFill>
              </a:rPr>
              <a:t>(pipeline, options)</a:t>
            </a:r>
          </a:p>
        </p:txBody>
      </p:sp>
    </p:spTree>
    <p:extLst>
      <p:ext uri="{BB962C8B-B14F-4D97-AF65-F5344CB8AC3E}">
        <p14:creationId xmlns:p14="http://schemas.microsoft.com/office/powerpoint/2010/main" val="19691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EB33-8DEC-44AC-8661-6DD39F21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48A6-BE06-4E14-A736-3A771C4B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mongo shell client</a:t>
            </a:r>
          </a:p>
          <a:p>
            <a:r>
              <a:rPr lang="en-US" dirty="0"/>
              <a:t>Mongodb is strict in schema, true or false?</a:t>
            </a:r>
          </a:p>
          <a:p>
            <a:r>
              <a:rPr lang="en-US" dirty="0"/>
              <a:t>Can same collection contain documents of different structure?</a:t>
            </a:r>
          </a:p>
          <a:p>
            <a:r>
              <a:rPr lang="en-US" dirty="0"/>
              <a:t>Mongodb is key-value database, true or false?</a:t>
            </a:r>
          </a:p>
          <a:p>
            <a:r>
              <a:rPr lang="en-US" dirty="0"/>
              <a:t>Name the method used to query documents?</a:t>
            </a:r>
          </a:p>
          <a:p>
            <a:r>
              <a:rPr lang="en-US" dirty="0"/>
              <a:t>Which operator is used to set a value to field during update?</a:t>
            </a:r>
          </a:p>
          <a:p>
            <a:r>
              <a:rPr lang="en-US" dirty="0"/>
              <a:t>Can update method perform </a:t>
            </a:r>
            <a:r>
              <a:rPr lang="en-US" dirty="0" err="1"/>
              <a:t>upsert</a:t>
            </a:r>
            <a:r>
              <a:rPr lang="en-US" dirty="0"/>
              <a:t> operation?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F1C-5D37-414A-9E0B-213AAB50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/>
          <a:p>
            <a:r>
              <a:rPr lang="en-US" b="1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F4FF-1926-47D2-9144-597C3A1C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SQL vs NoSQL</a:t>
            </a:r>
          </a:p>
          <a:p>
            <a:r>
              <a:rPr lang="en-US" dirty="0"/>
              <a:t>What is </a:t>
            </a:r>
            <a:r>
              <a:rPr lang="en-US" dirty="0" err="1"/>
              <a:t>mongodb</a:t>
            </a:r>
            <a:r>
              <a:rPr lang="en-US" dirty="0"/>
              <a:t> and its advantages</a:t>
            </a:r>
          </a:p>
          <a:p>
            <a:r>
              <a:rPr lang="en-US" dirty="0"/>
              <a:t>CRUD with mongo</a:t>
            </a:r>
          </a:p>
          <a:p>
            <a:r>
              <a:rPr lang="en-US" dirty="0"/>
              <a:t>Operators in mongo</a:t>
            </a:r>
          </a:p>
          <a:p>
            <a:r>
              <a:rPr lang="en-US" dirty="0"/>
              <a:t>Building complex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D35-8177-430B-BB78-358C6B6D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word on 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325C-80D9-479C-8880-9D6D85EE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NoSQL (originally referring to "non SQL", "non relational" or "not only SQL") database provides a mechanism for storage and retrieval of data that is modeled in means other than the tabular relations used in </a:t>
            </a:r>
            <a:r>
              <a:rPr lang="en-US" dirty="0">
                <a:hlinkClick r:id="rId2"/>
              </a:rPr>
              <a:t>relational databases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92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D86F-ABAE-4974-B503-D721D82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NoSQL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A7E4-8EE8-4C83-B7A4-966898B1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Flexible data structure (schema free)</a:t>
            </a:r>
          </a:p>
          <a:p>
            <a:pPr fontAlgn="base"/>
            <a:r>
              <a:rPr lang="en-US" dirty="0"/>
              <a:t>Replication</a:t>
            </a:r>
          </a:p>
          <a:p>
            <a:pPr fontAlgn="base"/>
            <a:r>
              <a:rPr lang="en-US" dirty="0"/>
              <a:t>Scale out</a:t>
            </a:r>
          </a:p>
          <a:p>
            <a:pPr fontAlgn="base"/>
            <a:r>
              <a:rPr lang="en-US" dirty="0"/>
              <a:t>High availability</a:t>
            </a:r>
          </a:p>
          <a:p>
            <a:pPr fontAlgn="base"/>
            <a:r>
              <a:rPr lang="en-US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46510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FFA6-ED90-45C2-83D4-0D51A31D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82A6-8305-4079-8234-DDE16ABF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Cross-platform, document oriented database that provides, high performance, high availability, and easy scalability. </a:t>
            </a:r>
          </a:p>
          <a:p>
            <a:pPr fontAlgn="base"/>
            <a:r>
              <a:rPr lang="en-US" dirty="0"/>
              <a:t>Works on concept of collection and document.</a:t>
            </a:r>
          </a:p>
        </p:txBody>
      </p:sp>
    </p:spTree>
    <p:extLst>
      <p:ext uri="{BB962C8B-B14F-4D97-AF65-F5344CB8AC3E}">
        <p14:creationId xmlns:p14="http://schemas.microsoft.com/office/powerpoint/2010/main" val="21550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41BA-DEA4-45A9-A755-6369FF6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67-94DB-48FC-8376-CAD5724B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Schema less </a:t>
            </a:r>
          </a:p>
          <a:p>
            <a:pPr fontAlgn="base"/>
            <a:r>
              <a:rPr lang="en-US" dirty="0"/>
              <a:t>No complex joins</a:t>
            </a:r>
          </a:p>
          <a:p>
            <a:pPr fontAlgn="base"/>
            <a:r>
              <a:rPr lang="en-US" dirty="0"/>
              <a:t>Ease of scale-out</a:t>
            </a:r>
          </a:p>
          <a:p>
            <a:pPr fontAlgn="base"/>
            <a:r>
              <a:rPr lang="en-US" dirty="0"/>
              <a:t>Auto-</a:t>
            </a:r>
            <a:r>
              <a:rPr lang="en-US" dirty="0" err="1"/>
              <a:t>sharding</a:t>
            </a:r>
            <a:endParaRPr lang="en-US" dirty="0"/>
          </a:p>
          <a:p>
            <a:pPr fontAlgn="base"/>
            <a:r>
              <a:rPr lang="en-US" dirty="0"/>
              <a:t>Document Oriented Storage</a:t>
            </a:r>
          </a:p>
          <a:p>
            <a:pPr fontAlgn="base"/>
            <a:r>
              <a:rPr lang="en-US" dirty="0"/>
              <a:t>Replication and high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2527-8C4E-48DF-A1E2-C148E229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RDBMS to MongoDB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77A14F-4A29-41BD-961C-1CD81C15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2932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E2F23E-9A9B-4F1C-8FCB-3BE01A0D1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4473"/>
              </p:ext>
            </p:extLst>
          </p:nvPr>
        </p:nvGraphicFramePr>
        <p:xfrm>
          <a:off x="914399" y="1828799"/>
          <a:ext cx="10597019" cy="4308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1833">
                  <a:extLst>
                    <a:ext uri="{9D8B030D-6E8A-4147-A177-3AD203B41FA5}">
                      <a16:colId xmlns:a16="http://schemas.microsoft.com/office/drawing/2014/main" val="2451730963"/>
                    </a:ext>
                  </a:extLst>
                </a:gridCol>
                <a:gridCol w="5265186">
                  <a:extLst>
                    <a:ext uri="{9D8B030D-6E8A-4147-A177-3AD203B41FA5}">
                      <a16:colId xmlns:a16="http://schemas.microsoft.com/office/drawing/2014/main" val="268388604"/>
                    </a:ext>
                  </a:extLst>
                </a:gridCol>
              </a:tblGrid>
              <a:tr h="375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SQL Terms/Concepts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rgbClr val="50D7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MongoDB Terms/Concepts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rgbClr val="50D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09968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database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database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12171100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collection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3450830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document or BSON document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7368185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column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field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94752549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index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index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2541550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table joins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$lookup, embedded documents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45648183"/>
                  </a:ext>
                </a:extLst>
              </a:tr>
              <a:tr h="37562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primary key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primary key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66662484"/>
                  </a:ext>
                </a:extLst>
              </a:tr>
              <a:tr h="9406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Specify any unique column or column combination as primary key.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 MongoDB, the primary key is automatically set to the _</a:t>
                      </a:r>
                      <a:r>
                        <a:rPr lang="en-US" sz="2400" u="none" strike="noStrike" dirty="0" err="1">
                          <a:effectLst/>
                        </a:rPr>
                        <a:t>idfield</a:t>
                      </a:r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32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1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F707-A716-468A-9226-79208037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414A-9232-41EC-AE8E-DE0AC06C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https://docs.mongodb.com/manual/installation/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8E1A-EA19-4EEB-952B-7476E0B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Server And Client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6A65B-F868-4A41-BCAE-F75DA9457E73}"/>
              </a:ext>
            </a:extLst>
          </p:cNvPr>
          <p:cNvSpPr/>
          <p:nvPr/>
        </p:nvSpPr>
        <p:spPr>
          <a:xfrm>
            <a:off x="3048000" y="2594156"/>
            <a:ext cx="6096000" cy="2993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 marR="139700" algn="ctr">
              <a:spcBef>
                <a:spcPts val="500"/>
              </a:spcBef>
              <a:spcAft>
                <a:spcPts val="500"/>
              </a:spcAft>
            </a:pPr>
            <a:br>
              <a:rPr lang="en-US" sz="4400" dirty="0"/>
            </a:br>
            <a:r>
              <a:rPr lang="en-US" sz="4400" b="1" dirty="0">
                <a:solidFill>
                  <a:srgbClr val="50D7C8"/>
                </a:solidFill>
                <a:latin typeface="Consolas" panose="020B0609020204030204" pitchFamily="49" charset="0"/>
              </a:rPr>
              <a:t>mongod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- server</a:t>
            </a:r>
            <a:endParaRPr lang="en-US" sz="4400" dirty="0"/>
          </a:p>
          <a:p>
            <a:pPr marL="139700" marR="139700" algn="ctr">
              <a:spcBef>
                <a:spcPts val="500"/>
              </a:spcBef>
              <a:spcAft>
                <a:spcPts val="500"/>
              </a:spcAft>
            </a:pPr>
            <a:r>
              <a:rPr lang="en-US" sz="4400" b="1" dirty="0">
                <a:solidFill>
                  <a:srgbClr val="50D7C8"/>
                </a:solidFill>
                <a:latin typeface="Consolas" panose="020B0609020204030204" pitchFamily="49" charset="0"/>
              </a:rPr>
              <a:t>mongo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- client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806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851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Module 14 Introduction to  Mongo dB</vt:lpstr>
      <vt:lpstr>Outline</vt:lpstr>
      <vt:lpstr>A word on NoSQL</vt:lpstr>
      <vt:lpstr>NoSQL Characteristics</vt:lpstr>
      <vt:lpstr>What is Mongodb</vt:lpstr>
      <vt:lpstr>Advantages</vt:lpstr>
      <vt:lpstr>RDBMS to MongoDB</vt:lpstr>
      <vt:lpstr>Setup</vt:lpstr>
      <vt:lpstr>Server And Client</vt:lpstr>
      <vt:lpstr>Find</vt:lpstr>
      <vt:lpstr>Fields</vt:lpstr>
      <vt:lpstr>Sort</vt:lpstr>
      <vt:lpstr>Query and Projection Operators</vt:lpstr>
      <vt:lpstr>Insert</vt:lpstr>
      <vt:lpstr>Update</vt:lpstr>
      <vt:lpstr>Update Operators</vt:lpstr>
      <vt:lpstr>Delete</vt:lpstr>
      <vt:lpstr>Aggregation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34</cp:revision>
  <dcterms:created xsi:type="dcterms:W3CDTF">2017-07-19T09:06:38Z</dcterms:created>
  <dcterms:modified xsi:type="dcterms:W3CDTF">2017-07-27T06:48:56Z</dcterms:modified>
</cp:coreProperties>
</file>