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9" r:id="rId3"/>
    <p:sldId id="26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93725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2264491"/>
            <a:ext cx="9934963" cy="389550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10587811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6675"/>
            <a:ext cx="5157787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6675"/>
            <a:ext cx="5183188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9934963" cy="132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2319355"/>
            <a:ext cx="9934963" cy="38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10</a:t>
            </a:r>
            <a:br>
              <a:rPr lang="en-US" dirty="0"/>
            </a:br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DBBD-FF4D-4C06-8AE9-C612BA8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Jsonwebtoken</a:t>
            </a:r>
            <a:r>
              <a:rPr lang="en-US" b="1" dirty="0"/>
              <a:t> - </a:t>
            </a:r>
            <a:r>
              <a:rPr lang="en-US" b="1" dirty="0" err="1"/>
              <a:t>api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1026" name="Picture 2" descr="https://lh6.googleusercontent.com/s7o8a-_vDjXy6UFR0d6IDdKJ36BmF2ou2d3EXAhTOpd9WqsrKNE_6WudANMiQinRD05gNL36pcpp1ZbBuGcX_htEAJkfpPtPCNYH2aqU-cGplb6-ZVPN5kcS3C4vkcYIHXgFC6IYR-E">
            <a:extLst>
              <a:ext uri="{FF2B5EF4-FFF2-40B4-BE49-F238E27FC236}">
                <a16:creationId xmlns:a16="http://schemas.microsoft.com/office/drawing/2014/main" id="{35D6BB65-19F8-405B-B03A-4DC1CE3A8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54" y="2400041"/>
            <a:ext cx="7676232" cy="21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4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CAC3-6350-4326-969F-59AC2445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express-</a:t>
            </a:r>
            <a:r>
              <a:rPr lang="en-US" b="1" dirty="0" err="1"/>
              <a:t>jwt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1589-0863-46BA-BEF4-504DE2CE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Middleware that validates </a:t>
            </a:r>
            <a:r>
              <a:rPr lang="en-US" b="1" dirty="0" err="1"/>
              <a:t>JsonWebTokens</a:t>
            </a:r>
            <a:r>
              <a:rPr lang="en-US" dirty="0"/>
              <a:t> and sets </a:t>
            </a:r>
            <a:r>
              <a:rPr lang="en-US" b="1" dirty="0" err="1"/>
              <a:t>req.user</a:t>
            </a:r>
            <a:endParaRPr lang="en-US" dirty="0"/>
          </a:p>
          <a:p>
            <a:pPr fontAlgn="base"/>
            <a:r>
              <a:rPr lang="en-US" dirty="0"/>
              <a:t>JWT authentication middleware authenticates callers using a JWT. </a:t>
            </a:r>
          </a:p>
          <a:p>
            <a:pPr fontAlgn="base"/>
            <a:r>
              <a:rPr lang="en-US" dirty="0"/>
              <a:t>If the </a:t>
            </a:r>
            <a:r>
              <a:rPr lang="en-US" b="1" dirty="0"/>
              <a:t>token is valid, </a:t>
            </a:r>
            <a:r>
              <a:rPr lang="en-US" b="1" dirty="0" err="1"/>
              <a:t>req.user</a:t>
            </a:r>
            <a:r>
              <a:rPr lang="en-US" b="1" dirty="0"/>
              <a:t> will be set with the JSON object decoded</a:t>
            </a:r>
            <a:r>
              <a:rPr lang="en-US" dirty="0"/>
              <a:t> to be used by later middleware for authorization and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422031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0D8A-4294-4DE9-8DB4-A34F1423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Workflow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6F7F-ACF5-400C-9F67-D06ECF4D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Upon </a:t>
            </a:r>
            <a:r>
              <a:rPr lang="en-US" b="1" dirty="0"/>
              <a:t>successful authentication</a:t>
            </a:r>
            <a:r>
              <a:rPr lang="en-US" dirty="0"/>
              <a:t> sign the data using </a:t>
            </a:r>
            <a:r>
              <a:rPr lang="en-US" b="1" dirty="0"/>
              <a:t>sign</a:t>
            </a:r>
            <a:r>
              <a:rPr lang="en-US" dirty="0"/>
              <a:t> method of </a:t>
            </a:r>
            <a:r>
              <a:rPr lang="en-US" dirty="0" err="1"/>
              <a:t>jsonwebtoken</a:t>
            </a:r>
            <a:r>
              <a:rPr lang="en-US" dirty="0"/>
              <a:t> module and send the token to client</a:t>
            </a:r>
          </a:p>
          <a:p>
            <a:pPr fontAlgn="base"/>
            <a:r>
              <a:rPr lang="en-US" dirty="0"/>
              <a:t>Upon on next request </a:t>
            </a:r>
            <a:r>
              <a:rPr lang="en-US" b="1" dirty="0"/>
              <a:t>use express-</a:t>
            </a:r>
            <a:r>
              <a:rPr lang="en-US" b="1" dirty="0" err="1"/>
              <a:t>jwt</a:t>
            </a:r>
            <a:r>
              <a:rPr lang="en-US" b="1" dirty="0"/>
              <a:t> middleware to validate</a:t>
            </a:r>
            <a:r>
              <a:rPr lang="en-US" dirty="0"/>
              <a:t> the token</a:t>
            </a:r>
          </a:p>
        </p:txBody>
      </p:sp>
    </p:spTree>
    <p:extLst>
      <p:ext uri="{BB962C8B-B14F-4D97-AF65-F5344CB8AC3E}">
        <p14:creationId xmlns:p14="http://schemas.microsoft.com/office/powerpoint/2010/main" val="16916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FFDD-0A67-43EA-AB07-753E3E56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C703-DAC4-46FB-91AA-B70CF983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authentication mechanism called in passport.js?</a:t>
            </a:r>
          </a:p>
          <a:p>
            <a:r>
              <a:rPr lang="en-US" dirty="0"/>
              <a:t>Which passport method is used to authenticate?</a:t>
            </a:r>
          </a:p>
          <a:p>
            <a:r>
              <a:rPr lang="en-US" dirty="0"/>
              <a:t>JSON </a:t>
            </a:r>
            <a:r>
              <a:rPr lang="en-US" dirty="0" err="1"/>
              <a:t>webtoken</a:t>
            </a:r>
            <a:r>
              <a:rPr lang="en-US" dirty="0"/>
              <a:t> is part of passport.js, true or false?</a:t>
            </a:r>
          </a:p>
          <a:p>
            <a:r>
              <a:rPr lang="en-US" dirty="0"/>
              <a:t>How do you sign the token in </a:t>
            </a:r>
            <a:r>
              <a:rPr lang="en-US" dirty="0" err="1"/>
              <a:t>jwt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5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F7E9-3A30-4D6A-9B73-CE584E6A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45CA-BF46-4BC9-8319-02FF4768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authentication practices in express</a:t>
            </a:r>
          </a:p>
          <a:p>
            <a:r>
              <a:rPr lang="en-US" dirty="0"/>
              <a:t>Understand passport.js</a:t>
            </a:r>
          </a:p>
          <a:p>
            <a:r>
              <a:rPr lang="en-US" dirty="0"/>
              <a:t>Understand JWT( </a:t>
            </a:r>
            <a:r>
              <a:rPr lang="en-US" dirty="0" err="1"/>
              <a:t>Json</a:t>
            </a:r>
            <a:r>
              <a:rPr lang="en-US" dirty="0"/>
              <a:t> Web Token )</a:t>
            </a:r>
          </a:p>
        </p:txBody>
      </p:sp>
    </p:spTree>
    <p:extLst>
      <p:ext uri="{BB962C8B-B14F-4D97-AF65-F5344CB8AC3E}">
        <p14:creationId xmlns:p14="http://schemas.microsoft.com/office/powerpoint/2010/main" val="283573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E89C-1AA3-4276-AD69-F03008E1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Passport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0FF4-7AE2-4D45-934C-1434769F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Like a protocol, different strategies have different authentication mechanism</a:t>
            </a:r>
          </a:p>
          <a:p>
            <a:pPr fontAlgn="base"/>
            <a:r>
              <a:rPr lang="en-US" dirty="0"/>
              <a:t>As per passport website there are 300+ strategies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028-6A9E-4047-B6B9-51F42E16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Setup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AB9C-F6FB-4BC0-A925-C0178D14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npm install 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passport passport-local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2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3567-C831-42E2-B8FD-71652F1D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Workflow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624F-2220-4F46-A0C1-F9C4DC2A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Configure Passport with local strategy</a:t>
            </a:r>
          </a:p>
          <a:p>
            <a:pPr fontAlgn="base"/>
            <a:r>
              <a:rPr lang="en-US" dirty="0"/>
              <a:t>Use </a:t>
            </a:r>
            <a:r>
              <a:rPr lang="en-US" dirty="0" err="1"/>
              <a:t>passport.authenticate</a:t>
            </a:r>
            <a:r>
              <a:rPr lang="en-US" dirty="0"/>
              <a:t> to authenticate the users</a:t>
            </a:r>
          </a:p>
        </p:txBody>
      </p:sp>
    </p:spTree>
    <p:extLst>
      <p:ext uri="{BB962C8B-B14F-4D97-AF65-F5344CB8AC3E}">
        <p14:creationId xmlns:p14="http://schemas.microsoft.com/office/powerpoint/2010/main" val="322689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7669-8AFA-4936-B8BB-8971F5F7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Passport - Configure (LocalStrategy)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8DA0-408F-4470-B5BA-289242F0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Configure authentication strategy</a:t>
            </a:r>
          </a:p>
          <a:p>
            <a:pPr fontAlgn="base"/>
            <a:r>
              <a:rPr lang="en-US" dirty="0"/>
              <a:t>Strategies, and their configuration, are supplied via the </a:t>
            </a:r>
            <a:r>
              <a:rPr lang="en-US" b="1" dirty="0"/>
              <a:t>use()</a:t>
            </a:r>
            <a:r>
              <a:rPr lang="en-US" dirty="0"/>
              <a:t> function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3300" dirty="0">
                <a:solidFill>
                  <a:srgbClr val="458383"/>
                </a:solidFill>
                <a:latin typeface="Arial" panose="020B0604020202020204" pitchFamily="34" charset="0"/>
              </a:rPr>
              <a:t>passport</a:t>
            </a: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</a:rPr>
              <a:t>.use(</a:t>
            </a:r>
            <a:r>
              <a:rPr lang="en-US" sz="3300" b="1" dirty="0">
                <a:solidFill>
                  <a:srgbClr val="000080"/>
                </a:solidFill>
                <a:latin typeface="Arial" panose="020B0604020202020204" pitchFamily="34" charset="0"/>
              </a:rPr>
              <a:t>new </a:t>
            </a:r>
            <a:r>
              <a:rPr lang="en-US" sz="3300" dirty="0">
                <a:solidFill>
                  <a:srgbClr val="458383"/>
                </a:solidFill>
                <a:latin typeface="Arial" panose="020B0604020202020204" pitchFamily="34" charset="0"/>
              </a:rPr>
              <a:t>LocalStrategy</a:t>
            </a: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</a:rPr>
              <a:t>({</a:t>
            </a:r>
            <a:endParaRPr lang="en-US" sz="3300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</a:rPr>
              <a:t>  	</a:t>
            </a:r>
            <a:r>
              <a:rPr lang="en-US" sz="3300" b="1" dirty="0">
                <a:solidFill>
                  <a:srgbClr val="660E7A"/>
                </a:solidFill>
                <a:latin typeface="Arial" panose="020B0604020202020204" pitchFamily="34" charset="0"/>
              </a:rPr>
              <a:t>usernameField</a:t>
            </a: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3300" b="1" dirty="0">
                <a:solidFill>
                  <a:srgbClr val="008000"/>
                </a:solidFill>
                <a:latin typeface="Arial" panose="020B0604020202020204" pitchFamily="34" charset="0"/>
              </a:rPr>
              <a:t>'email’</a:t>
            </a: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 sz="3300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</a:rPr>
              <a:t> 	 </a:t>
            </a:r>
            <a:r>
              <a:rPr lang="en-US" sz="3300" b="1" dirty="0">
                <a:solidFill>
                  <a:srgbClr val="660E7A"/>
                </a:solidFill>
                <a:latin typeface="Arial" panose="020B0604020202020204" pitchFamily="34" charset="0"/>
              </a:rPr>
              <a:t>passwordField</a:t>
            </a: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3300" b="1" dirty="0">
                <a:solidFill>
                  <a:srgbClr val="008000"/>
                </a:solidFill>
                <a:latin typeface="Arial" panose="020B0604020202020204" pitchFamily="34" charset="0"/>
              </a:rPr>
              <a:t>'password’ </a:t>
            </a:r>
            <a:endParaRPr lang="en-US" sz="3300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</a:rPr>
              <a:t>	}, </a:t>
            </a:r>
            <a:r>
              <a:rPr lang="en-US" sz="3300" b="1" dirty="0">
                <a:solidFill>
                  <a:srgbClr val="000080"/>
                </a:solidFill>
                <a:latin typeface="Arial" panose="020B0604020202020204" pitchFamily="34" charset="0"/>
              </a:rPr>
              <a:t>function </a:t>
            </a: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</a:rPr>
              <a:t>(email, password, done) {</a:t>
            </a:r>
            <a:endParaRPr lang="en-US" sz="3300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</a:rPr>
              <a:t>	  </a:t>
            </a:r>
            <a:r>
              <a:rPr lang="en-US" sz="3300" dirty="0">
                <a:solidFill>
                  <a:srgbClr val="666666"/>
                </a:solidFill>
                <a:latin typeface="Arial" panose="020B0604020202020204" pitchFamily="34" charset="0"/>
              </a:rPr>
              <a:t>//authentication logic here</a:t>
            </a:r>
            <a:endParaRPr lang="en-US" sz="3300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</a:rPr>
              <a:t>}));</a:t>
            </a:r>
            <a:endParaRPr lang="en-US" sz="33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0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0096-ADBF-47FF-B2FA-D82D0D06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Passport - Authenticate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3FEA-7751-4A82-8C51-D01C8EFE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Authentication</a:t>
            </a:r>
          </a:p>
          <a:p>
            <a:pPr lvl="1" fontAlgn="base"/>
            <a:r>
              <a:rPr lang="en-US" dirty="0" err="1"/>
              <a:t>passport.authenticate</a:t>
            </a:r>
            <a:r>
              <a:rPr lang="en-US" dirty="0"/>
              <a:t>(‘strategy-name’)</a:t>
            </a:r>
          </a:p>
          <a:p>
            <a:pPr lvl="1" fontAlgn="base"/>
            <a:r>
              <a:rPr lang="en-US" dirty="0"/>
              <a:t>Used as a middleware</a:t>
            </a:r>
          </a:p>
          <a:p>
            <a:pPr fontAlgn="base"/>
            <a:r>
              <a:rPr lang="en-US" dirty="0"/>
              <a:t>Authentication succeeds - next handler will be invoked and the </a:t>
            </a:r>
            <a:r>
              <a:rPr lang="en-US" dirty="0" err="1"/>
              <a:t>req.user</a:t>
            </a:r>
            <a:r>
              <a:rPr lang="en-US" dirty="0"/>
              <a:t> property will be set to the authenticated user</a:t>
            </a:r>
          </a:p>
          <a:p>
            <a:pPr fontAlgn="base"/>
            <a:r>
              <a:rPr lang="en-US" dirty="0"/>
              <a:t>Authentication fails - respond with 401</a:t>
            </a:r>
          </a:p>
        </p:txBody>
      </p:sp>
    </p:spTree>
    <p:extLst>
      <p:ext uri="{BB962C8B-B14F-4D97-AF65-F5344CB8AC3E}">
        <p14:creationId xmlns:p14="http://schemas.microsoft.com/office/powerpoint/2010/main" val="151448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29C5-710D-4C02-B9A8-20A7B12B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JSON Web 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9EC9-FBB1-4EC2-A41C-707CAD9C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JSON Web Token (JWT) is an open standard (</a:t>
            </a:r>
            <a:r>
              <a:rPr lang="en-US" dirty="0">
                <a:hlinkClick r:id="rId2"/>
              </a:rPr>
              <a:t>RFC 7519</a:t>
            </a:r>
            <a:r>
              <a:rPr lang="en-US" dirty="0"/>
              <a:t>) that defines a compact and self-contained way for securely transmitting information between parties as a JSON object. </a:t>
            </a:r>
          </a:p>
          <a:p>
            <a:pPr fontAlgn="base"/>
            <a:r>
              <a:rPr lang="en-US" dirty="0"/>
              <a:t>This information can be verified and trusted because it is digitally signed. </a:t>
            </a:r>
          </a:p>
          <a:p>
            <a:pPr fontAlgn="base"/>
            <a:r>
              <a:rPr lang="en-US" dirty="0"/>
              <a:t>JWTs can be signed using a secret (with the HMAC algorithm) or a public/private key pair using RSA.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7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75DF-30CD-4DA5-AB02-79DD51E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5957-4DD9-4CD6-B9D1-CBC7FFF9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139700" indent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npm install </a:t>
            </a:r>
            <a:r>
              <a:rPr lang="en-US" b="1" dirty="0" err="1">
                <a:solidFill>
                  <a:srgbClr val="4C1130"/>
                </a:solidFill>
                <a:latin typeface="Consolas" panose="020B0609020204030204" pitchFamily="49" charset="0"/>
              </a:rPr>
              <a:t>jsonwebtoken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 express-</a:t>
            </a:r>
            <a:r>
              <a:rPr lang="en-US" b="1" dirty="0" err="1">
                <a:solidFill>
                  <a:srgbClr val="4C1130"/>
                </a:solidFill>
                <a:latin typeface="Consolas" panose="020B0609020204030204" pitchFamily="49" charset="0"/>
              </a:rPr>
              <a:t>jwt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--save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334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Module 10 Authentication</vt:lpstr>
      <vt:lpstr>Outline</vt:lpstr>
      <vt:lpstr>Passport Strategy</vt:lpstr>
      <vt:lpstr>Setup </vt:lpstr>
      <vt:lpstr>Workflow </vt:lpstr>
      <vt:lpstr>Passport - Configure (LocalStrategy)</vt:lpstr>
      <vt:lpstr>Passport - Authenticate</vt:lpstr>
      <vt:lpstr>JSON Web Token</vt:lpstr>
      <vt:lpstr>Setup</vt:lpstr>
      <vt:lpstr>Jsonwebtoken - api </vt:lpstr>
      <vt:lpstr>express-jwt</vt:lpstr>
      <vt:lpstr>Workflow </vt:lpstr>
      <vt:lpstr>Check your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Bala Krishna Ragala</cp:lastModifiedBy>
  <cp:revision>20</cp:revision>
  <dcterms:created xsi:type="dcterms:W3CDTF">2017-07-19T09:06:38Z</dcterms:created>
  <dcterms:modified xsi:type="dcterms:W3CDTF">2017-07-25T21:05:50Z</dcterms:modified>
</cp:coreProperties>
</file>