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Keep to agenda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Know your students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Check retention periodically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Employ visual aids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various teaching techniques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real-life scenarios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positive reinforcement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file: 2-async.js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file : 3-async-with-callback.js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file : 0-repl.js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63078"/>
            <a:ext cx="6858000" cy="17907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6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60765"/>
            <a:ext cx="9144000" cy="22827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11900"/>
            <a:ext cx="6858000" cy="1241822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705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95294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92" y="1698368"/>
            <a:ext cx="7451222" cy="2921626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15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213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4909185" cy="4358879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489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56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47952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92" y="1651026"/>
            <a:ext cx="7451222" cy="292162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3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37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34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9104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940858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1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6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6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370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006"/>
            <a:ext cx="3868340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370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5006"/>
            <a:ext cx="3887391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77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1934300"/>
            <a:ext cx="7451222" cy="99022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72" y="196336"/>
            <a:ext cx="1118946" cy="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59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2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buClr>
                <a:srgbClr val="50D7C8"/>
              </a:buClr>
              <a:defRPr sz="2400"/>
            </a:lvl1pPr>
            <a:lvl2pPr>
              <a:buClr>
                <a:srgbClr val="50D7C8"/>
              </a:buClr>
              <a:defRPr sz="2100"/>
            </a:lvl2pPr>
            <a:lvl3pPr>
              <a:buClr>
                <a:srgbClr val="50D7C8"/>
              </a:buClr>
              <a:defRPr sz="1800"/>
            </a:lvl3pPr>
            <a:lvl4pPr>
              <a:buClr>
                <a:srgbClr val="50D7C8"/>
              </a:buClr>
              <a:defRPr sz="1500"/>
            </a:lvl4pPr>
            <a:lvl5pPr>
              <a:buClr>
                <a:srgbClr val="50D7C8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313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5919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451222" cy="99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492" y="1739517"/>
            <a:ext cx="7451222" cy="292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93674"/>
            <a:ext cx="9144000" cy="34982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put/outp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Data_transmission" TargetMode="External"/><Relationship Id="rId4" Type="http://schemas.openxmlformats.org/officeDocument/2006/relationships/hyperlink" Target="https://en.wikipedia.org/wiki/Process_(computing)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v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Module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Introduction to node.js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25" y="4886325"/>
            <a:ext cx="1323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Execution model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/>
              <a:t>Non-blocking</a:t>
            </a:r>
          </a:p>
          <a:p>
            <a:pPr marL="914400" lvl="1" indent="-330200" rtl="0">
              <a:spcBef>
                <a:spcPts val="0"/>
              </a:spcBef>
              <a:buSzPct val="72727"/>
            </a:pPr>
            <a:r>
              <a:rPr lang="en" sz="2200" b="1"/>
              <a:t>Non-blocking I/O, asynchronous I/O, or "Non-sequential I/O"</a:t>
            </a:r>
            <a:r>
              <a:rPr lang="en" sz="2200"/>
              <a:t> is a form of </a:t>
            </a:r>
            <a:r>
              <a:rPr lang="en" sz="2200">
                <a:hlinkClick r:id="rId3"/>
              </a:rPr>
              <a:t>input/output</a:t>
            </a:r>
            <a:r>
              <a:rPr lang="en" sz="2200"/>
              <a:t> processing that permits other </a:t>
            </a:r>
            <a:r>
              <a:rPr lang="en" sz="2200">
                <a:hlinkClick r:id="rId4"/>
              </a:rPr>
              <a:t>processing</a:t>
            </a:r>
            <a:r>
              <a:rPr lang="en" sz="2200"/>
              <a:t> to continue before the </a:t>
            </a:r>
            <a:r>
              <a:rPr lang="en" sz="2200">
                <a:hlinkClick r:id="rId5"/>
              </a:rPr>
              <a:t>transmission</a:t>
            </a:r>
            <a:r>
              <a:rPr lang="en" sz="2200"/>
              <a:t> has finished.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Event Driven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72727"/>
            </a:pPr>
            <a:r>
              <a:rPr lang="en" sz="2200"/>
              <a:t>A programming paradigm in which the flow of the program is determined by </a:t>
            </a:r>
            <a:r>
              <a:rPr lang="en" sz="2200" b="1"/>
              <a:t>events </a:t>
            </a:r>
            <a:r>
              <a:rPr lang="en" sz="2200"/>
              <a:t>such as user actions or </a:t>
            </a:r>
            <a:r>
              <a:rPr lang="en" sz="2200" b="1"/>
              <a:t>messages </a:t>
            </a:r>
            <a:r>
              <a:rPr lang="en" sz="2200"/>
              <a:t>from other </a:t>
            </a:r>
            <a:r>
              <a:rPr lang="en" sz="2200" b="1"/>
              <a:t>programs/threads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so much fuss about sync vs async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>
                <a:solidFill>
                  <a:srgbClr val="000000"/>
                </a:solidFill>
              </a:rPr>
              <a:t>Javascript is single threaded, so nodejs </a:t>
            </a:r>
            <a:r>
              <a:rPr lang="en" sz="2400"/>
              <a:t>runtime</a:t>
            </a:r>
            <a:r>
              <a:rPr lang="en" sz="2400">
                <a:solidFill>
                  <a:srgbClr val="000000"/>
                </a:solidFill>
              </a:rPr>
              <a:t>. Which means JS can do ONE AND ONLY THING AT A TIME.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Example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B6D7A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B6D7A8"/>
              </a:solidFill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300" y="115246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837" y="13877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787" y="1387171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382249" y="3331521"/>
            <a:ext cx="1770525" cy="1100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800" b="0" i="0" dirty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80000"/>
                </a:solidFill>
                <a:latin typeface="Arial"/>
              </a:rPr>
              <a:t>3 tables</a:t>
            </a:r>
            <a:br>
              <a:rPr sz="800" b="0" i="0" dirty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80000"/>
                </a:solidFill>
                <a:latin typeface="Arial"/>
              </a:rPr>
            </a:br>
            <a:r>
              <a:rPr sz="800" b="0" i="0" dirty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80000"/>
                </a:solidFill>
                <a:latin typeface="Arial"/>
              </a:rPr>
              <a:t>(users)</a:t>
            </a:r>
          </a:p>
        </p:txBody>
      </p:sp>
      <p:sp>
        <p:nvSpPr>
          <p:cNvPr id="198" name="Shape 198"/>
          <p:cNvSpPr/>
          <p:nvPr/>
        </p:nvSpPr>
        <p:spPr>
          <a:xfrm>
            <a:off x="3649174" y="3430350"/>
            <a:ext cx="1762247" cy="1100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73763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C4587"/>
                </a:solidFill>
                <a:latin typeface="Arial"/>
              </a:rPr>
              <a:t>1 waiter</a:t>
            </a:r>
            <a:br>
              <a:rPr b="0" i="0">
                <a:ln w="9525" cap="flat" cmpd="sng">
                  <a:solidFill>
                    <a:srgbClr val="073763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C4587"/>
                </a:solidFill>
                <a:latin typeface="Arial"/>
              </a:rPr>
            </a:br>
            <a:r>
              <a:rPr b="0" i="0">
                <a:ln w="9525" cap="flat" cmpd="sng">
                  <a:solidFill>
                    <a:srgbClr val="073763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C4587"/>
                </a:solidFill>
                <a:latin typeface="Arial"/>
              </a:rPr>
              <a:t>(node)</a:t>
            </a:r>
          </a:p>
        </p:txBody>
      </p:sp>
      <p:sp>
        <p:nvSpPr>
          <p:cNvPr id="199" name="Shape 199"/>
          <p:cNvSpPr/>
          <p:nvPr/>
        </p:nvSpPr>
        <p:spPr>
          <a:xfrm>
            <a:off x="6874011" y="3530137"/>
            <a:ext cx="1632898" cy="11051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4C113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C1130"/>
                </a:solidFill>
                <a:latin typeface="Arial"/>
              </a:rPr>
              <a:t>2 chefs</a:t>
            </a:r>
            <a:br>
              <a:rPr b="0" i="0">
                <a:ln w="9525" cap="flat" cmpd="sng">
                  <a:solidFill>
                    <a:srgbClr val="4C113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C1130"/>
                </a:solidFill>
                <a:latin typeface="Arial"/>
              </a:rPr>
            </a:br>
            <a:r>
              <a:rPr b="0" i="0">
                <a:ln w="9525" cap="flat" cmpd="sng">
                  <a:solidFill>
                    <a:srgbClr val="4C113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C1130"/>
                </a:solidFill>
                <a:latin typeface="Arial"/>
              </a:rPr>
              <a:t>(db, fs)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loop - The </a:t>
            </a:r>
            <a:r>
              <a:rPr lang="en" b="1"/>
              <a:t>HEART</a:t>
            </a:r>
            <a:r>
              <a:rPr lang="en"/>
              <a:t> &amp; SOUL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>
                <a:solidFill>
                  <a:srgbClr val="000000"/>
                </a:solidFill>
              </a:rPr>
              <a:t>The event loop got its name because of how it's usually implemented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>
                <a:solidFill>
                  <a:srgbClr val="000000"/>
                </a:solidFill>
              </a:rPr>
              <a:t>Responsible for scheduling asynchronous operations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750">
                <a:solidFill>
                  <a:srgbClr val="0077AA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50">
                <a:solidFill>
                  <a:srgbClr val="DD4A68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waitForMessage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 queue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50">
                <a:solidFill>
                  <a:srgbClr val="DD4A68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processNextMessage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6D7A8"/>
              </a:solidFill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700" y="2780075"/>
            <a:ext cx="5032099" cy="20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node application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6D7A8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1347300" y="1275900"/>
            <a:ext cx="6449400" cy="10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debug helloworld.js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84375" y="2318700"/>
            <a:ext cx="4371000" cy="23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4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Stepping</a:t>
            </a: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en" sz="18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- Continue execution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- Step next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8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- Step 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8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40404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8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- Step out</a:t>
            </a:r>
          </a:p>
          <a:p>
            <a:pPr lvl="0" rtl="0">
              <a:spcBef>
                <a:spcPts val="0"/>
              </a:spcBef>
              <a:buNone/>
            </a:pPr>
            <a:endParaRPr sz="3000"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Summary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233450"/>
            <a:ext cx="8520600" cy="33798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What is nodejs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Setting up development environment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Non blocking I/O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Eventloop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Debugging node apps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235" y="0"/>
            <a:ext cx="1351764" cy="10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your knowledge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What is </a:t>
            </a:r>
            <a:r>
              <a:rPr lang="en" sz="2400" dirty="0">
                <a:solidFill>
                  <a:srgbClr val="000000"/>
                </a:solidFill>
              </a:rPr>
              <a:t>Server side runtime for javascript?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Which </a:t>
            </a:r>
            <a:r>
              <a:rPr lang="en" sz="2400" dirty="0">
                <a:solidFill>
                  <a:srgbClr val="000000"/>
                </a:solidFill>
              </a:rPr>
              <a:t>Javascript vm is used by node?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Name </a:t>
            </a:r>
            <a:r>
              <a:rPr lang="en" sz="2400" dirty="0">
                <a:solidFill>
                  <a:srgbClr val="000000"/>
                </a:solidFill>
              </a:rPr>
              <a:t>2 important design decisions of node runtime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Which command is used to run code in node?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Expand REPL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Descramble - </a:t>
            </a:r>
            <a:r>
              <a:rPr lang="en" sz="2400" b="1" dirty="0">
                <a:solidFill>
                  <a:srgbClr val="000000"/>
                </a:solidFill>
              </a:rPr>
              <a:t>vneotpeol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An overview of Node.js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Installing Node.js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Preparing development environment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Quick peek into Node’s event loop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Writing asynchronous code with callbacks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Debug first node app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B6D7A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b="1"/>
              <a:t>What is nodejs - Official website says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Node.js® is a </a:t>
            </a:r>
            <a:r>
              <a:rPr lang="en" sz="2400" b="1">
                <a:solidFill>
                  <a:srgbClr val="000000"/>
                </a:solidFill>
              </a:rPr>
              <a:t>JavaScript runtime</a:t>
            </a:r>
            <a:r>
              <a:rPr lang="en" sz="2400">
                <a:solidFill>
                  <a:srgbClr val="000000"/>
                </a:solidFill>
              </a:rPr>
              <a:t> built on </a:t>
            </a:r>
            <a:r>
              <a:rPr lang="en" sz="2400">
                <a:solidFill>
                  <a:srgbClr val="000000"/>
                </a:solidFill>
                <a:hlinkClick r:id="rId3"/>
              </a:rPr>
              <a:t>Chrome's V8 JavaScript engine</a:t>
            </a:r>
            <a:r>
              <a:rPr lang="en" sz="2400">
                <a:solidFill>
                  <a:srgbClr val="000000"/>
                </a:solidFill>
              </a:rPr>
              <a:t>.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Node.js uses an event-driven, non-blocking I/O model that makes it lightweight and efficient.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6D7A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1097775" y="1430800"/>
            <a:ext cx="6734700" cy="2355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/>
              <a:t>Node.js</a:t>
            </a:r>
          </a:p>
        </p:txBody>
      </p:sp>
      <p:sp>
        <p:nvSpPr>
          <p:cNvPr id="140" name="Shape 140"/>
          <p:cNvSpPr/>
          <p:nvPr/>
        </p:nvSpPr>
        <p:spPr>
          <a:xfrm>
            <a:off x="1652825" y="2096850"/>
            <a:ext cx="1307400" cy="1307400"/>
          </a:xfrm>
          <a:prstGeom prst="ellipse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LIBUV</a:t>
            </a:r>
          </a:p>
        </p:txBody>
      </p:sp>
      <p:sp>
        <p:nvSpPr>
          <p:cNvPr id="141" name="Shape 141"/>
          <p:cNvSpPr/>
          <p:nvPr/>
        </p:nvSpPr>
        <p:spPr>
          <a:xfrm>
            <a:off x="3741750" y="2096850"/>
            <a:ext cx="1307400" cy="1307400"/>
          </a:xfrm>
          <a:prstGeom prst="ellipse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142" name="Shape 142"/>
          <p:cNvSpPr/>
          <p:nvPr/>
        </p:nvSpPr>
        <p:spPr>
          <a:xfrm>
            <a:off x="5917000" y="2096850"/>
            <a:ext cx="1307400" cy="1307400"/>
          </a:xfrm>
          <a:prstGeom prst="ellipse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C++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Node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Download binary of targeted platform and install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  <a:hlinkClick r:id="rId3"/>
              </a:rPr>
              <a:t>https://nodejs.org/en/download/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Test your installation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Open terminal run node  -v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Open terminal run npm  -v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development environment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400"/>
              <a:t>Any editor of choice ( ST3, NP++, WS, VSCode, Atom)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Command line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node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347300" y="1275900"/>
            <a:ext cx="6449400" cy="10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-v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376550" y="2162400"/>
            <a:ext cx="6449400" cy="10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0B53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-v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r>
              <a:rPr lang="en" dirty="0"/>
              <a:t> REPL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 b="1" dirty="0">
                <a:solidFill>
                  <a:srgbClr val="000000"/>
                </a:solidFill>
              </a:rPr>
              <a:t>R</a:t>
            </a:r>
            <a:r>
              <a:rPr lang="en" sz="2400" dirty="0">
                <a:solidFill>
                  <a:srgbClr val="000000"/>
                </a:solidFill>
              </a:rPr>
              <a:t>ead </a:t>
            </a:r>
            <a:r>
              <a:rPr lang="en" sz="2400" b="1" dirty="0">
                <a:solidFill>
                  <a:srgbClr val="000000"/>
                </a:solidFill>
              </a:rPr>
              <a:t>E</a:t>
            </a:r>
            <a:r>
              <a:rPr lang="en" sz="2400" dirty="0">
                <a:solidFill>
                  <a:srgbClr val="000000"/>
                </a:solidFill>
              </a:rPr>
              <a:t>valuate </a:t>
            </a:r>
            <a:r>
              <a:rPr lang="en" sz="2400" b="1" dirty="0">
                <a:solidFill>
                  <a:srgbClr val="000000"/>
                </a:solidFill>
              </a:rPr>
              <a:t>P</a:t>
            </a:r>
            <a:r>
              <a:rPr lang="en" sz="2400" dirty="0">
                <a:solidFill>
                  <a:srgbClr val="000000"/>
                </a:solidFill>
              </a:rPr>
              <a:t>rint </a:t>
            </a:r>
            <a:r>
              <a:rPr lang="en" sz="2400" b="1" dirty="0">
                <a:solidFill>
                  <a:srgbClr val="000000"/>
                </a:solidFill>
              </a:rPr>
              <a:t>L</a:t>
            </a:r>
            <a:r>
              <a:rPr lang="en" sz="2400" dirty="0">
                <a:solidFill>
                  <a:srgbClr val="000000"/>
                </a:solidFill>
              </a:rPr>
              <a:t>oop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 dirty="0">
                <a:solidFill>
                  <a:srgbClr val="000000"/>
                </a:solidFill>
              </a:rPr>
              <a:t>Command line tool to quickly evaluate / experiment your work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52A3D-E0DD-4F81-83FC-8168EE88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7679" y="640361"/>
            <a:ext cx="4217671" cy="3990703"/>
          </a:xfrm>
        </p:spPr>
        <p:txBody>
          <a:bodyPr>
            <a:normAutofit/>
          </a:bodyPr>
          <a:lstStyle/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ctrl + c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terminate the current command.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ctrl + c twice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terminate the Node REPL.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ctrl + d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terminate the Node REPL.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Up/Down Keys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see command history and modify previous commands.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tab Keys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list of current commands.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.help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list of all commands.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.break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exit from multiline expression.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.clear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exit from multiline expression.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.save </a:t>
            </a:r>
            <a:r>
              <a:rPr lang="en" sz="1000" b="1" i="1" dirty="0">
                <a:latin typeface="Verdana"/>
                <a:ea typeface="Verdana"/>
                <a:cs typeface="Verdana"/>
                <a:sym typeface="Verdana"/>
              </a:rPr>
              <a:t>filename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save the current Node REPL session to a file.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.load </a:t>
            </a:r>
            <a:r>
              <a:rPr lang="en" sz="1000" b="1" i="1" dirty="0">
                <a:latin typeface="Verdana"/>
                <a:ea typeface="Verdana"/>
                <a:cs typeface="Verdana"/>
                <a:sym typeface="Verdana"/>
              </a:rPr>
              <a:t>filename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load file content in current Node REPL session.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Helloworld Node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6D7A8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883950" y="1571425"/>
            <a:ext cx="4924200" cy="145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 : helloworld.js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80"/>
                </a:solidFill>
                <a:highlight>
                  <a:srgbClr val="FFFFFF"/>
                </a:highlight>
              </a:rPr>
              <a:t>let </a:t>
            </a:r>
            <a:r>
              <a:rPr lang="en" sz="2400" b="1" i="1">
                <a:solidFill>
                  <a:srgbClr val="660E7A"/>
                </a:solidFill>
                <a:highlight>
                  <a:srgbClr val="FFFFFF"/>
                </a:highlight>
              </a:rPr>
              <a:t>greeting </a:t>
            </a:r>
            <a:r>
              <a:rPr lang="en" sz="2400">
                <a:highlight>
                  <a:srgbClr val="FFFFFF"/>
                </a:highlight>
              </a:rPr>
              <a:t>= </a:t>
            </a:r>
            <a:r>
              <a:rPr lang="en" sz="2400" b="1">
                <a:solidFill>
                  <a:srgbClr val="008000"/>
                </a:solidFill>
                <a:highlight>
                  <a:srgbClr val="FFFFFF"/>
                </a:highlight>
              </a:rPr>
              <a:t>'Helloworld Node'</a:t>
            </a:r>
            <a:r>
              <a:rPr lang="en" sz="2400"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2400">
                <a:highlight>
                  <a:srgbClr val="FFFFFF"/>
                </a:highlight>
              </a:rPr>
              <a:t>.</a:t>
            </a:r>
            <a:r>
              <a:rPr lang="en" sz="24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2400">
                <a:highlight>
                  <a:srgbClr val="FFFFFF"/>
                </a:highlight>
              </a:rPr>
              <a:t>(</a:t>
            </a:r>
            <a:r>
              <a:rPr lang="en" sz="2400" b="1" i="1">
                <a:solidFill>
                  <a:srgbClr val="660E7A"/>
                </a:solidFill>
                <a:highlight>
                  <a:srgbClr val="FFFFFF"/>
                </a:highlight>
              </a:rPr>
              <a:t>greeting</a:t>
            </a:r>
            <a:r>
              <a:rPr lang="en" sz="2400"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FFFFFF"/>
                </a:highlight>
              </a:rPr>
              <a:t>run code : </a:t>
            </a:r>
            <a:r>
              <a:rPr lang="en" sz="2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helloworld.js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560</Words>
  <Application>Microsoft Office PowerPoint</Application>
  <PresentationFormat>On-screen Show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Courier New</vt:lpstr>
      <vt:lpstr>Consolas</vt:lpstr>
      <vt:lpstr>Calibri</vt:lpstr>
      <vt:lpstr>Verdana</vt:lpstr>
      <vt:lpstr>Proxima Nova</vt:lpstr>
      <vt:lpstr>Arial</vt:lpstr>
      <vt:lpstr>Trebuchet MS</vt:lpstr>
      <vt:lpstr>template</vt:lpstr>
      <vt:lpstr>Module 1 Introduction to node.js</vt:lpstr>
      <vt:lpstr>Outline</vt:lpstr>
      <vt:lpstr>What is nodejs - Official website says</vt:lpstr>
      <vt:lpstr>Core components</vt:lpstr>
      <vt:lpstr>Setup Node</vt:lpstr>
      <vt:lpstr>Preparing development environment</vt:lpstr>
      <vt:lpstr>Welcome to node</vt:lpstr>
      <vt:lpstr>Node REPL</vt:lpstr>
      <vt:lpstr>Helloworld Node</vt:lpstr>
      <vt:lpstr>Execution model</vt:lpstr>
      <vt:lpstr>Why so much fuss about sync vs async</vt:lpstr>
      <vt:lpstr>Restaurant Example</vt:lpstr>
      <vt:lpstr>Event loop - The HEART &amp; SOUL</vt:lpstr>
      <vt:lpstr>Debug node application</vt:lpstr>
      <vt:lpstr>Summary</vt:lpstr>
      <vt:lpstr>Check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Introduction to node.js</dc:title>
  <cp:lastModifiedBy>Bala Krishna Ragala</cp:lastModifiedBy>
  <cp:revision>2</cp:revision>
  <dcterms:modified xsi:type="dcterms:W3CDTF">2017-07-26T10:07:26Z</dcterms:modified>
</cp:coreProperties>
</file>