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D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30"/>
    <p:restoredTop sz="80096" autoAdjust="0"/>
  </p:normalViewPr>
  <p:slideViewPr>
    <p:cSldViewPr snapToGrid="0" snapToObjects="1">
      <p:cViewPr varScale="1">
        <p:scale>
          <a:sx n="67" d="100"/>
          <a:sy n="67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41EB9-7971-5544-BD7F-525B22CFBC36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18C74-732F-8D4D-8F20-8C98075AA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08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CF534-097E-6546-AAC2-359745A6CD51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BC3DD-79F8-E74E-8B85-E69445BF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94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execFile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runs the executable until it exits or terminates, then returns a buffer for data on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stdout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stderr with a maximum size of 200Kb. spawn can stream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stdout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stderr back to the parent process once it starts running, and there is no limit to the size of data it can return.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BC3DD-79F8-E74E-8B85-E69445BFDB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66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417438"/>
            <a:ext cx="9144000" cy="23876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defRPr sz="8000" b="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This is a sample 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3814354"/>
            <a:ext cx="12192000" cy="3043646"/>
          </a:xfrm>
          <a:prstGeom prst="rect">
            <a:avLst/>
          </a:prstGeom>
          <a:solidFill>
            <a:srgbClr val="50D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319" y="230188"/>
            <a:ext cx="1694248" cy="61840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15867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182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89" y="793725"/>
            <a:ext cx="9934963" cy="1320299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5989" y="2264491"/>
            <a:ext cx="9934963" cy="3895501"/>
          </a:xfrm>
        </p:spPr>
        <p:txBody>
          <a:bodyPr vert="eaVert"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012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3618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545580" cy="5811838"/>
          </a:xfrm>
        </p:spPr>
        <p:txBody>
          <a:bodyPr vert="eaVert"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77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89" y="730602"/>
            <a:ext cx="9934963" cy="1320299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989" y="2201368"/>
            <a:ext cx="9934963" cy="3895501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150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049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846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43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89" y="848589"/>
            <a:ext cx="10587811" cy="1320299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5543" y="2338251"/>
            <a:ext cx="5214257" cy="3592286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9543" y="2338251"/>
            <a:ext cx="5214257" cy="3592286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770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827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6675"/>
            <a:ext cx="5157787" cy="3684588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827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6675"/>
            <a:ext cx="5183188" cy="3684588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824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solidFill>
          <a:srgbClr val="50D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89" y="2579066"/>
            <a:ext cx="9934963" cy="1320299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296" y="261782"/>
            <a:ext cx="1491928" cy="55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57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buClr>
                <a:srgbClr val="50D7C8"/>
              </a:buClr>
              <a:defRPr sz="3200"/>
            </a:lvl1pPr>
            <a:lvl2pPr>
              <a:buClr>
                <a:srgbClr val="50D7C8"/>
              </a:buClr>
              <a:defRPr sz="2800"/>
            </a:lvl2pPr>
            <a:lvl3pPr>
              <a:buClr>
                <a:srgbClr val="50D7C8"/>
              </a:buClr>
              <a:defRPr sz="2400"/>
            </a:lvl3pPr>
            <a:lvl4pPr>
              <a:buClr>
                <a:srgbClr val="50D7C8"/>
              </a:buClr>
              <a:defRPr sz="2000"/>
            </a:lvl4pPr>
            <a:lvl5pPr>
              <a:buClr>
                <a:srgbClr val="50D7C8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139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462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989" y="848589"/>
            <a:ext cx="9934963" cy="1320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989" y="2319355"/>
            <a:ext cx="9934963" cy="3895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91564"/>
            <a:ext cx="12192000" cy="466435"/>
          </a:xfrm>
          <a:prstGeom prst="rect">
            <a:avLst/>
          </a:prstGeom>
          <a:solidFill>
            <a:srgbClr val="50D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319" y="230188"/>
            <a:ext cx="1694248" cy="61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0D7C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dist/latest-v6.x/docs/api/child_process.html#child_process_child_process_spawn_command_args_option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12</a:t>
            </a:r>
            <a:br>
              <a:rPr lang="en-US" dirty="0"/>
            </a:br>
            <a:r>
              <a:rPr lang="en-US" dirty="0"/>
              <a:t>Scaling nodejs applications</a:t>
            </a:r>
          </a:p>
        </p:txBody>
      </p:sp>
    </p:spTree>
    <p:extLst>
      <p:ext uri="{BB962C8B-B14F-4D97-AF65-F5344CB8AC3E}">
        <p14:creationId xmlns:p14="http://schemas.microsoft.com/office/powerpoint/2010/main" val="293341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51775-8885-4384-A46F-2A842803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fork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9B3FC-3851-490A-8152-9C905DE0B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The fork method will open an IPC channel allowing message passing between Node processes:</a:t>
            </a:r>
          </a:p>
          <a:p>
            <a:pPr fontAlgn="base"/>
            <a:r>
              <a:rPr lang="en-US" dirty="0"/>
              <a:t>On the child process, </a:t>
            </a:r>
            <a:r>
              <a:rPr lang="en-US" dirty="0" err="1"/>
              <a:t>process.on</a:t>
            </a:r>
            <a:r>
              <a:rPr lang="en-US" dirty="0"/>
              <a:t>(‘message’) and </a:t>
            </a:r>
            <a:r>
              <a:rPr lang="en-US" dirty="0" err="1"/>
              <a:t>process.send</a:t>
            </a:r>
            <a:r>
              <a:rPr lang="en-US" dirty="0"/>
              <a:t>(‘message to parent’) can be used to receive and send data</a:t>
            </a:r>
          </a:p>
          <a:p>
            <a:pPr fontAlgn="base"/>
            <a:r>
              <a:rPr lang="en-US" dirty="0"/>
              <a:t>On the parent process, </a:t>
            </a:r>
            <a:r>
              <a:rPr lang="en-US" dirty="0" err="1"/>
              <a:t>child.on</a:t>
            </a:r>
            <a:r>
              <a:rPr lang="en-US" dirty="0"/>
              <a:t>(‘message’) and </a:t>
            </a:r>
            <a:r>
              <a:rPr lang="en-US" dirty="0" err="1"/>
              <a:t>child.send</a:t>
            </a:r>
            <a:r>
              <a:rPr lang="en-US" dirty="0"/>
              <a:t>(‘message to child’) are used</a:t>
            </a:r>
          </a:p>
          <a:p>
            <a:pPr fontAlgn="base"/>
            <a:r>
              <a:rPr lang="en-US" dirty="0"/>
              <a:t>Each process has it’s own memory, with their own V8 instances assuming at least 30ms start up and 10mb each.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5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A60C-F8E4-41B9-A9AC-9E87292A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-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D6EFF9-2CB6-4658-BDD8-8CB25D1A983D}"/>
              </a:ext>
            </a:extLst>
          </p:cNvPr>
          <p:cNvSpPr/>
          <p:nvPr/>
        </p:nvSpPr>
        <p:spPr>
          <a:xfrm>
            <a:off x="2685470" y="261825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Arial" panose="020B0604020202020204" pitchFamily="34" charset="0"/>
              </a:rPr>
              <a:t>cp</a:t>
            </a:r>
            <a:r>
              <a:rPr lang="en-US" dirty="0">
                <a:solidFill>
                  <a:srgbClr val="458383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Arial" panose="020B0604020202020204" pitchFamily="34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Arial" panose="020B0604020202020204" pitchFamily="34" charset="0"/>
              </a:rPr>
              <a:t>child_process</a:t>
            </a:r>
            <a:r>
              <a:rPr lang="en-US" b="1" dirty="0">
                <a:solidFill>
                  <a:srgbClr val="008000"/>
                </a:solidFill>
                <a:latin typeface="Arial" panose="020B0604020202020204" pitchFamily="34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  <a:endParaRPr lang="en-US" dirty="0"/>
          </a:p>
          <a:p>
            <a:r>
              <a:rPr lang="en-US" b="1" dirty="0" err="1">
                <a:solidFill>
                  <a:srgbClr val="000080"/>
                </a:solidFill>
                <a:latin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Arial" panose="020B0604020202020204" pitchFamily="34" charset="0"/>
              </a:rPr>
              <a:t>n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458383"/>
                </a:solidFill>
                <a:latin typeface="Arial" panose="020B0604020202020204" pitchFamily="34" charset="0"/>
              </a:rPr>
              <a:t>cp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.fork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Arial" panose="020B0604020202020204" pitchFamily="34" charset="0"/>
              </a:rPr>
              <a:t>`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${__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dirname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r>
              <a:rPr lang="en-US" b="1" dirty="0">
                <a:solidFill>
                  <a:srgbClr val="008000"/>
                </a:solidFill>
                <a:latin typeface="Arial" panose="020B0604020202020204" pitchFamily="34" charset="0"/>
              </a:rPr>
              <a:t>/fork-child.js`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  <a:endParaRPr lang="en-US" dirty="0"/>
          </a:p>
          <a:p>
            <a:r>
              <a:rPr lang="en-US" dirty="0" err="1">
                <a:solidFill>
                  <a:srgbClr val="458383"/>
                </a:solidFill>
                <a:latin typeface="Arial" panose="020B0604020202020204" pitchFamily="34" charset="0"/>
              </a:rPr>
              <a:t>n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Arial" panose="020B0604020202020204" pitchFamily="34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Arial" panose="020B0604020202020204" pitchFamily="34" charset="0"/>
              </a:rPr>
              <a:t>'message'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(m) =&gt; {</a:t>
            </a:r>
            <a:endParaRPr lang="en-US" dirty="0"/>
          </a:p>
          <a:p>
            <a:r>
              <a:rPr lang="en-US" b="1" dirty="0">
                <a:solidFill>
                  <a:srgbClr val="660E7A"/>
                </a:solidFill>
                <a:latin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Arial" panose="020B0604020202020204" pitchFamily="34" charset="0"/>
              </a:rPr>
              <a:t>'PARENT got message:'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m);</a:t>
            </a:r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process.exit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();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});</a:t>
            </a:r>
            <a:endParaRPr lang="en-US" dirty="0"/>
          </a:p>
          <a:p>
            <a:r>
              <a:rPr lang="en-US" dirty="0" err="1">
                <a:solidFill>
                  <a:srgbClr val="458383"/>
                </a:solidFill>
                <a:latin typeface="Arial" panose="020B0604020202020204" pitchFamily="34" charset="0"/>
              </a:rPr>
              <a:t>n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Arial" panose="020B0604020202020204" pitchFamily="34" charset="0"/>
              </a:rPr>
              <a:t>send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({</a:t>
            </a:r>
            <a:r>
              <a:rPr lang="en-US" b="1" dirty="0">
                <a:solidFill>
                  <a:srgbClr val="660E7A"/>
                </a:solidFill>
                <a:latin typeface="Arial" panose="020B0604020202020204" pitchFamily="34" charset="0"/>
              </a:rPr>
              <a:t>message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Arial" panose="020B0604020202020204" pitchFamily="34" charset="0"/>
              </a:rPr>
              <a:t>'hello child'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});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37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3660-D97C-4655-BC24-34204EE5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81940-DC3A-4AAD-BC53-1AB274638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 single instance of Node.js runs in a single thread. To take advantage of multi-core systems the user will sometimes want to launch a cluster of Node.js processes to handle the load.</a:t>
            </a:r>
          </a:p>
        </p:txBody>
      </p:sp>
    </p:spTree>
    <p:extLst>
      <p:ext uri="{BB962C8B-B14F-4D97-AF65-F5344CB8AC3E}">
        <p14:creationId xmlns:p14="http://schemas.microsoft.com/office/powerpoint/2010/main" val="3119004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4DBB-64CA-40CE-B0AB-ADB9D6DA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11041-E7A7-486E-ADBF-F6BFF23B9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 Child process model</a:t>
            </a:r>
          </a:p>
          <a:p>
            <a:pPr fontAlgn="base"/>
            <a:r>
              <a:rPr lang="en-US" dirty="0"/>
              <a:t>exec, spawn, and fork functions</a:t>
            </a:r>
          </a:p>
          <a:p>
            <a:pPr fontAlgn="base"/>
            <a:r>
              <a:rPr lang="en-US" dirty="0"/>
              <a:t>Using the Cluster module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15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DC96-EE35-435C-8363-D0622ABF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 your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A1F0D-3810-4F30-B41F-F198309FB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40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9678-75C8-4285-A204-A635DCA93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91AF4-BB17-4946-8829-3CD8F3CF2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Revisiting nodejs single thread JS applications</a:t>
            </a:r>
          </a:p>
          <a:p>
            <a:r>
              <a:rPr lang="en-US" dirty="0"/>
              <a:t>Understanding challenges and resolutions</a:t>
            </a:r>
          </a:p>
          <a:p>
            <a:r>
              <a:rPr lang="en-US" dirty="0"/>
              <a:t>Nodejs child process strategies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4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E651-B3D5-416D-910E-F11F7C41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Single threaded JS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1097D-D634-497A-B5CE-128EC8522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is single threaded language which is a problem for high availability of application</a:t>
            </a:r>
          </a:p>
          <a:p>
            <a:r>
              <a:rPr lang="en-US" dirty="0"/>
              <a:t>Nodejs provides way to cluster the application to solve the problem</a:t>
            </a:r>
          </a:p>
        </p:txBody>
      </p:sp>
    </p:spTree>
    <p:extLst>
      <p:ext uri="{BB962C8B-B14F-4D97-AF65-F5344CB8AC3E}">
        <p14:creationId xmlns:p14="http://schemas.microsoft.com/office/powerpoint/2010/main" val="230260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19DE-753D-4088-A883-2E6D0A67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Child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3BC17-F2B5-45FF-B7CD-2B87976DD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 Node.js child process module provides the ability to spawn child processes</a:t>
            </a:r>
          </a:p>
        </p:txBody>
      </p:sp>
    </p:spTree>
    <p:extLst>
      <p:ext uri="{BB962C8B-B14F-4D97-AF65-F5344CB8AC3E}">
        <p14:creationId xmlns:p14="http://schemas.microsoft.com/office/powerpoint/2010/main" val="233632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94A5-8BDF-4005-871A-971C35C0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4 Different 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80EC-89B3-43DD-9DFE-43CB39D1C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/>
              <a:t>execFile</a:t>
            </a:r>
            <a:endParaRPr lang="en-US" dirty="0"/>
          </a:p>
          <a:p>
            <a:pPr fontAlgn="base"/>
            <a:r>
              <a:rPr lang="en-US" dirty="0"/>
              <a:t>spawn</a:t>
            </a:r>
          </a:p>
          <a:p>
            <a:pPr fontAlgn="base"/>
            <a:r>
              <a:rPr lang="en-US" dirty="0"/>
              <a:t>exec</a:t>
            </a:r>
          </a:p>
          <a:p>
            <a:pPr fontAlgn="base"/>
            <a:r>
              <a:rPr lang="en-US" dirty="0"/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1958560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8943B-D990-4E19-9905-4F1C174C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execFile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08B34-CD1A-4108-8B1E-05DFE419F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Executes an external application, given optional arguments and callback with the buffered output after the application exits.</a:t>
            </a:r>
          </a:p>
          <a:p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 err="1">
                <a:solidFill>
                  <a:srgbClr val="000080"/>
                </a:solidFill>
                <a:latin typeface="Arial" panose="020B0604020202020204" pitchFamily="34" charset="0"/>
              </a:rPr>
              <a:t>const</a:t>
            </a:r>
            <a:r>
              <a:rPr lang="en-US" sz="2600" b="1" dirty="0">
                <a:solidFill>
                  <a:srgbClr val="000080"/>
                </a:solidFill>
                <a:latin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458383"/>
                </a:solidFill>
                <a:latin typeface="Arial" panose="020B0604020202020204" pitchFamily="34" charset="0"/>
              </a:rPr>
              <a:t>execFile</a:t>
            </a:r>
            <a:r>
              <a:rPr lang="en-US" sz="2600" dirty="0">
                <a:solidFill>
                  <a:srgbClr val="458383"/>
                </a:solidFill>
                <a:latin typeface="Arial" panose="020B0604020202020204" pitchFamily="34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= require(</a:t>
            </a:r>
            <a:r>
              <a:rPr lang="en-US" sz="2600" b="1" dirty="0">
                <a:solidFill>
                  <a:srgbClr val="008000"/>
                </a:solidFill>
                <a:latin typeface="Arial" panose="020B0604020202020204" pitchFamily="34" charset="0"/>
              </a:rPr>
              <a:t>'</a:t>
            </a:r>
            <a:r>
              <a:rPr lang="en-US" sz="2600" b="1" dirty="0" err="1">
                <a:solidFill>
                  <a:srgbClr val="008000"/>
                </a:solidFill>
                <a:latin typeface="Arial" panose="020B0604020202020204" pitchFamily="34" charset="0"/>
              </a:rPr>
              <a:t>child_process</a:t>
            </a:r>
            <a:r>
              <a:rPr lang="en-US" sz="2600" b="1" dirty="0">
                <a:solidFill>
                  <a:srgbClr val="008000"/>
                </a:solidFill>
                <a:latin typeface="Arial" panose="020B0604020202020204" pitchFamily="34" charset="0"/>
              </a:rPr>
              <a:t>'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  <a:r>
              <a:rPr 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execFile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endParaRPr lang="en-US" sz="26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 err="1">
                <a:solidFill>
                  <a:srgbClr val="000080"/>
                </a:solidFill>
                <a:latin typeface="Arial" panose="020B0604020202020204" pitchFamily="34" charset="0"/>
              </a:rPr>
              <a:t>const</a:t>
            </a:r>
            <a:r>
              <a:rPr lang="en-US" sz="2600" b="1" dirty="0">
                <a:solidFill>
                  <a:srgbClr val="000080"/>
                </a:solidFill>
                <a:latin typeface="Arial" panose="020B0604020202020204" pitchFamily="34" charset="0"/>
              </a:rPr>
              <a:t> </a:t>
            </a:r>
            <a:r>
              <a:rPr lang="en-US" sz="2600" dirty="0">
                <a:solidFill>
                  <a:srgbClr val="458383"/>
                </a:solidFill>
                <a:latin typeface="Arial" panose="020B0604020202020204" pitchFamily="34" charset="0"/>
              </a:rPr>
              <a:t>child 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= </a:t>
            </a:r>
            <a:r>
              <a:rPr lang="en-US" sz="2600" dirty="0" err="1">
                <a:solidFill>
                  <a:srgbClr val="458383"/>
                </a:solidFill>
                <a:latin typeface="Arial" panose="020B0604020202020204" pitchFamily="34" charset="0"/>
              </a:rPr>
              <a:t>execFile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600" b="1" dirty="0">
                <a:solidFill>
                  <a:srgbClr val="008000"/>
                </a:solidFill>
                <a:latin typeface="Arial" panose="020B0604020202020204" pitchFamily="34" charset="0"/>
              </a:rPr>
              <a:t>ls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, [</a:t>
            </a:r>
            <a:r>
              <a:rPr lang="en-US" sz="2600" b="1" dirty="0">
                <a:solidFill>
                  <a:srgbClr val="008000"/>
                </a:solidFill>
                <a:latin typeface="Arial" panose="020B0604020202020204" pitchFamily="34" charset="0"/>
              </a:rPr>
              <a:t>'-</a:t>
            </a:r>
            <a:r>
              <a:rPr lang="en-US" sz="2600" b="1" dirty="0" err="1">
                <a:solidFill>
                  <a:srgbClr val="008000"/>
                </a:solidFill>
                <a:latin typeface="Arial" panose="020B0604020202020204" pitchFamily="34" charset="0"/>
              </a:rPr>
              <a:t>ll</a:t>
            </a:r>
            <a:r>
              <a:rPr lang="en-US" sz="2600" b="1" dirty="0">
                <a:solidFill>
                  <a:srgbClr val="008000"/>
                </a:solidFill>
                <a:latin typeface="Arial" panose="020B0604020202020204" pitchFamily="34" charset="0"/>
              </a:rPr>
              <a:t>'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], (error, </a:t>
            </a:r>
            <a:r>
              <a:rPr 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stdout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, stderr) =&gt; {</a:t>
            </a:r>
            <a:endParaRPr lang="en-US" sz="26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0080"/>
                </a:solidFill>
                <a:latin typeface="Arial" panose="020B0604020202020204" pitchFamily="34" charset="0"/>
              </a:rPr>
              <a:t>if 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(error) {</a:t>
            </a:r>
            <a:endParaRPr lang="en-US" sz="26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  </a:t>
            </a:r>
            <a:r>
              <a:rPr lang="en-US" sz="2600" b="1" dirty="0" err="1">
                <a:solidFill>
                  <a:srgbClr val="660E7A"/>
                </a:solidFill>
                <a:latin typeface="Arial" panose="020B0604020202020204" pitchFamily="34" charset="0"/>
              </a:rPr>
              <a:t>console</a:t>
            </a:r>
            <a:r>
              <a:rPr 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2600" dirty="0" err="1">
                <a:solidFill>
                  <a:srgbClr val="7A7A43"/>
                </a:solidFill>
                <a:latin typeface="Arial" panose="020B0604020202020204" pitchFamily="34" charset="0"/>
              </a:rPr>
              <a:t>error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600" b="1" dirty="0">
                <a:solidFill>
                  <a:srgbClr val="008000"/>
                </a:solidFill>
                <a:latin typeface="Arial" panose="020B0604020202020204" pitchFamily="34" charset="0"/>
              </a:rPr>
              <a:t>'stderr'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, stderr);</a:t>
            </a:r>
            <a:endParaRPr lang="en-US" sz="26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  </a:t>
            </a:r>
            <a:r>
              <a:rPr lang="en-US" sz="2600" b="1" dirty="0">
                <a:solidFill>
                  <a:srgbClr val="000080"/>
                </a:solidFill>
                <a:latin typeface="Arial" panose="020B0604020202020204" pitchFamily="34" charset="0"/>
              </a:rPr>
              <a:t>throw 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error;</a:t>
            </a:r>
            <a:endParaRPr lang="en-US" sz="26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sz="26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660E7A"/>
                </a:solidFill>
                <a:latin typeface="Arial" panose="020B0604020202020204" pitchFamily="34" charset="0"/>
              </a:rPr>
              <a:t>console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2600" dirty="0">
                <a:solidFill>
                  <a:srgbClr val="7A7A43"/>
                </a:solidFill>
                <a:latin typeface="Arial" panose="020B0604020202020204" pitchFamily="34" charset="0"/>
              </a:rPr>
              <a:t>log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600" b="1" dirty="0">
                <a:solidFill>
                  <a:srgbClr val="008000"/>
                </a:solidFill>
                <a:latin typeface="Arial" panose="020B0604020202020204" pitchFamily="34" charset="0"/>
              </a:rPr>
              <a:t>'</a:t>
            </a:r>
            <a:r>
              <a:rPr lang="en-US" sz="2600" b="1" dirty="0" err="1">
                <a:solidFill>
                  <a:srgbClr val="008000"/>
                </a:solidFill>
                <a:latin typeface="Arial" panose="020B0604020202020204" pitchFamily="34" charset="0"/>
              </a:rPr>
              <a:t>stdout</a:t>
            </a:r>
            <a:r>
              <a:rPr lang="en-US" sz="2600" b="1" dirty="0">
                <a:solidFill>
                  <a:srgbClr val="008000"/>
                </a:solidFill>
                <a:latin typeface="Arial" panose="020B0604020202020204" pitchFamily="34" charset="0"/>
              </a:rPr>
              <a:t>'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stdout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  <a:endParaRPr lang="en-US" sz="26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});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37090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B488-E8FC-4FDE-8A42-D41D46DB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C45E8-BB07-4728-88B4-6FA664CC2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 </a:t>
            </a:r>
            <a:r>
              <a:rPr lang="en-US" dirty="0">
                <a:hlinkClick r:id="rId2"/>
              </a:rPr>
              <a:t>spawn</a:t>
            </a:r>
            <a:r>
              <a:rPr lang="en-US" dirty="0"/>
              <a:t> method spawns an external application in a new process and returns a streaming interface for I/O.</a:t>
            </a:r>
          </a:p>
          <a:p>
            <a:pPr fontAlgn="base"/>
            <a:r>
              <a:rPr lang="en-US" dirty="0"/>
              <a:t>As spawn returns a stream based object, it’s great for handling applications that produce large amounts of data or for working with data as it reads in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9239E-A44A-40E5-8332-670897EFCF08}"/>
              </a:ext>
            </a:extLst>
          </p:cNvPr>
          <p:cNvSpPr/>
          <p:nvPr/>
        </p:nvSpPr>
        <p:spPr>
          <a:xfrm>
            <a:off x="2813222" y="452376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Arial" panose="020B0604020202020204" pitchFamily="34" charset="0"/>
              </a:rPr>
              <a:t>spawn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Arial" panose="020B0604020202020204" pitchFamily="34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Arial" panose="020B0604020202020204" pitchFamily="34" charset="0"/>
              </a:rPr>
              <a:t>child_process</a:t>
            </a:r>
            <a:r>
              <a:rPr lang="en-US" b="1" dirty="0">
                <a:solidFill>
                  <a:srgbClr val="008000"/>
                </a:solidFill>
                <a:latin typeface="Arial" panose="020B0604020202020204" pitchFamily="34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).spawn;</a:t>
            </a:r>
            <a:endParaRPr lang="en-US" dirty="0"/>
          </a:p>
          <a:p>
            <a:r>
              <a:rPr lang="en-US" b="1" dirty="0" err="1">
                <a:solidFill>
                  <a:srgbClr val="000080"/>
                </a:solidFill>
                <a:latin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Arial" panose="020B0604020202020204" pitchFamily="34" charset="0"/>
              </a:rPr>
              <a:t>ls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= </a:t>
            </a:r>
            <a:r>
              <a:rPr lang="en-US" dirty="0">
                <a:solidFill>
                  <a:srgbClr val="458383"/>
                </a:solidFill>
                <a:latin typeface="Arial" panose="020B0604020202020204" pitchFamily="34" charset="0"/>
              </a:rPr>
              <a:t>spawn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Arial" panose="020B0604020202020204" pitchFamily="34" charset="0"/>
              </a:rPr>
              <a:t>'ls'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[</a:t>
            </a:r>
            <a:r>
              <a:rPr lang="en-US" b="1" dirty="0">
                <a:solidFill>
                  <a:srgbClr val="008000"/>
                </a:solidFill>
                <a:latin typeface="Arial" panose="020B0604020202020204" pitchFamily="34" charset="0"/>
              </a:rPr>
              <a:t>'-</a:t>
            </a:r>
            <a:r>
              <a:rPr lang="en-US" b="1" dirty="0" err="1">
                <a:solidFill>
                  <a:srgbClr val="008000"/>
                </a:solidFill>
                <a:latin typeface="Arial" panose="020B0604020202020204" pitchFamily="34" charset="0"/>
              </a:rPr>
              <a:t>lh</a:t>
            </a:r>
            <a:r>
              <a:rPr lang="en-US" b="1" dirty="0">
                <a:solidFill>
                  <a:srgbClr val="008000"/>
                </a:solidFill>
                <a:latin typeface="Arial" panose="020B0604020202020204" pitchFamily="34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Arial" panose="020B0604020202020204" pitchFamily="34" charset="0"/>
              </a:rPr>
              <a:t>'/</a:t>
            </a:r>
            <a:r>
              <a:rPr lang="en-US" b="1" dirty="0" err="1">
                <a:solidFill>
                  <a:srgbClr val="008000"/>
                </a:solidFill>
                <a:latin typeface="Arial" panose="020B0604020202020204" pitchFamily="34" charset="0"/>
              </a:rPr>
              <a:t>usr</a:t>
            </a:r>
            <a:r>
              <a:rPr lang="en-US" b="1" dirty="0">
                <a:solidFill>
                  <a:srgbClr val="008000"/>
                </a:solidFill>
                <a:latin typeface="Arial" panose="020B0604020202020204" pitchFamily="34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]);</a:t>
            </a:r>
            <a:endParaRPr lang="en-US" dirty="0"/>
          </a:p>
          <a:p>
            <a:br>
              <a:rPr lang="en-US" dirty="0"/>
            </a:br>
            <a:r>
              <a:rPr lang="en-US" dirty="0" err="1">
                <a:solidFill>
                  <a:srgbClr val="458383"/>
                </a:solidFill>
                <a:latin typeface="Arial" panose="020B0604020202020204" pitchFamily="34" charset="0"/>
              </a:rPr>
              <a:t>ls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.stdout.</a:t>
            </a:r>
            <a:r>
              <a:rPr lang="en-US" dirty="0" err="1">
                <a:solidFill>
                  <a:srgbClr val="7A7A43"/>
                </a:solidFill>
                <a:latin typeface="Arial" panose="020B0604020202020204" pitchFamily="34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Arial" panose="020B0604020202020204" pitchFamily="34" charset="0"/>
              </a:rPr>
              <a:t>'data'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(data) =&gt; {</a:t>
            </a:r>
            <a:endParaRPr lang="en-US" dirty="0"/>
          </a:p>
          <a:p>
            <a:r>
              <a:rPr lang="en-US" b="1" dirty="0">
                <a:solidFill>
                  <a:srgbClr val="660E7A"/>
                </a:solidFill>
                <a:latin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Arial" panose="020B0604020202020204" pitchFamily="34" charset="0"/>
              </a:rPr>
              <a:t>`</a:t>
            </a:r>
            <a:r>
              <a:rPr lang="en-US" b="1" dirty="0" err="1">
                <a:solidFill>
                  <a:srgbClr val="008000"/>
                </a:solidFill>
                <a:latin typeface="Arial" panose="020B0604020202020204" pitchFamily="34" charset="0"/>
              </a:rPr>
              <a:t>stdout</a:t>
            </a:r>
            <a:r>
              <a:rPr lang="en-US" b="1" dirty="0">
                <a:solidFill>
                  <a:srgbClr val="008000"/>
                </a:solidFill>
                <a:latin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${data}</a:t>
            </a:r>
            <a:r>
              <a:rPr lang="en-US" b="1" dirty="0">
                <a:solidFill>
                  <a:srgbClr val="008000"/>
                </a:solidFill>
                <a:latin typeface="Arial" panose="020B0604020202020204" pitchFamily="34" charset="0"/>
              </a:rPr>
              <a:t>`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});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2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A4046-DD70-4F5B-B7A7-4B4008714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6590C-533A-4644-9E87-8D5242C63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This method will spawn a subshell and execute the command in that shell and buffer generated data.</a:t>
            </a:r>
          </a:p>
          <a:p>
            <a:pPr fontAlgn="base"/>
            <a:r>
              <a:rPr lang="en-US" dirty="0"/>
              <a:t>As exec should be used when we need to utilize shell functionality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BFCB1-8AF9-4AD1-9730-47F7C39C7687}"/>
              </a:ext>
            </a:extLst>
          </p:cNvPr>
          <p:cNvSpPr/>
          <p:nvPr/>
        </p:nvSpPr>
        <p:spPr>
          <a:xfrm>
            <a:off x="3048000" y="371867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Arial" panose="020B0604020202020204" pitchFamily="34" charset="0"/>
              </a:rPr>
              <a:t>exec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Arial" panose="020B0604020202020204" pitchFamily="34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Arial" panose="020B0604020202020204" pitchFamily="34" charset="0"/>
              </a:rPr>
              <a:t>child_process</a:t>
            </a:r>
            <a:r>
              <a:rPr lang="en-US" b="1" dirty="0">
                <a:solidFill>
                  <a:srgbClr val="008000"/>
                </a:solidFill>
                <a:latin typeface="Arial" panose="020B0604020202020204" pitchFamily="34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  <a:r>
              <a:rPr lang="en-US" dirty="0">
                <a:solidFill>
                  <a:srgbClr val="7A7A43"/>
                </a:solidFill>
                <a:latin typeface="Arial" panose="020B0604020202020204" pitchFamily="34" charset="0"/>
              </a:rPr>
              <a:t>exec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endParaRPr lang="en-US" dirty="0"/>
          </a:p>
          <a:p>
            <a:r>
              <a:rPr lang="en-US" b="1" dirty="0" err="1">
                <a:solidFill>
                  <a:srgbClr val="000080"/>
                </a:solidFill>
                <a:latin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Arial" panose="020B0604020202020204" pitchFamily="34" charset="0"/>
              </a:rPr>
              <a:t>child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= </a:t>
            </a:r>
            <a:r>
              <a:rPr lang="en-US" dirty="0">
                <a:solidFill>
                  <a:srgbClr val="458383"/>
                </a:solidFill>
                <a:latin typeface="Arial" panose="020B0604020202020204" pitchFamily="34" charset="0"/>
              </a:rPr>
              <a:t>exec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Arial" panose="020B0604020202020204" pitchFamily="34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Arial" panose="020B0604020202020204" pitchFamily="34" charset="0"/>
              </a:rPr>
              <a:t>ps</a:t>
            </a:r>
            <a:r>
              <a:rPr lang="en-US" b="1" dirty="0">
                <a:solidFill>
                  <a:srgbClr val="008000"/>
                </a:solidFill>
                <a:latin typeface="Arial" panose="020B0604020202020204" pitchFamily="34" charset="0"/>
              </a:rPr>
              <a:t> -</a:t>
            </a:r>
            <a:r>
              <a:rPr lang="en-US" b="1" dirty="0" err="1">
                <a:solidFill>
                  <a:srgbClr val="008000"/>
                </a:solidFill>
                <a:latin typeface="Arial" panose="020B0604020202020204" pitchFamily="34" charset="0"/>
              </a:rPr>
              <a:t>ef</a:t>
            </a:r>
            <a:r>
              <a:rPr lang="en-US" b="1" dirty="0">
                <a:solidFill>
                  <a:srgbClr val="008000"/>
                </a:solidFill>
                <a:latin typeface="Arial" panose="020B0604020202020204" pitchFamily="34" charset="0"/>
              </a:rPr>
              <a:t> | grep node'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(error,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stdout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stderr) =&gt; {</a:t>
            </a:r>
            <a:endParaRPr lang="en-US" dirty="0"/>
          </a:p>
          <a:p>
            <a:r>
              <a:rPr lang="en-US" b="1" dirty="0">
                <a:solidFill>
                  <a:srgbClr val="000080"/>
                </a:solidFill>
                <a:latin typeface="Arial" panose="020B0604020202020204" pitchFamily="34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(error) {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</a:t>
            </a:r>
            <a:r>
              <a:rPr lang="en-US" b="1" dirty="0" err="1">
                <a:solidFill>
                  <a:srgbClr val="660E7A"/>
                </a:solidFill>
                <a:latin typeface="Arial" panose="020B0604020202020204" pitchFamily="34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Arial" panose="020B0604020202020204" pitchFamily="34" charset="0"/>
              </a:rPr>
              <a:t>error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Arial" panose="020B0604020202020204" pitchFamily="34" charset="0"/>
              </a:rPr>
              <a:t>'stderr'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stderr);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</a:t>
            </a:r>
            <a:r>
              <a:rPr lang="en-US" b="1" dirty="0">
                <a:solidFill>
                  <a:srgbClr val="000080"/>
                </a:solidFill>
                <a:latin typeface="Arial" panose="020B0604020202020204" pitchFamily="34" charset="0"/>
              </a:rPr>
              <a:t>throw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error;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dirty="0"/>
          </a:p>
          <a:p>
            <a:r>
              <a:rPr lang="en-US" b="1" dirty="0">
                <a:solidFill>
                  <a:srgbClr val="660E7A"/>
                </a:solidFill>
                <a:latin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Arial" panose="020B0604020202020204" pitchFamily="34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Arial" panose="020B0604020202020204" pitchFamily="34" charset="0"/>
              </a:rPr>
              <a:t>stdout</a:t>
            </a:r>
            <a:r>
              <a:rPr lang="en-US" b="1" dirty="0">
                <a:solidFill>
                  <a:srgbClr val="008000"/>
                </a:solidFill>
                <a:latin typeface="Arial" panose="020B0604020202020204" pitchFamily="34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stdout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});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2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0A6B-E6E0-4F36-9104-9078499E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A0AFC-018D-43A0-9E59-3E4FA4A85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 </a:t>
            </a:r>
            <a:r>
              <a:rPr lang="en-US" dirty="0" err="1"/>
              <a:t>child_process.fork</a:t>
            </a:r>
            <a:r>
              <a:rPr lang="en-US" dirty="0"/>
              <a:t>() method is a special case of </a:t>
            </a:r>
            <a:r>
              <a:rPr lang="en-US" dirty="0" err="1"/>
              <a:t>child_process.spawn</a:t>
            </a:r>
            <a:r>
              <a:rPr lang="en-US" dirty="0"/>
              <a:t>() used specifically to spawn new Node.js processes. </a:t>
            </a:r>
          </a:p>
          <a:p>
            <a:pPr fontAlgn="base"/>
            <a:r>
              <a:rPr lang="en-US" dirty="0"/>
              <a:t>Like </a:t>
            </a:r>
            <a:r>
              <a:rPr lang="en-US" dirty="0" err="1"/>
              <a:t>child_process.spawn</a:t>
            </a:r>
            <a:r>
              <a:rPr lang="en-US" dirty="0"/>
              <a:t>(), a </a:t>
            </a:r>
            <a:r>
              <a:rPr lang="en-US" dirty="0" err="1"/>
              <a:t>ChildProcess</a:t>
            </a:r>
            <a:r>
              <a:rPr lang="en-US" dirty="0"/>
              <a:t> object is returned. The returned </a:t>
            </a:r>
            <a:r>
              <a:rPr lang="en-US" dirty="0" err="1"/>
              <a:t>ChildProcess</a:t>
            </a:r>
            <a:r>
              <a:rPr lang="en-US" dirty="0"/>
              <a:t> will have an additional communication channel built-in that allows messages to be passed back and forth between the parent and child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41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599</Words>
  <Application>Microsoft Office PowerPoint</Application>
  <PresentationFormat>Widescreen</PresentationFormat>
  <Paragraphs>74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Module 12 Scaling nodejs applications</vt:lpstr>
      <vt:lpstr>Outline</vt:lpstr>
      <vt:lpstr>Single threaded JS applications</vt:lpstr>
      <vt:lpstr>Child Process</vt:lpstr>
      <vt:lpstr>4 Different ways</vt:lpstr>
      <vt:lpstr>execFile</vt:lpstr>
      <vt:lpstr>spawn</vt:lpstr>
      <vt:lpstr>exec</vt:lpstr>
      <vt:lpstr>fork</vt:lpstr>
      <vt:lpstr>fork - continued</vt:lpstr>
      <vt:lpstr>fork - example</vt:lpstr>
      <vt:lpstr>Cluster</vt:lpstr>
      <vt:lpstr>Summary</vt:lpstr>
      <vt:lpstr>Check your knowledge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live khtech</dc:creator>
  <cp:lastModifiedBy>Bala Krishna Ragala</cp:lastModifiedBy>
  <cp:revision>17</cp:revision>
  <dcterms:created xsi:type="dcterms:W3CDTF">2017-07-19T09:06:38Z</dcterms:created>
  <dcterms:modified xsi:type="dcterms:W3CDTF">2017-07-26T10:07:21Z</dcterms:modified>
</cp:coreProperties>
</file>