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Proxima Nova" panose="020B0604020202020204" charset="0"/>
      <p:regular r:id="rId21"/>
      <p:bold r:id="rId22"/>
      <p:italic r:id="rId23"/>
      <p:boldItalic r:id="rId24"/>
    </p:embeddedFont>
    <p:embeddedFont>
      <p:font typeface="Georgia" panose="02040502050405020303" pitchFamily="18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D7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85750" rtl="0">
              <a:spcBef>
                <a:spcPts val="0"/>
              </a:spcBef>
              <a:buClr>
                <a:srgbClr val="444444"/>
              </a:buClr>
              <a:buSzPct val="100000"/>
              <a:buAutoNum type="arabicPeriod"/>
            </a:pPr>
            <a:r>
              <a:rPr lang="en" sz="900" b="1">
                <a:solidFill>
                  <a:srgbClr val="444444"/>
                </a:solidFill>
                <a:highlight>
                  <a:srgbClr val="FFFFFF"/>
                </a:highlight>
              </a:rPr>
              <a:t>Keep to agenda</a:t>
            </a:r>
          </a:p>
          <a:p>
            <a:pPr marL="457200" lvl="0" indent="-285750" rtl="0">
              <a:spcBef>
                <a:spcPts val="0"/>
              </a:spcBef>
              <a:buClr>
                <a:srgbClr val="444444"/>
              </a:buClr>
              <a:buSzPct val="100000"/>
              <a:buAutoNum type="arabicPeriod"/>
            </a:pPr>
            <a:r>
              <a:rPr lang="en" sz="900" b="1">
                <a:solidFill>
                  <a:srgbClr val="444444"/>
                </a:solidFill>
                <a:highlight>
                  <a:srgbClr val="FFFFFF"/>
                </a:highlight>
              </a:rPr>
              <a:t>Know your students</a:t>
            </a:r>
          </a:p>
          <a:p>
            <a:pPr marL="457200" lvl="0" indent="-285750" rtl="0">
              <a:spcBef>
                <a:spcPts val="0"/>
              </a:spcBef>
              <a:buClr>
                <a:srgbClr val="444444"/>
              </a:buClr>
              <a:buSzPct val="100000"/>
              <a:buAutoNum type="arabicPeriod"/>
            </a:pPr>
            <a:r>
              <a:rPr lang="en" sz="900" b="1">
                <a:solidFill>
                  <a:srgbClr val="444444"/>
                </a:solidFill>
                <a:highlight>
                  <a:srgbClr val="FFFFFF"/>
                </a:highlight>
              </a:rPr>
              <a:t>Check retention periodically</a:t>
            </a:r>
          </a:p>
          <a:p>
            <a:pPr marL="457200" lvl="0" indent="-285750" rtl="0">
              <a:spcBef>
                <a:spcPts val="0"/>
              </a:spcBef>
              <a:buClr>
                <a:srgbClr val="444444"/>
              </a:buClr>
              <a:buSzPct val="100000"/>
              <a:buAutoNum type="arabicPeriod"/>
            </a:pPr>
            <a:r>
              <a:rPr lang="en" sz="900" b="1">
                <a:solidFill>
                  <a:srgbClr val="444444"/>
                </a:solidFill>
                <a:highlight>
                  <a:srgbClr val="FFFFFF"/>
                </a:highlight>
              </a:rPr>
              <a:t>Employ visual aids</a:t>
            </a:r>
          </a:p>
          <a:p>
            <a:pPr marL="457200" lvl="0" indent="-285750" rtl="0">
              <a:spcBef>
                <a:spcPts val="0"/>
              </a:spcBef>
              <a:buClr>
                <a:srgbClr val="444444"/>
              </a:buClr>
              <a:buSzPct val="100000"/>
              <a:buAutoNum type="arabicPeriod"/>
            </a:pPr>
            <a:r>
              <a:rPr lang="en" sz="900" b="1">
                <a:solidFill>
                  <a:srgbClr val="444444"/>
                </a:solidFill>
                <a:highlight>
                  <a:srgbClr val="FFFFFF"/>
                </a:highlight>
              </a:rPr>
              <a:t>Use various teaching techniques</a:t>
            </a:r>
          </a:p>
          <a:p>
            <a:pPr marL="457200" lvl="0" indent="-285750" rtl="0">
              <a:spcBef>
                <a:spcPts val="0"/>
              </a:spcBef>
              <a:buClr>
                <a:srgbClr val="444444"/>
              </a:buClr>
              <a:buSzPct val="100000"/>
              <a:buAutoNum type="arabicPeriod"/>
            </a:pPr>
            <a:r>
              <a:rPr lang="en" sz="900" b="1">
                <a:solidFill>
                  <a:srgbClr val="444444"/>
                </a:solidFill>
                <a:highlight>
                  <a:srgbClr val="FFFFFF"/>
                </a:highlight>
              </a:rPr>
              <a:t>Use real-life scenarios</a:t>
            </a:r>
          </a:p>
          <a:p>
            <a:pPr marL="457200" lvl="0" indent="-285750" rtl="0">
              <a:spcBef>
                <a:spcPts val="0"/>
              </a:spcBef>
              <a:buClr>
                <a:srgbClr val="444444"/>
              </a:buClr>
              <a:buSzPct val="100000"/>
              <a:buAutoNum type="arabicPeriod"/>
            </a:pPr>
            <a:r>
              <a:rPr lang="en" sz="900" b="1">
                <a:solidFill>
                  <a:srgbClr val="444444"/>
                </a:solidFill>
                <a:highlight>
                  <a:srgbClr val="FFFFFF"/>
                </a:highlight>
              </a:rPr>
              <a:t>Use positive reinforcement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90223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063078"/>
            <a:ext cx="6858000" cy="1790700"/>
          </a:xfrm>
          <a:ln>
            <a:noFill/>
          </a:ln>
        </p:spPr>
        <p:txBody>
          <a:bodyPr anchor="b">
            <a:normAutofit/>
          </a:bodyPr>
          <a:lstStyle>
            <a:lvl1pPr algn="ctr">
              <a:defRPr sz="6000" b="0"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 dirty="0"/>
              <a:t>This is a sample Text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2860765"/>
            <a:ext cx="9144000" cy="2282735"/>
          </a:xfrm>
          <a:prstGeom prst="rect">
            <a:avLst/>
          </a:prstGeom>
          <a:solidFill>
            <a:srgbClr val="50D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489" y="172641"/>
            <a:ext cx="1270686" cy="46380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11900"/>
            <a:ext cx="6858000" cy="1241822"/>
          </a:xfrm>
          <a:ln>
            <a:noFill/>
          </a:ln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58337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492" y="595294"/>
            <a:ext cx="7451222" cy="990224"/>
          </a:xfrm>
        </p:spPr>
        <p:txBody>
          <a:bodyPr/>
          <a:lstStyle>
            <a:lvl1pPr>
              <a:defRPr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4492" y="1698368"/>
            <a:ext cx="7451222" cy="2921626"/>
          </a:xfrm>
        </p:spPr>
        <p:txBody>
          <a:bodyPr vert="eaVert"/>
          <a:lstStyle>
            <a:lvl1pPr>
              <a:buClr>
                <a:srgbClr val="50D7C8"/>
              </a:buClr>
              <a:defRPr/>
            </a:lvl1pPr>
            <a:lvl2pPr>
              <a:buClr>
                <a:srgbClr val="50D7C8"/>
              </a:buClr>
              <a:defRPr/>
            </a:lvl2pPr>
            <a:lvl3pPr>
              <a:buClr>
                <a:srgbClr val="50D7C8"/>
              </a:buClr>
              <a:defRPr/>
            </a:lvl3pPr>
            <a:lvl4pPr>
              <a:buClr>
                <a:srgbClr val="50D7C8"/>
              </a:buClr>
              <a:defRPr/>
            </a:lvl4pPr>
            <a:lvl5pPr>
              <a:buClr>
                <a:srgbClr val="50D7C8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77302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52135" y="273844"/>
            <a:ext cx="1971675" cy="4358879"/>
          </a:xfrm>
        </p:spPr>
        <p:txBody>
          <a:bodyPr vert="eaVert"/>
          <a:lstStyle>
            <a:lvl1pPr>
              <a:defRPr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4909185" cy="4358879"/>
          </a:xfrm>
        </p:spPr>
        <p:txBody>
          <a:bodyPr vert="eaVert"/>
          <a:lstStyle>
            <a:lvl1pPr>
              <a:buClr>
                <a:srgbClr val="50D7C8"/>
              </a:buClr>
              <a:defRPr/>
            </a:lvl1pPr>
            <a:lvl2pPr>
              <a:buClr>
                <a:srgbClr val="50D7C8"/>
              </a:buClr>
              <a:defRPr/>
            </a:lvl2pPr>
            <a:lvl3pPr>
              <a:buClr>
                <a:srgbClr val="50D7C8"/>
              </a:buClr>
              <a:defRPr/>
            </a:lvl3pPr>
            <a:lvl4pPr>
              <a:buClr>
                <a:srgbClr val="50D7C8"/>
              </a:buClr>
              <a:defRPr/>
            </a:lvl4pPr>
            <a:lvl5pPr>
              <a:buClr>
                <a:srgbClr val="50D7C8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674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90311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492" y="547952"/>
            <a:ext cx="7451222" cy="990224"/>
          </a:xfrm>
        </p:spPr>
        <p:txBody>
          <a:bodyPr/>
          <a:lstStyle>
            <a:lvl1pPr>
              <a:defRPr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492" y="1651026"/>
            <a:ext cx="7451222" cy="2921626"/>
          </a:xfrm>
        </p:spPr>
        <p:txBody>
          <a:bodyPr/>
          <a:lstStyle>
            <a:lvl1pPr>
              <a:buClr>
                <a:srgbClr val="50D7C8"/>
              </a:buClr>
              <a:defRPr/>
            </a:lvl1pPr>
            <a:lvl2pPr>
              <a:buClr>
                <a:srgbClr val="50D7C8"/>
              </a:buClr>
              <a:defRPr/>
            </a:lvl2pPr>
            <a:lvl3pPr>
              <a:buClr>
                <a:srgbClr val="50D7C8"/>
              </a:buClr>
              <a:defRPr/>
            </a:lvl3pPr>
            <a:lvl4pPr>
              <a:buClr>
                <a:srgbClr val="50D7C8"/>
              </a:buClr>
              <a:defRPr/>
            </a:lvl4pPr>
            <a:lvl5pPr>
              <a:buClr>
                <a:srgbClr val="50D7C8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972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053704"/>
            <a:ext cx="7886700" cy="2139553"/>
          </a:xfrm>
        </p:spPr>
        <p:txBody>
          <a:bodyPr anchor="b"/>
          <a:lstStyle>
            <a:lvl1pPr>
              <a:defRPr sz="4500"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2134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81197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492" y="636442"/>
            <a:ext cx="7940858" cy="990224"/>
          </a:xfrm>
        </p:spPr>
        <p:txBody>
          <a:bodyPr/>
          <a:lstStyle>
            <a:lvl1pPr>
              <a:defRPr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4158" y="1753688"/>
            <a:ext cx="3910693" cy="2694215"/>
          </a:xfrm>
        </p:spPr>
        <p:txBody>
          <a:bodyPr/>
          <a:lstStyle>
            <a:lvl1pPr>
              <a:buClr>
                <a:srgbClr val="50D7C8"/>
              </a:buClr>
              <a:defRPr/>
            </a:lvl1pPr>
            <a:lvl2pPr>
              <a:buClr>
                <a:srgbClr val="50D7C8"/>
              </a:buClr>
              <a:defRPr/>
            </a:lvl2pPr>
            <a:lvl3pPr>
              <a:buClr>
                <a:srgbClr val="50D7C8"/>
              </a:buClr>
              <a:defRPr/>
            </a:lvl3pPr>
            <a:lvl4pPr>
              <a:buClr>
                <a:srgbClr val="50D7C8"/>
              </a:buClr>
              <a:defRPr/>
            </a:lvl4pPr>
            <a:lvl5pPr>
              <a:buClr>
                <a:srgbClr val="50D7C8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4658" y="1753688"/>
            <a:ext cx="3910693" cy="2694215"/>
          </a:xfrm>
        </p:spPr>
        <p:txBody>
          <a:bodyPr/>
          <a:lstStyle>
            <a:lvl1pPr>
              <a:buClr>
                <a:srgbClr val="50D7C8"/>
              </a:buClr>
              <a:defRPr/>
            </a:lvl1pPr>
            <a:lvl2pPr>
              <a:buClr>
                <a:srgbClr val="50D7C8"/>
              </a:buClr>
              <a:defRPr/>
            </a:lvl2pPr>
            <a:lvl3pPr>
              <a:buClr>
                <a:srgbClr val="50D7C8"/>
              </a:buClr>
              <a:defRPr/>
            </a:lvl3pPr>
            <a:lvl4pPr>
              <a:buClr>
                <a:srgbClr val="50D7C8"/>
              </a:buClr>
              <a:defRPr/>
            </a:lvl4pPr>
            <a:lvl5pPr>
              <a:buClr>
                <a:srgbClr val="50D7C8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396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>
            <a:lvl1pPr>
              <a:defRPr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337072"/>
            <a:ext cx="3868340" cy="617934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5006"/>
            <a:ext cx="3868340" cy="2763441"/>
          </a:xfrm>
        </p:spPr>
        <p:txBody>
          <a:bodyPr/>
          <a:lstStyle>
            <a:lvl1pPr>
              <a:buClr>
                <a:srgbClr val="50D7C8"/>
              </a:buClr>
              <a:defRPr/>
            </a:lvl1pPr>
            <a:lvl2pPr>
              <a:buClr>
                <a:srgbClr val="50D7C8"/>
              </a:buClr>
              <a:defRPr/>
            </a:lvl2pPr>
            <a:lvl3pPr>
              <a:buClr>
                <a:srgbClr val="50D7C8"/>
              </a:buClr>
              <a:defRPr/>
            </a:lvl3pPr>
            <a:lvl4pPr>
              <a:buClr>
                <a:srgbClr val="50D7C8"/>
              </a:buClr>
              <a:defRPr/>
            </a:lvl4pPr>
            <a:lvl5pPr>
              <a:buClr>
                <a:srgbClr val="50D7C8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337072"/>
            <a:ext cx="3887391" cy="617934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5006"/>
            <a:ext cx="3887391" cy="2763441"/>
          </a:xfrm>
        </p:spPr>
        <p:txBody>
          <a:bodyPr/>
          <a:lstStyle>
            <a:lvl1pPr>
              <a:buClr>
                <a:srgbClr val="50D7C8"/>
              </a:buClr>
              <a:defRPr/>
            </a:lvl1pPr>
            <a:lvl2pPr>
              <a:buClr>
                <a:srgbClr val="50D7C8"/>
              </a:buClr>
              <a:defRPr/>
            </a:lvl2pPr>
            <a:lvl3pPr>
              <a:buClr>
                <a:srgbClr val="50D7C8"/>
              </a:buClr>
              <a:defRPr/>
            </a:lvl3pPr>
            <a:lvl4pPr>
              <a:buClr>
                <a:srgbClr val="50D7C8"/>
              </a:buClr>
              <a:defRPr/>
            </a:lvl4pPr>
            <a:lvl5pPr>
              <a:buClr>
                <a:srgbClr val="50D7C8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28348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bg>
      <p:bgPr>
        <a:solidFill>
          <a:srgbClr val="50D7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492" y="1934300"/>
            <a:ext cx="7451222" cy="990224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972" y="196336"/>
            <a:ext cx="1118946" cy="41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00975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0789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buClr>
                <a:srgbClr val="50D7C8"/>
              </a:buClr>
              <a:defRPr sz="2400"/>
            </a:lvl1pPr>
            <a:lvl2pPr>
              <a:buClr>
                <a:srgbClr val="50D7C8"/>
              </a:buClr>
              <a:defRPr sz="2100"/>
            </a:lvl2pPr>
            <a:lvl3pPr>
              <a:buClr>
                <a:srgbClr val="50D7C8"/>
              </a:buClr>
              <a:defRPr sz="1800"/>
            </a:lvl3pPr>
            <a:lvl4pPr>
              <a:buClr>
                <a:srgbClr val="50D7C8"/>
              </a:buClr>
              <a:defRPr sz="1500"/>
            </a:lvl4pPr>
            <a:lvl5pPr>
              <a:buClr>
                <a:srgbClr val="50D7C8"/>
              </a:buCl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584109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015375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4492" y="636442"/>
            <a:ext cx="7451222" cy="990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4492" y="1739517"/>
            <a:ext cx="7451222" cy="2921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4793674"/>
            <a:ext cx="9144000" cy="349826"/>
          </a:xfrm>
          <a:prstGeom prst="rect">
            <a:avLst/>
          </a:prstGeom>
          <a:solidFill>
            <a:srgbClr val="50D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489" y="172641"/>
            <a:ext cx="1270686" cy="46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483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50D7C8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Module 2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dirty="0"/>
              <a:t>Working with modules</a:t>
            </a:r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0025" y="4886325"/>
            <a:ext cx="1323975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semver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R="0"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/>
              <a:t>MAJOR.MINOR.PATCH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Version ranges</a:t>
            </a:r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en" sz="2800" dirty="0">
                <a:solidFill>
                  <a:schemeClr val="tx1"/>
                </a:solidFill>
              </a:rPr>
              <a:t>Tilde Ranges</a:t>
            </a:r>
            <a:r>
              <a:rPr lang="en" sz="2800" dirty="0">
                <a:solidFill>
                  <a:schemeClr val="tx1"/>
                </a:solidFill>
                <a:sym typeface="Georgia"/>
              </a:rPr>
              <a:t> ~1.2.3 ~1.2 ~1</a:t>
            </a:r>
          </a:p>
          <a:p>
            <a:pPr marL="914400" lvl="1" indent="-228600">
              <a:lnSpc>
                <a:spcPct val="115000"/>
              </a:lnSpc>
              <a:spcAft>
                <a:spcPts val="1600"/>
              </a:spcAft>
              <a:buFont typeface="Georgia"/>
            </a:pPr>
            <a:r>
              <a:rPr lang="en" sz="2000" dirty="0">
                <a:solidFill>
                  <a:schemeClr val="tx1"/>
                </a:solidFill>
                <a:sym typeface="Georgia"/>
              </a:rPr>
              <a:t>Allows patch-level changes if a minor version is specified on the comparator. Allows minor-level changes if not</a:t>
            </a:r>
          </a:p>
          <a:p>
            <a:pPr marL="914400" lvl="1" indent="-228600">
              <a:lnSpc>
                <a:spcPct val="115000"/>
              </a:lnSpc>
              <a:spcAft>
                <a:spcPts val="1600"/>
              </a:spcAft>
              <a:buFont typeface="Georgia"/>
            </a:pPr>
            <a:r>
              <a:rPr lang="en" sz="2000" dirty="0">
                <a:solidFill>
                  <a:schemeClr val="tx1"/>
                </a:solidFill>
                <a:sym typeface="Georgia"/>
              </a:rPr>
              <a:t>~1.2.3 := &gt;=1.2.3 &lt;1.(2+1).0 := &gt;=1.2.3 &lt;1.3.0</a:t>
            </a:r>
          </a:p>
          <a:p>
            <a:pPr marL="914400" lvl="1" indent="-228600">
              <a:lnSpc>
                <a:spcPct val="115000"/>
              </a:lnSpc>
              <a:spcAft>
                <a:spcPts val="1600"/>
              </a:spcAft>
              <a:buFont typeface="Georgia"/>
            </a:pPr>
            <a:r>
              <a:rPr lang="en" sz="2000" dirty="0">
                <a:solidFill>
                  <a:schemeClr val="tx1"/>
                </a:solidFill>
                <a:sym typeface="Georgia"/>
              </a:rPr>
              <a:t>~1.2 := &gt;=1.2.0 &lt;1.(2+1).0 := &gt;=1.2.0 &lt;1.3.0 (Same as 1.2.x)</a:t>
            </a:r>
          </a:p>
          <a:p>
            <a:pPr marL="914400" lvl="1" indent="-228600">
              <a:lnSpc>
                <a:spcPct val="115000"/>
              </a:lnSpc>
              <a:spcAft>
                <a:spcPts val="1600"/>
              </a:spcAft>
              <a:buFont typeface="Georgia"/>
            </a:pPr>
            <a:r>
              <a:rPr lang="en" sz="2000" dirty="0">
                <a:solidFill>
                  <a:schemeClr val="tx1"/>
                </a:solidFill>
                <a:sym typeface="Georgia"/>
              </a:rPr>
              <a:t>~1 := &gt;=1.0.0 &lt;(1+1).0.0 := &gt;=1.0.0 &lt;2.0.0 (Same as 1.x)</a:t>
            </a:r>
            <a:endParaRPr lang="en" sz="2800" dirty="0">
              <a:solidFill>
                <a:schemeClr val="tx1"/>
              </a:solidFill>
              <a:sym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Version ranges</a:t>
            </a:r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lnSpc>
                <a:spcPct val="115000"/>
              </a:lnSpc>
              <a:spcAft>
                <a:spcPts val="1600"/>
              </a:spcAft>
            </a:pPr>
            <a:r>
              <a:rPr lang="en" sz="2800" dirty="0">
                <a:solidFill>
                  <a:schemeClr val="tx1"/>
                </a:solidFill>
              </a:rPr>
              <a:t>Caret Ranges</a:t>
            </a:r>
            <a:r>
              <a:rPr lang="en" sz="2800" dirty="0">
                <a:solidFill>
                  <a:schemeClr val="tx1"/>
                </a:solidFill>
                <a:sym typeface="Georgia"/>
              </a:rPr>
              <a:t> ^1.2.3 ^0.2.5 ^0.0.4</a:t>
            </a:r>
          </a:p>
          <a:p>
            <a:pPr marL="914400" lvl="1" indent="-228600">
              <a:lnSpc>
                <a:spcPct val="115000"/>
              </a:lnSpc>
              <a:spcAft>
                <a:spcPts val="1600"/>
              </a:spcAft>
              <a:buFont typeface="Georgia"/>
            </a:pPr>
            <a:r>
              <a:rPr lang="en" sz="2400" dirty="0">
                <a:solidFill>
                  <a:schemeClr val="tx1"/>
                </a:solidFill>
                <a:sym typeface="Georgia"/>
              </a:rPr>
              <a:t>Allows changes that do not modify the left-most non-zero digit in the [major, minor, patch] tuple</a:t>
            </a:r>
          </a:p>
          <a:p>
            <a:pPr marL="914400" lvl="1" indent="-228600">
              <a:lnSpc>
                <a:spcPct val="115000"/>
              </a:lnSpc>
              <a:spcAft>
                <a:spcPts val="1600"/>
              </a:spcAft>
              <a:buFont typeface="Georgia"/>
            </a:pPr>
            <a:r>
              <a:rPr lang="en" sz="2400" dirty="0">
                <a:solidFill>
                  <a:schemeClr val="tx1"/>
                </a:solidFill>
                <a:sym typeface="Georgia"/>
              </a:rPr>
              <a:t>^1.2.3 := &gt;=1.2.3 &lt;2.0.0</a:t>
            </a:r>
          </a:p>
          <a:p>
            <a:pPr marL="914400" lvl="1" indent="-228600">
              <a:lnSpc>
                <a:spcPct val="115000"/>
              </a:lnSpc>
              <a:spcAft>
                <a:spcPts val="1600"/>
              </a:spcAft>
              <a:buFont typeface="Georgia"/>
            </a:pPr>
            <a:r>
              <a:rPr lang="en" sz="2400" dirty="0">
                <a:solidFill>
                  <a:schemeClr val="tx1"/>
                </a:solidFill>
                <a:sym typeface="Georgia"/>
              </a:rPr>
              <a:t>^0.2.3 := &gt;=0.2.3 &lt;0.3.0</a:t>
            </a:r>
          </a:p>
          <a:p>
            <a:pPr marL="914400" lvl="1" indent="-228600">
              <a:lnSpc>
                <a:spcPct val="115000"/>
              </a:lnSpc>
              <a:spcAft>
                <a:spcPts val="1600"/>
              </a:spcAft>
              <a:buFont typeface="Georgia"/>
            </a:pPr>
            <a:r>
              <a:rPr lang="en" sz="2400" dirty="0">
                <a:solidFill>
                  <a:schemeClr val="tx1"/>
                </a:solidFill>
                <a:sym typeface="Georgia"/>
              </a:rPr>
              <a:t>^0.0.3 := &gt;=0.0.3 &lt;0.0.4</a:t>
            </a:r>
            <a:endParaRPr lang="en" sz="2800" dirty="0">
              <a:solidFill>
                <a:schemeClr val="tx1"/>
              </a:solidFill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829037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Summary </a:t>
            </a:r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311700" y="1053240"/>
            <a:ext cx="8520600" cy="3416400"/>
          </a:xfrm>
          <a:prstGeom prst="rect">
            <a:avLst/>
          </a:prstGeom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800" dirty="0"/>
              <a:t>Techniques for modularizing JavaScript code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800" dirty="0"/>
              <a:t>Using require() to import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800" dirty="0"/>
              <a:t>Using exports or module.exports to export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800" dirty="0"/>
              <a:t>Types of modules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800" dirty="0"/>
              <a:t>Overview and usage of npm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800" dirty="0"/>
              <a:t>Understanding versioning and semver</a:t>
            </a:r>
            <a:endParaRPr lang="en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Check your knowledge</a:t>
            </a:r>
          </a:p>
        </p:txBody>
      </p:sp>
      <p:sp>
        <p:nvSpPr>
          <p:cNvPr id="193" name="Shape 193"/>
          <p:cNvSpPr txBox="1">
            <a:spLocks noGrp="1"/>
          </p:cNvSpPr>
          <p:nvPr>
            <p:ph idx="1"/>
          </p:nvPr>
        </p:nvSpPr>
        <p:spPr>
          <a:xfrm>
            <a:off x="574492" y="1055598"/>
            <a:ext cx="7451222" cy="2921626"/>
          </a:xfrm>
          <a:prstGeom prst="rect">
            <a:avLst/>
          </a:prstGeom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000" dirty="0"/>
              <a:t>Which function is used to import modules?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000" dirty="0"/>
              <a:t>Name 3 different module types?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000" dirty="0"/>
              <a:t>How do you export a code from a module?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000" dirty="0"/>
              <a:t>Code in how many files is a module?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000" dirty="0"/>
              <a:t>What does npm stands for?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000" dirty="0"/>
              <a:t>What does leftmost digit stands for in semver?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000" dirty="0"/>
              <a:t>What is npm configuration file named as?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 defTabSz="914400">
              <a:spcBef>
                <a:spcPts val="1000"/>
              </a:spcBef>
              <a:buClr>
                <a:srgbClr val="50D7C8"/>
              </a:buClr>
            </a:pPr>
            <a:r>
              <a:rPr lang="en" sz="2800" dirty="0">
                <a:solidFill>
                  <a:schemeClr val="tx1"/>
                </a:solidFill>
              </a:rPr>
              <a:t>Understanding modules</a:t>
            </a:r>
          </a:p>
          <a:p>
            <a:pPr marL="228600" indent="-228600" defTabSz="914400">
              <a:spcBef>
                <a:spcPts val="1000"/>
              </a:spcBef>
              <a:buClr>
                <a:srgbClr val="50D7C8"/>
              </a:buClr>
            </a:pPr>
            <a:r>
              <a:rPr lang="en" sz="2800" dirty="0">
                <a:solidFill>
                  <a:schemeClr val="tx1"/>
                </a:solidFill>
              </a:rPr>
              <a:t>Usage of require, exports and module.exports</a:t>
            </a:r>
          </a:p>
          <a:p>
            <a:pPr marL="228600" indent="-228600" defTabSz="914400">
              <a:spcBef>
                <a:spcPts val="1000"/>
              </a:spcBef>
              <a:buClr>
                <a:srgbClr val="50D7C8"/>
              </a:buClr>
            </a:pPr>
            <a:r>
              <a:rPr lang="en" sz="2800" dirty="0">
                <a:solidFill>
                  <a:schemeClr val="tx1"/>
                </a:solidFill>
              </a:rPr>
              <a:t>Types of modules</a:t>
            </a:r>
          </a:p>
          <a:p>
            <a:pPr marL="228600" indent="-228600" defTabSz="914400">
              <a:spcBef>
                <a:spcPts val="1000"/>
              </a:spcBef>
              <a:buClr>
                <a:srgbClr val="50D7C8"/>
              </a:buClr>
            </a:pPr>
            <a:r>
              <a:rPr lang="en" sz="2800" dirty="0">
                <a:solidFill>
                  <a:schemeClr val="tx1"/>
                </a:solidFill>
              </a:rPr>
              <a:t>Knowing npm (node package manager)</a:t>
            </a:r>
          </a:p>
          <a:p>
            <a:pPr marL="228600" indent="-228600" defTabSz="914400">
              <a:spcBef>
                <a:spcPts val="1000"/>
              </a:spcBef>
              <a:buClr>
                <a:srgbClr val="50D7C8"/>
              </a:buClr>
            </a:pPr>
            <a:r>
              <a:rPr lang="en" sz="2800" dirty="0">
                <a:solidFill>
                  <a:schemeClr val="tx1"/>
                </a:solidFill>
              </a:rPr>
              <a:t>Overview of package.json file</a:t>
            </a:r>
          </a:p>
          <a:p>
            <a:pPr marL="228600" indent="-228600" defTabSz="914400">
              <a:spcBef>
                <a:spcPts val="1000"/>
              </a:spcBef>
              <a:buClr>
                <a:srgbClr val="50D7C8"/>
              </a:buClr>
            </a:pPr>
            <a:r>
              <a:rPr lang="en" sz="2800" dirty="0">
                <a:solidFill>
                  <a:schemeClr val="tx1"/>
                </a:solidFill>
              </a:rPr>
              <a:t>Publishing modules to npm</a:t>
            </a:r>
          </a:p>
          <a:p>
            <a:pPr marL="228600" indent="-228600" defTabSz="914400">
              <a:spcBef>
                <a:spcPts val="1000"/>
              </a:spcBef>
              <a:buClr>
                <a:srgbClr val="50D7C8"/>
              </a:buClr>
            </a:pPr>
            <a:endParaRPr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228600" indent="-228600" defTabSz="914400">
              <a:spcBef>
                <a:spcPts val="1000"/>
              </a:spcBef>
              <a:buClr>
                <a:srgbClr val="50D7C8"/>
              </a:buClr>
            </a:pPr>
            <a:r>
              <a:rPr lang="en" sz="2800" dirty="0">
                <a:solidFill>
                  <a:schemeClr val="tx1"/>
                </a:solidFill>
              </a:rPr>
              <a:t>Javascript style of organizing code</a:t>
            </a:r>
          </a:p>
          <a:p>
            <a:pPr marL="228600" indent="-228600" defTabSz="914400">
              <a:spcBef>
                <a:spcPts val="1000"/>
              </a:spcBef>
              <a:buClr>
                <a:srgbClr val="50D7C8"/>
              </a:buClr>
            </a:pPr>
            <a:r>
              <a:rPr lang="en" sz="2800" dirty="0">
                <a:solidFill>
                  <a:schemeClr val="tx1"/>
                </a:solidFill>
              </a:rPr>
              <a:t>A few different module systems available for JavaScript, but they all work in a similar way</a:t>
            </a:r>
          </a:p>
          <a:p>
            <a:pPr marL="228600" indent="-228600" defTabSz="914400">
              <a:spcBef>
                <a:spcPts val="1000"/>
              </a:spcBef>
              <a:buClr>
                <a:srgbClr val="50D7C8"/>
              </a:buClr>
            </a:pPr>
            <a:r>
              <a:rPr lang="en" sz="2800" dirty="0">
                <a:solidFill>
                  <a:schemeClr val="tx1"/>
                </a:solidFill>
              </a:rPr>
              <a:t>Code in single file is a module</a:t>
            </a:r>
          </a:p>
          <a:p>
            <a:pPr marL="228600" indent="-228600" defTabSz="914400">
              <a:spcBef>
                <a:spcPts val="1000"/>
              </a:spcBef>
              <a:buClr>
                <a:srgbClr val="50D7C8"/>
              </a:buClr>
            </a:pPr>
            <a:r>
              <a:rPr lang="en" sz="2800" dirty="0">
                <a:solidFill>
                  <a:schemeClr val="tx1"/>
                </a:solidFill>
              </a:rPr>
              <a:t>Expose functionality to outside world with exports or module.exports object</a:t>
            </a:r>
          </a:p>
          <a:p>
            <a:pPr marL="228600" indent="-228600" defTabSz="914400">
              <a:spcBef>
                <a:spcPts val="1000"/>
              </a:spcBef>
              <a:buClr>
                <a:srgbClr val="50D7C8"/>
              </a:buClr>
            </a:pPr>
            <a:r>
              <a:rPr lang="en" sz="2800" dirty="0">
                <a:solidFill>
                  <a:schemeClr val="tx1"/>
                </a:solidFill>
              </a:rPr>
              <a:t>Import the modules using require</a:t>
            </a:r>
          </a:p>
          <a:p>
            <a:pPr marL="228600" indent="-228600" defTabSz="914400">
              <a:spcBef>
                <a:spcPts val="1000"/>
              </a:spcBef>
              <a:buClr>
                <a:srgbClr val="50D7C8"/>
              </a:buClr>
            </a:pPr>
            <a:endParaRPr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require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228600" indent="-228600" defTabSz="914400">
              <a:spcBef>
                <a:spcPts val="1000"/>
              </a:spcBef>
              <a:buClr>
                <a:srgbClr val="50D7C8"/>
              </a:buClr>
            </a:pPr>
            <a:r>
              <a:rPr lang="en" sz="2800" dirty="0">
                <a:solidFill>
                  <a:schemeClr val="tx1"/>
                </a:solidFill>
              </a:rPr>
              <a:t>Node.js follows the CommonJS module system</a:t>
            </a:r>
            <a:endParaRPr lang="en" sz="2200" dirty="0">
              <a:solidFill>
                <a:schemeClr val="tx1"/>
              </a:solidFill>
            </a:endParaRPr>
          </a:p>
          <a:p>
            <a:pPr lvl="1"/>
            <a:r>
              <a:rPr lang="en" sz="2500" dirty="0">
                <a:solidFill>
                  <a:schemeClr val="tx1"/>
                </a:solidFill>
              </a:rPr>
              <a:t>require - builtin function</a:t>
            </a:r>
          </a:p>
          <a:p>
            <a:pPr marL="228600" indent="-228600" defTabSz="914400">
              <a:spcBef>
                <a:spcPts val="1000"/>
              </a:spcBef>
              <a:buClr>
                <a:srgbClr val="50D7C8"/>
              </a:buClr>
            </a:pPr>
            <a:r>
              <a:rPr lang="en" sz="2800" dirty="0">
                <a:solidFill>
                  <a:schemeClr val="tx1"/>
                </a:solidFill>
              </a:rPr>
              <a:t>All require do is; </a:t>
            </a:r>
          </a:p>
          <a:p>
            <a:pPr lvl="1"/>
            <a:r>
              <a:rPr lang="en" sz="2500" dirty="0">
                <a:solidFill>
                  <a:schemeClr val="tx1"/>
                </a:solidFill>
              </a:rPr>
              <a:t>reads a javascript file</a:t>
            </a:r>
          </a:p>
          <a:p>
            <a:pPr lvl="1"/>
            <a:r>
              <a:rPr lang="en" sz="2500" dirty="0">
                <a:solidFill>
                  <a:schemeClr val="tx1"/>
                </a:solidFill>
              </a:rPr>
              <a:t>executes the file</a:t>
            </a:r>
          </a:p>
          <a:p>
            <a:pPr lvl="1"/>
            <a:r>
              <a:rPr lang="en" sz="2500" dirty="0">
                <a:solidFill>
                  <a:schemeClr val="tx1"/>
                </a:solidFill>
              </a:rPr>
              <a:t>return the exports object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module.exports or exports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228600" indent="-228600" defTabSz="914400">
              <a:spcBef>
                <a:spcPts val="1000"/>
              </a:spcBef>
              <a:buClr>
                <a:srgbClr val="50D7C8"/>
              </a:buClr>
            </a:pPr>
            <a:r>
              <a:rPr lang="en" sz="2800" dirty="0">
                <a:solidFill>
                  <a:schemeClr val="tx1"/>
                </a:solidFill>
              </a:rPr>
              <a:t>module.exports is initialized to an empty object</a:t>
            </a:r>
          </a:p>
          <a:p>
            <a:pPr marL="228600" indent="-228600" defTabSz="914400">
              <a:spcBef>
                <a:spcPts val="1000"/>
              </a:spcBef>
              <a:buClr>
                <a:srgbClr val="50D7C8"/>
              </a:buClr>
            </a:pPr>
            <a:r>
              <a:rPr lang="en" sz="2800" dirty="0">
                <a:solidFill>
                  <a:schemeClr val="tx1"/>
                </a:solidFill>
              </a:rPr>
              <a:t>exports is just a reference to module.exports</a:t>
            </a:r>
          </a:p>
          <a:p>
            <a:pPr marL="228600" indent="-228600" defTabSz="914400">
              <a:spcBef>
                <a:spcPts val="1000"/>
              </a:spcBef>
              <a:buClr>
                <a:srgbClr val="50D7C8"/>
              </a:buClr>
            </a:pPr>
            <a:r>
              <a:rPr lang="en" sz="2800" dirty="0">
                <a:solidFill>
                  <a:schemeClr val="tx1"/>
                </a:solidFill>
              </a:rPr>
              <a:t>Whatever is contained in the module.exports variable at the end of your script is the exported value of your module</a:t>
            </a:r>
          </a:p>
          <a:p>
            <a:pPr marL="228600" indent="-228600" defTabSz="914400">
              <a:spcBef>
                <a:spcPts val="1000"/>
              </a:spcBef>
              <a:buClr>
                <a:srgbClr val="50D7C8"/>
              </a:buClr>
            </a:pPr>
            <a:r>
              <a:rPr lang="en" sz="2800" dirty="0">
                <a:solidFill>
                  <a:schemeClr val="tx1"/>
                </a:solidFill>
              </a:rPr>
              <a:t>Whatever is contained in the module.exports variable is imported when used via require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Types of Modules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</a:pPr>
            <a:r>
              <a:rPr lang="en"/>
              <a:t>Builtin </a:t>
            </a: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const </a:t>
            </a:r>
            <a:r>
              <a:rPr lang="en" sz="1600">
                <a:solidFill>
                  <a:srgbClr val="45838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os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" sz="1600" i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require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600" b="1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os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Local or user define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" sz="1600" b="1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const </a:t>
            </a:r>
            <a:r>
              <a:rPr lang="en" sz="1600">
                <a:solidFill>
                  <a:srgbClr val="45838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logger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" sz="1600" i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require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600" b="1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'./logger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Third party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 b="1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const </a:t>
            </a:r>
            <a:r>
              <a:rPr lang="en" sz="1500" b="1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request</a:t>
            </a: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" sz="1500" i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require</a:t>
            </a: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500" b="1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'request'</a:t>
            </a: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endParaRPr sz="1600" b="1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npm 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Package management tool for node js applications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npm help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093925"/>
            <a:ext cx="839751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package.json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533400" indent="-457200">
              <a:lnSpc>
                <a:spcPct val="100000"/>
              </a:lnSpc>
              <a:spcAft>
                <a:spcPts val="1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2800" dirty="0">
                <a:solidFill>
                  <a:schemeClr val="tx1"/>
                </a:solidFill>
              </a:rPr>
              <a:t>Configuration file for npm</a:t>
            </a:r>
          </a:p>
          <a:p>
            <a:pPr marL="5334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2800" dirty="0">
                <a:solidFill>
                  <a:schemeClr val="tx1"/>
                </a:solidFill>
              </a:rPr>
              <a:t>Records metadata about current project, its dependencies etc.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489</Words>
  <Application>Microsoft Office PowerPoint</Application>
  <PresentationFormat>On-screen Show (16:9)</PresentationFormat>
  <Paragraphs>76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Proxima Nova</vt:lpstr>
      <vt:lpstr>Georgia</vt:lpstr>
      <vt:lpstr>Arial</vt:lpstr>
      <vt:lpstr>template</vt:lpstr>
      <vt:lpstr>Module 2 Working with modules</vt:lpstr>
      <vt:lpstr>Outline</vt:lpstr>
      <vt:lpstr>Modules</vt:lpstr>
      <vt:lpstr>require</vt:lpstr>
      <vt:lpstr>module.exports or exports</vt:lpstr>
      <vt:lpstr>Types of Modules</vt:lpstr>
      <vt:lpstr>npm </vt:lpstr>
      <vt:lpstr>npm help</vt:lpstr>
      <vt:lpstr>package.json</vt:lpstr>
      <vt:lpstr>semver</vt:lpstr>
      <vt:lpstr>Version ranges</vt:lpstr>
      <vt:lpstr>Version ranges</vt:lpstr>
      <vt:lpstr>Summary </vt:lpstr>
      <vt:lpstr>Check your knowledge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 Working with modules</dc:title>
  <cp:lastModifiedBy>Bala Krishna Ragala</cp:lastModifiedBy>
  <cp:revision>2</cp:revision>
  <dcterms:modified xsi:type="dcterms:W3CDTF">2017-07-26T11:50:06Z</dcterms:modified>
</cp:coreProperties>
</file>