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Open Sans" panose="020B0604020202020204" charset="0"/>
      <p:regular r:id="rId23"/>
      <p:bold r:id="rId24"/>
      <p:italic r:id="rId25"/>
      <p:boldItalic r:id="rId26"/>
    </p:embeddedFont>
    <p:embeddedFont>
      <p:font typeface="Proxima Nova" panose="020B0604020202020204" charset="0"/>
      <p:regular r:id="rId27"/>
      <p:bold r:id="rId28"/>
      <p:italic r:id="rId29"/>
      <p:boldItalic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Impact" panose="020B0806030902050204" pitchFamily="34" charset="0"/>
      <p:regular r:id="rId39"/>
    </p:embeddedFont>
    <p:embeddedFont>
      <p:font typeface="Cabin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D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906703A8-11D3-4DBC-B474-56AC15CBCF8C}">
  <a:tblStyle styleId="{906703A8-11D3-4DBC-B474-56AC15CBCF8C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900" b="1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063078"/>
            <a:ext cx="6858000" cy="1790700"/>
          </a:xfrm>
          <a:ln>
            <a:noFill/>
          </a:ln>
        </p:spPr>
        <p:txBody>
          <a:bodyPr anchor="b">
            <a:normAutofit/>
          </a:bodyPr>
          <a:lstStyle>
            <a:lvl1pPr algn="ctr">
              <a:defRPr sz="6000" b="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This is a sample Text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2860765"/>
            <a:ext cx="9144000" cy="2282735"/>
          </a:xfrm>
          <a:prstGeom prst="rect">
            <a:avLst/>
          </a:prstGeom>
          <a:solidFill>
            <a:srgbClr val="50D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489" y="172641"/>
            <a:ext cx="1270686" cy="46380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11900"/>
            <a:ext cx="6858000" cy="1241822"/>
          </a:xfrm>
          <a:ln>
            <a:noFill/>
          </a:ln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39963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492" y="595294"/>
            <a:ext cx="7451222" cy="990224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4492" y="1698368"/>
            <a:ext cx="7451222" cy="2921626"/>
          </a:xfrm>
        </p:spPr>
        <p:txBody>
          <a:bodyPr vert="eaVert"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684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52135" y="273844"/>
            <a:ext cx="1971675" cy="4358879"/>
          </a:xfrm>
        </p:spPr>
        <p:txBody>
          <a:bodyPr vert="eaVert"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4909185" cy="4358879"/>
          </a:xfrm>
        </p:spPr>
        <p:txBody>
          <a:bodyPr vert="eaVert"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1800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672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492" y="547952"/>
            <a:ext cx="7451222" cy="990224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492" y="1651026"/>
            <a:ext cx="7451222" cy="2921626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7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53704"/>
            <a:ext cx="7886700" cy="2139553"/>
          </a:xfrm>
        </p:spPr>
        <p:txBody>
          <a:bodyPr anchor="b"/>
          <a:lstStyle>
            <a:lvl1pPr>
              <a:defRPr sz="450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2134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338096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492" y="636442"/>
            <a:ext cx="7940858" cy="990224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4158" y="1753688"/>
            <a:ext cx="3910693" cy="2694215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4658" y="1753688"/>
            <a:ext cx="3910693" cy="2694215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52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37072"/>
            <a:ext cx="3868340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5006"/>
            <a:ext cx="3868340" cy="2763441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37072"/>
            <a:ext cx="3887391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5006"/>
            <a:ext cx="3887391" cy="2763441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6187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solidFill>
          <a:srgbClr val="50D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492" y="1934300"/>
            <a:ext cx="7451222" cy="990224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972" y="196336"/>
            <a:ext cx="1118946" cy="41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5528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79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buClr>
                <a:srgbClr val="50D7C8"/>
              </a:buClr>
              <a:defRPr sz="2400"/>
            </a:lvl1pPr>
            <a:lvl2pPr>
              <a:buClr>
                <a:srgbClr val="50D7C8"/>
              </a:buClr>
              <a:defRPr sz="2100"/>
            </a:lvl2pPr>
            <a:lvl3pPr>
              <a:buClr>
                <a:srgbClr val="50D7C8"/>
              </a:buClr>
              <a:defRPr sz="1800"/>
            </a:lvl3pPr>
            <a:lvl4pPr>
              <a:buClr>
                <a:srgbClr val="50D7C8"/>
              </a:buClr>
              <a:defRPr sz="1500"/>
            </a:lvl4pPr>
            <a:lvl5pPr>
              <a:buClr>
                <a:srgbClr val="50D7C8"/>
              </a:buCl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72344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59177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4492" y="636442"/>
            <a:ext cx="7451222" cy="990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492" y="1739517"/>
            <a:ext cx="7451222" cy="2921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793674"/>
            <a:ext cx="9144000" cy="349826"/>
          </a:xfrm>
          <a:prstGeom prst="rect">
            <a:avLst/>
          </a:prstGeom>
          <a:solidFill>
            <a:srgbClr val="50D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489" y="172641"/>
            <a:ext cx="1270686" cy="46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52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50D7C8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xpressjs.com/en/4x/api.html#req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Module 6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/>
              <a:t>Express JS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0025" y="4886325"/>
            <a:ext cx="1323975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" b="1"/>
              <a:t>Express Generator - Run the app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36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npm start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" b="1"/>
              <a:t>Routing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34275" rIns="68575" bIns="3427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Routing refers to the definition of application end points (URIs) and how they respond to client requests.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Simply put unique address for a resource on a server 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7049" y="3807124"/>
            <a:ext cx="1109774" cy="11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" b="1"/>
              <a:t>Routing - How to use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idx="1"/>
          </p:nvPr>
        </p:nvSpPr>
        <p:spPr>
          <a:xfrm>
            <a:off x="574492" y="800417"/>
            <a:ext cx="7451222" cy="2921626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36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" sz="3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3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" sz="3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3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" sz="3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3600" dirty="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en" sz="3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b="1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app</a:t>
            </a:r>
            <a:r>
              <a:rPr lang="en" sz="24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is an instance of express.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b="1" dirty="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METHOD</a:t>
            </a:r>
            <a:r>
              <a:rPr lang="en" sz="24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is an HTTP request method, in lowercase.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b="1" dirty="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PATH</a:t>
            </a:r>
            <a:r>
              <a:rPr lang="en" sz="24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is a path on the server.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b="1" dirty="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HANDLER</a:t>
            </a:r>
            <a:r>
              <a:rPr lang="en" sz="24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is the function executed when the route is matched.</a:t>
            </a:r>
          </a:p>
          <a:p>
            <a:pPr marL="1054100" marR="139700" lvl="0" indent="0" rtl="0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2400" b="1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7049" y="3807124"/>
            <a:ext cx="1109774" cy="11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Impact"/>
              <a:buNone/>
            </a:pPr>
            <a:r>
              <a:rPr lang="en" b="1"/>
              <a:t>Routing - Example routes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idx="1"/>
          </p:nvPr>
        </p:nvSpPr>
        <p:spPr>
          <a:xfrm>
            <a:off x="293925" y="1099450"/>
            <a:ext cx="8544600" cy="3234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2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" sz="2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8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2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8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‘/products’</a:t>
            </a:r>
            <a:r>
              <a:rPr lang="en" sz="2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800" dirty="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en" sz="2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2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" sz="2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800" dirty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" sz="2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8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‘/products’</a:t>
            </a:r>
            <a:r>
              <a:rPr lang="en" sz="2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800" dirty="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en" sz="2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2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" sz="2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800" dirty="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en" sz="2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8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‘/products/:id’</a:t>
            </a:r>
            <a:r>
              <a:rPr lang="en" sz="2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800" dirty="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en" sz="2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2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" sz="2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800" dirty="0">
                <a:solidFill>
                  <a:srgbClr val="274E13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" sz="2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8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‘/products/:id’</a:t>
            </a:r>
            <a:r>
              <a:rPr lang="en" sz="2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800" dirty="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en" sz="2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2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" sz="2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800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all</a:t>
            </a:r>
            <a:r>
              <a:rPr lang="en" sz="2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8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‘/products/status’</a:t>
            </a:r>
            <a:r>
              <a:rPr lang="en" sz="2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800" dirty="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en" sz="2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28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054100" marR="139700" lvl="0" indent="0" rtl="0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1800" b="1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" b="1"/>
              <a:t>Middleware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34275" rIns="68575" bIns="3427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 that have access to the </a:t>
            </a:r>
            <a:r>
              <a:rPr lang="en" sz="2400" b="1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request</a:t>
            </a:r>
            <a:r>
              <a:rPr lang="en" sz="2400" b="1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 object</a:t>
            </a:r>
            <a:r>
              <a:rPr lang="en" sz="2400" b="1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(req)</a:t>
            </a:r>
            <a:r>
              <a:rPr lang="en" sz="24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, the </a:t>
            </a:r>
            <a:r>
              <a:rPr lang="en" sz="2400" b="1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response object (res)</a:t>
            </a:r>
            <a:r>
              <a:rPr lang="en" sz="24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, and the </a:t>
            </a:r>
            <a:r>
              <a:rPr lang="en" sz="2400" b="1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next</a:t>
            </a:r>
            <a:r>
              <a:rPr lang="en" sz="24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function in the </a:t>
            </a:r>
            <a:r>
              <a:rPr lang="en" sz="2400" b="1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application’s request-response cycle</a:t>
            </a:r>
            <a:r>
              <a:rPr lang="en" sz="24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</a:t>
            </a:r>
            <a:r>
              <a:rPr lang="en" sz="2400" b="1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next</a:t>
            </a:r>
            <a:r>
              <a:rPr lang="en" sz="24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function is a function in the Express router which, when invoked, executes the middleware </a:t>
            </a:r>
            <a:r>
              <a:rPr lang="en" sz="2400" b="1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succeeding</a:t>
            </a:r>
            <a:r>
              <a:rPr lang="en" sz="24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the current middleware.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" b="1"/>
              <a:t>What Middleware can do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34275" rIns="68575" bIns="3427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Execute any code.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Make changes to the request and the response objects.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End the request-response cycle.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Call the next middleware in the stack.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" b="1"/>
              <a:t>Anatomy of Middleware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6600"/>
            <a:ext cx="8839201" cy="2599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" b="1"/>
              <a:t>Request Object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34275" rIns="68575" bIns="3427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Represents the </a:t>
            </a:r>
            <a:r>
              <a:rPr lang="en" sz="2400" b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HTTP request</a:t>
            </a: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and has properties for the request </a:t>
            </a:r>
            <a:r>
              <a:rPr lang="en" sz="2400" b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query string, parameters, body, HTTP headers</a:t>
            </a: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, and so on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Some most used properties</a:t>
            </a:r>
          </a:p>
        </p:txBody>
      </p:sp>
      <p:graphicFrame>
        <p:nvGraphicFramePr>
          <p:cNvPr id="223" name="Shape 223"/>
          <p:cNvGraphicFramePr/>
          <p:nvPr>
            <p:extLst>
              <p:ext uri="{D42A27DB-BD31-4B8C-83A1-F6EECF244321}">
                <p14:modId xmlns:p14="http://schemas.microsoft.com/office/powerpoint/2010/main" val="4128475607"/>
              </p:ext>
            </p:extLst>
          </p:nvPr>
        </p:nvGraphicFramePr>
        <p:xfrm>
          <a:off x="952500" y="3520061"/>
          <a:ext cx="7239000" cy="1258353"/>
        </p:xfrm>
        <a:graphic>
          <a:graphicData uri="http://schemas.openxmlformats.org/drawingml/2006/table">
            <a:tbl>
              <a:tblPr>
                <a:noFill/>
                <a:tableStyleId>{906703A8-11D3-4DBC-B474-56AC15CBCF8C}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350" b="1">
                          <a:solidFill>
                            <a:srgbClr val="353535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req.baseUrl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350" b="1">
                          <a:solidFill>
                            <a:srgbClr val="353535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req.cookies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350" b="1">
                          <a:solidFill>
                            <a:srgbClr val="353535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req.query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350" b="1">
                          <a:solidFill>
                            <a:srgbClr val="353535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req.hostname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350" b="1">
                          <a:solidFill>
                            <a:srgbClr val="353535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req.method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350" b="1">
                          <a:solidFill>
                            <a:srgbClr val="353535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req.params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350" b="1">
                          <a:solidFill>
                            <a:srgbClr val="353535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req.path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" b="1"/>
              <a:t>Response Object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34275" rIns="68575" bIns="3427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Represents the </a:t>
            </a:r>
            <a:r>
              <a:rPr lang="en" sz="2400" b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HTTP response </a:t>
            </a: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and has properties for cookies, sending responses, headers etc.,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Some most used methods</a:t>
            </a:r>
          </a:p>
        </p:txBody>
      </p:sp>
      <p:graphicFrame>
        <p:nvGraphicFramePr>
          <p:cNvPr id="230" name="Shape 230"/>
          <p:cNvGraphicFramePr/>
          <p:nvPr>
            <p:extLst>
              <p:ext uri="{D42A27DB-BD31-4B8C-83A1-F6EECF244321}">
                <p14:modId xmlns:p14="http://schemas.microsoft.com/office/powerpoint/2010/main" val="1313524667"/>
              </p:ext>
            </p:extLst>
          </p:nvPr>
        </p:nvGraphicFramePr>
        <p:xfrm>
          <a:off x="952500" y="3098306"/>
          <a:ext cx="7239000" cy="1677804"/>
        </p:xfrm>
        <a:graphic>
          <a:graphicData uri="http://schemas.openxmlformats.org/drawingml/2006/table">
            <a:tbl>
              <a:tblPr>
                <a:noFill/>
                <a:tableStyleId>{906703A8-11D3-4DBC-B474-56AC15CBCF8C}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350" b="1">
                          <a:solidFill>
                            <a:srgbClr val="353535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res.attachment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350" b="1">
                          <a:solidFill>
                            <a:srgbClr val="353535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res.cookie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350" b="1">
                          <a:solidFill>
                            <a:srgbClr val="353535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res.download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350" b="1">
                          <a:solidFill>
                            <a:srgbClr val="353535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res.end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350" b="1">
                          <a:solidFill>
                            <a:srgbClr val="353535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res.json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350" b="1">
                          <a:solidFill>
                            <a:srgbClr val="353535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res.redirect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350" b="1">
                          <a:solidFill>
                            <a:srgbClr val="353535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res.render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350" b="1">
                          <a:solidFill>
                            <a:srgbClr val="353535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res.send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350" b="1">
                          <a:solidFill>
                            <a:srgbClr val="353535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res.sendFile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350" b="1">
                          <a:solidFill>
                            <a:srgbClr val="353535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res.sendStatus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350" b="1" dirty="0">
                          <a:solidFill>
                            <a:srgbClr val="353535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res.set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350" b="1" dirty="0">
                          <a:solidFill>
                            <a:srgbClr val="353535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res.status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Check your knowledge - 1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311700" y="1306700"/>
            <a:ext cx="8520600" cy="36258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dirty="0"/>
              <a:t>Name 2 types of applications that can be developed with express js?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dirty="0"/>
              <a:t>Middleware functions do not have access to req and res, true or false?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dirty="0"/>
              <a:t>app.GET is used to serve http get requests, true or false?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dirty="0"/>
              <a:t>Which concept refers to “definition of application end points”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dirty="0"/>
              <a:t>Name methods to end request-response cycle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Outline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2400"/>
              <a:t>Understanding express js framework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2400"/>
              <a:t>Scaffolding project with express-generator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Understanding routing and middleware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B6D7A8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Check your knowledge - 2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311700" y="1115311"/>
            <a:ext cx="8520600" cy="36258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 dirty="0"/>
              <a:t>Which request property is used to read query params?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 dirty="0"/>
              <a:t>Is it possible to find the current request http method?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 dirty="0"/>
              <a:t>Which method is used to send json response to client?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 dirty="0"/>
              <a:t>How to set header on response?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 dirty="0"/>
              <a:t>How to set cookie on response?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 dirty="0"/>
              <a:t>res.end vs res.send?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574492" y="26957"/>
            <a:ext cx="7451222" cy="990224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8947"/>
              <a:buFont typeface="Arial"/>
              <a:buNone/>
            </a:pPr>
            <a:r>
              <a:rPr lang="en" b="1" dirty="0"/>
              <a:t>Express - Official site says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110000"/>
              </a:lnSpc>
              <a:spcBef>
                <a:spcPts val="500"/>
              </a:spcBef>
              <a:buClr>
                <a:schemeClr val="dk2"/>
              </a:buClr>
              <a:buSzPct val="100000"/>
              <a:buFont typeface="Arial"/>
              <a:buNone/>
            </a:pPr>
            <a:endParaRPr sz="1500" b="0" i="0" u="none" strike="noStrike" cap="none">
              <a:solidFill>
                <a:srgbClr val="595959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" y="904875"/>
            <a:ext cx="9086850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8947"/>
              <a:buFont typeface="Arial"/>
              <a:buNone/>
            </a:pPr>
            <a:r>
              <a:rPr lang="en" b="1"/>
              <a:t>Express</a:t>
            </a:r>
            <a:r>
              <a:rPr lang="en"/>
              <a:t> - </a:t>
            </a:r>
            <a:r>
              <a:rPr lang="en" b="1"/>
              <a:t>What can be developed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5" tIns="34275" rIns="68575" bIns="3427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Web Applications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API</a:t>
            </a:r>
          </a:p>
          <a:p>
            <a:pPr marL="0" marR="0" lvl="0" indent="0" algn="l" rtl="0">
              <a:lnSpc>
                <a:spcPct val="110000"/>
              </a:lnSpc>
              <a:spcBef>
                <a:spcPts val="50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" b="1"/>
              <a:t>Express - Setup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npm install express --save</a:t>
            </a:r>
          </a:p>
          <a:p>
            <a:pPr marL="0" marR="0" lvl="0" indent="0" algn="l" rtl="0">
              <a:lnSpc>
                <a:spcPct val="110000"/>
              </a:lnSpc>
              <a:spcBef>
                <a:spcPts val="500"/>
              </a:spcBef>
              <a:buNone/>
            </a:pP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50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" b="1"/>
              <a:t>HelloWorld Express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500"/>
              </a:spcBef>
              <a:spcAft>
                <a:spcPts val="1600"/>
              </a:spcAft>
              <a:buNone/>
            </a:pP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500"/>
              </a:spcBef>
              <a:spcAft>
                <a:spcPts val="1600"/>
              </a:spcAft>
              <a:buNone/>
            </a:pP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5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2372125" y="998175"/>
            <a:ext cx="3981000" cy="39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550">
                <a:solidFill>
                  <a:srgbClr val="0077AA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550"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express </a:t>
            </a:r>
            <a:r>
              <a:rPr lang="en" sz="1550">
                <a:solidFill>
                  <a:srgbClr val="A67F5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50"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50">
                <a:solidFill>
                  <a:srgbClr val="DD4A68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" sz="1550">
                <a:solidFill>
                  <a:schemeClr val="accent4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50">
                <a:solidFill>
                  <a:srgbClr val="6699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'express'</a:t>
            </a:r>
            <a:r>
              <a:rPr lang="en" sz="1550">
                <a:solidFill>
                  <a:schemeClr val="accent4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550"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 b="1" i="1">
                <a:solidFill>
                  <a:srgbClr val="0077AA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2400" b="1" i="1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app </a:t>
            </a:r>
            <a:r>
              <a:rPr lang="en" sz="2400" b="1" i="1">
                <a:solidFill>
                  <a:srgbClr val="A67F59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400" b="1" i="1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 i="1">
                <a:solidFill>
                  <a:srgbClr val="DD4A68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en" sz="2400" b="1" i="1">
                <a:solidFill>
                  <a:schemeClr val="accent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br>
              <a:rPr lang="en" sz="1550"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550"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50"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" sz="1550">
                <a:solidFill>
                  <a:schemeClr val="accent4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50">
                <a:solidFill>
                  <a:srgbClr val="0077AA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550">
                <a:solidFill>
                  <a:schemeClr val="accent4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50">
                <a:solidFill>
                  <a:srgbClr val="6699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'/'</a:t>
            </a:r>
            <a:r>
              <a:rPr lang="en" sz="1550">
                <a:solidFill>
                  <a:schemeClr val="accent4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550"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50">
                <a:solidFill>
                  <a:srgbClr val="0077AA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550"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50">
                <a:solidFill>
                  <a:schemeClr val="accent4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50"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" sz="1550">
                <a:solidFill>
                  <a:schemeClr val="accent4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550"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res</a:t>
            </a:r>
            <a:r>
              <a:rPr lang="en" sz="1550">
                <a:solidFill>
                  <a:schemeClr val="accent4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50"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50">
                <a:solidFill>
                  <a:schemeClr val="accent4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550"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50"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res</a:t>
            </a:r>
            <a:r>
              <a:rPr lang="en" sz="1550">
                <a:solidFill>
                  <a:schemeClr val="accent4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50">
                <a:solidFill>
                  <a:srgbClr val="DD4A68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en" sz="1550">
                <a:solidFill>
                  <a:schemeClr val="accent4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50">
                <a:solidFill>
                  <a:srgbClr val="6699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'Hello World!'</a:t>
            </a:r>
            <a:r>
              <a:rPr lang="en" sz="1550">
                <a:solidFill>
                  <a:schemeClr val="accent4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550"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50">
                <a:solidFill>
                  <a:schemeClr val="accent4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})</a:t>
            </a:r>
            <a:br>
              <a:rPr lang="en" sz="1550"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550"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50"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" sz="1550">
                <a:solidFill>
                  <a:schemeClr val="accent4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50">
                <a:solidFill>
                  <a:srgbClr val="DD4A68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listen</a:t>
            </a:r>
            <a:r>
              <a:rPr lang="en" sz="1550">
                <a:solidFill>
                  <a:schemeClr val="accent4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50">
                <a:solidFill>
                  <a:srgbClr val="990055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3000</a:t>
            </a:r>
            <a:r>
              <a:rPr lang="en" sz="1550">
                <a:solidFill>
                  <a:schemeClr val="accent4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550"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50">
                <a:solidFill>
                  <a:srgbClr val="0077AA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550"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50">
                <a:solidFill>
                  <a:schemeClr val="accent4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550"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50">
                <a:solidFill>
                  <a:schemeClr val="accent4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550"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50"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console</a:t>
            </a:r>
            <a:r>
              <a:rPr lang="en" sz="1550">
                <a:solidFill>
                  <a:schemeClr val="accent4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50">
                <a:solidFill>
                  <a:srgbClr val="DD4A68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1550">
                <a:solidFill>
                  <a:schemeClr val="accent4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50">
                <a:solidFill>
                  <a:srgbClr val="6699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'Example app listening on port 3000!'</a:t>
            </a:r>
            <a:r>
              <a:rPr lang="en" sz="1550">
                <a:solidFill>
                  <a:schemeClr val="accent4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550"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50">
                <a:solidFill>
                  <a:schemeClr val="accent4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" b="1"/>
              <a:t>Express Generator - Setup &amp; Usage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500"/>
              </a:spcBef>
              <a:spcAft>
                <a:spcPts val="1600"/>
              </a:spcAft>
              <a:buNone/>
            </a:pP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500"/>
              </a:spcBef>
              <a:spcAft>
                <a:spcPts val="1600"/>
              </a:spcAft>
              <a:buNone/>
            </a:pP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5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350" y="1054200"/>
            <a:ext cx="5619306" cy="53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 rotWithShape="1">
          <a:blip r:embed="rId4">
            <a:alphaModFix/>
          </a:blip>
          <a:srcRect t="1919" b="4438"/>
          <a:stretch/>
        </p:blipFill>
        <p:spPr>
          <a:xfrm>
            <a:off x="0" y="1624075"/>
            <a:ext cx="9144000" cy="333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" b="1"/>
              <a:t>Express Generator - Create new app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36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express --view=jade myapp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" b="1"/>
              <a:t>Express Generator - Introspect Project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36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Review the folder structure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530</Words>
  <Application>Microsoft Office PowerPoint</Application>
  <PresentationFormat>On-screen Show (16:9)</PresentationFormat>
  <Paragraphs>85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Open Sans</vt:lpstr>
      <vt:lpstr>Proxima Nova</vt:lpstr>
      <vt:lpstr>Courier New</vt:lpstr>
      <vt:lpstr>Consolas</vt:lpstr>
      <vt:lpstr>Calibri</vt:lpstr>
      <vt:lpstr>Impact</vt:lpstr>
      <vt:lpstr>Arial</vt:lpstr>
      <vt:lpstr>Cabin</vt:lpstr>
      <vt:lpstr>template</vt:lpstr>
      <vt:lpstr>Module 6 Express JS</vt:lpstr>
      <vt:lpstr>Outline</vt:lpstr>
      <vt:lpstr>Express - Official site says</vt:lpstr>
      <vt:lpstr>Express - What can be developed</vt:lpstr>
      <vt:lpstr>Express - Setup</vt:lpstr>
      <vt:lpstr>HelloWorld Express</vt:lpstr>
      <vt:lpstr>Express Generator - Setup &amp; Usage</vt:lpstr>
      <vt:lpstr>Express Generator - Create new app</vt:lpstr>
      <vt:lpstr>Express Generator - Introspect Project</vt:lpstr>
      <vt:lpstr>Express Generator - Run the app</vt:lpstr>
      <vt:lpstr>Routing</vt:lpstr>
      <vt:lpstr>Routing - How to use</vt:lpstr>
      <vt:lpstr>Routing - Example routes</vt:lpstr>
      <vt:lpstr>Middleware</vt:lpstr>
      <vt:lpstr>What Middleware can do</vt:lpstr>
      <vt:lpstr>Anatomy of Middleware</vt:lpstr>
      <vt:lpstr>Request Object</vt:lpstr>
      <vt:lpstr>Response Object</vt:lpstr>
      <vt:lpstr>Check your knowledge - 1</vt:lpstr>
      <vt:lpstr>Check your knowledge - 2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 Express JS</dc:title>
  <cp:lastModifiedBy>Bala Krishna Ragala</cp:lastModifiedBy>
  <cp:revision>2</cp:revision>
  <dcterms:modified xsi:type="dcterms:W3CDTF">2017-07-26T11:57:37Z</dcterms:modified>
</cp:coreProperties>
</file>