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0" r:id="rId4"/>
    <p:sldId id="262" r:id="rId5"/>
    <p:sldId id="273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9</a:t>
            </a:r>
            <a:br>
              <a:rPr lang="en-US" dirty="0"/>
            </a:br>
            <a:r>
              <a:rPr lang="en-US" dirty="0"/>
              <a:t>Templating Engines</a:t>
            </a:r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D308-7E91-4C65-B57E-61405244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Literals - ID / Class</a:t>
            </a:r>
            <a:endParaRPr lang="en-US" dirty="0"/>
          </a:p>
        </p:txBody>
      </p:sp>
      <p:pic>
        <p:nvPicPr>
          <p:cNvPr id="4099" name="Picture 3" descr="https://lh6.googleusercontent.com/YSjuzArUrJuAjGxc2pg4a05ffLGTPfzJluGj3iweoxG3v2CE92_6MD2Pu6dPJm-LrGIO6utrpEmsgILBXDXmolVbl6xROEaBohuJl_FKC-djbzwjbqzAJjPG0GhQ4hafGN-A9CX1Y4M">
            <a:extLst>
              <a:ext uri="{FF2B5EF4-FFF2-40B4-BE49-F238E27FC236}">
                <a16:creationId xmlns:a16="http://schemas.microsoft.com/office/drawing/2014/main" id="{2AEA0ADD-E21C-47E2-AD46-EF4E0CFE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52" y="4161907"/>
            <a:ext cx="9144000" cy="66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OlEYqpcs_RzMkWwf8fjhRI-rx9yQh-YbVedCIMmdjqW77rtu7XMJZYPr06kwTkggOKDv6dR1s6p_dDLZLuKpK35upjdgDm083B8_eKmN1gH5odpcc8_AUYDEgNeN8YJDtN6iTCEnxpM">
            <a:extLst>
              <a:ext uri="{FF2B5EF4-FFF2-40B4-BE49-F238E27FC236}">
                <a16:creationId xmlns:a16="http://schemas.microsoft.com/office/drawing/2014/main" id="{D289006B-ED38-45B4-B3A0-99A6533B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88" y="4830562"/>
            <a:ext cx="9144000" cy="6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s://lh3.googleusercontent.com/P2XWrVIBgsF8kJLwKQTg5SjBgK-YBtWQ0m2rAGZs-9O5TKiz4Vaw5zOfdRXQUbHdRu23720cqZnxhWD2_flhkh-LZAUbdtLNXyYcQGv-iWhQPLo5lrND5tiWjmYmZtdYgeOJsqf_a9g">
            <a:extLst>
              <a:ext uri="{FF2B5EF4-FFF2-40B4-BE49-F238E27FC236}">
                <a16:creationId xmlns:a16="http://schemas.microsoft.com/office/drawing/2014/main" id="{6190B4C3-81D2-4FE6-AB99-C0C66DED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52" y="3444773"/>
            <a:ext cx="9144000" cy="64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4.googleusercontent.com/ztEvysGiDPVbZ7pBXV2FNreC6j9ehfcOzP1GP77xvve3Y3lIIgj69r102_pdDuO89A4vLCIDrVnjNcJU3WNjNlT9dsE2gGc6L77ADii9mAh9X_nU3xm8XQPFrejs1ESZ9gqt-gETz2k">
            <a:extLst>
              <a:ext uri="{FF2B5EF4-FFF2-40B4-BE49-F238E27FC236}">
                <a16:creationId xmlns:a16="http://schemas.microsoft.com/office/drawing/2014/main" id="{8FB4225E-E452-4A87-8DA6-A4118959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52" y="2807649"/>
            <a:ext cx="9144000" cy="56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51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DD49-50CA-4FCA-B709-639492A6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Conditionals</a:t>
            </a:r>
            <a:endParaRPr lang="en-US" dirty="0"/>
          </a:p>
        </p:txBody>
      </p:sp>
      <p:pic>
        <p:nvPicPr>
          <p:cNvPr id="5122" name="Picture 2" descr="https://lh3.googleusercontent.com/pkgeOR4Hy_RQqOt-jiGZs4XAMm7YC6B_NmbXX3EaD8QyWdLEwgC8eXyAp8CZy5Qrb3-rDKL86yaLZ2f73kJ7xpkTMnx5VSkOJCxKwlTCd9jyNVb1PiVXmbuXsGWLUld28lGrQcztztw">
            <a:extLst>
              <a:ext uri="{FF2B5EF4-FFF2-40B4-BE49-F238E27FC236}">
                <a16:creationId xmlns:a16="http://schemas.microsoft.com/office/drawing/2014/main" id="{EC3C0987-E1DC-48F2-B137-17B83F29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89" y="2421280"/>
            <a:ext cx="9144000" cy="340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51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884C-24E7-4626-A9A0-48F67E08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Loops - each</a:t>
            </a:r>
            <a:endParaRPr lang="en-US" dirty="0"/>
          </a:p>
        </p:txBody>
      </p:sp>
      <p:pic>
        <p:nvPicPr>
          <p:cNvPr id="6147" name="Picture 3" descr="https://lh6.googleusercontent.com/OQ3GYI4si0HGK1_NphwLLXjhVOGUoOsm2lopV207F2edIW0H8gxgBAy_P4DpKnP1G9skkCEHXGATy6dNzRTzJlhy3vMVV1CHwYHXDeQHiCQKm6_7wj6DVhG7lCL4nanYm3sz4w8kpkw">
            <a:extLst>
              <a:ext uri="{FF2B5EF4-FFF2-40B4-BE49-F238E27FC236}">
                <a16:creationId xmlns:a16="http://schemas.microsoft.com/office/drawing/2014/main" id="{E0D3A98B-E0D7-40C1-9DE0-18B4C255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4" y="3673367"/>
            <a:ext cx="9144000" cy="13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3.googleusercontent.com/ijZc1rLBnopVUNVgoslpbysePmLh-ur6joojPHbfWuY9Ds5PCZbgEGEttH7U1JubjCTQjlVyc5gUi-PQVDVT6LZQ_xtnFNlYtpUOb2Yl2USPib4oPqwGP2Kg30_en8tABLyib0YzTcI">
            <a:extLst>
              <a:ext uri="{FF2B5EF4-FFF2-40B4-BE49-F238E27FC236}">
                <a16:creationId xmlns:a16="http://schemas.microsoft.com/office/drawing/2014/main" id="{572D9534-A6C6-423E-8089-43452962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88" y="2227154"/>
            <a:ext cx="9144000" cy="133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6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1CF-C670-485C-AE46-6BBC6512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Loops - while</a:t>
            </a:r>
            <a:endParaRPr lang="en-US" dirty="0"/>
          </a:p>
        </p:txBody>
      </p:sp>
      <p:pic>
        <p:nvPicPr>
          <p:cNvPr id="7170" name="Picture 2" descr="https://lh5.googleusercontent.com/A0UFXoxu9fjLI0Fs3gOd8cTniED-6NGIca6LcKsRHryMygKkuh8mleLRAOTnufRTxLYewW2sTKucLLGf4CyvU32L2E5dBtlPgr-LLU0YD2k2kt-yQ1o5YJ_pO_AOC5PvS8M86yYgeVo">
            <a:extLst>
              <a:ext uri="{FF2B5EF4-FFF2-40B4-BE49-F238E27FC236}">
                <a16:creationId xmlns:a16="http://schemas.microsoft.com/office/drawing/2014/main" id="{2118F30D-F17C-40F4-B9E1-6F0A4E91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2757488"/>
            <a:ext cx="9144000" cy="158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5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C0EB-D79D-4EF8-88B0-37B10355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Template Inheritance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195" name="Picture 3" descr="https://lh5.googleusercontent.com/Kt6bItCZxclJGQeQddbdAF2dAd0-bOTqPJTo2UwSR9kEgLaGq0tMML-VohfsiWwCfxzdVJuTmB2D1dww1fhokCx6zbVet73cWpbI3Grhp6YxQvFHlQOjQe3gBIbDFcVog87Dlf_S6xs">
            <a:extLst>
              <a:ext uri="{FF2B5EF4-FFF2-40B4-BE49-F238E27FC236}">
                <a16:creationId xmlns:a16="http://schemas.microsoft.com/office/drawing/2014/main" id="{ABE48F6C-F1C8-48B2-A488-C1EB7F61D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4649" r="5050" b="4158"/>
          <a:stretch/>
        </p:blipFill>
        <p:spPr bwMode="auto">
          <a:xfrm>
            <a:off x="5864772" y="1560785"/>
            <a:ext cx="4430111" cy="33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5.googleusercontent.com/Qygcx6SC3tgzgeSve5usqsyUhOgRInrZgMi22dG20SNYeGXaDL-Y6G4oPJfBBJxowg3SU8_tbV7ABtqP4-ssdijms7kTlqcouPxSBh1d86QqmtuTIRfoQDdhlDejsLlumDqKYWjnxqk">
            <a:extLst>
              <a:ext uri="{FF2B5EF4-FFF2-40B4-BE49-F238E27FC236}">
                <a16:creationId xmlns:a16="http://schemas.microsoft.com/office/drawing/2014/main" id="{78A022AC-E154-44C7-96DD-088B4361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62" y="5556429"/>
            <a:ext cx="17811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lh6.googleusercontent.com/e_2ZcVBBVlOuwhb3wpM_YhdkCxVPl9IzG3RcDoatOJ9Y6I2YrYesG7jciCn_cJ1aIm4XiJGQKNJwXZCjWxQQaFKryg4bYHyYbhlzXKjKkFivNkMbNMNCP4_lkRTFglRs6cb18tQSWrE">
            <a:extLst>
              <a:ext uri="{FF2B5EF4-FFF2-40B4-BE49-F238E27FC236}">
                <a16:creationId xmlns:a16="http://schemas.microsoft.com/office/drawing/2014/main" id="{D73477A7-E405-439E-91A6-BA90CD4C2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t="4158"/>
          <a:stretch/>
        </p:blipFill>
        <p:spPr bwMode="auto">
          <a:xfrm>
            <a:off x="378372" y="1390750"/>
            <a:ext cx="4745498" cy="35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3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FDD-0A67-43EA-AB07-753E3E56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C703-DAC4-46FB-91AA-B70CF983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operator is used form interpolation?</a:t>
            </a:r>
          </a:p>
          <a:p>
            <a:r>
              <a:rPr lang="en-US" dirty="0"/>
              <a:t>Does jade support do while loop, true or false?</a:t>
            </a:r>
          </a:p>
          <a:p>
            <a:r>
              <a:rPr lang="en-US" dirty="0"/>
              <a:t>Templating engines are used to improve productivity and maintainability true or false?</a:t>
            </a:r>
          </a:p>
          <a:p>
            <a:r>
              <a:rPr lang="en-US" dirty="0"/>
              <a:t>Which response method is used to generate response from template?</a:t>
            </a:r>
          </a:p>
          <a:p>
            <a:r>
              <a:rPr lang="en-US" dirty="0"/>
              <a:t>Which express method is used to configure view engine?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5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F7E9-3A30-4D6A-9B73-CE584E6A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45CA-BF46-4BC9-8319-02FF4768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significance of templating engines</a:t>
            </a:r>
          </a:p>
          <a:p>
            <a:r>
              <a:rPr lang="en-US" dirty="0"/>
              <a:t>Understand building blocks of jade</a:t>
            </a:r>
          </a:p>
          <a:p>
            <a:r>
              <a:rPr lang="en-US" dirty="0"/>
              <a:t>Template inheritance</a:t>
            </a:r>
          </a:p>
        </p:txBody>
      </p:sp>
    </p:spTree>
    <p:extLst>
      <p:ext uri="{BB962C8B-B14F-4D97-AF65-F5344CB8AC3E}">
        <p14:creationId xmlns:p14="http://schemas.microsoft.com/office/powerpoint/2010/main" val="28357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E89C-1AA3-4276-AD69-F03008E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JavaScript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0FF4-7AE2-4D45-934C-1434769F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 method of separating HTML structure from the content contained within</a:t>
            </a:r>
          </a:p>
          <a:p>
            <a:pPr fontAlgn="base"/>
            <a:r>
              <a:rPr lang="en-US" dirty="0"/>
              <a:t>Good choice to keep UI and Model separate</a:t>
            </a:r>
          </a:p>
          <a:p>
            <a:pPr fontAlgn="base"/>
            <a:r>
              <a:rPr lang="en-US" dirty="0"/>
              <a:t>One of the key player in MVC architecture</a:t>
            </a:r>
          </a:p>
          <a:p>
            <a:pPr fontAlgn="base"/>
            <a:r>
              <a:rPr lang="en-US" dirty="0"/>
              <a:t>Some of the examples are Jade, Handlebars, EJS, moustache etc.,</a:t>
            </a:r>
          </a:p>
          <a:p>
            <a:pPr fontAlgn="base"/>
            <a:r>
              <a:rPr lang="en-US" dirty="0"/>
              <a:t>Code which compiles template view and model is called as templating engine</a:t>
            </a:r>
          </a:p>
        </p:txBody>
      </p:sp>
    </p:spTree>
    <p:extLst>
      <p:ext uri="{BB962C8B-B14F-4D97-AF65-F5344CB8AC3E}">
        <p14:creationId xmlns:p14="http://schemas.microsoft.com/office/powerpoint/2010/main" val="25489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B7B1-E65A-422C-B177-726D6813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/>
          <a:p>
            <a:r>
              <a:rPr lang="en-US" b="1" dirty="0"/>
              <a:t>Templating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A6C2-7C57-426B-BC4C-3422CF73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Jade</a:t>
            </a:r>
          </a:p>
          <a:p>
            <a:r>
              <a:rPr lang="en-US" dirty="0"/>
              <a:t>EJS</a:t>
            </a:r>
          </a:p>
          <a:p>
            <a:r>
              <a:rPr lang="en-US" dirty="0"/>
              <a:t>Handlebars</a:t>
            </a:r>
          </a:p>
          <a:p>
            <a:r>
              <a:rPr lang="en-US" dirty="0"/>
              <a:t>Mustache</a:t>
            </a:r>
          </a:p>
          <a:p>
            <a:r>
              <a:rPr lang="en-US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03061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2C33-03C0-47AA-ACEC-7C4E00B7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B408-86BD-4D19-AF53-E9B323AB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npm install </a:t>
            </a:r>
            <a:r>
              <a:rPr lang="en-US" sz="4400" b="1" dirty="0">
                <a:solidFill>
                  <a:srgbClr val="00B0F0"/>
                </a:solidFill>
              </a:rPr>
              <a:t>jade</a:t>
            </a:r>
            <a:r>
              <a:rPr lang="en-US" sz="4400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200018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B6C3-97DC-41F3-911A-143B2E8E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Jade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AB98-FE66-4497-B543-22FBBA5C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template language and engine for JavaScript apps</a:t>
            </a:r>
          </a:p>
          <a:p>
            <a:pPr fontAlgn="base"/>
            <a:r>
              <a:rPr lang="en-US" dirty="0"/>
              <a:t>Express JS have built-in support for Jade templating engine</a:t>
            </a:r>
          </a:p>
          <a:p>
            <a:pPr fontAlgn="base"/>
            <a:r>
              <a:rPr lang="en-US" dirty="0"/>
              <a:t>To use, configure it in you app using </a:t>
            </a:r>
          </a:p>
          <a:p>
            <a:pPr algn="ctr">
              <a:spcBef>
                <a:spcPts val="0"/>
              </a:spcBef>
            </a:pP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app.</a:t>
            </a:r>
            <a:r>
              <a:rPr lang="en-US" dirty="0" err="1">
                <a:solidFill>
                  <a:srgbClr val="7A7A43"/>
                </a:solidFill>
                <a:latin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'view engine'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'jade'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2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AF1-D9A3-4DE3-B98B-8844B6FF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Jade Building Blocks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0B00-DFBF-4D96-9D5E-0B2DE56F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Jade has python like syntax, indentation plays vital role in deriving the parent child relationship</a:t>
            </a:r>
          </a:p>
          <a:p>
            <a:pPr fontAlgn="base"/>
            <a:r>
              <a:rPr lang="en-US" dirty="0"/>
              <a:t>Building blocks</a:t>
            </a:r>
          </a:p>
          <a:p>
            <a:pPr lvl="1" fontAlgn="base"/>
            <a:r>
              <a:rPr lang="en-US" dirty="0"/>
              <a:t>Simple tags</a:t>
            </a:r>
          </a:p>
          <a:p>
            <a:pPr lvl="1" fontAlgn="base"/>
            <a:r>
              <a:rPr lang="en-US" dirty="0"/>
              <a:t>Attributes</a:t>
            </a:r>
          </a:p>
          <a:p>
            <a:pPr lvl="1" fontAlgn="base"/>
            <a:r>
              <a:rPr lang="en-US" dirty="0"/>
              <a:t>Blocks of text</a:t>
            </a:r>
          </a:p>
          <a:p>
            <a:pPr lvl="1" fontAlgn="base"/>
            <a:r>
              <a:rPr lang="en-US" dirty="0"/>
              <a:t>Loops</a:t>
            </a:r>
          </a:p>
          <a:p>
            <a:pPr lvl="1" fontAlgn="base"/>
            <a:r>
              <a:rPr lang="en-US" dirty="0"/>
              <a:t>Interpolation</a:t>
            </a:r>
          </a:p>
          <a:p>
            <a:pPr lvl="1" fontAlgn="base"/>
            <a:r>
              <a:rPr lang="en-US" dirty="0"/>
              <a:t>JavaScript</a:t>
            </a:r>
          </a:p>
          <a:p>
            <a:pPr lvl="1" fontAlgn="base"/>
            <a:r>
              <a:rPr lang="en-US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1054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42B5-2C2E-4ADE-B725-990B6755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HTML To  JADE, JADE To HTML</a:t>
            </a:r>
            <a:endParaRPr lang="en-US" dirty="0"/>
          </a:p>
        </p:txBody>
      </p:sp>
      <p:pic>
        <p:nvPicPr>
          <p:cNvPr id="1026" name="Picture 2" descr="https://lh5.googleusercontent.com/CHQzyNrm9Ch0klt2pta4sJmdfqoYX93HtPeMCHoPb2nOwKq4-g9Co47rLVZzeFAjGA2Jm6aqOS2WjZXmdhy7L1BUx-vDbhCaTNLR8aFRNCE5OKlnQ_hIDm0Ky_zFTMMn7yd_jd4lLms">
            <a:extLst>
              <a:ext uri="{FF2B5EF4-FFF2-40B4-BE49-F238E27FC236}">
                <a16:creationId xmlns:a16="http://schemas.microsoft.com/office/drawing/2014/main" id="{863F7BA3-38C8-4E4B-B61D-1EAF2267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18" y="2050901"/>
            <a:ext cx="9921766" cy="378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1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2752-3C46-4E3E-BB71-57CDEC73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Attributes</a:t>
            </a:r>
            <a:endParaRPr lang="en-US" dirty="0"/>
          </a:p>
        </p:txBody>
      </p:sp>
      <p:pic>
        <p:nvPicPr>
          <p:cNvPr id="2051" name="Picture 3" descr="https://lh5.googleusercontent.com/JJyyjUDrbQNRaXkrv3zZwIcbJpaipr6hTJwV0hH5A4E2u9Rxg_ZK8aD_qlLPmAmfbDWnGTHD02G-1vR0a3Xsg72PrO5JL2bcSH4L726EGyV5hnOjSIJeq-Bcds3Mj2hCPjbij9iPetY">
            <a:extLst>
              <a:ext uri="{FF2B5EF4-FFF2-40B4-BE49-F238E27FC236}">
                <a16:creationId xmlns:a16="http://schemas.microsoft.com/office/drawing/2014/main" id="{AB52D91C-D832-43A0-AFB0-A8FE2790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" y="4189873"/>
            <a:ext cx="10058400" cy="164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5.googleusercontent.com/OmJsrO2hXZvMVMcQJIBeKi-gZjMyLio0GX_HgvTj3VYSFr6opLhI5lPcUC3HMoMnd4WDuYg4TbrLBJJXUvjwiAMuVDjCJctzfAjj757mXly6NNjm1gLYwFzlglF3yqqD53JhdW4LqzY">
            <a:extLst>
              <a:ext uri="{FF2B5EF4-FFF2-40B4-BE49-F238E27FC236}">
                <a16:creationId xmlns:a16="http://schemas.microsoft.com/office/drawing/2014/main" id="{41D5D0B8-09BA-424E-8A78-0CC2D8FF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" y="1843197"/>
            <a:ext cx="9144000" cy="196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8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218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Module 9 Templating Engines</vt:lpstr>
      <vt:lpstr>Outline</vt:lpstr>
      <vt:lpstr>What is JavaScript Template</vt:lpstr>
      <vt:lpstr>Templating Engines</vt:lpstr>
      <vt:lpstr>Setup</vt:lpstr>
      <vt:lpstr>Jade </vt:lpstr>
      <vt:lpstr>Jade Building Blocks </vt:lpstr>
      <vt:lpstr>HTML To  JADE, JADE To HTML</vt:lpstr>
      <vt:lpstr>Attributes</vt:lpstr>
      <vt:lpstr>Literals - ID / Class</vt:lpstr>
      <vt:lpstr>Conditionals</vt:lpstr>
      <vt:lpstr>Loops - each</vt:lpstr>
      <vt:lpstr>Loops - while</vt:lpstr>
      <vt:lpstr>Template Inheritance  </vt:lpstr>
      <vt:lpstr>Check your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18</cp:revision>
  <dcterms:created xsi:type="dcterms:W3CDTF">2017-07-19T09:06:38Z</dcterms:created>
  <dcterms:modified xsi:type="dcterms:W3CDTF">2017-07-25T20:52:25Z</dcterms:modified>
</cp:coreProperties>
</file>