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97F04A7-13B9-4732-AE4A-2B5675856650}">
  <a:tblStyle styleId="{497F04A7-13B9-4732-AE4A-2B56758566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83f21d2f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83f21d2f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83f21d2f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83f21d2f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83f21d2f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83f21d2f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83f21d2f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83f21d2f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83f21d2f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83f21d2f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83f21d2f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83f21d2f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83f21d2f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3f21d2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3f21d2f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3f21d2f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3f21d2f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3f21d2f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83f21d2f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3f21d2f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3f21d2f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3f21d2f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83f21d2f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3f21d2f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83f21d2f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83f21d2f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83f21d2f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3f21d2f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Lending Club Case Study</a:t>
            </a:r>
            <a:endParaRPr sz="3000"/>
          </a:p>
        </p:txBody>
      </p:sp>
      <p:sp>
        <p:nvSpPr>
          <p:cNvPr id="135" name="Google Shape;135;p13"/>
          <p:cNvSpPr txBox="1"/>
          <p:nvPr>
            <p:ph idx="1" type="subTitle"/>
          </p:nvPr>
        </p:nvSpPr>
        <p:spPr>
          <a:xfrm>
            <a:off x="5083950" y="2790575"/>
            <a:ext cx="3470700" cy="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a:p>
            <a:pPr indent="-311150" lvl="0" marL="457200" rtl="0" algn="l">
              <a:spcBef>
                <a:spcPts val="0"/>
              </a:spcBef>
              <a:spcAft>
                <a:spcPts val="0"/>
              </a:spcAft>
              <a:buSzPts val="1300"/>
              <a:buChar char="●"/>
            </a:pPr>
            <a:r>
              <a:rPr lang="en-GB"/>
              <a:t>Balvant Chauhan</a:t>
            </a:r>
            <a:endParaRPr/>
          </a:p>
          <a:p>
            <a:pPr indent="-311150" lvl="0" marL="457200" rtl="0" algn="l">
              <a:spcBef>
                <a:spcPts val="0"/>
              </a:spcBef>
              <a:spcAft>
                <a:spcPts val="0"/>
              </a:spcAft>
              <a:buSzPts val="1300"/>
              <a:buChar char="●"/>
            </a:pPr>
            <a:r>
              <a:rPr lang="en-GB"/>
              <a:t>Akhil Pentamsetti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DTI and Installment Bin</a:t>
            </a:r>
            <a:endParaRPr/>
          </a:p>
        </p:txBody>
      </p:sp>
      <p:sp>
        <p:nvSpPr>
          <p:cNvPr id="202" name="Google Shape;202;p22"/>
          <p:cNvSpPr txBox="1"/>
          <p:nvPr>
            <p:ph idx="1" type="body"/>
          </p:nvPr>
        </p:nvSpPr>
        <p:spPr>
          <a:xfrm>
            <a:off x="1297500" y="1429925"/>
            <a:ext cx="34650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High dti translates into higher default rates, as expected</a:t>
            </a:r>
            <a:endParaRPr>
              <a:solidFill>
                <a:srgbClr val="000000"/>
              </a:solidFill>
            </a:endParaRPr>
          </a:p>
        </p:txBody>
      </p:sp>
      <p:sp>
        <p:nvSpPr>
          <p:cNvPr id="203" name="Google Shape;203;p22"/>
          <p:cNvSpPr txBox="1"/>
          <p:nvPr>
            <p:ph idx="1" type="body"/>
          </p:nvPr>
        </p:nvSpPr>
        <p:spPr>
          <a:xfrm>
            <a:off x="5212775" y="1429925"/>
            <a:ext cx="35817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The below plot shows that higher the installment amount, the higher the default rate</a:t>
            </a:r>
            <a:endParaRPr>
              <a:solidFill>
                <a:srgbClr val="000000"/>
              </a:solidFill>
            </a:endParaRPr>
          </a:p>
          <a:p>
            <a:pPr indent="0" lvl="0" marL="0" rtl="0" algn="ctr">
              <a:spcBef>
                <a:spcPts val="1600"/>
              </a:spcBef>
              <a:spcAft>
                <a:spcPts val="1600"/>
              </a:spcAft>
              <a:buNone/>
            </a:pPr>
            <a:r>
              <a:t/>
            </a:r>
            <a:endParaRPr>
              <a:solidFill>
                <a:srgbClr val="000000"/>
              </a:solidFill>
            </a:endParaRPr>
          </a:p>
        </p:txBody>
      </p:sp>
      <p:pic>
        <p:nvPicPr>
          <p:cNvPr id="204" name="Google Shape;204;p22"/>
          <p:cNvPicPr preferRelativeResize="0"/>
          <p:nvPr/>
        </p:nvPicPr>
        <p:blipFill>
          <a:blip r:embed="rId3">
            <a:alphaModFix/>
          </a:blip>
          <a:stretch>
            <a:fillRect/>
          </a:stretch>
        </p:blipFill>
        <p:spPr>
          <a:xfrm>
            <a:off x="1518326" y="2243125"/>
            <a:ext cx="3023350" cy="2023275"/>
          </a:xfrm>
          <a:prstGeom prst="rect">
            <a:avLst/>
          </a:prstGeom>
          <a:noFill/>
          <a:ln>
            <a:noFill/>
          </a:ln>
        </p:spPr>
      </p:pic>
      <p:pic>
        <p:nvPicPr>
          <p:cNvPr id="205" name="Google Shape;205;p22"/>
          <p:cNvPicPr preferRelativeResize="0"/>
          <p:nvPr/>
        </p:nvPicPr>
        <p:blipFill>
          <a:blip r:embed="rId4">
            <a:alphaModFix/>
          </a:blip>
          <a:stretch>
            <a:fillRect/>
          </a:stretch>
        </p:blipFill>
        <p:spPr>
          <a:xfrm>
            <a:off x="5339625" y="2243125"/>
            <a:ext cx="3328010" cy="222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Based on Income &amp; Emp length</a:t>
            </a:r>
            <a:endParaRPr/>
          </a:p>
        </p:txBody>
      </p:sp>
      <p:sp>
        <p:nvSpPr>
          <p:cNvPr id="211" name="Google Shape;211;p23"/>
          <p:cNvSpPr txBox="1"/>
          <p:nvPr>
            <p:ph idx="1" type="body"/>
          </p:nvPr>
        </p:nvSpPr>
        <p:spPr>
          <a:xfrm>
            <a:off x="1297500" y="1429925"/>
            <a:ext cx="34650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From above plot we can infer that lower the annual income, higher the default rate</a:t>
            </a:r>
            <a:endParaRPr>
              <a:solidFill>
                <a:srgbClr val="000000"/>
              </a:solidFill>
            </a:endParaRPr>
          </a:p>
        </p:txBody>
      </p:sp>
      <p:sp>
        <p:nvSpPr>
          <p:cNvPr id="212" name="Google Shape;212;p23"/>
          <p:cNvSpPr txBox="1"/>
          <p:nvPr>
            <p:ph idx="1" type="body"/>
          </p:nvPr>
        </p:nvSpPr>
        <p:spPr>
          <a:xfrm>
            <a:off x="5212775" y="1429925"/>
            <a:ext cx="35817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We can not predict default rate from employment length plot as it is almost flat for this variable.</a:t>
            </a:r>
            <a:endParaRPr>
              <a:solidFill>
                <a:srgbClr val="000000"/>
              </a:solidFill>
            </a:endParaRPr>
          </a:p>
        </p:txBody>
      </p:sp>
      <p:pic>
        <p:nvPicPr>
          <p:cNvPr id="213" name="Google Shape;213;p23"/>
          <p:cNvPicPr preferRelativeResize="0"/>
          <p:nvPr/>
        </p:nvPicPr>
        <p:blipFill>
          <a:blip r:embed="rId3">
            <a:alphaModFix/>
          </a:blip>
          <a:stretch>
            <a:fillRect/>
          </a:stretch>
        </p:blipFill>
        <p:spPr>
          <a:xfrm>
            <a:off x="1503347" y="2415897"/>
            <a:ext cx="2862810" cy="1915825"/>
          </a:xfrm>
          <a:prstGeom prst="rect">
            <a:avLst/>
          </a:prstGeom>
          <a:noFill/>
          <a:ln>
            <a:noFill/>
          </a:ln>
        </p:spPr>
      </p:pic>
      <p:pic>
        <p:nvPicPr>
          <p:cNvPr id="214" name="Google Shape;214;p23"/>
          <p:cNvPicPr preferRelativeResize="0"/>
          <p:nvPr/>
        </p:nvPicPr>
        <p:blipFill>
          <a:blip r:embed="rId4">
            <a:alphaModFix/>
          </a:blip>
          <a:stretch>
            <a:fillRect/>
          </a:stretch>
        </p:blipFill>
        <p:spPr>
          <a:xfrm>
            <a:off x="5503789" y="2415911"/>
            <a:ext cx="2999675" cy="20074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Annual Income and Loan Amount</a:t>
            </a:r>
            <a:endParaRPr/>
          </a:p>
        </p:txBody>
      </p:sp>
      <p:sp>
        <p:nvSpPr>
          <p:cNvPr id="220" name="Google Shape;220;p24"/>
          <p:cNvSpPr txBox="1"/>
          <p:nvPr>
            <p:ph idx="1" type="body"/>
          </p:nvPr>
        </p:nvSpPr>
        <p:spPr>
          <a:xfrm>
            <a:off x="1297500" y="1463650"/>
            <a:ext cx="3499500" cy="3316200"/>
          </a:xfrm>
          <a:prstGeom prst="rect">
            <a:avLst/>
          </a:prstGeom>
          <a:solidFill>
            <a:srgbClr val="FFFFFF"/>
          </a:solidFill>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a:solidFill>
                  <a:srgbClr val="000000"/>
                </a:solidFill>
              </a:rPr>
              <a:t>It shows that there are people with average income lower than 50000 taking loans of 25000 or higher.</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This indicates that the Lending Club is giving more loans for those who is having low annual income.</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This should be stopped as it is a bad practice. </a:t>
            </a:r>
            <a:endParaRPr>
              <a:solidFill>
                <a:srgbClr val="000000"/>
              </a:solidFill>
            </a:endParaRPr>
          </a:p>
        </p:txBody>
      </p:sp>
      <p:sp>
        <p:nvSpPr>
          <p:cNvPr id="221" name="Google Shape;221;p24"/>
          <p:cNvSpPr txBox="1"/>
          <p:nvPr>
            <p:ph idx="1" type="body"/>
          </p:nvPr>
        </p:nvSpPr>
        <p:spPr>
          <a:xfrm>
            <a:off x="4965475" y="1463650"/>
            <a:ext cx="3499500" cy="3316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 </a:t>
            </a:r>
            <a:endParaRPr>
              <a:solidFill>
                <a:srgbClr val="000000"/>
              </a:solidFill>
            </a:endParaRPr>
          </a:p>
        </p:txBody>
      </p:sp>
      <p:pic>
        <p:nvPicPr>
          <p:cNvPr id="222" name="Google Shape;222;p24"/>
          <p:cNvPicPr preferRelativeResize="0"/>
          <p:nvPr/>
        </p:nvPicPr>
        <p:blipFill>
          <a:blip r:embed="rId3">
            <a:alphaModFix/>
          </a:blip>
          <a:stretch>
            <a:fillRect/>
          </a:stretch>
        </p:blipFill>
        <p:spPr>
          <a:xfrm>
            <a:off x="4965475" y="1497425"/>
            <a:ext cx="3441298" cy="331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Avg Loan Amount over Time</a:t>
            </a:r>
            <a:endParaRPr/>
          </a:p>
        </p:txBody>
      </p:sp>
      <p:sp>
        <p:nvSpPr>
          <p:cNvPr id="228" name="Google Shape;228;p25"/>
          <p:cNvSpPr txBox="1"/>
          <p:nvPr>
            <p:ph idx="1" type="body"/>
          </p:nvPr>
        </p:nvSpPr>
        <p:spPr>
          <a:xfrm>
            <a:off x="1297500" y="1463650"/>
            <a:ext cx="7038900" cy="3316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Average loan amount dropped sharply when subprime mortgage crisis hit. Later one can see the increase in the loan amount.</a:t>
            </a:r>
            <a:endParaRPr>
              <a:solidFill>
                <a:srgbClr val="000000"/>
              </a:solidFill>
            </a:endParaRPr>
          </a:p>
        </p:txBody>
      </p:sp>
      <p:pic>
        <p:nvPicPr>
          <p:cNvPr id="229" name="Google Shape;229;p25"/>
          <p:cNvPicPr preferRelativeResize="0"/>
          <p:nvPr/>
        </p:nvPicPr>
        <p:blipFill>
          <a:blip r:embed="rId3">
            <a:alphaModFix/>
          </a:blip>
          <a:stretch>
            <a:fillRect/>
          </a:stretch>
        </p:blipFill>
        <p:spPr>
          <a:xfrm>
            <a:off x="2597175" y="2229750"/>
            <a:ext cx="4439525" cy="227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Default Rates by Behavioural Variables</a:t>
            </a:r>
            <a:endParaRPr/>
          </a:p>
        </p:txBody>
      </p:sp>
      <p:graphicFrame>
        <p:nvGraphicFramePr>
          <p:cNvPr id="235" name="Google Shape;235;p26"/>
          <p:cNvGraphicFramePr/>
          <p:nvPr/>
        </p:nvGraphicFramePr>
        <p:xfrm>
          <a:off x="1297500" y="1671225"/>
          <a:ext cx="3000000" cy="3000000"/>
        </p:xfrm>
        <a:graphic>
          <a:graphicData uri="http://schemas.openxmlformats.org/drawingml/2006/table">
            <a:tbl>
              <a:tblPr>
                <a:noFill/>
                <a:tableStyleId>{497F04A7-13B9-4732-AE4A-2B5675856650}</a:tableStyleId>
              </a:tblPr>
              <a:tblGrid>
                <a:gridCol w="3619500"/>
                <a:gridCol w="3619500"/>
              </a:tblGrid>
              <a:tr h="381000">
                <a:tc>
                  <a:txBody>
                    <a:bodyPr/>
                    <a:lstStyle/>
                    <a:p>
                      <a:pPr indent="0" lvl="0" marL="0" rtl="0" algn="l">
                        <a:spcBef>
                          <a:spcPts val="0"/>
                        </a:spcBef>
                        <a:spcAft>
                          <a:spcPts val="0"/>
                        </a:spcAft>
                        <a:buNone/>
                      </a:pPr>
                      <a:r>
                        <a:rPr lang="en-GB">
                          <a:solidFill>
                            <a:srgbClr val="FFFFFF"/>
                          </a:solidFill>
                        </a:rPr>
                        <a:t>Behaviour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Change of default % from low to high</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term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15.0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purpose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5.0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int_rate_bin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19.0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installment_bin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3.0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dti_bin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5.0</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Suggestions or Recommendations</a:t>
            </a:r>
            <a:endParaRPr/>
          </a:p>
        </p:txBody>
      </p:sp>
      <p:sp>
        <p:nvSpPr>
          <p:cNvPr id="241" name="Google Shape;24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Don’ts</a:t>
            </a:r>
            <a:endParaRPr sz="1500"/>
          </a:p>
          <a:p>
            <a:pPr indent="-304800" lvl="1" marL="914400" rtl="0" algn="l">
              <a:spcBef>
                <a:spcPts val="0"/>
              </a:spcBef>
              <a:spcAft>
                <a:spcPts val="0"/>
              </a:spcAft>
              <a:buSzPts val="1200"/>
              <a:buAutoNum type="alphaLcPeriod"/>
            </a:pPr>
            <a:r>
              <a:rPr lang="en-GB" sz="1200"/>
              <a:t>Approving loans where loan amount / </a:t>
            </a:r>
            <a:r>
              <a:rPr lang="en-GB" sz="1200"/>
              <a:t>principal</a:t>
            </a:r>
            <a:r>
              <a:rPr lang="en-GB" sz="1200"/>
              <a:t> amount is greater than 30 % annual income</a:t>
            </a:r>
            <a:endParaRPr sz="1200"/>
          </a:p>
          <a:p>
            <a:pPr indent="-304800" lvl="1" marL="914400" rtl="0" algn="l">
              <a:spcBef>
                <a:spcPts val="0"/>
              </a:spcBef>
              <a:spcAft>
                <a:spcPts val="0"/>
              </a:spcAft>
              <a:buSzPts val="1200"/>
              <a:buAutoNum type="alphaLcPeriod"/>
            </a:pPr>
            <a:r>
              <a:rPr lang="en-GB" sz="1200"/>
              <a:t>Approving very long term loans, which may lead to default</a:t>
            </a:r>
            <a:endParaRPr sz="1200"/>
          </a:p>
          <a:p>
            <a:pPr indent="-304800" lvl="1" marL="914400" rtl="0" algn="l">
              <a:spcBef>
                <a:spcPts val="0"/>
              </a:spcBef>
              <a:spcAft>
                <a:spcPts val="0"/>
              </a:spcAft>
              <a:buSzPts val="1200"/>
              <a:buAutoNum type="alphaLcPeriod"/>
            </a:pPr>
            <a:r>
              <a:rPr lang="en-GB" sz="1200"/>
              <a:t>Giving loans or higher loan amounts  to prior bad record people.</a:t>
            </a:r>
            <a:endParaRPr sz="1200"/>
          </a:p>
          <a:p>
            <a:pPr indent="-323850" lvl="0" marL="457200" rtl="0" algn="l">
              <a:spcBef>
                <a:spcPts val="0"/>
              </a:spcBef>
              <a:spcAft>
                <a:spcPts val="0"/>
              </a:spcAft>
              <a:buSzPts val="1500"/>
              <a:buChar char="●"/>
            </a:pPr>
            <a:r>
              <a:rPr lang="en-GB" sz="1500"/>
              <a:t>Do’s</a:t>
            </a:r>
            <a:endParaRPr sz="1500"/>
          </a:p>
          <a:p>
            <a:pPr indent="-304800" lvl="1" marL="914400" rtl="0" algn="l">
              <a:spcBef>
                <a:spcPts val="0"/>
              </a:spcBef>
              <a:spcAft>
                <a:spcPts val="0"/>
              </a:spcAft>
              <a:buSzPts val="1200"/>
              <a:buAutoNum type="alphaLcPeriod"/>
            </a:pPr>
            <a:r>
              <a:rPr lang="en-GB" sz="1200"/>
              <a:t>Charge higher interest rates for loans with greater dti</a:t>
            </a:r>
            <a:endParaRPr sz="1200"/>
          </a:p>
          <a:p>
            <a:pPr indent="-304800" lvl="1" marL="914400" rtl="0" algn="l">
              <a:spcBef>
                <a:spcPts val="0"/>
              </a:spcBef>
              <a:spcAft>
                <a:spcPts val="0"/>
              </a:spcAft>
              <a:buSzPts val="1200"/>
              <a:buAutoNum type="alphaLcPeriod"/>
            </a:pPr>
            <a:r>
              <a:rPr lang="en-GB" sz="1200"/>
              <a:t>Reduce number of approvals for small business as the purpose</a:t>
            </a:r>
            <a:endParaRPr sz="1200"/>
          </a:p>
          <a:p>
            <a:pPr indent="-304800" lvl="1" marL="914400" rtl="0" algn="l">
              <a:spcBef>
                <a:spcPts val="0"/>
              </a:spcBef>
              <a:spcAft>
                <a:spcPts val="0"/>
              </a:spcAft>
              <a:buSzPts val="1200"/>
              <a:buAutoNum type="alphaLcPeriod"/>
            </a:pPr>
            <a:r>
              <a:rPr lang="en-GB" sz="1200"/>
              <a:t>Consider the grade before approving any loan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Lending Club</a:t>
            </a:r>
            <a:r>
              <a:rPr lang="en-GB"/>
              <a:t> is a company which is the largest online loan marketplace, facilitating personal loans, business loans, and financing of medical procedures.</a:t>
            </a:r>
            <a:endParaRPr/>
          </a:p>
          <a:p>
            <a:pPr indent="-311150" lvl="0" marL="457200" rtl="0" algn="l">
              <a:spcBef>
                <a:spcPts val="0"/>
              </a:spcBef>
              <a:spcAft>
                <a:spcPts val="0"/>
              </a:spcAft>
              <a:buSzPts val="1300"/>
              <a:buChar char="●"/>
            </a:pPr>
            <a:r>
              <a:rPr lang="en-GB"/>
              <a:t>The company wants to understand the driving factors (or driver variables) behind loan default.</a:t>
            </a:r>
            <a:endParaRPr/>
          </a:p>
          <a:p>
            <a:pPr indent="-311150" lvl="0" marL="457200" rtl="0" algn="l">
              <a:spcBef>
                <a:spcPts val="0"/>
              </a:spcBef>
              <a:spcAft>
                <a:spcPts val="0"/>
              </a:spcAft>
              <a:buSzPts val="1300"/>
              <a:buChar char="●"/>
            </a:pPr>
            <a:r>
              <a:rPr lang="en-GB"/>
              <a:t>If one is able to identify these risky loan applicants, then such loans can be reduced thereby cutting the losses. Identification of such applicants using EDA is the aim of this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Approach</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Clean Data</a:t>
            </a:r>
            <a:endParaRPr/>
          </a:p>
          <a:p>
            <a:pPr indent="-298450" lvl="1" marL="914400" rtl="0" algn="l">
              <a:spcBef>
                <a:spcPts val="0"/>
              </a:spcBef>
              <a:spcAft>
                <a:spcPts val="0"/>
              </a:spcAft>
              <a:buSzPts val="1100"/>
              <a:buChar char="○"/>
            </a:pPr>
            <a:r>
              <a:rPr lang="en-GB"/>
              <a:t>Drop null value columns, random values, and single category values</a:t>
            </a:r>
            <a:endParaRPr/>
          </a:p>
          <a:p>
            <a:pPr indent="-298450" lvl="1" marL="914400" rtl="0" algn="l">
              <a:spcBef>
                <a:spcPts val="0"/>
              </a:spcBef>
              <a:spcAft>
                <a:spcPts val="0"/>
              </a:spcAft>
              <a:buSzPts val="1100"/>
              <a:buChar char="○"/>
            </a:pPr>
            <a:r>
              <a:rPr lang="en-GB"/>
              <a:t>Convert values into </a:t>
            </a:r>
            <a:r>
              <a:rPr lang="en-GB"/>
              <a:t>proper</a:t>
            </a:r>
            <a:r>
              <a:rPr lang="en-GB"/>
              <a:t> program readable values</a:t>
            </a:r>
            <a:endParaRPr/>
          </a:p>
          <a:p>
            <a:pPr indent="-311150" lvl="0" marL="457200" rtl="0" algn="l">
              <a:spcBef>
                <a:spcPts val="0"/>
              </a:spcBef>
              <a:spcAft>
                <a:spcPts val="0"/>
              </a:spcAft>
              <a:buSzPts val="1300"/>
              <a:buAutoNum type="arabicPeriod"/>
            </a:pPr>
            <a:r>
              <a:rPr lang="en-GB"/>
              <a:t>Univariate</a:t>
            </a:r>
            <a:r>
              <a:rPr lang="en-GB"/>
              <a:t> Analysis</a:t>
            </a:r>
            <a:endParaRPr/>
          </a:p>
          <a:p>
            <a:pPr indent="-298450" lvl="1" marL="914400" rtl="0" algn="l">
              <a:spcBef>
                <a:spcPts val="0"/>
              </a:spcBef>
              <a:spcAft>
                <a:spcPts val="0"/>
              </a:spcAft>
              <a:buSzPts val="1100"/>
              <a:buChar char="○"/>
            </a:pPr>
            <a:r>
              <a:rPr lang="en-GB"/>
              <a:t>Understand </a:t>
            </a:r>
            <a:r>
              <a:rPr lang="en-GB"/>
              <a:t>distributions of various numerical and categorical columns</a:t>
            </a:r>
            <a:endParaRPr/>
          </a:p>
          <a:p>
            <a:pPr indent="-311150" lvl="0" marL="457200" rtl="0" algn="l">
              <a:spcBef>
                <a:spcPts val="0"/>
              </a:spcBef>
              <a:spcAft>
                <a:spcPts val="0"/>
              </a:spcAft>
              <a:buSzPts val="1300"/>
              <a:buAutoNum type="arabicPeriod"/>
            </a:pPr>
            <a:r>
              <a:rPr lang="en-GB"/>
              <a:t>Segmented Univariate Analysis</a:t>
            </a:r>
            <a:endParaRPr/>
          </a:p>
          <a:p>
            <a:pPr indent="-298450" lvl="1" marL="914400" rtl="0" algn="l">
              <a:spcBef>
                <a:spcPts val="0"/>
              </a:spcBef>
              <a:spcAft>
                <a:spcPts val="0"/>
              </a:spcAft>
              <a:buSzPts val="1100"/>
              <a:buChar char="○"/>
            </a:pPr>
            <a:r>
              <a:rPr lang="en-GB"/>
              <a:t>Segment the categorical variables and analyse</a:t>
            </a:r>
            <a:endParaRPr/>
          </a:p>
          <a:p>
            <a:pPr indent="-298450" lvl="1" marL="914400" rtl="0" algn="l">
              <a:spcBef>
                <a:spcPts val="0"/>
              </a:spcBef>
              <a:spcAft>
                <a:spcPts val="0"/>
              </a:spcAft>
              <a:buSzPts val="1100"/>
              <a:buChar char="○"/>
            </a:pPr>
            <a:r>
              <a:rPr lang="en-GB"/>
              <a:t>Create derived variables</a:t>
            </a:r>
            <a:endParaRPr/>
          </a:p>
          <a:p>
            <a:pPr indent="-311150" lvl="0" marL="457200" rtl="0" algn="l">
              <a:spcBef>
                <a:spcPts val="0"/>
              </a:spcBef>
              <a:spcAft>
                <a:spcPts val="0"/>
              </a:spcAft>
              <a:buSzPts val="1300"/>
              <a:buAutoNum type="arabicPeriod"/>
            </a:pPr>
            <a:r>
              <a:rPr lang="en-GB"/>
              <a:t>Bivariate Analysis</a:t>
            </a:r>
            <a:endParaRPr/>
          </a:p>
          <a:p>
            <a:pPr indent="-298450" lvl="1" marL="914400" rtl="0" algn="l">
              <a:spcBef>
                <a:spcPts val="0"/>
              </a:spcBef>
              <a:spcAft>
                <a:spcPts val="0"/>
              </a:spcAft>
              <a:buSzPts val="1100"/>
              <a:buChar char="○"/>
            </a:pPr>
            <a:r>
              <a:rPr lang="en-GB"/>
              <a:t>Understand the correlation between variables, and see how they affect each other</a:t>
            </a:r>
            <a:endParaRPr/>
          </a:p>
          <a:p>
            <a:pPr indent="-311150" lvl="0" marL="457200" rtl="0" algn="l">
              <a:spcBef>
                <a:spcPts val="0"/>
              </a:spcBef>
              <a:spcAft>
                <a:spcPts val="0"/>
              </a:spcAft>
              <a:buSzPts val="1300"/>
              <a:buAutoNum type="arabicPeriod"/>
            </a:pPr>
            <a:r>
              <a:rPr lang="en-GB"/>
              <a:t>Summarize Results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Loan Status Analysis</a:t>
            </a:r>
            <a:endParaRPr/>
          </a:p>
        </p:txBody>
      </p:sp>
      <p:sp>
        <p:nvSpPr>
          <p:cNvPr id="153" name="Google Shape;153;p16"/>
          <p:cNvSpPr txBox="1"/>
          <p:nvPr>
            <p:ph idx="1" type="body"/>
          </p:nvPr>
        </p:nvSpPr>
        <p:spPr>
          <a:xfrm>
            <a:off x="1297500" y="1429925"/>
            <a:ext cx="32745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About 14% of the loans are being defaulted</a:t>
            </a:r>
            <a:endParaRPr>
              <a:solidFill>
                <a:srgbClr val="000000"/>
              </a:solidFill>
            </a:endParaRPr>
          </a:p>
        </p:txBody>
      </p:sp>
      <p:pic>
        <p:nvPicPr>
          <p:cNvPr id="154" name="Google Shape;154;p16"/>
          <p:cNvPicPr preferRelativeResize="0"/>
          <p:nvPr/>
        </p:nvPicPr>
        <p:blipFill>
          <a:blip r:embed="rId3">
            <a:alphaModFix/>
          </a:blip>
          <a:stretch>
            <a:fillRect/>
          </a:stretch>
        </p:blipFill>
        <p:spPr>
          <a:xfrm>
            <a:off x="2040125" y="2106075"/>
            <a:ext cx="1789250" cy="2372600"/>
          </a:xfrm>
          <a:prstGeom prst="rect">
            <a:avLst/>
          </a:prstGeom>
          <a:noFill/>
          <a:ln>
            <a:noFill/>
          </a:ln>
        </p:spPr>
      </p:pic>
      <p:sp>
        <p:nvSpPr>
          <p:cNvPr id="155" name="Google Shape;155;p16"/>
          <p:cNvSpPr txBox="1"/>
          <p:nvPr>
            <p:ph idx="1" type="body"/>
          </p:nvPr>
        </p:nvSpPr>
        <p:spPr>
          <a:xfrm>
            <a:off x="4870250" y="1429925"/>
            <a:ext cx="39240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It clearly shows that as the grade of loan goes from A to G, the default rate increases. This is expected because the grade is grouped by Lending Club based on the riskiness of the loan.</a:t>
            </a:r>
            <a:endParaRPr>
              <a:solidFill>
                <a:srgbClr val="000000"/>
              </a:solidFill>
            </a:endParaRPr>
          </a:p>
        </p:txBody>
      </p:sp>
      <p:pic>
        <p:nvPicPr>
          <p:cNvPr id="156" name="Google Shape;156;p16"/>
          <p:cNvPicPr preferRelativeResize="0"/>
          <p:nvPr/>
        </p:nvPicPr>
        <p:blipFill>
          <a:blip r:embed="rId4">
            <a:alphaModFix/>
          </a:blip>
          <a:stretch>
            <a:fillRect/>
          </a:stretch>
        </p:blipFill>
        <p:spPr>
          <a:xfrm>
            <a:off x="5232823" y="2517811"/>
            <a:ext cx="3198850" cy="214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Based on Loan Amount &amp; Term</a:t>
            </a:r>
            <a:endParaRPr/>
          </a:p>
          <a:p>
            <a:pPr indent="0" lvl="0" marL="0" rtl="0" algn="l">
              <a:spcBef>
                <a:spcPts val="0"/>
              </a:spcBef>
              <a:spcAft>
                <a:spcPts val="0"/>
              </a:spcAft>
              <a:buNone/>
            </a:pPr>
            <a:r>
              <a:t/>
            </a:r>
            <a:endParaRPr/>
          </a:p>
        </p:txBody>
      </p:sp>
      <p:sp>
        <p:nvSpPr>
          <p:cNvPr id="162" name="Google Shape;162;p17"/>
          <p:cNvSpPr txBox="1"/>
          <p:nvPr>
            <p:ph idx="1" type="body"/>
          </p:nvPr>
        </p:nvSpPr>
        <p:spPr>
          <a:xfrm>
            <a:off x="1297500" y="1429925"/>
            <a:ext cx="32745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If the loan amount increase chances of default rate also increase.</a:t>
            </a:r>
            <a:endParaRPr>
              <a:solidFill>
                <a:srgbClr val="000000"/>
              </a:solidFill>
            </a:endParaRPr>
          </a:p>
        </p:txBody>
      </p:sp>
      <p:sp>
        <p:nvSpPr>
          <p:cNvPr id="163" name="Google Shape;163;p17"/>
          <p:cNvSpPr txBox="1"/>
          <p:nvPr>
            <p:ph idx="1" type="body"/>
          </p:nvPr>
        </p:nvSpPr>
        <p:spPr>
          <a:xfrm>
            <a:off x="4870250" y="1429925"/>
            <a:ext cx="39240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The above plot clearly shows that 60 months loans default is more than 36 months loans i.e. the more the term increases chances of default is also increase. [Univariate analysis]</a:t>
            </a:r>
            <a:endParaRPr>
              <a:solidFill>
                <a:srgbClr val="000000"/>
              </a:solidFill>
            </a:endParaRPr>
          </a:p>
        </p:txBody>
      </p:sp>
      <p:pic>
        <p:nvPicPr>
          <p:cNvPr id="164" name="Google Shape;164;p17"/>
          <p:cNvPicPr preferRelativeResize="0"/>
          <p:nvPr/>
        </p:nvPicPr>
        <p:blipFill>
          <a:blip r:embed="rId3">
            <a:alphaModFix/>
          </a:blip>
          <a:stretch>
            <a:fillRect/>
          </a:stretch>
        </p:blipFill>
        <p:spPr>
          <a:xfrm>
            <a:off x="1510750" y="2320625"/>
            <a:ext cx="2848009" cy="1905925"/>
          </a:xfrm>
          <a:prstGeom prst="rect">
            <a:avLst/>
          </a:prstGeom>
          <a:noFill/>
          <a:ln>
            <a:noFill/>
          </a:ln>
        </p:spPr>
      </p:pic>
      <p:pic>
        <p:nvPicPr>
          <p:cNvPr id="165" name="Google Shape;165;p17"/>
          <p:cNvPicPr preferRelativeResize="0"/>
          <p:nvPr/>
        </p:nvPicPr>
        <p:blipFill>
          <a:blip r:embed="rId4">
            <a:alphaModFix/>
          </a:blip>
          <a:stretch>
            <a:fillRect/>
          </a:stretch>
        </p:blipFill>
        <p:spPr>
          <a:xfrm>
            <a:off x="5252848" y="2415900"/>
            <a:ext cx="3158800" cy="210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Based on Type of Loan</a:t>
            </a:r>
            <a:endParaRPr/>
          </a:p>
        </p:txBody>
      </p:sp>
      <p:sp>
        <p:nvSpPr>
          <p:cNvPr id="171" name="Google Shape;171;p18"/>
          <p:cNvSpPr txBox="1"/>
          <p:nvPr>
            <p:ph idx="1" type="body"/>
          </p:nvPr>
        </p:nvSpPr>
        <p:spPr>
          <a:xfrm>
            <a:off x="1297500" y="1567550"/>
            <a:ext cx="7038900" cy="3151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The variable </a:t>
            </a:r>
            <a:r>
              <a:rPr b="1" lang="en-GB">
                <a:solidFill>
                  <a:srgbClr val="000000"/>
                </a:solidFill>
              </a:rPr>
              <a:t>purpose</a:t>
            </a:r>
            <a:r>
              <a:rPr lang="en-GB">
                <a:solidFill>
                  <a:srgbClr val="000000"/>
                </a:solidFill>
              </a:rPr>
              <a:t> shows that </a:t>
            </a:r>
            <a:r>
              <a:rPr b="1" lang="en-GB">
                <a:solidFill>
                  <a:srgbClr val="000000"/>
                </a:solidFill>
              </a:rPr>
              <a:t>small business</a:t>
            </a:r>
            <a:r>
              <a:rPr lang="en-GB">
                <a:solidFill>
                  <a:srgbClr val="000000"/>
                </a:solidFill>
              </a:rPr>
              <a:t> loans default the most, then renewable energy and education.</a:t>
            </a:r>
            <a:endParaRPr>
              <a:solidFill>
                <a:srgbClr val="000000"/>
              </a:solidFill>
            </a:endParaRPr>
          </a:p>
        </p:txBody>
      </p:sp>
      <p:pic>
        <p:nvPicPr>
          <p:cNvPr id="172" name="Google Shape;172;p18"/>
          <p:cNvPicPr preferRelativeResize="0"/>
          <p:nvPr/>
        </p:nvPicPr>
        <p:blipFill>
          <a:blip r:embed="rId3">
            <a:alphaModFix/>
          </a:blip>
          <a:stretch>
            <a:fillRect/>
          </a:stretch>
        </p:blipFill>
        <p:spPr>
          <a:xfrm>
            <a:off x="1716800" y="2178475"/>
            <a:ext cx="6079101" cy="258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Purpose of The Loan</a:t>
            </a:r>
            <a:endParaRPr/>
          </a:p>
        </p:txBody>
      </p:sp>
      <p:sp>
        <p:nvSpPr>
          <p:cNvPr id="178" name="Google Shape;178;p19"/>
          <p:cNvSpPr txBox="1"/>
          <p:nvPr>
            <p:ph idx="1" type="body"/>
          </p:nvPr>
        </p:nvSpPr>
        <p:spPr>
          <a:xfrm>
            <a:off x="1297500" y="1463650"/>
            <a:ext cx="7038900" cy="3316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Below plot shows the most loans are taken for </a:t>
            </a:r>
            <a:r>
              <a:rPr b="1" lang="en-GB">
                <a:solidFill>
                  <a:srgbClr val="000000"/>
                </a:solidFill>
              </a:rPr>
              <a:t>debt consolidation</a:t>
            </a:r>
            <a:r>
              <a:rPr lang="en-GB">
                <a:solidFill>
                  <a:srgbClr val="000000"/>
                </a:solidFill>
              </a:rPr>
              <a:t> (to repay other debts), then credit card, major purchase etc.</a:t>
            </a:r>
            <a:endParaRPr>
              <a:solidFill>
                <a:srgbClr val="000000"/>
              </a:solidFill>
            </a:endParaRPr>
          </a:p>
        </p:txBody>
      </p:sp>
      <p:pic>
        <p:nvPicPr>
          <p:cNvPr id="179" name="Google Shape;179;p19"/>
          <p:cNvPicPr preferRelativeResize="0"/>
          <p:nvPr/>
        </p:nvPicPr>
        <p:blipFill>
          <a:blip r:embed="rId3">
            <a:alphaModFix/>
          </a:blip>
          <a:stretch>
            <a:fillRect/>
          </a:stretch>
        </p:blipFill>
        <p:spPr>
          <a:xfrm>
            <a:off x="1823283" y="2070250"/>
            <a:ext cx="5987325" cy="27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Based on Interest Rates</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20"/>
          <p:cNvSpPr txBox="1"/>
          <p:nvPr>
            <p:ph idx="1" type="body"/>
          </p:nvPr>
        </p:nvSpPr>
        <p:spPr>
          <a:xfrm>
            <a:off x="1297500" y="1429925"/>
            <a:ext cx="32745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From the below plot we can understand that larger the term higher the interest rates.</a:t>
            </a:r>
            <a:endParaRPr>
              <a:solidFill>
                <a:srgbClr val="000000"/>
              </a:solidFill>
            </a:endParaRPr>
          </a:p>
        </p:txBody>
      </p:sp>
      <p:sp>
        <p:nvSpPr>
          <p:cNvPr id="187" name="Google Shape;187;p20"/>
          <p:cNvSpPr txBox="1"/>
          <p:nvPr>
            <p:ph idx="1" type="body"/>
          </p:nvPr>
        </p:nvSpPr>
        <p:spPr>
          <a:xfrm>
            <a:off x="4870250" y="1429925"/>
            <a:ext cx="3924000" cy="318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000000"/>
                </a:solidFill>
              </a:rPr>
              <a:t>Interest</a:t>
            </a:r>
            <a:r>
              <a:rPr lang="en-GB">
                <a:solidFill>
                  <a:srgbClr val="000000"/>
                </a:solidFill>
              </a:rPr>
              <a:t> rates varies directly with the subgrade. Larger or worst the sub grade, higher are the rate of </a:t>
            </a:r>
            <a:r>
              <a:rPr lang="en-GB">
                <a:solidFill>
                  <a:srgbClr val="000000"/>
                </a:solidFill>
              </a:rPr>
              <a:t>interest</a:t>
            </a:r>
            <a:r>
              <a:rPr lang="en-GB">
                <a:solidFill>
                  <a:srgbClr val="000000"/>
                </a:solidFill>
              </a:rPr>
              <a:t> for the loan.</a:t>
            </a:r>
            <a:endParaRPr>
              <a:solidFill>
                <a:srgbClr val="000000"/>
              </a:solidFill>
            </a:endParaRPr>
          </a:p>
        </p:txBody>
      </p:sp>
      <p:pic>
        <p:nvPicPr>
          <p:cNvPr id="188" name="Google Shape;188;p20"/>
          <p:cNvPicPr preferRelativeResize="0"/>
          <p:nvPr/>
        </p:nvPicPr>
        <p:blipFill>
          <a:blip r:embed="rId3">
            <a:alphaModFix/>
          </a:blip>
          <a:stretch>
            <a:fillRect/>
          </a:stretch>
        </p:blipFill>
        <p:spPr>
          <a:xfrm>
            <a:off x="1628721" y="2571750"/>
            <a:ext cx="2612052" cy="1907000"/>
          </a:xfrm>
          <a:prstGeom prst="rect">
            <a:avLst/>
          </a:prstGeom>
          <a:noFill/>
          <a:ln>
            <a:noFill/>
          </a:ln>
        </p:spPr>
      </p:pic>
      <p:pic>
        <p:nvPicPr>
          <p:cNvPr id="189" name="Google Shape;189;p20"/>
          <p:cNvPicPr preferRelativeResize="0"/>
          <p:nvPr/>
        </p:nvPicPr>
        <p:blipFill>
          <a:blip r:embed="rId4">
            <a:alphaModFix/>
          </a:blip>
          <a:stretch>
            <a:fillRect/>
          </a:stretch>
        </p:blipFill>
        <p:spPr>
          <a:xfrm>
            <a:off x="5121470" y="2524295"/>
            <a:ext cx="3421544" cy="190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Grade vs Term in </a:t>
            </a:r>
            <a:r>
              <a:rPr lang="en-GB"/>
              <a:t>Bivariate Analysis</a:t>
            </a:r>
            <a:endParaRPr/>
          </a:p>
        </p:txBody>
      </p:sp>
      <p:sp>
        <p:nvSpPr>
          <p:cNvPr id="195" name="Google Shape;195;p21"/>
          <p:cNvSpPr txBox="1"/>
          <p:nvPr>
            <p:ph idx="1" type="body"/>
          </p:nvPr>
        </p:nvSpPr>
        <p:spPr>
          <a:xfrm>
            <a:off x="1297500" y="1463650"/>
            <a:ext cx="7038900" cy="3316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Our assumption made during univariate analysis is more evident with this plot. Higher loan amount are associated with lower grade for longer terms.</a:t>
            </a:r>
            <a:endParaRPr>
              <a:solidFill>
                <a:srgbClr val="000000"/>
              </a:solidFill>
            </a:endParaRPr>
          </a:p>
        </p:txBody>
      </p:sp>
      <p:pic>
        <p:nvPicPr>
          <p:cNvPr id="196" name="Google Shape;196;p21"/>
          <p:cNvPicPr preferRelativeResize="0"/>
          <p:nvPr/>
        </p:nvPicPr>
        <p:blipFill>
          <a:blip r:embed="rId3">
            <a:alphaModFix/>
          </a:blip>
          <a:stretch>
            <a:fillRect/>
          </a:stretch>
        </p:blipFill>
        <p:spPr>
          <a:xfrm>
            <a:off x="2657475" y="2181225"/>
            <a:ext cx="3829050" cy="24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