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46AC25A-47CF-4291-A424-465518F038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617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35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618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036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5A3B1-5FE5-4137-8FE7-2265DA6A094D}"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40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5A3B1-5FE5-4137-8FE7-2265DA6A094D}"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355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05A3B1-5FE5-4137-8FE7-2265DA6A094D}"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AC25A-47CF-4291-A424-465518F038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0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05A3B1-5FE5-4137-8FE7-2265DA6A094D}"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AC25A-47CF-4291-A424-465518F038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51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5A3B1-5FE5-4137-8FE7-2265DA6A094D}"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35488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2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05A3B1-5FE5-4137-8FE7-2265DA6A094D}" type="datetimeFigureOut">
              <a:rPr lang="en-US" smtClean="0"/>
              <a:t>3/24/2024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02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05A3B1-5FE5-4137-8FE7-2265DA6A094D}" type="datetimeFigureOut">
              <a:rPr lang="en-US" smtClean="0"/>
              <a:t>3/24/2024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6AC25A-47CF-4291-A424-465518F038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737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D057-505C-7856-0AAD-C068FE454ABC}"/>
              </a:ext>
            </a:extLst>
          </p:cNvPr>
          <p:cNvSpPr>
            <a:spLocks noGrp="1"/>
          </p:cNvSpPr>
          <p:nvPr>
            <p:ph type="ctrTitle"/>
          </p:nvPr>
        </p:nvSpPr>
        <p:spPr/>
        <p:txBody>
          <a:bodyPr/>
          <a:lstStyle/>
          <a:p>
            <a:r>
              <a:rPr lang="en-US" dirty="0">
                <a:latin typeface="Algerian" panose="04020705040A02060702" pitchFamily="82" charset="0"/>
              </a:rPr>
              <a:t>Autobiography</a:t>
            </a:r>
            <a:r>
              <a:rPr lang="en-US" dirty="0"/>
              <a:t>   </a:t>
            </a:r>
          </a:p>
        </p:txBody>
      </p:sp>
      <p:sp>
        <p:nvSpPr>
          <p:cNvPr id="3" name="Subtitle 2">
            <a:extLst>
              <a:ext uri="{FF2B5EF4-FFF2-40B4-BE49-F238E27FC236}">
                <a16:creationId xmlns:a16="http://schemas.microsoft.com/office/drawing/2014/main" id="{21AF1824-3C86-2214-CAEA-A5441A0CF900}"/>
              </a:ext>
            </a:extLst>
          </p:cNvPr>
          <p:cNvSpPr>
            <a:spLocks noGrp="1"/>
          </p:cNvSpPr>
          <p:nvPr>
            <p:ph type="subTitle" idx="1"/>
          </p:nvPr>
        </p:nvSpPr>
        <p:spPr/>
        <p:txBody>
          <a:bodyPr/>
          <a:lstStyle/>
          <a:p>
            <a:r>
              <a:rPr lang="en-US" dirty="0"/>
              <a:t>     </a:t>
            </a:r>
            <a:r>
              <a:rPr lang="en-US" sz="2000" dirty="0" err="1">
                <a:latin typeface="Algerian" panose="04020705040A02060702" pitchFamily="82" charset="0"/>
              </a:rPr>
              <a:t>Kiplangat</a:t>
            </a:r>
            <a:r>
              <a:rPr lang="en-US" sz="2000" dirty="0">
                <a:latin typeface="Algerian" panose="04020705040A02060702" pitchFamily="82" charset="0"/>
              </a:rPr>
              <a:t> </a:t>
            </a:r>
            <a:r>
              <a:rPr lang="en-US" sz="2000" dirty="0" err="1">
                <a:latin typeface="Algerian" panose="04020705040A02060702" pitchFamily="82" charset="0"/>
              </a:rPr>
              <a:t>vincent</a:t>
            </a:r>
            <a:endParaRPr lang="en-US" sz="2000" dirty="0">
              <a:latin typeface="Algerian" panose="04020705040A02060702" pitchFamily="82" charset="0"/>
            </a:endParaRPr>
          </a:p>
        </p:txBody>
      </p:sp>
    </p:spTree>
    <p:extLst>
      <p:ext uri="{BB962C8B-B14F-4D97-AF65-F5344CB8AC3E}">
        <p14:creationId xmlns:p14="http://schemas.microsoft.com/office/powerpoint/2010/main" val="341340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AAEB-FF40-6134-371E-281EDFDE3DC9}"/>
              </a:ext>
            </a:extLst>
          </p:cNvPr>
          <p:cNvSpPr>
            <a:spLocks noGrp="1"/>
          </p:cNvSpPr>
          <p:nvPr>
            <p:ph type="title"/>
          </p:nvPr>
        </p:nvSpPr>
        <p:spPr>
          <a:xfrm>
            <a:off x="1653702" y="544749"/>
            <a:ext cx="8900809" cy="817123"/>
          </a:xfrm>
        </p:spPr>
        <p:txBody>
          <a:bodyPr/>
          <a:lstStyle/>
          <a:p>
            <a:r>
              <a:rPr lang="en-US" dirty="0"/>
              <a:t>Hobbies and interest</a:t>
            </a:r>
          </a:p>
        </p:txBody>
      </p:sp>
      <p:sp>
        <p:nvSpPr>
          <p:cNvPr id="3" name="Content Placeholder 2">
            <a:extLst>
              <a:ext uri="{FF2B5EF4-FFF2-40B4-BE49-F238E27FC236}">
                <a16:creationId xmlns:a16="http://schemas.microsoft.com/office/drawing/2014/main" id="{32AEAB67-6B57-B3D0-9E6D-A30CC694CE5B}"/>
              </a:ext>
            </a:extLst>
          </p:cNvPr>
          <p:cNvSpPr>
            <a:spLocks noGrp="1"/>
          </p:cNvSpPr>
          <p:nvPr>
            <p:ph idx="1"/>
          </p:nvPr>
        </p:nvSpPr>
        <p:spPr>
          <a:xfrm>
            <a:off x="1504448" y="1957367"/>
            <a:ext cx="9945007" cy="4190514"/>
          </a:xfrm>
        </p:spPr>
        <p:txBody>
          <a:bodyPr>
            <a:normAutofit fontScale="70000" lnSpcReduction="20000"/>
          </a:bodyPr>
          <a:lstStyle/>
          <a:p>
            <a:r>
              <a:rPr lang="en-US" dirty="0"/>
              <a:t>My love for team building activities is another dimension of my interests. I find immense satisfaction in participating in activities that promote unity, camaraderie, and problem-solving, enhancing personal growth and bonding with others.</a:t>
            </a:r>
          </a:p>
          <a:p>
            <a:r>
              <a:rPr lang="en-US" dirty="0"/>
              <a:t>The significance of reading novels and journals extends beyond the simple act of reading. It's a gateway to a world of knowledge, new perspectives, and skills. Reading has the power to shape one's thinking and decision-making processes.</a:t>
            </a:r>
          </a:p>
          <a:p>
            <a:r>
              <a:rPr lang="en-US" dirty="0"/>
              <a:t>Football, whether playing with friends or watching professional matches, holds a special place in my heart. It's not just a sport but a source of unity, shared emotions, and community bonds.</a:t>
            </a:r>
          </a:p>
          <a:p>
            <a:r>
              <a:rPr lang="en-US" dirty="0"/>
              <a:t>My passion for travel is deeply rooted in the desire to explore the diverse landscapes and natural wonders of Kenya. It's a way to appreciate the beauty of nature and broaden my horizons.</a:t>
            </a:r>
          </a:p>
          <a:p>
            <a:r>
              <a:rPr lang="en-US" dirty="0"/>
              <a:t>Hiking and mountain climbing are thrilling adventures that test one's physical and mental limits. The challenges and rewards of scaling peaks like Mount Kenya leave a lasting impact on one's character and resilience.</a:t>
            </a:r>
          </a:p>
          <a:p>
            <a:r>
              <a:rPr lang="en-US" dirty="0"/>
              <a:t>Team building activities are essential for personal growth and fostering teamwork. They encompass a variety of exercises and challenges designed to improve communication, trust, and problem-solving skills. These activities have not only enriched my life but also taught me valuable life lessons, helping me become a more effective collaborator and leader.</a:t>
            </a:r>
          </a:p>
        </p:txBody>
      </p:sp>
    </p:spTree>
    <p:extLst>
      <p:ext uri="{BB962C8B-B14F-4D97-AF65-F5344CB8AC3E}">
        <p14:creationId xmlns:p14="http://schemas.microsoft.com/office/powerpoint/2010/main" val="54724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A21E-D120-7766-2059-9E47BC75D9FD}"/>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id="{7442F3FB-9068-8F56-C875-E7570792AAC2}"/>
              </a:ext>
            </a:extLst>
          </p:cNvPr>
          <p:cNvSpPr>
            <a:spLocks noGrp="1"/>
          </p:cNvSpPr>
          <p:nvPr>
            <p:ph idx="1"/>
          </p:nvPr>
        </p:nvSpPr>
        <p:spPr/>
        <p:txBody>
          <a:bodyPr>
            <a:normAutofit fontScale="62500" lnSpcReduction="20000"/>
          </a:bodyPr>
          <a:lstStyle/>
          <a:p>
            <a:r>
              <a:rPr lang="en-US" dirty="0"/>
              <a:t>Friendships have contributed significantly to my personal growth and have been instrumental in shaping the choices I've made. They've served as a source of guidance, encouragement, and wisdom.</a:t>
            </a:r>
          </a:p>
          <a:p>
            <a:r>
              <a:rPr lang="en-US" dirty="0"/>
              <a:t>Six key importance of friendships that have positively impacted my life choices and contributed to my personal growth:</a:t>
            </a:r>
          </a:p>
          <a:p>
            <a:r>
              <a:rPr lang="en-US" dirty="0"/>
              <a:t>Emotional Support: Friends provide a safety net of emotional support during difficult times, offering a listening ear and a shoulder to lean on.</a:t>
            </a:r>
          </a:p>
          <a:p>
            <a:r>
              <a:rPr lang="en-US" dirty="0"/>
              <a:t>Shared Experiences: The shared experiences and memories with friends create bonds that foster a sense of belonging and purpose.</a:t>
            </a:r>
          </a:p>
          <a:p>
            <a:r>
              <a:rPr lang="en-US" dirty="0"/>
              <a:t>Diverse Perspectives: Friendships expose me to diverse perspectives and worldviews, broadening my understanding of the world and enriching my decision-making.</a:t>
            </a:r>
          </a:p>
          <a:p>
            <a:r>
              <a:rPr lang="en-US" dirty="0"/>
              <a:t>Mutual Growth: The reciprocity of personal growth within friendships allows for mutual development, inspiring one another to strive for the best.</a:t>
            </a:r>
          </a:p>
          <a:p>
            <a:r>
              <a:rPr lang="en-US" dirty="0"/>
              <a:t>Accountability: Friends hold me accountable for my actions and choices, encouraging me to stay true to my values and aspirations.</a:t>
            </a:r>
          </a:p>
          <a:p>
            <a:r>
              <a:rPr lang="en-US" dirty="0"/>
              <a:t>Life Lessons: Through friendships, I've learned valuable life lessons about trust, loyalty, and the importance of human connections.</a:t>
            </a:r>
          </a:p>
        </p:txBody>
      </p:sp>
    </p:spTree>
    <p:extLst>
      <p:ext uri="{BB962C8B-B14F-4D97-AF65-F5344CB8AC3E}">
        <p14:creationId xmlns:p14="http://schemas.microsoft.com/office/powerpoint/2010/main" val="370607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DA40-1100-92EA-625B-35E3AA9C5D3D}"/>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id="{650A2E5D-D026-113A-39FA-2B6888111A1E}"/>
              </a:ext>
            </a:extLst>
          </p:cNvPr>
          <p:cNvSpPr>
            <a:spLocks noGrp="1"/>
          </p:cNvSpPr>
          <p:nvPr>
            <p:ph idx="1"/>
          </p:nvPr>
        </p:nvSpPr>
        <p:spPr/>
        <p:txBody>
          <a:bodyPr>
            <a:normAutofit fontScale="70000" lnSpcReduction="20000"/>
          </a:bodyPr>
          <a:lstStyle/>
          <a:p>
            <a:r>
              <a:rPr lang="en-US" dirty="0"/>
              <a:t>The importance of empathy, communication, and mutual support in friendships cannot be overstated. These qualities have facilitated open and meaningful connections with my friends.</a:t>
            </a:r>
          </a:p>
          <a:p>
            <a:r>
              <a:rPr lang="en-US" dirty="0"/>
              <a:t>The significant influence of close relationships on my life choices is a testament to the power of these bonds. Friends have not only been confidants but also mentors, helping me make informed decisions and navigate life's challenges.</a:t>
            </a:r>
          </a:p>
          <a:p>
            <a:r>
              <a:rPr lang="en-US" dirty="0"/>
              <a:t>The experiences, shared laughter, and even occasional disagreements within these friendships have enriched my character and outlook on life. They've taught me resilience, empathy, and the art of compromise.</a:t>
            </a:r>
          </a:p>
          <a:p>
            <a:r>
              <a:rPr lang="en-US" dirty="0"/>
              <a:t>As a result, my friendships have been instrumental in shaping my life choices and the paths I've taken. They've helped me make decisions that align with my values, ambitions, and personal growth objectives.</a:t>
            </a:r>
          </a:p>
          <a:p>
            <a:r>
              <a:rPr lang="en-US" dirty="0"/>
              <a:t>This slide aims to emphasize the profound and lasting impact of meaningful friendships in molding one's character and life journey. It encourages the audience to appreciate the beauty and significance of strong, supportive relationships.</a:t>
            </a:r>
          </a:p>
        </p:txBody>
      </p:sp>
    </p:spTree>
    <p:extLst>
      <p:ext uri="{BB962C8B-B14F-4D97-AF65-F5344CB8AC3E}">
        <p14:creationId xmlns:p14="http://schemas.microsoft.com/office/powerpoint/2010/main" val="31830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ACE5-3D02-52F2-0481-FD7358084E48}"/>
              </a:ext>
            </a:extLst>
          </p:cNvPr>
          <p:cNvSpPr>
            <a:spLocks noGrp="1"/>
          </p:cNvSpPr>
          <p:nvPr>
            <p:ph type="title"/>
          </p:nvPr>
        </p:nvSpPr>
        <p:spPr/>
        <p:txBody>
          <a:bodyPr/>
          <a:lstStyle/>
          <a:p>
            <a:r>
              <a:rPr lang="en-US" dirty="0"/>
              <a:t>Challenges and obstacles</a:t>
            </a:r>
          </a:p>
        </p:txBody>
      </p:sp>
      <p:sp>
        <p:nvSpPr>
          <p:cNvPr id="3" name="Content Placeholder 2">
            <a:extLst>
              <a:ext uri="{FF2B5EF4-FFF2-40B4-BE49-F238E27FC236}">
                <a16:creationId xmlns:a16="http://schemas.microsoft.com/office/drawing/2014/main" id="{130D05D0-BD67-8177-45D9-A7BA0AFCD0C5}"/>
              </a:ext>
            </a:extLst>
          </p:cNvPr>
          <p:cNvSpPr>
            <a:spLocks noGrp="1"/>
          </p:cNvSpPr>
          <p:nvPr>
            <p:ph idx="1"/>
          </p:nvPr>
        </p:nvSpPr>
        <p:spPr/>
        <p:txBody>
          <a:bodyPr>
            <a:normAutofit fontScale="85000" lnSpcReduction="10000"/>
          </a:bodyPr>
          <a:lstStyle/>
          <a:p>
            <a:r>
              <a:rPr lang="en-US" dirty="0"/>
              <a:t>Challenges are a part of life, and I've experienced various hurdles that have served as valuable lessons and stepping stones to personal growth.</a:t>
            </a:r>
          </a:p>
          <a:p>
            <a:r>
              <a:rPr lang="en-US" dirty="0"/>
              <a:t>I will discuss three key challenges and how I approached them, emphasizing the importance of resilience, adaptability, and perseverance in overcoming adversity.</a:t>
            </a:r>
          </a:p>
          <a:p>
            <a:r>
              <a:rPr lang="en-US" dirty="0"/>
              <a:t>It highlights my approach to turning obstacles into opportunities, demonstrating the power of a positive mindset and resilience.</a:t>
            </a:r>
          </a:p>
          <a:p>
            <a:r>
              <a:rPr lang="en-US" dirty="0"/>
              <a:t>The lessons learned from these challenges have contributed significantly to my personal growth and have shaped my outlook on life, making me more resilient and adaptable.</a:t>
            </a:r>
          </a:p>
          <a:p>
            <a:r>
              <a:rPr lang="en-US" dirty="0"/>
              <a:t>This slide aims to convey the message that challenges are not roadblocks but opportunities for growth, emphasizing the importance of a determined spirit in the face of adversity.</a:t>
            </a:r>
          </a:p>
        </p:txBody>
      </p:sp>
    </p:spTree>
    <p:extLst>
      <p:ext uri="{BB962C8B-B14F-4D97-AF65-F5344CB8AC3E}">
        <p14:creationId xmlns:p14="http://schemas.microsoft.com/office/powerpoint/2010/main" val="17822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473-A3F8-62F5-FA45-19A3857378E3}"/>
              </a:ext>
            </a:extLst>
          </p:cNvPr>
          <p:cNvSpPr>
            <a:spLocks noGrp="1"/>
          </p:cNvSpPr>
          <p:nvPr>
            <p:ph type="title"/>
          </p:nvPr>
        </p:nvSpPr>
        <p:spPr/>
        <p:txBody>
          <a:bodyPr/>
          <a:lstStyle/>
          <a:p>
            <a:r>
              <a:rPr lang="en-US" dirty="0"/>
              <a:t>Personal growth and development</a:t>
            </a:r>
          </a:p>
        </p:txBody>
      </p:sp>
      <p:sp>
        <p:nvSpPr>
          <p:cNvPr id="3" name="Content Placeholder 2">
            <a:extLst>
              <a:ext uri="{FF2B5EF4-FFF2-40B4-BE49-F238E27FC236}">
                <a16:creationId xmlns:a16="http://schemas.microsoft.com/office/drawing/2014/main" id="{2B84C7D7-2B50-B0FE-5433-6612C1A4D8A0}"/>
              </a:ext>
            </a:extLst>
          </p:cNvPr>
          <p:cNvSpPr>
            <a:spLocks noGrp="1"/>
          </p:cNvSpPr>
          <p:nvPr>
            <p:ph idx="1"/>
          </p:nvPr>
        </p:nvSpPr>
        <p:spPr>
          <a:xfrm>
            <a:off x="1451579" y="2015732"/>
            <a:ext cx="9958966" cy="4037749"/>
          </a:xfrm>
        </p:spPr>
        <p:txBody>
          <a:bodyPr>
            <a:normAutofit fontScale="92500" lnSpcReduction="20000"/>
          </a:bodyPr>
          <a:lstStyle/>
          <a:p>
            <a:r>
              <a:rPr lang="en-US" dirty="0"/>
              <a:t>Personal growth is an ongoing process, and it has been shaped by education, challenges, relationships, and various life experiences.</a:t>
            </a:r>
          </a:p>
          <a:p>
            <a:r>
              <a:rPr lang="en-US" dirty="0"/>
              <a:t>The impacts of these experiences on my character, decision-making, and future aspirations will be discussed in detail.</a:t>
            </a:r>
          </a:p>
          <a:p>
            <a:r>
              <a:rPr lang="en-US" dirty="0"/>
              <a:t>The focus is on the transformation and evolution that has taken place in my life as a result of the experiences I've shared.</a:t>
            </a:r>
          </a:p>
          <a:p>
            <a:r>
              <a:rPr lang="en-US" dirty="0"/>
              <a:t>The impacts of personal growth are not just internal; they extend to my vision for the future, the goals I've set, and the kind of person I aspire to become.</a:t>
            </a:r>
          </a:p>
          <a:p>
            <a:r>
              <a:rPr lang="en-US" dirty="0"/>
              <a:t>This slide aims to convey the message that personal growth is a journey, and every experience, whether positive or challenging, contributes to the shaping of a better and more resilient self. It highlights the importance of applying these lessons to create a promising future.</a:t>
            </a:r>
          </a:p>
        </p:txBody>
      </p:sp>
    </p:spTree>
    <p:extLst>
      <p:ext uri="{BB962C8B-B14F-4D97-AF65-F5344CB8AC3E}">
        <p14:creationId xmlns:p14="http://schemas.microsoft.com/office/powerpoint/2010/main" val="218233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4EA4-7E89-02EB-24B8-644169D418B6}"/>
              </a:ext>
            </a:extLst>
          </p:cNvPr>
          <p:cNvSpPr>
            <a:spLocks noGrp="1"/>
          </p:cNvSpPr>
          <p:nvPr>
            <p:ph type="title"/>
          </p:nvPr>
        </p:nvSpPr>
        <p:spPr/>
        <p:txBody>
          <a:bodyPr/>
          <a:lstStyle/>
          <a:p>
            <a:r>
              <a:rPr lang="en-US" dirty="0"/>
              <a:t>Philosophy and beliefs</a:t>
            </a:r>
          </a:p>
        </p:txBody>
      </p:sp>
      <p:sp>
        <p:nvSpPr>
          <p:cNvPr id="3" name="Content Placeholder 2">
            <a:extLst>
              <a:ext uri="{FF2B5EF4-FFF2-40B4-BE49-F238E27FC236}">
                <a16:creationId xmlns:a16="http://schemas.microsoft.com/office/drawing/2014/main" id="{7B86DDF8-D8FE-0F38-2F60-07ED0E727CA4}"/>
              </a:ext>
            </a:extLst>
          </p:cNvPr>
          <p:cNvSpPr>
            <a:spLocks noGrp="1"/>
          </p:cNvSpPr>
          <p:nvPr>
            <p:ph idx="1"/>
          </p:nvPr>
        </p:nvSpPr>
        <p:spPr/>
        <p:txBody>
          <a:bodyPr/>
          <a:lstStyle/>
          <a:p>
            <a:r>
              <a:rPr lang="en-US" dirty="0"/>
              <a:t>I was brought up in a Christian family, the role of faith and Christian values has played an important role  in my upbringing.</a:t>
            </a:r>
          </a:p>
          <a:p>
            <a:r>
              <a:rPr lang="en-US" dirty="0"/>
              <a:t>Additionally, I'll highlight my deep appreciation for African culture, explaining how it has influenced my growth and emphasizing its importance.</a:t>
            </a:r>
          </a:p>
          <a:p>
            <a:r>
              <a:rPr lang="en-US" dirty="0"/>
              <a:t>This section will underline the significance of having a strong value system and belief structure as a foundation for personal growth.</a:t>
            </a:r>
          </a:p>
        </p:txBody>
      </p:sp>
    </p:spTree>
    <p:extLst>
      <p:ext uri="{BB962C8B-B14F-4D97-AF65-F5344CB8AC3E}">
        <p14:creationId xmlns:p14="http://schemas.microsoft.com/office/powerpoint/2010/main" val="331700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4E0D-419E-BA91-7A22-52535258502C}"/>
              </a:ext>
            </a:extLst>
          </p:cNvPr>
          <p:cNvSpPr>
            <a:spLocks noGrp="1"/>
          </p:cNvSpPr>
          <p:nvPr>
            <p:ph type="title"/>
          </p:nvPr>
        </p:nvSpPr>
        <p:spPr/>
        <p:txBody>
          <a:bodyPr/>
          <a:lstStyle/>
          <a:p>
            <a:r>
              <a:rPr lang="en-US" dirty="0"/>
              <a:t>Philosophy and beliefs</a:t>
            </a:r>
          </a:p>
        </p:txBody>
      </p:sp>
      <p:sp>
        <p:nvSpPr>
          <p:cNvPr id="3" name="Content Placeholder 2">
            <a:extLst>
              <a:ext uri="{FF2B5EF4-FFF2-40B4-BE49-F238E27FC236}">
                <a16:creationId xmlns:a16="http://schemas.microsoft.com/office/drawing/2014/main" id="{4D27CC4E-CADD-C0C7-0790-7E22C6A96FD6}"/>
              </a:ext>
            </a:extLst>
          </p:cNvPr>
          <p:cNvSpPr>
            <a:spLocks noGrp="1"/>
          </p:cNvSpPr>
          <p:nvPr>
            <p:ph idx="1"/>
          </p:nvPr>
        </p:nvSpPr>
        <p:spPr/>
        <p:txBody>
          <a:bodyPr>
            <a:normAutofit fontScale="92500" lnSpcReduction="10000"/>
          </a:bodyPr>
          <a:lstStyle/>
          <a:p>
            <a:r>
              <a:rPr lang="en-US" dirty="0"/>
              <a:t>The powerful quotes and philosophies from leaders like Thomas Sankara, Kwame Nkrumah, and Nelson Mandela, has a very big impact on African beliefs and values.</a:t>
            </a:r>
          </a:p>
          <a:p>
            <a:r>
              <a:rPr lang="en-US" dirty="0"/>
              <a:t>These leaders have been a source of inspiration for me, and their wisdom has contributed to my personal growth.</a:t>
            </a:r>
          </a:p>
          <a:p>
            <a:r>
              <a:rPr lang="en-US" dirty="0"/>
              <a:t>The values and principles espoused by these leaders have left a lasting imprint on my character and aspirations.</a:t>
            </a:r>
          </a:p>
          <a:p>
            <a:r>
              <a:rPr lang="en-US" dirty="0"/>
              <a:t>These slides will emphasize the role of faith, culture, and the wisdom of African leaders in shaping my philosophy and belief system, which, in turn, has had a profound impact on my personal growth.</a:t>
            </a:r>
          </a:p>
        </p:txBody>
      </p:sp>
    </p:spTree>
    <p:extLst>
      <p:ext uri="{BB962C8B-B14F-4D97-AF65-F5344CB8AC3E}">
        <p14:creationId xmlns:p14="http://schemas.microsoft.com/office/powerpoint/2010/main" val="387288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5D29-DFE4-787A-677A-B4EE0FCD5D7F}"/>
              </a:ext>
            </a:extLst>
          </p:cNvPr>
          <p:cNvSpPr>
            <a:spLocks noGrp="1"/>
          </p:cNvSpPr>
          <p:nvPr>
            <p:ph type="title"/>
          </p:nvPr>
        </p:nvSpPr>
        <p:spPr/>
        <p:txBody>
          <a:bodyPr/>
          <a:lstStyle/>
          <a:p>
            <a:r>
              <a:rPr lang="en-US" dirty="0"/>
              <a:t>Mistakes and regrets</a:t>
            </a:r>
          </a:p>
        </p:txBody>
      </p:sp>
      <p:sp>
        <p:nvSpPr>
          <p:cNvPr id="3" name="Content Placeholder 2">
            <a:extLst>
              <a:ext uri="{FF2B5EF4-FFF2-40B4-BE49-F238E27FC236}">
                <a16:creationId xmlns:a16="http://schemas.microsoft.com/office/drawing/2014/main" id="{3D979144-B9B5-FE7E-E7D1-8BCAF308F7C1}"/>
              </a:ext>
            </a:extLst>
          </p:cNvPr>
          <p:cNvSpPr>
            <a:spLocks noGrp="1"/>
          </p:cNvSpPr>
          <p:nvPr>
            <p:ph idx="1"/>
          </p:nvPr>
        </p:nvSpPr>
        <p:spPr/>
        <p:txBody>
          <a:bodyPr>
            <a:normAutofit fontScale="85000" lnSpcReduction="10000"/>
          </a:bodyPr>
          <a:lstStyle/>
          <a:p>
            <a:r>
              <a:rPr lang="en-US" dirty="0"/>
              <a:t>The importance of embracing and learning from mistakes is a central theme. These experiences compelled me to reevaluate my actions, attitudes, and choices, leading to personal growth.</a:t>
            </a:r>
          </a:p>
          <a:p>
            <a:r>
              <a:rPr lang="en-US" dirty="0"/>
              <a:t>One example could be a decision I made during my education or career that didn't yield the expected results. Another instance might involve interpersonal mistakes, such as misunderstandings with friends or loved ones. These moments of regret, while difficult, have been instrumental in teaching me empathy, humility, and the significance of communication.</a:t>
            </a:r>
          </a:p>
          <a:p>
            <a:r>
              <a:rPr lang="en-US" dirty="0"/>
              <a:t>The message I intend to convey is that while mistakes and regrets can be challenging, they are also powerful drivers of growth. They shape our character, resilience, and wisdom. By sharing these experiences, I hope to inspire the audience to view their own imperfections as opportunities for self-improvement.</a:t>
            </a:r>
          </a:p>
        </p:txBody>
      </p:sp>
    </p:spTree>
    <p:extLst>
      <p:ext uri="{BB962C8B-B14F-4D97-AF65-F5344CB8AC3E}">
        <p14:creationId xmlns:p14="http://schemas.microsoft.com/office/powerpoint/2010/main" val="368777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E85A-81D1-8F7A-6B45-7BEAE82B3D3E}"/>
              </a:ext>
            </a:extLst>
          </p:cNvPr>
          <p:cNvSpPr>
            <a:spLocks noGrp="1"/>
          </p:cNvSpPr>
          <p:nvPr>
            <p:ph type="title"/>
          </p:nvPr>
        </p:nvSpPr>
        <p:spPr/>
        <p:txBody>
          <a:bodyPr/>
          <a:lstStyle/>
          <a:p>
            <a:r>
              <a:rPr lang="en-US" dirty="0"/>
              <a:t>Influential people</a:t>
            </a:r>
          </a:p>
        </p:txBody>
      </p:sp>
      <p:sp>
        <p:nvSpPr>
          <p:cNvPr id="3" name="Content Placeholder 2">
            <a:extLst>
              <a:ext uri="{FF2B5EF4-FFF2-40B4-BE49-F238E27FC236}">
                <a16:creationId xmlns:a16="http://schemas.microsoft.com/office/drawing/2014/main" id="{39F459CB-EEBB-FEC3-3671-3718A729A42A}"/>
              </a:ext>
            </a:extLst>
          </p:cNvPr>
          <p:cNvSpPr>
            <a:spLocks noGrp="1"/>
          </p:cNvSpPr>
          <p:nvPr>
            <p:ph idx="1"/>
          </p:nvPr>
        </p:nvSpPr>
        <p:spPr/>
        <p:txBody>
          <a:bodyPr>
            <a:normAutofit fontScale="77500" lnSpcReduction="20000"/>
          </a:bodyPr>
          <a:lstStyle/>
          <a:p>
            <a:r>
              <a:rPr lang="en-US" dirty="0"/>
              <a:t> My role model, the 2nd President of Kenya, Daniel </a:t>
            </a:r>
            <a:r>
              <a:rPr lang="en-US" dirty="0" err="1"/>
              <a:t>arap</a:t>
            </a:r>
            <a:r>
              <a:rPr lang="en-US" dirty="0"/>
              <a:t> Moi. I will discuss his leadership skills, including his ability to navigate a diverse and complex nation. </a:t>
            </a:r>
          </a:p>
          <a:p>
            <a:r>
              <a:rPr lang="en-US" dirty="0"/>
              <a:t>Moving on, I'll delve into the beliefs and vision of Thomas Sankara, the charismatic and visionary leader of Burkina Faso. The ideals of self-sufficiency, anti-corruption, and people-centered governance that have deeply influenced my own values and aspirations.</a:t>
            </a:r>
          </a:p>
          <a:p>
            <a:r>
              <a:rPr lang="en-US" dirty="0"/>
              <a:t>Lastly, I'll explore the roles and visions of Wangari Maathai, the renowned Kenyan environmentalist and activist. Her dedication to environmental conservation and social change has inspired my commitment to the betterment of Kenya. I'll share some key accomplishments and quotes that have left a lasting impact on me.</a:t>
            </a:r>
          </a:p>
          <a:p>
            <a:r>
              <a:rPr lang="en-US" dirty="0"/>
              <a:t>This section emphasizes the importance of having role models and visionaries in life, as they can shape one's character, ideals, and aspirations in profound ways. These influential people have contributed to my personal growth and continue to guide my vision for the future.</a:t>
            </a:r>
          </a:p>
        </p:txBody>
      </p:sp>
    </p:spTree>
    <p:extLst>
      <p:ext uri="{BB962C8B-B14F-4D97-AF65-F5344CB8AC3E}">
        <p14:creationId xmlns:p14="http://schemas.microsoft.com/office/powerpoint/2010/main" val="208219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BB4-D0D2-04D6-F5A0-C25B5FC23C54}"/>
              </a:ext>
            </a:extLst>
          </p:cNvPr>
          <p:cNvSpPr>
            <a:spLocks noGrp="1"/>
          </p:cNvSpPr>
          <p:nvPr>
            <p:ph type="title"/>
          </p:nvPr>
        </p:nvSpPr>
        <p:spPr/>
        <p:txBody>
          <a:bodyPr/>
          <a:lstStyle/>
          <a:p>
            <a:r>
              <a:rPr lang="en-US" dirty="0"/>
              <a:t>LESSONS AND TAKEAWAY</a:t>
            </a:r>
          </a:p>
        </p:txBody>
      </p:sp>
      <p:sp>
        <p:nvSpPr>
          <p:cNvPr id="3" name="Content Placeholder 2">
            <a:extLst>
              <a:ext uri="{FF2B5EF4-FFF2-40B4-BE49-F238E27FC236}">
                <a16:creationId xmlns:a16="http://schemas.microsoft.com/office/drawing/2014/main" id="{757A8AAF-41D6-5012-F274-0945C2AC7DD9}"/>
              </a:ext>
            </a:extLst>
          </p:cNvPr>
          <p:cNvSpPr>
            <a:spLocks noGrp="1"/>
          </p:cNvSpPr>
          <p:nvPr>
            <p:ph idx="1"/>
          </p:nvPr>
        </p:nvSpPr>
        <p:spPr>
          <a:xfrm>
            <a:off x="1137146" y="2062264"/>
            <a:ext cx="9603274" cy="3919648"/>
          </a:xfrm>
        </p:spPr>
        <p:txBody>
          <a:bodyPr>
            <a:normAutofit fontScale="85000" lnSpcReduction="20000"/>
          </a:bodyPr>
          <a:lstStyle/>
          <a:p>
            <a:r>
              <a:rPr lang="en-US" dirty="0"/>
              <a:t>This slide encapsulates the valuable lessons I've gathered throughout my life journey, both from personal experiences and the wisdom of influential figures.</a:t>
            </a:r>
          </a:p>
          <a:p>
            <a:r>
              <a:rPr lang="en-US" dirty="0"/>
              <a:t>The lessons learned from the challenges, relationships, and mistakes I've encountered. These experiences have been profound teachers, imparting wisdom on resilience, empathy, and growth.</a:t>
            </a:r>
          </a:p>
          <a:p>
            <a:r>
              <a:rPr lang="en-US" dirty="0"/>
              <a:t>Additionally, I'll share the lessons and ideals I've drawn from influential people like Daniel </a:t>
            </a:r>
            <a:r>
              <a:rPr lang="en-US" dirty="0" err="1"/>
              <a:t>arap</a:t>
            </a:r>
            <a:r>
              <a:rPr lang="en-US" dirty="0"/>
              <a:t> Moi, Thomas Sankara and Wangari Mathai</a:t>
            </a:r>
          </a:p>
          <a:p>
            <a:r>
              <a:rPr lang="en-US" dirty="0"/>
              <a:t>It explores how these lessons have influenced my choices and aspirations, enabling me to chart a course for a promising future.</a:t>
            </a:r>
          </a:p>
          <a:p>
            <a:r>
              <a:rPr lang="en-US" dirty="0"/>
              <a:t>The emphasis is on applying the wisdom gained to shape a future aligned with my values and vision.</a:t>
            </a:r>
          </a:p>
          <a:p>
            <a:r>
              <a:rPr lang="en-US" dirty="0"/>
              <a:t>By sharing these lessons and takeaways, I hope to inspire the audience to reflect on their own journeys and the wisdom they've acquired along the way, emphasizing the transformative power of experiences and influential figures in shaping one's path forward.</a:t>
            </a:r>
          </a:p>
        </p:txBody>
      </p:sp>
    </p:spTree>
    <p:extLst>
      <p:ext uri="{BB962C8B-B14F-4D97-AF65-F5344CB8AC3E}">
        <p14:creationId xmlns:p14="http://schemas.microsoft.com/office/powerpoint/2010/main" val="146846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BECA-3E2F-EA80-DEE2-04A42995B9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D639974-F623-CB4F-3ABA-16752E20008F}"/>
              </a:ext>
            </a:extLst>
          </p:cNvPr>
          <p:cNvSpPr>
            <a:spLocks noGrp="1"/>
          </p:cNvSpPr>
          <p:nvPr>
            <p:ph idx="1"/>
          </p:nvPr>
        </p:nvSpPr>
        <p:spPr/>
        <p:txBody>
          <a:bodyPr/>
          <a:lstStyle/>
          <a:p>
            <a:r>
              <a:rPr lang="en-US" dirty="0"/>
              <a:t>Hello, I am </a:t>
            </a:r>
            <a:r>
              <a:rPr lang="en-US" dirty="0" err="1"/>
              <a:t>Kiplangat</a:t>
            </a:r>
            <a:r>
              <a:rPr lang="en-US" dirty="0"/>
              <a:t> Vincent.</a:t>
            </a:r>
          </a:p>
          <a:p>
            <a:r>
              <a:rPr lang="en-US" dirty="0"/>
              <a:t>Today, I will take you through my life's journey, sharing the pivotal lessons, experiences, and visions that have shaped who I am today.</a:t>
            </a:r>
          </a:p>
        </p:txBody>
      </p:sp>
    </p:spTree>
    <p:extLst>
      <p:ext uri="{BB962C8B-B14F-4D97-AF65-F5344CB8AC3E}">
        <p14:creationId xmlns:p14="http://schemas.microsoft.com/office/powerpoint/2010/main" val="285168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BADD-0D79-489D-C38C-3AAD3CAD9957}"/>
              </a:ext>
            </a:extLst>
          </p:cNvPr>
          <p:cNvSpPr>
            <a:spLocks noGrp="1"/>
          </p:cNvSpPr>
          <p:nvPr>
            <p:ph type="title"/>
          </p:nvPr>
        </p:nvSpPr>
        <p:spPr/>
        <p:txBody>
          <a:bodyPr/>
          <a:lstStyle/>
          <a:p>
            <a:r>
              <a:rPr lang="en-US" dirty="0"/>
              <a:t>Current life and future goals</a:t>
            </a:r>
          </a:p>
        </p:txBody>
      </p:sp>
      <p:sp>
        <p:nvSpPr>
          <p:cNvPr id="3" name="Content Placeholder 2">
            <a:extLst>
              <a:ext uri="{FF2B5EF4-FFF2-40B4-BE49-F238E27FC236}">
                <a16:creationId xmlns:a16="http://schemas.microsoft.com/office/drawing/2014/main" id="{197397CE-D773-479C-3EE6-A4C977FE7C1D}"/>
              </a:ext>
            </a:extLst>
          </p:cNvPr>
          <p:cNvSpPr>
            <a:spLocks noGrp="1"/>
          </p:cNvSpPr>
          <p:nvPr>
            <p:ph idx="1"/>
          </p:nvPr>
        </p:nvSpPr>
        <p:spPr/>
        <p:txBody>
          <a:bodyPr/>
          <a:lstStyle/>
          <a:p>
            <a:r>
              <a:rPr lang="en-US" dirty="0"/>
              <a:t>My current life and aspirations for the future.</a:t>
            </a:r>
          </a:p>
          <a:p>
            <a:r>
              <a:rPr lang="en-US" dirty="0"/>
              <a:t>I am a student at </a:t>
            </a:r>
            <a:r>
              <a:rPr lang="en-US" dirty="0" err="1"/>
              <a:t>Dedan</a:t>
            </a:r>
            <a:r>
              <a:rPr lang="en-US" dirty="0"/>
              <a:t> Kimathi University, where I'm pursuing my degree. This phase of my life is marked by academic growth and preparing for my future career.</a:t>
            </a:r>
          </a:p>
          <a:p>
            <a:r>
              <a:rPr lang="en-US" dirty="0"/>
              <a:t>I have ambitions to apply the skills and knowledge I've gained to real-world scenarios, contributing to my community and making a positive impact.</a:t>
            </a:r>
          </a:p>
          <a:p>
            <a:r>
              <a:rPr lang="en-US" dirty="0"/>
              <a:t>My vision for the future includes becoming a prominent figure in my community, giving back to society, starting a family, and leaving a legacy for generations to come.</a:t>
            </a:r>
          </a:p>
        </p:txBody>
      </p:sp>
    </p:spTree>
    <p:extLst>
      <p:ext uri="{BB962C8B-B14F-4D97-AF65-F5344CB8AC3E}">
        <p14:creationId xmlns:p14="http://schemas.microsoft.com/office/powerpoint/2010/main" val="56242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B994-140C-87D0-2622-16C6A7F07AEB}"/>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00817348-3DCD-6019-A1CB-9EFEE7CD5F52}"/>
              </a:ext>
            </a:extLst>
          </p:cNvPr>
          <p:cNvSpPr>
            <a:spLocks noGrp="1"/>
          </p:cNvSpPr>
          <p:nvPr>
            <p:ph idx="1"/>
          </p:nvPr>
        </p:nvSpPr>
        <p:spPr/>
        <p:txBody>
          <a:bodyPr>
            <a:normAutofit fontScale="92500" lnSpcReduction="10000"/>
          </a:bodyPr>
          <a:lstStyle/>
          <a:p>
            <a:r>
              <a:rPr lang="en-US" dirty="0"/>
              <a:t>I'll delve into my studies at </a:t>
            </a:r>
            <a:r>
              <a:rPr lang="en-US" dirty="0" err="1"/>
              <a:t>Dedan</a:t>
            </a:r>
            <a:r>
              <a:rPr lang="en-US" dirty="0"/>
              <a:t> Kimathi University, highlighting my commitment to completing my degree and the skills I aim to apply in the real world.</a:t>
            </a:r>
          </a:p>
          <a:p>
            <a:r>
              <a:rPr lang="en-US" dirty="0"/>
              <a:t>The desire to become a renowned figure in my community, actively participating in its development, and giving back is an integral part of my vision.</a:t>
            </a:r>
          </a:p>
          <a:p>
            <a:r>
              <a:rPr lang="en-US" dirty="0"/>
              <a:t>The hope of starting a family and leaving a lasting legacy for future generations is a driving force behind my aspirations.</a:t>
            </a:r>
          </a:p>
          <a:p>
            <a:r>
              <a:rPr lang="en-US" dirty="0"/>
              <a:t>By sharing these aspects of my current life and future goals, I aim to inspire the audience to reflect on their own dreams and plans for the future, underlining the importance of balance and a clear vision in achieving one's aspirations.</a:t>
            </a:r>
          </a:p>
        </p:txBody>
      </p:sp>
    </p:spTree>
    <p:extLst>
      <p:ext uri="{BB962C8B-B14F-4D97-AF65-F5344CB8AC3E}">
        <p14:creationId xmlns:p14="http://schemas.microsoft.com/office/powerpoint/2010/main" val="222350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50C5-9129-04D2-4A18-4F06259030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6A77A3-603A-145E-00FF-3EDD63934BBC}"/>
              </a:ext>
            </a:extLst>
          </p:cNvPr>
          <p:cNvSpPr>
            <a:spLocks noGrp="1"/>
          </p:cNvSpPr>
          <p:nvPr>
            <p:ph idx="1"/>
          </p:nvPr>
        </p:nvSpPr>
        <p:spPr/>
        <p:txBody>
          <a:bodyPr>
            <a:normAutofit fontScale="85000" lnSpcReduction="10000"/>
          </a:bodyPr>
          <a:lstStyle/>
          <a:p>
            <a:r>
              <a:rPr lang="en-US" dirty="0"/>
              <a:t>This concluding slide invites the audience to reflect on the journey presented in this autobiography.</a:t>
            </a:r>
          </a:p>
          <a:p>
            <a:r>
              <a:rPr lang="en-US" dirty="0"/>
              <a:t>It summarizes the significant milestones, challenges, influences, and lessons that have shaped the individual's life.</a:t>
            </a:r>
          </a:p>
          <a:p>
            <a:r>
              <a:rPr lang="en-US" dirty="0"/>
              <a:t>The message here is that life is a journey of growth and aspiration, and every experience, whether positive or challenging, contributes to personal development.</a:t>
            </a:r>
          </a:p>
          <a:p>
            <a:r>
              <a:rPr lang="en-US" dirty="0"/>
              <a:t>It encourages the audience to consider their own journeys, the wisdom they've gathered, and the influence of role models and experiences on their lives.</a:t>
            </a:r>
          </a:p>
          <a:p>
            <a:r>
              <a:rPr lang="en-US" dirty="0"/>
              <a:t>The overarching message is one of hope and resilience. Regardless of the circumstances, the power of growth and personal development remains within everyone's reach, waiting to be harnessed as a driving force for a bright and promising future.</a:t>
            </a:r>
          </a:p>
        </p:txBody>
      </p:sp>
    </p:spTree>
    <p:extLst>
      <p:ext uri="{BB962C8B-B14F-4D97-AF65-F5344CB8AC3E}">
        <p14:creationId xmlns:p14="http://schemas.microsoft.com/office/powerpoint/2010/main" val="145148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8505-1408-9E74-BB50-AE1806F4B5E2}"/>
              </a:ext>
            </a:extLst>
          </p:cNvPr>
          <p:cNvSpPr>
            <a:spLocks noGrp="1"/>
          </p:cNvSpPr>
          <p:nvPr>
            <p:ph type="title"/>
          </p:nvPr>
        </p:nvSpPr>
        <p:spPr>
          <a:xfrm>
            <a:off x="1451579" y="1899920"/>
            <a:ext cx="10036787" cy="2458720"/>
          </a:xfrm>
        </p:spPr>
        <p:txBody>
          <a:bodyPr/>
          <a:lstStyle/>
          <a:p>
            <a:r>
              <a:rPr lang="en-US" dirty="0"/>
              <a:t>                         </a:t>
            </a:r>
            <a:r>
              <a:rPr lang="en-US" sz="5400" dirty="0">
                <a:latin typeface="Algerian" panose="04020705040A02060702" pitchFamily="82" charset="0"/>
              </a:rPr>
              <a:t>Thank</a:t>
            </a:r>
            <a:r>
              <a:rPr lang="en-US" sz="5400" dirty="0"/>
              <a:t> </a:t>
            </a:r>
            <a:r>
              <a:rPr lang="en-US" sz="5400" dirty="0">
                <a:latin typeface="Algerian" panose="04020705040A02060702" pitchFamily="82" charset="0"/>
              </a:rPr>
              <a:t>you.</a:t>
            </a:r>
          </a:p>
        </p:txBody>
      </p:sp>
    </p:spTree>
    <p:extLst>
      <p:ext uri="{BB962C8B-B14F-4D97-AF65-F5344CB8AC3E}">
        <p14:creationId xmlns:p14="http://schemas.microsoft.com/office/powerpoint/2010/main" val="61856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C267-4B99-E8DD-726F-868D0D1C8172}"/>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122F8488-7A0C-69F7-52D9-63779B4C26BD}"/>
              </a:ext>
            </a:extLst>
          </p:cNvPr>
          <p:cNvSpPr>
            <a:spLocks noGrp="1"/>
          </p:cNvSpPr>
          <p:nvPr>
            <p:ph idx="1"/>
          </p:nvPr>
        </p:nvSpPr>
        <p:spPr/>
        <p:txBody>
          <a:bodyPr/>
          <a:lstStyle/>
          <a:p>
            <a:r>
              <a:rPr lang="en-US" dirty="0"/>
              <a:t>I was born in April 6, 2001, in Kericho County, Kenya.</a:t>
            </a:r>
          </a:p>
          <a:p>
            <a:r>
              <a:rPr lang="en-US" dirty="0"/>
              <a:t>My parents named me Vincent </a:t>
            </a:r>
            <a:r>
              <a:rPr lang="en-US" dirty="0" err="1"/>
              <a:t>Kiplangat</a:t>
            </a:r>
            <a:r>
              <a:rPr lang="en-US" dirty="0"/>
              <a:t>, and  `Vincent' signifies ‘Conquering' in Latin, reflecting the significance of dedication in my life.</a:t>
            </a:r>
          </a:p>
          <a:p>
            <a:r>
              <a:rPr lang="en-US" dirty="0"/>
              <a:t>My family roots are deeply embedded in the Kalenjin culture, and my parents and grandparents played a vital role in nurturing my cultural identity.</a:t>
            </a:r>
          </a:p>
          <a:p>
            <a:r>
              <a:rPr lang="en-US" dirty="0"/>
              <a:t> I grew up in the picturesque village of </a:t>
            </a:r>
            <a:r>
              <a:rPr lang="en-US" dirty="0" err="1"/>
              <a:t>Kapsir</a:t>
            </a:r>
            <a:r>
              <a:rPr lang="en-US" dirty="0"/>
              <a:t>, located at the heart of </a:t>
            </a:r>
            <a:r>
              <a:rPr lang="en-US" dirty="0" err="1"/>
              <a:t>Konoin</a:t>
            </a:r>
            <a:r>
              <a:rPr lang="en-US" dirty="0"/>
              <a:t> </a:t>
            </a:r>
            <a:r>
              <a:rPr lang="en-US" dirty="0" err="1"/>
              <a:t>SubCounty</a:t>
            </a:r>
            <a:r>
              <a:rPr lang="en-US" dirty="0"/>
              <a:t>, </a:t>
            </a:r>
            <a:r>
              <a:rPr lang="en-US" dirty="0" err="1"/>
              <a:t>Bomet</a:t>
            </a:r>
            <a:r>
              <a:rPr lang="en-US" dirty="0"/>
              <a:t> County, Kenya. This village was characterized by its tranquil and nurturing environment, which provided a wonderful backdrop for my childhood.</a:t>
            </a:r>
          </a:p>
        </p:txBody>
      </p:sp>
    </p:spTree>
    <p:extLst>
      <p:ext uri="{BB962C8B-B14F-4D97-AF65-F5344CB8AC3E}">
        <p14:creationId xmlns:p14="http://schemas.microsoft.com/office/powerpoint/2010/main" val="153361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E616-5E36-46A5-C83A-8844938758C7}"/>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D93943EB-F085-8B5E-BB6A-BFD1D801CBC7}"/>
              </a:ext>
            </a:extLst>
          </p:cNvPr>
          <p:cNvSpPr>
            <a:spLocks noGrp="1"/>
          </p:cNvSpPr>
          <p:nvPr>
            <p:ph idx="1"/>
          </p:nvPr>
        </p:nvSpPr>
        <p:spPr/>
        <p:txBody>
          <a:bodyPr/>
          <a:lstStyle/>
          <a:p>
            <a:r>
              <a:rPr lang="en-US" dirty="0"/>
              <a:t>I was born into a loving family of 7 siblings, where I held the position of the fifth born. My parents were dedicated to raising me in the traditional African way and Christian life instilling important values and beliefs.</a:t>
            </a:r>
          </a:p>
          <a:p>
            <a:endParaRPr lang="en-US" dirty="0"/>
          </a:p>
          <a:p>
            <a:r>
              <a:rPr lang="en-US" dirty="0"/>
              <a:t>The village of </a:t>
            </a:r>
            <a:r>
              <a:rPr lang="en-US" dirty="0" err="1"/>
              <a:t>Kapsir</a:t>
            </a:r>
            <a:r>
              <a:rPr lang="en-US" dirty="0"/>
              <a:t> not only offered tranquility but also a sense of community, as I grew up with my cousins and relatives. This closeness brought an abundance of love and learning opportunities, making my early years truly special.</a:t>
            </a:r>
          </a:p>
        </p:txBody>
      </p:sp>
    </p:spTree>
    <p:extLst>
      <p:ext uri="{BB962C8B-B14F-4D97-AF65-F5344CB8AC3E}">
        <p14:creationId xmlns:p14="http://schemas.microsoft.com/office/powerpoint/2010/main" val="279446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133-5024-275F-8080-30CFB2E3A8A9}"/>
              </a:ext>
            </a:extLst>
          </p:cNvPr>
          <p:cNvSpPr>
            <a:spLocks noGrp="1"/>
          </p:cNvSpPr>
          <p:nvPr>
            <p:ph type="title"/>
          </p:nvPr>
        </p:nvSpPr>
        <p:spPr/>
        <p:txBody>
          <a:bodyPr/>
          <a:lstStyle/>
          <a:p>
            <a:r>
              <a:rPr lang="en-US" dirty="0"/>
              <a:t>Educational Journey</a:t>
            </a:r>
          </a:p>
        </p:txBody>
      </p:sp>
      <p:sp>
        <p:nvSpPr>
          <p:cNvPr id="3" name="Content Placeholder 2">
            <a:extLst>
              <a:ext uri="{FF2B5EF4-FFF2-40B4-BE49-F238E27FC236}">
                <a16:creationId xmlns:a16="http://schemas.microsoft.com/office/drawing/2014/main" id="{DA060BBD-C0FA-5526-1F83-225D2B11B8A2}"/>
              </a:ext>
            </a:extLst>
          </p:cNvPr>
          <p:cNvSpPr>
            <a:spLocks noGrp="1"/>
          </p:cNvSpPr>
          <p:nvPr>
            <p:ph idx="1"/>
          </p:nvPr>
        </p:nvSpPr>
        <p:spPr>
          <a:xfrm>
            <a:off x="1371600" y="1955260"/>
            <a:ext cx="10204315" cy="4098221"/>
          </a:xfrm>
        </p:spPr>
        <p:txBody>
          <a:bodyPr>
            <a:normAutofit fontScale="70000" lnSpcReduction="20000"/>
          </a:bodyPr>
          <a:lstStyle/>
          <a:p>
            <a:r>
              <a:rPr lang="en-US" dirty="0"/>
              <a:t>I began my formal education in a local preschool, commencing in 2006 and continuing until 200.7 These early years laid the foundation for my future learning experiences, encompassing various aspects of early education, including drawing, modeling, writing, and coloring.</a:t>
            </a:r>
          </a:p>
          <a:p>
            <a:endParaRPr lang="en-US" dirty="0"/>
          </a:p>
          <a:p>
            <a:r>
              <a:rPr lang="en-US" dirty="0"/>
              <a:t>Graduating from preschool in 2007 marked an important achievement in my early education. It was a moment of personal growth and the beginning of my formal schooling.</a:t>
            </a:r>
          </a:p>
          <a:p>
            <a:endParaRPr lang="en-US" dirty="0"/>
          </a:p>
          <a:p>
            <a:r>
              <a:rPr lang="en-US" dirty="0"/>
              <a:t>In 2008, I embarked on my primary school education at Highrise Academy School. This phase of my academic journey was marked by active participation in school activities, including games, scouting, and memorable school trips that enriched my knowledge and broadened my horizons.</a:t>
            </a:r>
          </a:p>
          <a:p>
            <a:endParaRPr lang="en-US" dirty="0"/>
          </a:p>
          <a:p>
            <a:r>
              <a:rPr lang="en-US" dirty="0"/>
              <a:t>The culmination of my primary education came in 2015 when I sat for the Kenya Certificate of Primary Education (KCPE) examination. I performed admirably, scoring 366 out of 500 marks, which served as a testament to my dedication and commitment to learning during those formative years.</a:t>
            </a:r>
          </a:p>
        </p:txBody>
      </p:sp>
    </p:spTree>
    <p:extLst>
      <p:ext uri="{BB962C8B-B14F-4D97-AF65-F5344CB8AC3E}">
        <p14:creationId xmlns:p14="http://schemas.microsoft.com/office/powerpoint/2010/main" val="274893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3EB3-60C1-49CA-30CC-02B85B68B7BD}"/>
              </a:ext>
            </a:extLst>
          </p:cNvPr>
          <p:cNvSpPr>
            <a:spLocks noGrp="1"/>
          </p:cNvSpPr>
          <p:nvPr>
            <p:ph type="title"/>
          </p:nvPr>
        </p:nvSpPr>
        <p:spPr/>
        <p:txBody>
          <a:bodyPr/>
          <a:lstStyle/>
          <a:p>
            <a:r>
              <a:rPr lang="en-US" dirty="0"/>
              <a:t>EDUCATIONAL JOURNEY</a:t>
            </a:r>
          </a:p>
        </p:txBody>
      </p:sp>
      <p:sp>
        <p:nvSpPr>
          <p:cNvPr id="3" name="Content Placeholder 2">
            <a:extLst>
              <a:ext uri="{FF2B5EF4-FFF2-40B4-BE49-F238E27FC236}">
                <a16:creationId xmlns:a16="http://schemas.microsoft.com/office/drawing/2014/main" id="{AC98541B-1E99-353B-0B2C-E6AA11E22615}"/>
              </a:ext>
            </a:extLst>
          </p:cNvPr>
          <p:cNvSpPr>
            <a:spLocks noGrp="1"/>
          </p:cNvSpPr>
          <p:nvPr>
            <p:ph idx="1"/>
          </p:nvPr>
        </p:nvSpPr>
        <p:spPr/>
        <p:txBody>
          <a:bodyPr>
            <a:normAutofit fontScale="92500"/>
          </a:bodyPr>
          <a:lstStyle/>
          <a:p>
            <a:r>
              <a:rPr lang="en-US" dirty="0"/>
              <a:t>In 2016, I joined </a:t>
            </a:r>
            <a:r>
              <a:rPr lang="en-US" dirty="0" err="1"/>
              <a:t>Kabianga</a:t>
            </a:r>
            <a:r>
              <a:rPr lang="en-US" dirty="0"/>
              <a:t> School. In high school, I continued to excel academically while also immersing myself in cocurricular activities, such as music, games, and leadership roles.</a:t>
            </a:r>
          </a:p>
          <a:p>
            <a:r>
              <a:rPr lang="en-US" dirty="0"/>
              <a:t>As I entered the final stretch of my formal education, I sat for the Kenya Certificate of Secondary Education (KCSE) examination in 2019, and scored a commendable grade of B.</a:t>
            </a:r>
          </a:p>
          <a:p>
            <a:r>
              <a:rPr lang="en-US" dirty="0"/>
              <a:t>My dedication to academics remained unwavering, and this achievement paved the way for my admission to </a:t>
            </a:r>
            <a:r>
              <a:rPr lang="en-US" dirty="0" err="1"/>
              <a:t>Dedan</a:t>
            </a:r>
            <a:r>
              <a:rPr lang="en-US" dirty="0"/>
              <a:t> Kimathi University of Technology in 2020. Here, I embarked on the journey towards a degree in Information Technology, eager to delve deeper into the world of Technology and its real-world applications.</a:t>
            </a:r>
          </a:p>
        </p:txBody>
      </p:sp>
    </p:spTree>
    <p:extLst>
      <p:ext uri="{BB962C8B-B14F-4D97-AF65-F5344CB8AC3E}">
        <p14:creationId xmlns:p14="http://schemas.microsoft.com/office/powerpoint/2010/main" val="330187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9071-0A2D-52FB-FA9C-9CE2DDB7DA19}"/>
              </a:ext>
            </a:extLst>
          </p:cNvPr>
          <p:cNvSpPr>
            <a:spLocks noGrp="1"/>
          </p:cNvSpPr>
          <p:nvPr>
            <p:ph type="title"/>
          </p:nvPr>
        </p:nvSpPr>
        <p:spPr/>
        <p:txBody>
          <a:bodyPr/>
          <a:lstStyle/>
          <a:p>
            <a:r>
              <a:rPr lang="en-US" dirty="0"/>
              <a:t>Life milestone</a:t>
            </a:r>
          </a:p>
        </p:txBody>
      </p:sp>
      <p:sp>
        <p:nvSpPr>
          <p:cNvPr id="3" name="Content Placeholder 2">
            <a:extLst>
              <a:ext uri="{FF2B5EF4-FFF2-40B4-BE49-F238E27FC236}">
                <a16:creationId xmlns:a16="http://schemas.microsoft.com/office/drawing/2014/main" id="{4D1C0420-289E-00E6-1A32-ABBCB1233746}"/>
              </a:ext>
            </a:extLst>
          </p:cNvPr>
          <p:cNvSpPr>
            <a:spLocks noGrp="1"/>
          </p:cNvSpPr>
          <p:nvPr>
            <p:ph idx="1"/>
          </p:nvPr>
        </p:nvSpPr>
        <p:spPr/>
        <p:txBody>
          <a:bodyPr/>
          <a:lstStyle/>
          <a:p>
            <a:r>
              <a:rPr lang="en-US" dirty="0"/>
              <a:t>It all began with my unwavering commitment to education, starting from my early preschool days and continuing to my current journey at </a:t>
            </a:r>
            <a:r>
              <a:rPr lang="en-US" dirty="0" err="1"/>
              <a:t>Dedan</a:t>
            </a:r>
            <a:r>
              <a:rPr lang="en-US" dirty="0"/>
              <a:t> Kimathi University.</a:t>
            </a:r>
          </a:p>
          <a:p>
            <a:r>
              <a:rPr lang="en-US" dirty="0"/>
              <a:t>The transitioning from childhood to adulthood through initiation as form of culture taught me a lot about future life and </a:t>
            </a:r>
            <a:r>
              <a:rPr lang="en-US" dirty="0" err="1"/>
              <a:t>behaviours</a:t>
            </a:r>
            <a:r>
              <a:rPr lang="en-US" dirty="0"/>
              <a:t>.</a:t>
            </a:r>
          </a:p>
          <a:p>
            <a:r>
              <a:rPr lang="en-US" dirty="0"/>
              <a:t>The decision to pursue IT at </a:t>
            </a:r>
            <a:r>
              <a:rPr lang="en-US" dirty="0" err="1"/>
              <a:t>Dedan</a:t>
            </a:r>
            <a:r>
              <a:rPr lang="en-US" dirty="0"/>
              <a:t> Kimathi University signifies my dedication to a rewarding and meaningful career.</a:t>
            </a:r>
          </a:p>
          <a:p>
            <a:r>
              <a:rPr lang="en-US" dirty="0"/>
              <a:t>The evolution of my leadership abilities, marked by taking on various responsibilities, has played a fundamental role in my personal growth.</a:t>
            </a:r>
          </a:p>
        </p:txBody>
      </p:sp>
    </p:spTree>
    <p:extLst>
      <p:ext uri="{BB962C8B-B14F-4D97-AF65-F5344CB8AC3E}">
        <p14:creationId xmlns:p14="http://schemas.microsoft.com/office/powerpoint/2010/main" val="143833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65B5-4902-07E0-B97D-747882C2C8E7}"/>
              </a:ext>
            </a:extLst>
          </p:cNvPr>
          <p:cNvSpPr>
            <a:spLocks noGrp="1"/>
          </p:cNvSpPr>
          <p:nvPr>
            <p:ph type="title"/>
          </p:nvPr>
        </p:nvSpPr>
        <p:spPr/>
        <p:txBody>
          <a:bodyPr/>
          <a:lstStyle/>
          <a:p>
            <a:r>
              <a:rPr lang="en-US" dirty="0"/>
              <a:t>Career and work</a:t>
            </a:r>
          </a:p>
        </p:txBody>
      </p:sp>
      <p:sp>
        <p:nvSpPr>
          <p:cNvPr id="3" name="Content Placeholder 2">
            <a:extLst>
              <a:ext uri="{FF2B5EF4-FFF2-40B4-BE49-F238E27FC236}">
                <a16:creationId xmlns:a16="http://schemas.microsoft.com/office/drawing/2014/main" id="{AB8B09D1-E47B-0776-9DDE-053E6BEB21AC}"/>
              </a:ext>
            </a:extLst>
          </p:cNvPr>
          <p:cNvSpPr>
            <a:spLocks noGrp="1"/>
          </p:cNvSpPr>
          <p:nvPr>
            <p:ph idx="1"/>
          </p:nvPr>
        </p:nvSpPr>
        <p:spPr>
          <a:xfrm>
            <a:off x="1024859" y="2005572"/>
            <a:ext cx="9603275" cy="3450613"/>
          </a:xfrm>
        </p:spPr>
        <p:txBody>
          <a:bodyPr>
            <a:normAutofit fontScale="85000" lnSpcReduction="10000"/>
          </a:bodyPr>
          <a:lstStyle/>
          <a:p>
            <a:r>
              <a:rPr lang="en-US" dirty="0"/>
              <a:t>In my childhood days I would participate in the community duties </a:t>
            </a:r>
            <a:r>
              <a:rPr lang="en-US" dirty="0" err="1"/>
              <a:t>eg</a:t>
            </a:r>
            <a:r>
              <a:rPr lang="en-US" dirty="0"/>
              <a:t> cleaning, clearing drainages and various community-oriented activities.</a:t>
            </a:r>
          </a:p>
          <a:p>
            <a:r>
              <a:rPr lang="en-US" dirty="0"/>
              <a:t>I also used to sell fruits from our garden </a:t>
            </a:r>
            <a:r>
              <a:rPr lang="en-US" dirty="0" err="1"/>
              <a:t>eg</a:t>
            </a:r>
            <a:r>
              <a:rPr lang="en-US" dirty="0"/>
              <a:t> avocadoes and bananas to our neighbors and other community members.</a:t>
            </a:r>
          </a:p>
          <a:p>
            <a:r>
              <a:rPr lang="en-US" dirty="0"/>
              <a:t>I also had the privilege of serving as a clerk for the Independent Electoral and Boundaries Commission (IEBC) during the 2022 general election, which allowed me to contribute to the democratic process.</a:t>
            </a:r>
          </a:p>
          <a:p>
            <a:r>
              <a:rPr lang="en-US" dirty="0"/>
              <a:t>The significance of civic engagement and public service in shaping my career and character cannot be overstated.</a:t>
            </a:r>
          </a:p>
          <a:p>
            <a:r>
              <a:rPr lang="en-US" dirty="0"/>
              <a:t>Through these experiences, I've gleaned valuable lessons that have significantly contributed to my personal growth and have a profound impact on my vision for the future.</a:t>
            </a:r>
          </a:p>
        </p:txBody>
      </p:sp>
    </p:spTree>
    <p:extLst>
      <p:ext uri="{BB962C8B-B14F-4D97-AF65-F5344CB8AC3E}">
        <p14:creationId xmlns:p14="http://schemas.microsoft.com/office/powerpoint/2010/main" val="322769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CC9A-B628-938D-05BD-B4505A90FFF1}"/>
              </a:ext>
            </a:extLst>
          </p:cNvPr>
          <p:cNvSpPr>
            <a:spLocks noGrp="1"/>
          </p:cNvSpPr>
          <p:nvPr>
            <p:ph type="title"/>
          </p:nvPr>
        </p:nvSpPr>
        <p:spPr/>
        <p:txBody>
          <a:bodyPr/>
          <a:lstStyle/>
          <a:p>
            <a:r>
              <a:rPr lang="en-US" dirty="0"/>
              <a:t>Hobbies and interest</a:t>
            </a:r>
          </a:p>
        </p:txBody>
      </p:sp>
      <p:sp>
        <p:nvSpPr>
          <p:cNvPr id="3" name="Content Placeholder 2">
            <a:extLst>
              <a:ext uri="{FF2B5EF4-FFF2-40B4-BE49-F238E27FC236}">
                <a16:creationId xmlns:a16="http://schemas.microsoft.com/office/drawing/2014/main" id="{CF16BD94-31E0-4C5E-B921-C0757C0CF464}"/>
              </a:ext>
            </a:extLst>
          </p:cNvPr>
          <p:cNvSpPr>
            <a:spLocks noGrp="1"/>
          </p:cNvSpPr>
          <p:nvPr>
            <p:ph idx="1"/>
          </p:nvPr>
        </p:nvSpPr>
        <p:spPr/>
        <p:txBody>
          <a:bodyPr>
            <a:normAutofit fontScale="85000" lnSpcReduction="20000"/>
          </a:bodyPr>
          <a:lstStyle/>
          <a:p>
            <a:r>
              <a:rPr lang="en-US" dirty="0"/>
              <a:t>I have a deep love for reading, often immersing myself in novels and journals to gain knowledge and enhance my skills. Reading has been a cornerstone of my personal growth and continues to influence my perspective on life.</a:t>
            </a:r>
          </a:p>
          <a:p>
            <a:r>
              <a:rPr lang="en-US" dirty="0"/>
              <a:t>Football, whether playing or watching, is another of my cherished pastimes. Local and international matches have brought me joy and fostered a sense of unity and enthusiasm.</a:t>
            </a:r>
          </a:p>
          <a:p>
            <a:r>
              <a:rPr lang="en-US" dirty="0"/>
              <a:t>I have a profound love for travel, which has allowed me to explore various parts of Kenya, from the serene lakes to the majestic game parks, and the captivating landscapes that define this beautiful nation.</a:t>
            </a:r>
          </a:p>
          <a:p>
            <a:r>
              <a:rPr lang="en-US" dirty="0"/>
              <a:t>Hiking and adventure have a special place in my heart. In May 2023, I accomplished a remarkable feat by climbing Mount Kenya during a challenging five-day hike, reaching the </a:t>
            </a:r>
            <a:r>
              <a:rPr lang="en-US" dirty="0" err="1"/>
              <a:t>Lenana</a:t>
            </a:r>
            <a:r>
              <a:rPr lang="en-US" dirty="0"/>
              <a:t> peak at 4985 meters above sea level. I will share the exhilarating experiences and challenges one encounters in such mountainous adventures.</a:t>
            </a:r>
          </a:p>
        </p:txBody>
      </p:sp>
    </p:spTree>
    <p:extLst>
      <p:ext uri="{BB962C8B-B14F-4D97-AF65-F5344CB8AC3E}">
        <p14:creationId xmlns:p14="http://schemas.microsoft.com/office/powerpoint/2010/main" val="38336307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340</TotalTime>
  <Words>2884</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Algerian</vt:lpstr>
      <vt:lpstr>Arial</vt:lpstr>
      <vt:lpstr>Gill Sans MT</vt:lpstr>
      <vt:lpstr>Gallery</vt:lpstr>
      <vt:lpstr>Autobiography   </vt:lpstr>
      <vt:lpstr>INTRODUCTION</vt:lpstr>
      <vt:lpstr>EARLY LIFE</vt:lpstr>
      <vt:lpstr>EARLY LIFE</vt:lpstr>
      <vt:lpstr>Educational Journey</vt:lpstr>
      <vt:lpstr>EDUCATIONAL JOURNEY</vt:lpstr>
      <vt:lpstr>Life milestone</vt:lpstr>
      <vt:lpstr>Career and work</vt:lpstr>
      <vt:lpstr>Hobbies and interest</vt:lpstr>
      <vt:lpstr>Hobbies and interest</vt:lpstr>
      <vt:lpstr>relationship</vt:lpstr>
      <vt:lpstr>relationship</vt:lpstr>
      <vt:lpstr>Challenges and obstacles</vt:lpstr>
      <vt:lpstr>Personal growth and development</vt:lpstr>
      <vt:lpstr>Philosophy and beliefs</vt:lpstr>
      <vt:lpstr>Philosophy and beliefs</vt:lpstr>
      <vt:lpstr>Mistakes and regrets</vt:lpstr>
      <vt:lpstr>Influential people</vt:lpstr>
      <vt:lpstr>LESSONS AND TAKEAWAY</vt:lpstr>
      <vt:lpstr>Current life and future goals</vt:lpstr>
      <vt:lpstr>Future goals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Autobiography</dc:title>
  <dc:creator>Caleb Rop</dc:creator>
  <cp:lastModifiedBy>stephen kiprono</cp:lastModifiedBy>
  <cp:revision>6</cp:revision>
  <dcterms:created xsi:type="dcterms:W3CDTF">2023-10-11T06:25:43Z</dcterms:created>
  <dcterms:modified xsi:type="dcterms:W3CDTF">2024-03-24T17:22:34Z</dcterms:modified>
</cp:coreProperties>
</file>