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77" r:id="rId8"/>
    <p:sldId id="278" r:id="rId9"/>
    <p:sldId id="279" r:id="rId10"/>
    <p:sldId id="280" r:id="rId11"/>
    <p:sldId id="281" r:id="rId12"/>
    <p:sldId id="282" r:id="rId13"/>
    <p:sldId id="312" r:id="rId14"/>
    <p:sldId id="313" r:id="rId15"/>
    <p:sldId id="314" r:id="rId16"/>
    <p:sldId id="315" r:id="rId17"/>
    <p:sldId id="316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4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744F-3EE3-47EE-B81C-D33D36A17672}" type="datetimeFigureOut">
              <a:rPr lang="en-US" smtClean="0"/>
              <a:pPr/>
              <a:t>10/6/2021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1416B-11AE-46B9-AC50-4C3B7FB499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DC030D-3E93-41E0-B7F2-DB33D1CBB3F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 : the expected information needed to classify a given sample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E (entropy) : expected information based on the partitioning into subsets by A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9096A-2899-401A-AB77-350B9F0C4B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</p:spPr>
        <p:txBody>
          <a:bodyPr lIns="86029" tIns="43014" rIns="86029" bIns="4301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792" eaLnBrk="0" hangingPunct="0"/>
            <a:fld id="{95ADEA1F-C6F3-44A6-AD79-449D07B5A372}" type="slidenum">
              <a:rPr lang="en-US" sz="1200">
                <a:latin typeface="Times New Roman" pitchFamily="18" charset="0"/>
              </a:rPr>
              <a:pPr algn="r" defTabSz="917792" eaLnBrk="0" hangingPunct="0"/>
              <a:t>19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</p:spPr>
        <p:txBody>
          <a:bodyPr lIns="86029" tIns="43014" rIns="86029" bIns="4301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8613A-CCCA-4B5C-96F7-A16EFA5D158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792" eaLnBrk="0" hangingPunct="0"/>
            <a:fld id="{F4C1A5EF-C92A-4828-B349-27B7F79375E9}" type="slidenum">
              <a:rPr lang="en-US" sz="1200">
                <a:latin typeface="Times New Roman" pitchFamily="18" charset="0"/>
              </a:rPr>
              <a:pPr algn="r" defTabSz="917792" eaLnBrk="0" hangingPunct="0"/>
              <a:t>26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63844" name="Rectangle 3"/>
          <p:cNvSpPr>
            <a:spLocks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</p:spPr>
        <p:txBody>
          <a:bodyPr lIns="86029" tIns="43014" rIns="86029" bIns="4301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7C785-15E6-465C-ADCA-97A63A607E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3EDCF-B2AB-4C8C-8B8E-49380DECEE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37604-AEDF-4654-8018-FFD2DF79D7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B8997-3591-4FEA-AF93-1284B7FF183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CE789-02F8-438D-8350-ABBDF02D93A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2DF08-F5F8-4C5D-A619-6630A13E6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C0F6C-A5DB-4A3E-AB49-29A88A7E5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150DD-7AA1-4D44-844F-7993A0D4C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jpeg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2.xls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Microsoft_Office_Excel_97-2003_Worksheet1.xls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jpe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/>
              <a:t>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Unit IV </a:t>
            </a:r>
            <a:r>
              <a:rPr lang="en-US" sz="3600" b="1" dirty="0" smtClean="0">
                <a:solidFill>
                  <a:srgbClr val="FF0000"/>
                </a:solidFill>
              </a:rPr>
              <a:t>Decision Tree and Ensemble Model</a:t>
            </a:r>
            <a:r>
              <a:rPr lang="en-US" altLang="en-US" sz="3600" dirty="0" smtClean="0">
                <a:solidFill>
                  <a:srgbClr val="FF0000"/>
                </a:solidFill>
              </a:rPr>
              <a:t/>
            </a:r>
            <a:br>
              <a:rPr lang="en-US" altLang="en-US" sz="3600" dirty="0" smtClean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Decision Tree and Random Forests; </a:t>
            </a:r>
            <a:r>
              <a:rPr lang="en-US" dirty="0" err="1" smtClean="0"/>
              <a:t>AdaBoost</a:t>
            </a:r>
            <a:r>
              <a:rPr lang="en-US" dirty="0" smtClean="0"/>
              <a:t>, Gradient Tree Boosting, Voting Classifier, k-Nearest neighbor classification; Applications of classifications; Concepts of Weak and eager learner, Ensembles of classifiers including bagging and boosting, Evaluation Matrices in classification.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FAF414-38EB-4EAC-82F3-C3ACB4EF574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Gini Index (CART, IBM IntelligentMiner)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If a data set </a:t>
            </a:r>
            <a:r>
              <a:rPr lang="en-US" sz="2400" i="1" smtClean="0"/>
              <a:t>D </a:t>
            </a:r>
            <a:r>
              <a:rPr lang="en-US" sz="2400" smtClean="0"/>
              <a:t>contains examples from </a:t>
            </a:r>
            <a:r>
              <a:rPr lang="en-US" sz="2400" i="1" smtClean="0"/>
              <a:t>n</a:t>
            </a:r>
            <a:r>
              <a:rPr lang="en-US" sz="2400" smtClean="0"/>
              <a:t> classes, gini index, </a:t>
            </a:r>
            <a:r>
              <a:rPr lang="en-US" sz="2400" i="1" smtClean="0"/>
              <a:t>gini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smtClean="0"/>
              <a:t>    		where </a:t>
            </a:r>
            <a:r>
              <a:rPr lang="en-US" sz="2400" i="1" smtClean="0"/>
              <a:t>p</a:t>
            </a:r>
            <a:r>
              <a:rPr lang="en-US" sz="2400" i="1" baseline="-25000" smtClean="0"/>
              <a:t>j</a:t>
            </a:r>
            <a:r>
              <a:rPr lang="en-US" sz="2400" smtClean="0"/>
              <a:t> is the relative frequency of class </a:t>
            </a:r>
            <a:r>
              <a:rPr lang="en-US" sz="2400" i="1" smtClean="0"/>
              <a:t>j</a:t>
            </a:r>
            <a:r>
              <a:rPr lang="en-US" sz="2400" smtClean="0"/>
              <a:t> in </a:t>
            </a:r>
            <a:r>
              <a:rPr lang="en-US" sz="2400" i="1" smtClean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If a data set </a:t>
            </a:r>
            <a:r>
              <a:rPr lang="en-US" sz="2400" i="1" smtClean="0"/>
              <a:t>D</a:t>
            </a:r>
            <a:r>
              <a:rPr lang="en-US" sz="2400" smtClean="0"/>
              <a:t>  is split on A into two subsets </a:t>
            </a:r>
            <a:r>
              <a:rPr lang="en-US" sz="2400" i="1" smtClean="0"/>
              <a:t>D</a:t>
            </a:r>
            <a:r>
              <a:rPr lang="en-US" sz="2400" i="1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D</a:t>
            </a:r>
            <a:r>
              <a:rPr lang="en-US" sz="2400" i="1" baseline="-25000" smtClean="0"/>
              <a:t>2</a:t>
            </a:r>
            <a:r>
              <a:rPr lang="en-US" sz="2400" smtClean="0"/>
              <a:t>, the </a:t>
            </a:r>
            <a:r>
              <a:rPr lang="en-US" sz="2400" i="1" smtClean="0"/>
              <a:t>gini</a:t>
            </a:r>
            <a:r>
              <a:rPr lang="en-US" sz="2400" smtClean="0"/>
              <a:t> index </a:t>
            </a:r>
            <a:r>
              <a:rPr lang="en-US" sz="2400" i="1" smtClean="0"/>
              <a:t>gini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smtClean="0"/>
              <a:t>The attribute provides the smallest </a:t>
            </a:r>
            <a:r>
              <a:rPr lang="en-US" sz="2400" i="1" smtClean="0"/>
              <a:t>gini</a:t>
            </a:r>
            <a:r>
              <a:rPr lang="en-US" sz="2400" i="1" baseline="-25000" smtClean="0"/>
              <a:t>split</a:t>
            </a:r>
            <a:r>
              <a:rPr lang="en-US" sz="2400" smtClean="0"/>
              <a:t>(</a:t>
            </a:r>
            <a:r>
              <a:rPr lang="en-US" sz="2400" i="1" smtClean="0"/>
              <a:t>D</a:t>
            </a:r>
            <a:r>
              <a:rPr lang="en-US" sz="2400" smtClean="0"/>
              <a:t>) (or the largest reduction in impurity) is chosen to split the node (</a:t>
            </a:r>
            <a:r>
              <a:rPr lang="en-US" sz="2400" i="1" smtClean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400" smtClean="0"/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p:oleObj spid="_x0000_s22530" name="Equation" r:id="rId4" imgW="1777229" imgH="761669" progId="Equation.3">
              <p:embed/>
            </p:oleObj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p:oleObj spid="_x0000_s22531" name="Equation" r:id="rId5" imgW="3441700" imgH="596900" progId="Equation.3">
              <p:embed/>
            </p:oleObj>
          </a:graphicData>
        </a:graphic>
      </p:graphicFrame>
      <p:graphicFrame>
        <p:nvGraphicFramePr>
          <p:cNvPr id="19463" name="Object 102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p:oleObj spid="_x0000_s22532" name="Equation" r:id="rId6" imgW="2692400" imgH="3048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BB781F-3D18-4D16-85BD-AAAE49633EA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Ex.  D has 9 tuples in buys_computer = “yes” and 5 in “no”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Suppose the attribute income partitions D into 10 in D</a:t>
            </a:r>
            <a:r>
              <a:rPr lang="en-US" sz="2400" baseline="-25000" smtClean="0"/>
              <a:t>1</a:t>
            </a:r>
            <a:r>
              <a:rPr lang="en-US" sz="2400" smtClean="0"/>
              <a:t>: {low, medium} and 4 in D</a:t>
            </a:r>
            <a:r>
              <a:rPr lang="en-US" sz="2400" baseline="-25000" smtClean="0"/>
              <a:t>2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 Gini</a:t>
            </a:r>
            <a:r>
              <a:rPr lang="en-US" sz="2400" baseline="-25000" smtClean="0"/>
              <a:t>{low,high}</a:t>
            </a:r>
            <a:r>
              <a:rPr lang="en-US" sz="2400" smtClean="0"/>
              <a:t> is 0.458; Gini</a:t>
            </a:r>
            <a:r>
              <a:rPr lang="en-US" sz="2400" baseline="-25000" smtClean="0"/>
              <a:t>{medium,high}</a:t>
            </a:r>
            <a:r>
              <a:rPr lang="en-US" sz="2400" smtClean="0"/>
              <a:t> is 0.450.  Thus, split on the {low,medium} (and {high}) since it has the lowest Gini index</a:t>
            </a:r>
          </a:p>
          <a:p>
            <a:pPr eaLnBrk="1" hangingPunct="1"/>
            <a:r>
              <a:rPr lang="en-US" sz="2400" smtClean="0"/>
              <a:t>All attributes are assumed continuous-valued</a:t>
            </a:r>
          </a:p>
          <a:p>
            <a:pPr eaLnBrk="1" hangingPunct="1"/>
            <a:r>
              <a:rPr lang="en-US" sz="2400" smtClean="0"/>
              <a:t>May need other tools, e.g., clustering, to get the possible split values</a:t>
            </a:r>
          </a:p>
          <a:p>
            <a:pPr eaLnBrk="1" hangingPunct="1"/>
            <a:r>
              <a:rPr lang="en-US" sz="2400" smtClean="0"/>
              <a:t>Can be modified for categorical attributes</a:t>
            </a: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p:oleObj spid="_x0000_s23554" name="Equation" r:id="rId4" imgW="2222500" imgH="469900" progId="Equation.3">
              <p:embed/>
            </p:oleObj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p:oleObj spid="_x0000_s23555" name="Equation" r:id="rId5" imgW="3340100" imgH="431800" progId="Equation.3">
              <p:embed/>
            </p:oleObj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341E8C-1989-47B5-9C31-600943AFE42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Comparing Attribute Selection Measures</a:t>
            </a:r>
            <a:endParaRPr lang="en-US" sz="28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Information gain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Gain ratio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Gini index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/>
                <a:gridCol w="1752600"/>
                <a:gridCol w="1752600"/>
                <a:gridCol w="990600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Given</a:t>
            </a:r>
            <a:r>
              <a:rPr lang="en-US" sz="2400" i="1" smtClean="0"/>
              <a:t> m</a:t>
            </a:r>
            <a:r>
              <a:rPr lang="en-US" sz="2400" smtClean="0"/>
              <a:t> classes, an entry, </a:t>
            </a:r>
            <a:r>
              <a:rPr lang="en-US" sz="2400" b="1" i="1" smtClean="0"/>
              <a:t>CM</a:t>
            </a:r>
            <a:r>
              <a:rPr lang="en-US" sz="2400" b="1" i="1" baseline="-25000" smtClean="0"/>
              <a:t>i,j</a:t>
            </a:r>
            <a:r>
              <a:rPr lang="en-US" sz="2400" b="1" baseline="-25000" smtClean="0"/>
              <a:t> </a:t>
            </a:r>
            <a:r>
              <a:rPr lang="en-US" sz="2400" smtClean="0"/>
              <a:t> in a </a:t>
            </a:r>
            <a:r>
              <a:rPr lang="en-US" sz="2400" b="1" smtClean="0"/>
              <a:t>confusion matrix</a:t>
            </a:r>
            <a:r>
              <a:rPr lang="en-US" sz="2400" smtClean="0"/>
              <a:t> indicates # of tuples in class </a:t>
            </a:r>
            <a:r>
              <a:rPr lang="en-US" sz="2400" i="1" smtClean="0"/>
              <a:t>i</a:t>
            </a:r>
            <a:r>
              <a:rPr lang="en-US" sz="2400" smtClean="0"/>
              <a:t>  that were labeled by the classifier as class </a:t>
            </a:r>
            <a:r>
              <a:rPr lang="en-US" sz="2400" i="1" smtClean="0"/>
              <a:t>j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304800" y="2971800"/>
            <a:ext cx="3565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of Confusion Matrix:</a:t>
            </a:r>
          </a:p>
        </p:txBody>
      </p:sp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C2C25D-8942-4E0C-9503-10CE1C8CF243}" type="slidenum">
              <a:rPr lang="en-US" sz="1200" b="1">
                <a:latin typeface="Calibri" pitchFamily="34" charset="0"/>
              </a:rPr>
              <a:pPr algn="r"/>
              <a:t>13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724400" cy="3505200"/>
          </a:xfrm>
        </p:spPr>
        <p:txBody>
          <a:bodyPr/>
          <a:lstStyle/>
          <a:p>
            <a:r>
              <a:rPr lang="en-US" sz="2400" b="1" smtClean="0"/>
              <a:t>Classifier Accuracy, </a:t>
            </a:r>
            <a:r>
              <a:rPr lang="en-US" sz="2400" smtClean="0"/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/>
              <a:t>Accuracy = (TP + TN)/All</a:t>
            </a:r>
            <a:endParaRPr lang="en-US" sz="2400" smtClean="0"/>
          </a:p>
          <a:p>
            <a:r>
              <a:rPr lang="en-US" sz="2400" b="1" smtClean="0"/>
              <a:t>Error rate:</a:t>
            </a:r>
            <a:r>
              <a:rPr lang="en-US" sz="2400" smtClean="0"/>
              <a:t> </a:t>
            </a:r>
            <a:r>
              <a:rPr lang="en-US" sz="2400" i="1" smtClean="0"/>
              <a:t>1 –</a:t>
            </a:r>
            <a:r>
              <a:rPr lang="en-US" sz="2400" smtClean="0"/>
              <a:t> </a:t>
            </a:r>
            <a:r>
              <a:rPr lang="en-US" sz="2400" i="1" smtClean="0"/>
              <a:t>accuracy</a:t>
            </a:r>
            <a:r>
              <a:rPr lang="en-US" sz="2400" smtClean="0"/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/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>
                <a:latin typeface="Calibri" pitchFamily="34" charset="0"/>
              </a:rPr>
              <a:t>Class Imbalance Problem</a:t>
            </a:r>
            <a:r>
              <a:rPr lang="en-US" sz="2400">
                <a:latin typeface="Calibri" pitchFamily="34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One class may be </a:t>
            </a:r>
            <a:r>
              <a:rPr lang="en-US" sz="2400" i="1">
                <a:latin typeface="Calibri" pitchFamily="34" charset="0"/>
              </a:rPr>
              <a:t>rare</a:t>
            </a:r>
            <a:r>
              <a:rPr lang="en-US" sz="2400">
                <a:latin typeface="Calibri" pitchFamily="34" charset="0"/>
              </a:rPr>
              <a:t>, e.g. fraud, or HIV-positive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Significant </a:t>
            </a:r>
            <a:r>
              <a:rPr lang="en-US" sz="2400" i="1">
                <a:latin typeface="Calibri" pitchFamily="34" charset="0"/>
              </a:rPr>
              <a:t>majority of the negative class</a:t>
            </a:r>
            <a:r>
              <a:rPr lang="en-US" sz="2400">
                <a:latin typeface="Calibri" pitchFamily="34" charset="0"/>
              </a:rPr>
              <a:t> and minority of the positive class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b="1">
                <a:latin typeface="Calibri" pitchFamily="34" charset="0"/>
              </a:rPr>
              <a:t>Sensitivity</a:t>
            </a:r>
            <a:r>
              <a:rPr lang="en-US" sz="2400">
                <a:latin typeface="Calibri" pitchFamily="34" charset="0"/>
              </a:rPr>
              <a:t>: True Positive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b="1">
                <a:latin typeface="Calibri" pitchFamily="34" charset="0"/>
              </a:rPr>
              <a:t>Sensitivity = TP/P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b="1">
                <a:latin typeface="Calibri" pitchFamily="34" charset="0"/>
              </a:rPr>
              <a:t>Specificity</a:t>
            </a:r>
            <a:r>
              <a:rPr lang="en-US" sz="2400">
                <a:latin typeface="Calibri" pitchFamily="34" charset="0"/>
              </a:rPr>
              <a:t>: True Negative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b="1">
                <a:latin typeface="Calibri" pitchFamily="34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7200"/>
                <a:gridCol w="457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9BC2D0-040E-48D2-A2E3-25F877BEC7D7}" type="slidenum">
              <a:rPr lang="en-US" sz="1200" b="1">
                <a:latin typeface="Calibri" pitchFamily="34" charset="0"/>
              </a:rPr>
              <a:pPr algn="r"/>
              <a:t>14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343400"/>
            <a:ext cx="42672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0225" y="2895600"/>
            <a:ext cx="31242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1865313"/>
            <a:ext cx="3581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Classifier Evaluation Metrics: </a:t>
            </a:r>
            <a:br>
              <a:rPr lang="en-US" smtClean="0"/>
            </a:br>
            <a:r>
              <a:rPr lang="en-US" smtClean="0"/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71600"/>
            <a:ext cx="8429625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smtClean="0"/>
              <a:t>Precision</a:t>
            </a:r>
            <a:r>
              <a:rPr lang="en-US" sz="2400" smtClean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r>
              <a:rPr lang="en-US" sz="2400" b="1" smtClean="0"/>
              <a:t>Recall: </a:t>
            </a:r>
            <a:r>
              <a:rPr lang="en-US" sz="2400" smtClean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sz="2400" b="1" i="1" smtClean="0"/>
              <a:t>F</a:t>
            </a:r>
            <a:r>
              <a:rPr lang="en-US" sz="2400" b="1" smtClean="0"/>
              <a:t> measure (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1</a:t>
            </a:r>
            <a:r>
              <a:rPr lang="en-US" sz="2400" b="1" smtClean="0"/>
              <a:t> </a:t>
            </a:r>
            <a:r>
              <a:rPr lang="en-US" sz="2400" smtClean="0"/>
              <a:t>or</a:t>
            </a:r>
            <a:r>
              <a:rPr lang="en-US" sz="2400" b="1" smtClean="0"/>
              <a:t> </a:t>
            </a:r>
            <a:r>
              <a:rPr lang="en-US" sz="2400" b="1" i="1" smtClean="0"/>
              <a:t>F</a:t>
            </a:r>
            <a:r>
              <a:rPr lang="en-US" sz="2400" b="1" smtClean="0"/>
              <a:t>-score)</a:t>
            </a:r>
            <a:r>
              <a:rPr lang="en-US" sz="2400" smtClean="0"/>
              <a:t>: harmonic mean of precision and recall,</a:t>
            </a:r>
            <a:endParaRPr lang="en-US" sz="2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i="1" smtClean="0"/>
          </a:p>
          <a:p>
            <a:pPr>
              <a:lnSpc>
                <a:spcPct val="80000"/>
              </a:lnSpc>
            </a:pPr>
            <a:r>
              <a:rPr lang="en-US" sz="2400" b="1" i="1" smtClean="0"/>
              <a:t>F</a:t>
            </a:r>
            <a:r>
              <a:rPr lang="en-US" sz="2400" b="1" i="1" baseline="-25000" smtClean="0">
                <a:cs typeface="Tahoma" pitchFamily="34" charset="0"/>
              </a:rPr>
              <a:t>ß</a:t>
            </a:r>
            <a:r>
              <a:rPr lang="en-US" sz="2400" b="1" smtClean="0"/>
              <a:t>:  </a:t>
            </a:r>
            <a:r>
              <a:rPr lang="en-US" sz="2400" smtClean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assigns </a:t>
            </a:r>
            <a:r>
              <a:rPr lang="en-US" sz="2400" smtClean="0">
                <a:cs typeface="Tahoma" pitchFamily="34" charset="0"/>
              </a:rPr>
              <a:t>ß times as much weight to recall as to precision</a:t>
            </a:r>
            <a:endParaRPr lang="en-US" sz="2400" smtClean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CC65F6-D742-4E37-8117-8695F527358F}" type="slidenum">
              <a:rPr lang="en-US" sz="1200" b="1">
                <a:latin typeface="Calibri" pitchFamily="34" charset="0"/>
              </a:rPr>
              <a:pPr algn="r"/>
              <a:t>15</a:t>
            </a:fld>
            <a:endParaRPr lang="en-US" sz="1200" b="1">
              <a:latin typeface="Calibri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25" y="5791200"/>
            <a:ext cx="5791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smtClean="0"/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34A4E3-EA6B-46B3-BE86-111698AB2D5B}" type="slidenum">
              <a:rPr lang="en-US" sz="1200" b="1">
                <a:latin typeface="Calibri" pitchFamily="34" charset="0"/>
              </a:rPr>
              <a:pPr algn="r"/>
              <a:t>16</a:t>
            </a:fld>
            <a:endParaRPr lang="en-US" sz="1200" b="1">
              <a:latin typeface="Calibri" pitchFamily="34" charset="0"/>
            </a:endParaRPr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400" i="1" smtClean="0"/>
              <a:t>Precision</a:t>
            </a:r>
            <a:r>
              <a:rPr lang="en-US" sz="2400" smtClean="0"/>
              <a:t> = 90/230 = 39.13%             </a:t>
            </a:r>
            <a:r>
              <a:rPr lang="en-US" sz="2400" i="1" smtClean="0"/>
              <a:t>Recall</a:t>
            </a:r>
            <a:r>
              <a:rPr lang="en-US" sz="2400" smtClean="0"/>
              <a:t> = 90/300 = 30.00%</a:t>
            </a:r>
          </a:p>
          <a:p>
            <a:endParaRPr lang="en-US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228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91488" cy="1066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Evaluating Classifier Accuracy:</a:t>
            </a:r>
            <a:br>
              <a:rPr lang="en-US" smtClean="0"/>
            </a:br>
            <a:r>
              <a:rPr lang="en-US" smtClean="0"/>
              <a:t>Holdout &amp; Cross-Validation Methods</a:t>
            </a:r>
            <a:endParaRPr lang="en-US" sz="400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 smtClean="0"/>
              <a:t>Random sampling</a:t>
            </a:r>
            <a:r>
              <a:rPr lang="en-US" sz="2400" smtClean="0"/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Cross-validation</a:t>
            </a:r>
            <a:r>
              <a:rPr lang="en-US" sz="2400" smtClean="0"/>
              <a:t> (</a:t>
            </a:r>
            <a:r>
              <a:rPr lang="en-US" sz="2400" i="1" smtClean="0"/>
              <a:t>k</a:t>
            </a:r>
            <a:r>
              <a:rPr lang="en-US" sz="2400" smtClean="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Randomly partition the data into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en-US" sz="2400" i="1" smtClean="0"/>
              <a:t>mutually exclusive</a:t>
            </a:r>
            <a:r>
              <a:rPr lang="en-US" sz="2400" smtClean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 </a:t>
            </a:r>
            <a:r>
              <a:rPr lang="en-US" sz="2400" i="1" smtClean="0"/>
              <a:t>i</a:t>
            </a:r>
            <a:r>
              <a:rPr lang="en-US" sz="2400" smtClean="0"/>
              <a:t>-th iteration, use D</a:t>
            </a:r>
            <a:r>
              <a:rPr lang="en-US" sz="2400" baseline="-25000" smtClean="0"/>
              <a:t>i </a:t>
            </a:r>
            <a:r>
              <a:rPr lang="en-US" sz="2400" smtClean="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 smtClean="0"/>
              <a:t>Leave-one-out</a:t>
            </a:r>
            <a:r>
              <a:rPr lang="en-US" sz="2400" smtClean="0"/>
              <a:t>: </a:t>
            </a:r>
            <a:r>
              <a:rPr lang="en-US" sz="2400" i="1" smtClean="0"/>
              <a:t>k</a:t>
            </a:r>
            <a:r>
              <a:rPr lang="en-US" sz="2400" smtClean="0"/>
              <a:t> folds where </a:t>
            </a:r>
            <a:r>
              <a:rPr lang="en-US" sz="2400" i="1" smtClean="0"/>
              <a:t>k</a:t>
            </a:r>
            <a:r>
              <a:rPr lang="en-US" sz="2400" smtClean="0"/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u="sng" smtClean="0"/>
              <a:t>*Stratified cross-validation*</a:t>
            </a:r>
            <a:r>
              <a:rPr lang="en-US" sz="2400" smtClean="0"/>
              <a:t>: folds are stratified so that class dist. in each fold is approx. the same as that in the initial data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4FEA26-F6F5-4D5F-83E4-374545FFD720}" type="slidenum">
              <a:rPr lang="en-US" sz="1200" b="1">
                <a:latin typeface="Calibri" pitchFamily="34" charset="0"/>
              </a:rPr>
              <a:pPr algn="r"/>
              <a:t>17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76200"/>
            <a:ext cx="3429000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Model Selection: ROC Curves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5562600" cy="52578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 smtClean="0"/>
              <a:t>ROC</a:t>
            </a:r>
            <a:r>
              <a:rPr lang="en-US" sz="2400" smtClean="0"/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Shows the trade-off between the true positive rate and the 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Rank the test tuples in decreasing order: the one that is most likely 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The closer to the diagonal line (i.e., the closer the area is to 0.5), the less accurate is the model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5791200" y="3429000"/>
            <a:ext cx="335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Vertical axis represents the true positive 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Horizontal axis rep. the false positive 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The plot also shows a diagonal line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A model with perfect accuracy will have an area of 1.0</a:t>
            </a:r>
          </a:p>
        </p:txBody>
      </p:sp>
      <p:sp>
        <p:nvSpPr>
          <p:cNvPr id="6349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D02589-CB13-4E58-925C-BFC852707E57}" type="slidenum">
              <a:rPr lang="en-US" sz="1200" b="1">
                <a:latin typeface="Calibri" pitchFamily="34" charset="0"/>
              </a:rPr>
              <a:pPr algn="r"/>
              <a:t>18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rgbClr val="170981"/>
                </a:solidFill>
              </a:rPr>
              <a:t>Issues Affecting Model Selection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b="1" smtClean="0"/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smtClean="0"/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smtClean="0"/>
              <a:t>Robustness</a:t>
            </a:r>
            <a:r>
              <a:rPr lang="en-US" sz="2400" smtClean="0"/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smtClean="0"/>
              <a:t>Scalability</a:t>
            </a:r>
            <a:r>
              <a:rPr lang="en-US" sz="2400" smtClean="0"/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smtClean="0"/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Other measures, e.g., goodness of rules, such as decision tree size or compactness of classification rules</a:t>
            </a:r>
          </a:p>
        </p:txBody>
      </p:sp>
      <p:sp>
        <p:nvSpPr>
          <p:cNvPr id="64516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07E4B3-311D-4533-9A18-141F81F13C1D}" type="slidenum">
              <a:rPr lang="en-US" sz="1200" b="1">
                <a:latin typeface="Calibri" pitchFamily="34" charset="0"/>
              </a:rPr>
              <a:pPr algn="r"/>
              <a:t>19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184001A-9288-4B11-90BB-752E901FEE0F}" type="slidenum">
              <a:rPr lang="en-US" smtClean="0"/>
              <a:pPr algn="l">
                <a:defRPr/>
              </a:pPr>
              <a:t>2</a:t>
            </a:fld>
            <a:endParaRPr lang="en-US" smtClean="0"/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alibri" pitchFamily="34" charset="0"/>
              </a:rPr>
              <a:t>Let </a:t>
            </a:r>
            <a:r>
              <a:rPr lang="en-US" sz="2400" i="1">
                <a:latin typeface="Calibri" pitchFamily="34" charset="0"/>
              </a:rPr>
              <a:t>p</a:t>
            </a:r>
            <a:r>
              <a:rPr lang="en-US" sz="2400" i="1" baseline="-25000">
                <a:latin typeface="Calibri" pitchFamily="34" charset="0"/>
              </a:rPr>
              <a:t>i</a:t>
            </a:r>
            <a:r>
              <a:rPr lang="en-US" sz="2400">
                <a:latin typeface="Calibri" pitchFamily="34" charset="0"/>
              </a:rPr>
              <a:t> be the probability that an arbitrary tuple in D belongs to class C</a:t>
            </a:r>
            <a:r>
              <a:rPr lang="en-US" sz="2400" baseline="-25000">
                <a:latin typeface="Calibri" pitchFamily="34" charset="0"/>
              </a:rPr>
              <a:t>i</a:t>
            </a:r>
            <a:r>
              <a:rPr lang="en-US" sz="2400">
                <a:latin typeface="Calibri" pitchFamily="34" charset="0"/>
              </a:rPr>
              <a:t>, estimated by |C</a:t>
            </a:r>
            <a:r>
              <a:rPr lang="en-US" sz="2400" i="1" baseline="-25000">
                <a:latin typeface="Calibri" pitchFamily="34" charset="0"/>
              </a:rPr>
              <a:t>i</a:t>
            </a:r>
            <a:r>
              <a:rPr lang="en-US" sz="2400" baseline="-25000">
                <a:latin typeface="Calibri" pitchFamily="34" charset="0"/>
              </a:rPr>
              <a:t>, D</a:t>
            </a:r>
            <a:r>
              <a:rPr lang="en-US" sz="2400">
                <a:latin typeface="Calibri" pitchFamily="34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Expected information</a:t>
            </a:r>
            <a:r>
              <a:rPr lang="en-US" sz="2400">
                <a:latin typeface="Calibri" pitchFamily="34" charset="0"/>
              </a:rPr>
              <a:t> (entropy) needed to classify a tuple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>
                <a:latin typeface="Calibri" pitchFamily="34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Information gained</a:t>
            </a:r>
            <a:r>
              <a:rPr lang="en-US" sz="2400">
                <a:latin typeface="Calibri" pitchFamily="34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Calibri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p:oleObj spid="_x0000_s1026" name="Equation" r:id="rId4" imgW="1612900" imgH="4318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p:oleObj spid="_x0000_s1027" name="Equation" r:id="rId5" imgW="1892300" imgH="45720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p:oleObj spid="_x0000_s1028" name="Equation" r:id="rId6" imgW="1790700" imgH="215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Ensemble Methods: Increasing the Accuracy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458200" cy="3810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Ensemble methods</a:t>
            </a:r>
          </a:p>
          <a:p>
            <a:pPr lvl="1" eaLnBrk="1" hangingPunct="1"/>
            <a:r>
              <a:rPr lang="en-US" sz="2400" smtClean="0"/>
              <a:t>Use a combination of models to increase accuracy</a:t>
            </a:r>
          </a:p>
          <a:p>
            <a:pPr lvl="1" eaLnBrk="1" hangingPunct="1"/>
            <a:r>
              <a:rPr lang="en-US" sz="2400" smtClean="0"/>
              <a:t>Combine a series of k learned models, M</a:t>
            </a:r>
            <a:r>
              <a:rPr lang="en-US" sz="2400" baseline="-25000" smtClean="0"/>
              <a:t>1</a:t>
            </a:r>
            <a:r>
              <a:rPr lang="en-US" sz="2400" smtClean="0"/>
              <a:t>, M</a:t>
            </a:r>
            <a:r>
              <a:rPr lang="en-US" sz="2400" baseline="-25000" smtClean="0"/>
              <a:t>2</a:t>
            </a:r>
            <a:r>
              <a:rPr lang="en-US" sz="2400" smtClean="0"/>
              <a:t>, …, M</a:t>
            </a:r>
            <a:r>
              <a:rPr lang="en-US" sz="2400" baseline="-25000" smtClean="0"/>
              <a:t>k</a:t>
            </a:r>
            <a:r>
              <a:rPr lang="en-US" sz="2400" smtClean="0"/>
              <a:t>, with the aim of creating an improved model M*</a:t>
            </a:r>
          </a:p>
          <a:p>
            <a:pPr eaLnBrk="1" hangingPunct="1"/>
            <a:r>
              <a:rPr lang="en-US" sz="2400" smtClean="0"/>
              <a:t>Popular ensemble methods</a:t>
            </a:r>
          </a:p>
          <a:p>
            <a:pPr lvl="1" eaLnBrk="1" hangingPunct="1"/>
            <a:r>
              <a:rPr lang="en-US" sz="2400" smtClean="0"/>
              <a:t>Bagging: averaging the prediction over a collection of classifiers</a:t>
            </a:r>
          </a:p>
          <a:p>
            <a:pPr lvl="1" eaLnBrk="1" hangingPunct="1"/>
            <a:r>
              <a:rPr lang="en-US" sz="2400" smtClean="0"/>
              <a:t>Boosting: weighted vote with a collection of classifiers</a:t>
            </a:r>
          </a:p>
          <a:p>
            <a:pPr lvl="1" eaLnBrk="1" hangingPunct="1"/>
            <a:r>
              <a:rPr lang="en-US" sz="2400" smtClean="0"/>
              <a:t>Ensemble: combining a set of heterogeneous classifiers</a:t>
            </a:r>
          </a:p>
        </p:txBody>
      </p:sp>
      <p:sp>
        <p:nvSpPr>
          <p:cNvPr id="6656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7351C9-FF1F-4C28-AB98-AE68A30DA97A}" type="slidenum">
              <a:rPr lang="en-US" sz="1200" b="1">
                <a:latin typeface="Calibri" pitchFamily="34" charset="0"/>
              </a:rPr>
              <a:pPr algn="r"/>
              <a:t>20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Bagging: Boostrap Aggregation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sz="2000" smtClean="0"/>
              <a:t>Analogy: Diagnosis based on multiple doctors’ majority vote</a:t>
            </a:r>
          </a:p>
          <a:p>
            <a:pPr eaLnBrk="1" hangingPunct="1"/>
            <a:r>
              <a:rPr lang="en-US" sz="2000" smtClean="0"/>
              <a:t>Training</a:t>
            </a:r>
          </a:p>
          <a:p>
            <a:pPr lvl="1" eaLnBrk="1" hangingPunct="1"/>
            <a:r>
              <a:rPr lang="en-US" sz="2000" smtClean="0"/>
              <a:t>Given a set D of </a:t>
            </a:r>
            <a:r>
              <a:rPr lang="en-US" sz="2000" i="1" smtClean="0"/>
              <a:t>d </a:t>
            </a:r>
            <a:r>
              <a:rPr lang="en-US" sz="2000" smtClean="0"/>
              <a:t>tuples, at each iteration </a:t>
            </a:r>
            <a:r>
              <a:rPr lang="en-US" sz="2000" i="1" smtClean="0"/>
              <a:t>i</a:t>
            </a:r>
            <a:r>
              <a:rPr lang="en-US" sz="2000" smtClean="0"/>
              <a:t>, a training set D</a:t>
            </a:r>
            <a:r>
              <a:rPr lang="en-US" sz="2000" baseline="-25000" smtClean="0"/>
              <a:t>i</a:t>
            </a:r>
            <a:r>
              <a:rPr lang="en-US" sz="2000" smtClean="0"/>
              <a:t> of </a:t>
            </a:r>
            <a:r>
              <a:rPr lang="en-US" sz="2000" i="1" smtClean="0"/>
              <a:t>d</a:t>
            </a:r>
            <a:r>
              <a:rPr lang="en-US" sz="2000" smtClean="0"/>
              <a:t> tuples is sampled with replacement from D (i.e., bootstrap)</a:t>
            </a:r>
          </a:p>
          <a:p>
            <a:pPr lvl="1" eaLnBrk="1" hangingPunct="1"/>
            <a:r>
              <a:rPr lang="en-US" sz="2000" smtClean="0"/>
              <a:t>A classifier model M</a:t>
            </a:r>
            <a:r>
              <a:rPr lang="en-US" sz="2000" baseline="-25000" smtClean="0"/>
              <a:t>i</a:t>
            </a:r>
            <a:r>
              <a:rPr lang="en-US" sz="2000" smtClean="0"/>
              <a:t> is learned for each training set D</a:t>
            </a:r>
            <a:r>
              <a:rPr lang="en-US" sz="2000" baseline="-25000" smtClean="0"/>
              <a:t>i</a:t>
            </a:r>
            <a:endParaRPr lang="en-US" sz="2000" smtClean="0"/>
          </a:p>
          <a:p>
            <a:pPr eaLnBrk="1" hangingPunct="1"/>
            <a:r>
              <a:rPr lang="en-US" sz="2000" smtClean="0"/>
              <a:t>Classification: classify an unknown sample</a:t>
            </a:r>
            <a:r>
              <a:rPr lang="en-US" sz="2000" b="1" smtClean="0"/>
              <a:t> X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Each classifier M</a:t>
            </a:r>
            <a:r>
              <a:rPr lang="en-US" sz="2000" baseline="-25000" smtClean="0"/>
              <a:t>i</a:t>
            </a:r>
            <a:r>
              <a:rPr lang="en-US" sz="2000" smtClean="0"/>
              <a:t> returns its class prediction</a:t>
            </a:r>
          </a:p>
          <a:p>
            <a:pPr lvl="1" eaLnBrk="1" hangingPunct="1"/>
            <a:r>
              <a:rPr lang="en-US" sz="2000" smtClean="0"/>
              <a:t>The bagged classifier M* counts the votes and assigns the class with the most votes to </a:t>
            </a:r>
            <a:r>
              <a:rPr lang="en-US" sz="2000" b="1" smtClean="0"/>
              <a:t>X</a:t>
            </a:r>
            <a:endParaRPr lang="en-US" sz="2000" smtClean="0"/>
          </a:p>
          <a:p>
            <a:pPr eaLnBrk="1" hangingPunct="1"/>
            <a:r>
              <a:rPr lang="en-US" sz="2000" smtClean="0"/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sz="2000" smtClean="0"/>
              <a:t>Accuracy</a:t>
            </a:r>
          </a:p>
          <a:p>
            <a:pPr lvl="1" eaLnBrk="1" hangingPunct="1"/>
            <a:r>
              <a:rPr lang="en-US" sz="2000" smtClean="0"/>
              <a:t>Often significantly better than a single classifier derived from D</a:t>
            </a:r>
          </a:p>
          <a:p>
            <a:pPr lvl="1" eaLnBrk="1" hangingPunct="1"/>
            <a:r>
              <a:rPr lang="en-US" sz="2000" smtClean="0"/>
              <a:t>For noise data: not considerably worse, more robust </a:t>
            </a:r>
          </a:p>
          <a:p>
            <a:pPr lvl="1" eaLnBrk="1" hangingPunct="1"/>
            <a:r>
              <a:rPr lang="en-US" sz="2000" smtClean="0"/>
              <a:t>Proved improved accuracy in prediction</a:t>
            </a:r>
          </a:p>
        </p:txBody>
      </p:sp>
      <p:sp>
        <p:nvSpPr>
          <p:cNvPr id="67588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A5070B-8010-446D-95CB-5A049B5FB5A3}" type="slidenum">
              <a:rPr lang="en-US" sz="1200" b="1">
                <a:latin typeface="Calibri" pitchFamily="34" charset="0"/>
              </a:rPr>
              <a:pPr algn="r"/>
              <a:t>21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Boosting</a:t>
            </a:r>
            <a:endParaRPr lang="en-US" sz="2800" smtClean="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How boosting works?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b="1" smtClean="0"/>
              <a:t>Weights</a:t>
            </a:r>
            <a:r>
              <a:rPr lang="en-US" sz="2400" smtClean="0"/>
              <a:t> are assigned to each training tuple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A series of k classifiers is iteratively learned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After a classifier M</a:t>
            </a:r>
            <a:r>
              <a:rPr lang="en-US" sz="2400" baseline="-25000" smtClean="0"/>
              <a:t>i</a:t>
            </a:r>
            <a:r>
              <a:rPr lang="en-US" sz="2400" smtClean="0"/>
              <a:t> is learned, the weights are updated to allow the subsequent classifier, M</a:t>
            </a:r>
            <a:r>
              <a:rPr lang="en-US" sz="2400" baseline="-25000" smtClean="0"/>
              <a:t>i+1</a:t>
            </a:r>
            <a:r>
              <a:rPr lang="en-US" sz="2400" smtClean="0"/>
              <a:t>, to </a:t>
            </a:r>
            <a:r>
              <a:rPr lang="en-US" sz="2400" b="1" smtClean="0"/>
              <a:t>pay more attention to the training tuples that were misclassified</a:t>
            </a:r>
            <a:r>
              <a:rPr lang="en-US" sz="2400" smtClean="0"/>
              <a:t> by M</a:t>
            </a:r>
            <a:r>
              <a:rPr lang="en-US" sz="2400" baseline="-25000" smtClean="0"/>
              <a:t>i</a:t>
            </a:r>
            <a:endParaRPr lang="en-US" sz="240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The final </a:t>
            </a:r>
            <a:r>
              <a:rPr lang="en-US" sz="2400" b="1" smtClean="0"/>
              <a:t>M* combines the votes</a:t>
            </a:r>
            <a:r>
              <a:rPr lang="en-US" sz="2400" smtClean="0"/>
              <a:t>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Boosting algorithm can be extended for 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Comparing with bagging: Boosting tends to have greater accuracy, but it also risks overfitting the model to misclassified data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4777D3-DDF7-4916-963D-A61775F3EE53}" type="slidenum">
              <a:rPr lang="en-US" sz="1200" b="1">
                <a:latin typeface="Calibri" pitchFamily="34" charset="0"/>
              </a:rPr>
              <a:pPr algn="r"/>
              <a:t>22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A3FCB2-0D9E-4A84-B494-BEC7FFE73336}" type="slidenum">
              <a:rPr lang="en-US" b="1" smtClean="0">
                <a:latin typeface="Calibri" pitchFamily="34" charset="0"/>
              </a:rPr>
              <a:pPr/>
              <a:t>23</a:t>
            </a:fld>
            <a:endParaRPr lang="en-US" b="1" smtClean="0"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Adaboost</a:t>
            </a:r>
            <a:r>
              <a:rPr lang="en-US" dirty="0" smtClean="0"/>
              <a:t>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Given a set of </a:t>
            </a:r>
            <a:r>
              <a:rPr lang="en-US" sz="2000" i="1" smtClean="0"/>
              <a:t>d</a:t>
            </a:r>
            <a:r>
              <a:rPr lang="en-US" sz="2000" smtClean="0"/>
              <a:t> class-labeled tuples, (</a:t>
            </a:r>
            <a:r>
              <a:rPr lang="en-US" sz="2000" b="1" smtClean="0"/>
              <a:t>X</a:t>
            </a:r>
            <a:r>
              <a:rPr lang="en-US" sz="2000" b="1" baseline="-25000" smtClean="0"/>
              <a:t>1</a:t>
            </a:r>
            <a:r>
              <a:rPr lang="en-US" sz="2000" smtClean="0"/>
              <a:t>, y</a:t>
            </a:r>
            <a:r>
              <a:rPr lang="en-US" sz="2000" baseline="-25000" smtClean="0"/>
              <a:t>1</a:t>
            </a:r>
            <a:r>
              <a:rPr lang="en-US" sz="2000" smtClean="0"/>
              <a:t>), …, (</a:t>
            </a:r>
            <a:r>
              <a:rPr lang="en-US" sz="2000" b="1" smtClean="0"/>
              <a:t>X</a:t>
            </a:r>
            <a:r>
              <a:rPr lang="en-US" sz="2000" b="1" baseline="-25000" smtClean="0"/>
              <a:t>d</a:t>
            </a:r>
            <a:r>
              <a:rPr lang="en-US" sz="2000" smtClean="0"/>
              <a:t>, y</a:t>
            </a:r>
            <a:r>
              <a:rPr lang="en-US" sz="2000" baseline="-25000" smtClean="0"/>
              <a:t>d</a:t>
            </a:r>
            <a:r>
              <a:rPr lang="en-US" sz="2000" smtClean="0"/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Tuples from D are sampled (with replacement) to form a training set D</a:t>
            </a:r>
            <a:r>
              <a:rPr lang="en-US" sz="2000" baseline="-25000" smtClean="0"/>
              <a:t>i</a:t>
            </a:r>
            <a:r>
              <a:rPr lang="en-US" sz="2000" smtClean="0"/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A classification model M</a:t>
            </a:r>
            <a:r>
              <a:rPr lang="en-US" sz="2000" baseline="-25000" smtClean="0"/>
              <a:t>i</a:t>
            </a:r>
            <a:r>
              <a:rPr lang="en-US" sz="2000" smtClean="0"/>
              <a:t> is derived from D</a:t>
            </a:r>
            <a:r>
              <a:rPr lang="en-US" sz="2000" baseline="-25000" smtClean="0"/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Its error rate is calculated using D</a:t>
            </a:r>
            <a:r>
              <a:rPr lang="en-US" sz="2000" baseline="-25000" smtClean="0"/>
              <a:t>i </a:t>
            </a:r>
            <a:r>
              <a:rPr lang="en-US" sz="2000" smtClean="0"/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If a tuple is misclassified,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Error rate: err(</a:t>
            </a:r>
            <a:r>
              <a:rPr lang="en-US" sz="2000" b="1" smtClean="0"/>
              <a:t>X</a:t>
            </a:r>
            <a:r>
              <a:rPr lang="en-US" sz="2000" b="1" baseline="-25000" smtClean="0"/>
              <a:t>j</a:t>
            </a:r>
            <a:r>
              <a:rPr lang="en-US" sz="2000" smtClean="0"/>
              <a:t>) is the misclassification error of tuple </a:t>
            </a:r>
            <a:r>
              <a:rPr lang="en-US" sz="2000" b="1" smtClean="0"/>
              <a:t>X</a:t>
            </a:r>
            <a:r>
              <a:rPr lang="en-US" sz="2000" b="1" baseline="-25000" smtClean="0"/>
              <a:t>j</a:t>
            </a:r>
            <a:r>
              <a:rPr lang="en-US" sz="2000" smtClean="0"/>
              <a:t>. Classifier M</a:t>
            </a:r>
            <a:r>
              <a:rPr lang="en-US" sz="2000" baseline="-25000" smtClean="0"/>
              <a:t>i</a:t>
            </a:r>
            <a:r>
              <a:rPr lang="en-US" sz="2000" smtClean="0"/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The weight of classifier M</a:t>
            </a:r>
            <a:r>
              <a:rPr lang="en-US" sz="2000" baseline="-25000" smtClean="0"/>
              <a:t>i</a:t>
            </a:r>
            <a:r>
              <a:rPr lang="en-US" sz="2000" smtClean="0"/>
              <a:t>’s vote is</a:t>
            </a: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p:oleObj spid="_x0000_s33794" name="Equation" r:id="rId4" imgW="1091726" imgH="431613" progId="Equation.3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514600" y="4953000"/>
          <a:ext cx="3505200" cy="715963"/>
        </p:xfrm>
        <a:graphic>
          <a:graphicData uri="http://schemas.openxmlformats.org/presentationml/2006/ole">
            <p:oleObj spid="_x0000_s33795" name="Equation" r:id="rId5" imgW="1752600" imgH="4445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Forest (</a:t>
            </a:r>
            <a:r>
              <a:rPr lang="en-US" sz="3200" smtClean="0"/>
              <a:t>Breiman 2001)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10200"/>
          </a:xfrm>
        </p:spPr>
        <p:txBody>
          <a:bodyPr/>
          <a:lstStyle/>
          <a:p>
            <a:r>
              <a:rPr lang="en-US" sz="2000" smtClean="0"/>
              <a:t>Random Forest: </a:t>
            </a:r>
          </a:p>
          <a:p>
            <a:pPr lvl="1"/>
            <a:r>
              <a:rPr lang="en-US" sz="2000" smtClean="0"/>
              <a:t>Each classifier in the ensemble is a </a:t>
            </a:r>
            <a:r>
              <a:rPr lang="en-US" sz="2000" i="1" smtClean="0"/>
              <a:t>decision tree </a:t>
            </a:r>
            <a:r>
              <a:rPr lang="en-US" sz="2000" smtClean="0"/>
              <a:t>classifier and is generated using a random selection of attributes at each node to determine the split</a:t>
            </a:r>
          </a:p>
          <a:p>
            <a:pPr lvl="1"/>
            <a:r>
              <a:rPr lang="en-US" sz="2000" smtClean="0"/>
              <a:t>During classification, each tree votes and the most popular class is returned</a:t>
            </a:r>
          </a:p>
          <a:p>
            <a:r>
              <a:rPr lang="en-US" sz="2000" smtClean="0"/>
              <a:t>Two Methods to construct Random Forest:</a:t>
            </a:r>
          </a:p>
          <a:p>
            <a:pPr lvl="1"/>
            <a:r>
              <a:rPr lang="en-US" sz="2000" smtClean="0"/>
              <a:t>Forest-RI (</a:t>
            </a:r>
            <a:r>
              <a:rPr lang="en-US" sz="2000" i="1" smtClean="0"/>
              <a:t>random input selection</a:t>
            </a:r>
            <a:r>
              <a:rPr lang="en-US" sz="2000" smtClean="0"/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sz="2000" smtClean="0"/>
              <a:t>Forest-RC (</a:t>
            </a:r>
            <a:r>
              <a:rPr lang="en-US" sz="2000" i="1" smtClean="0"/>
              <a:t>random linear combinations</a:t>
            </a:r>
            <a:r>
              <a:rPr lang="en-US" sz="2000" smtClean="0"/>
              <a:t>)</a:t>
            </a:r>
            <a:r>
              <a:rPr lang="en-US" sz="2000" i="1" smtClean="0"/>
              <a:t>: </a:t>
            </a:r>
            <a:r>
              <a:rPr lang="en-US" sz="2000" smtClean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000" smtClean="0"/>
              <a:t>Comparable in accuracy to Adaboost, but more robust to errors and outliers </a:t>
            </a:r>
          </a:p>
          <a:p>
            <a:r>
              <a:rPr lang="en-US" sz="2000" smtClean="0"/>
              <a:t>Insensitive to the number of attributes selected for consideration at each split, and faster than bagging or boosting</a:t>
            </a:r>
          </a:p>
        </p:txBody>
      </p:sp>
      <p:sp>
        <p:nvSpPr>
          <p:cNvPr id="7066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8AED96-904E-4631-A2E5-4B566055ED1B}" type="slidenum">
              <a:rPr lang="en-US" sz="1200" b="1">
                <a:latin typeface="Calibri" pitchFamily="34" charset="0"/>
              </a:rPr>
              <a:pPr algn="r"/>
              <a:t>24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 b="0" smtClean="0"/>
              <a:t>Classification of 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Oversampling</a:t>
            </a:r>
            <a:r>
              <a:rPr lang="en-US" sz="2400" smtClean="0"/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Under-sampling</a:t>
            </a:r>
            <a:r>
              <a:rPr lang="en-US" sz="2400" smtClean="0"/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Threshold-moving</a:t>
            </a:r>
            <a:r>
              <a:rPr lang="en-US" sz="2400" smtClean="0"/>
              <a:t>: moves the decision threshold, t,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Ensemble techniques: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Still difficult for class imbalance problem on multiclass tasks</a:t>
            </a:r>
          </a:p>
        </p:txBody>
      </p:sp>
      <p:sp>
        <p:nvSpPr>
          <p:cNvPr id="7168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D1685B-6D57-4C0C-900A-6B523DDD3783}" type="slidenum">
              <a:rPr lang="en-US" sz="1200" b="1">
                <a:latin typeface="Calibri" pitchFamily="34" charset="0"/>
              </a:rPr>
              <a:pPr algn="r"/>
              <a:t>25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F97B5E-B783-4B26-ABF2-74D01679D540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200" smtClean="0">
                <a:solidFill>
                  <a:srgbClr val="170981"/>
                </a:solidFill>
              </a:rPr>
              <a:t>Issues: Evaluating Classification Methods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Scalability: efficiency in disk-resident databases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3246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3076" name="Picture 2" descr="C:\Users\lenovo\Desktop\Data Science\Decision Tree\sharingviakaagazscanner\Kaagaz_20210218_102852570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5275"/>
            <a:ext cx="69342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4100" name="Picture 2" descr="C:\Users\lenovo\Desktop\Data Science\Decision Tree\sharingviakaagazscanner\Kaagaz_20210218_102852570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7086600" cy="617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4008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5124" name="Picture 2" descr="C:\Users\lenovo\Desktop\Data Science\Decision Tree\sharingviakaagazscanner\Kaagaz_20210218_102852570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6934200" cy="59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4008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6148" name="Picture 2" descr="C:\Users\lenovo\Desktop\Data Science\Decision Tree\sharingviakaagazscanner\Kaagaz_20210218_102852570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7010400" cy="624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9DABC0-5791-4926-B014-1BBE637D77D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000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p:oleObj spid="_x0000_s20482" name="Worksheet" r:id="rId4" imgW="3352800" imgH="1438250" progId="Excel.Sheet.8">
              <p:embed/>
            </p:oleObj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20483" name="Equation" r:id="rId5" imgW="2044700" imgH="812800" progId="Equation.3">
              <p:embed/>
            </p:oleObj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20484" name="Equation" r:id="rId6" imgW="3594100" imgH="1193800" progId="Equation.3">
              <p:embed/>
            </p:oleObj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20485" name="Equation" r:id="rId7" imgW="2552700" imgH="241300" progId="Equation.3">
              <p:embed/>
            </p:oleObj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p:oleObj spid="_x0000_s20486" name="Worksheet" r:id="rId8" imgW="6115431" imgH="4458208" progId="Excel.Sheet.8">
              <p:embed/>
            </p:oleObj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p:oleObj spid="_x0000_s20487" name="Equation" r:id="rId9" imgW="583947" imgH="393529" progId="Equation.3">
              <p:embed/>
            </p:oleObj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p:oleObj spid="_x0000_s20488" name="Equation" r:id="rId10" imgW="33147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65FE66-47BB-4A2D-A587-11D25EF000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Computing Information-Gain for Continuous-Valued Attributes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Must determine the </a:t>
            </a:r>
            <a:r>
              <a:rPr lang="en-US" sz="2400" i="1" smtClean="0">
                <a:solidFill>
                  <a:schemeClr val="hlink"/>
                </a:solidFill>
              </a:rPr>
              <a:t>best split point</a:t>
            </a:r>
            <a:r>
              <a:rPr lang="en-US" sz="2400" smtClean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Typically, the midpoint between each pair of adjacent values is considered as a possible </a:t>
            </a:r>
            <a:r>
              <a:rPr lang="en-US" sz="2400" i="1" smtClean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 smtClean="0"/>
              <a:t>(a</a:t>
            </a:r>
            <a:r>
              <a:rPr lang="en-US" sz="2000" baseline="-25000" smtClean="0"/>
              <a:t>i</a:t>
            </a:r>
            <a:r>
              <a:rPr lang="en-US" sz="2000" smtClean="0"/>
              <a:t>+a</a:t>
            </a:r>
            <a:r>
              <a:rPr lang="en-US" sz="2000" baseline="-25000" smtClean="0"/>
              <a:t>i+1</a:t>
            </a:r>
            <a:r>
              <a:rPr lang="en-US" sz="2000" smtClean="0"/>
              <a:t>)/2 is the midpoint between the values of a</a:t>
            </a:r>
            <a:r>
              <a:rPr lang="en-US" sz="2000" baseline="-25000" smtClean="0"/>
              <a:t>i</a:t>
            </a:r>
            <a:r>
              <a:rPr lang="en-US" sz="2000" smtClean="0"/>
              <a:t> and a</a:t>
            </a:r>
            <a:r>
              <a:rPr lang="en-US" sz="2000" baseline="-25000" smtClean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smtClean="0"/>
              <a:t>The point with the </a:t>
            </a:r>
            <a:r>
              <a:rPr lang="en-US" sz="2400" i="1" smtClean="0"/>
              <a:t>minimum expected information requirement</a:t>
            </a:r>
            <a:r>
              <a:rPr lang="en-US" sz="2400" smtClean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 smtClean="0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0EC5E7-7E63-4E0A-AA66-F91D54957C7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Gain Ratio for Attribute Selection (C4.5)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Information gain measure is biased towards attributes with a large number of values</a:t>
            </a:r>
          </a:p>
          <a:p>
            <a:pPr eaLnBrk="1" hangingPunct="1"/>
            <a:r>
              <a:rPr lang="en-US" sz="2400" smtClean="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GainRatio(A) = Gain(A)/SplitInfo(A)</a:t>
            </a:r>
          </a:p>
          <a:p>
            <a:pPr eaLnBrk="1" hangingPunct="1"/>
            <a:r>
              <a:rPr lang="en-US" sz="2400" smtClean="0"/>
              <a:t>Ex.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gain_ratio(income) = 0.029/1.557 = 0.019</a:t>
            </a:r>
          </a:p>
          <a:p>
            <a:pPr eaLnBrk="1" hangingPunct="1"/>
            <a:r>
              <a:rPr lang="en-US" sz="2400" smtClean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p:oleObj spid="_x0000_s21506" name="Equation" r:id="rId4" imgW="2387600" imgH="457200" progId="Equation.3">
              <p:embed/>
            </p:oleObj>
          </a:graphicData>
        </a:graphic>
      </p:graphicFrame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2124</Words>
  <Application>Microsoft Office PowerPoint</Application>
  <PresentationFormat>On-screen Show (4:3)</PresentationFormat>
  <Paragraphs>295</Paragraphs>
  <Slides>26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Office Theme</vt:lpstr>
      <vt:lpstr>Equation</vt:lpstr>
      <vt:lpstr>Microsoft Office Excel Worksheet</vt:lpstr>
      <vt:lpstr>Microsoft Equation 3.0</vt:lpstr>
      <vt:lpstr>Microsoft Excel Worksheet</vt:lpstr>
      <vt:lpstr>  Unit IV Decision Tree and Ensemble Model </vt:lpstr>
      <vt:lpstr>Slide 2</vt:lpstr>
      <vt:lpstr>Slide 3</vt:lpstr>
      <vt:lpstr>Slide 4</vt:lpstr>
      <vt:lpstr>Slide 5</vt:lpstr>
      <vt:lpstr>Slide 6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Model Selection: ROC Curves</vt:lpstr>
      <vt:lpstr>Issues Affecting Model Selection</vt:lpstr>
      <vt:lpstr>Ensemble Methods: Increasing the Accuracy</vt:lpstr>
      <vt:lpstr>Bagging: Boostrap Aggregation</vt:lpstr>
      <vt:lpstr>Boosting</vt:lpstr>
      <vt:lpstr>Adaboost </vt:lpstr>
      <vt:lpstr>Random Forest (Breiman 2001) </vt:lpstr>
      <vt:lpstr>Classification of Class-Imbalanced Data Sets</vt:lpstr>
      <vt:lpstr>Issues: Evaluating Classification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Unit IV Decision Tree and Ensemble Model </dc:title>
  <dc:creator>lenovo</dc:creator>
  <cp:lastModifiedBy>lenovo</cp:lastModifiedBy>
  <cp:revision>4</cp:revision>
  <dcterms:created xsi:type="dcterms:W3CDTF">2006-08-16T00:00:00Z</dcterms:created>
  <dcterms:modified xsi:type="dcterms:W3CDTF">2021-10-06T04:14:31Z</dcterms:modified>
</cp:coreProperties>
</file>