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1" r:id="rId3"/>
    <p:sldId id="382" r:id="rId4"/>
    <p:sldId id="302" r:id="rId5"/>
    <p:sldId id="356" r:id="rId6"/>
    <p:sldId id="357" r:id="rId7"/>
    <p:sldId id="374" r:id="rId8"/>
    <p:sldId id="375" r:id="rId9"/>
    <p:sldId id="376" r:id="rId10"/>
    <p:sldId id="377" r:id="rId11"/>
    <p:sldId id="391" r:id="rId12"/>
    <p:sldId id="392" r:id="rId13"/>
    <p:sldId id="361" r:id="rId14"/>
    <p:sldId id="323" r:id="rId15"/>
    <p:sldId id="329" r:id="rId16"/>
    <p:sldId id="348" r:id="rId17"/>
    <p:sldId id="330" r:id="rId18"/>
    <p:sldId id="331" r:id="rId19"/>
    <p:sldId id="332" r:id="rId20"/>
    <p:sldId id="336" r:id="rId21"/>
    <p:sldId id="334" r:id="rId22"/>
    <p:sldId id="368" r:id="rId23"/>
    <p:sldId id="369" r:id="rId24"/>
    <p:sldId id="370" r:id="rId25"/>
    <p:sldId id="371" r:id="rId26"/>
    <p:sldId id="372" r:id="rId27"/>
    <p:sldId id="345" r:id="rId28"/>
    <p:sldId id="347" r:id="rId29"/>
    <p:sldId id="346" r:id="rId30"/>
    <p:sldId id="390" r:id="rId31"/>
    <p:sldId id="383" r:id="rId32"/>
    <p:sldId id="384" r:id="rId33"/>
    <p:sldId id="386" r:id="rId34"/>
    <p:sldId id="387" r:id="rId35"/>
    <p:sldId id="388" r:id="rId36"/>
    <p:sldId id="363" r:id="rId37"/>
    <p:sldId id="364" r:id="rId38"/>
    <p:sldId id="365" r:id="rId39"/>
    <p:sldId id="362" r:id="rId40"/>
    <p:sldId id="322" r:id="rId41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660"/>
  </p:normalViewPr>
  <p:slideViewPr>
    <p:cSldViewPr>
      <p:cViewPr>
        <p:scale>
          <a:sx n="30" d="100"/>
          <a:sy n="30" d="100"/>
        </p:scale>
        <p:origin x="-1668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35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indang\Documents\TRIMSS%20and%20PIS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IKBUD\Tugas\121112\Sinkronisasi%20Mtk%20Indo%20-%20Korea%20-%20Kanad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IKBUD\Tugas\121112\Sinkronisasi%20Mtk%20Indo%20-%20Korea%20-%20Kanada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Sheet1!$B$7</c:f>
              <c:strCache>
                <c:ptCount val="1"/>
                <c:pt idx="0">
                  <c:v>Below Level 1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Sheet1!$A$8:$A$15</c:f>
              <c:strCache>
                <c:ptCount val="8"/>
                <c:pt idx="0">
                  <c:v>Shanghai-China</c:v>
                </c:pt>
                <c:pt idx="1">
                  <c:v>Singapore</c:v>
                </c:pt>
                <c:pt idx="2">
                  <c:v>Chinese Taipei</c:v>
                </c:pt>
                <c:pt idx="3">
                  <c:v>Hong Kong-China</c:v>
                </c:pt>
                <c:pt idx="4">
                  <c:v>Korea</c:v>
                </c:pt>
                <c:pt idx="5">
                  <c:v>Japan</c:v>
                </c:pt>
                <c:pt idx="6">
                  <c:v>Thailand</c:v>
                </c:pt>
                <c:pt idx="7">
                  <c:v>Indonesia</c:v>
                </c:pt>
              </c:strCache>
            </c:strRef>
          </c:cat>
          <c:val>
            <c:numRef>
              <c:f>Sheet1!$B$8:$B$15</c:f>
              <c:numCache>
                <c:formatCode>0.0</c:formatCode>
                <c:ptCount val="8"/>
                <c:pt idx="0">
                  <c:v>1.4299237542599839</c:v>
                </c:pt>
                <c:pt idx="1">
                  <c:v>3.0122351185359997</c:v>
                </c:pt>
                <c:pt idx="2">
                  <c:v>4.1588658808929955</c:v>
                </c:pt>
                <c:pt idx="3">
                  <c:v>2.5862019773680003</c:v>
                </c:pt>
                <c:pt idx="4">
                  <c:v>1.915056491527998</c:v>
                </c:pt>
                <c:pt idx="5">
                  <c:v>3.9514942825500001</c:v>
                </c:pt>
                <c:pt idx="6">
                  <c:v>22.133062661671001</c:v>
                </c:pt>
                <c:pt idx="7">
                  <c:v>43.528938729686011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Level 1</c:v>
                </c:pt>
              </c:strCache>
            </c:strRef>
          </c:tx>
          <c:spPr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Sheet1!$A$8:$A$15</c:f>
              <c:strCache>
                <c:ptCount val="8"/>
                <c:pt idx="0">
                  <c:v>Shanghai-China</c:v>
                </c:pt>
                <c:pt idx="1">
                  <c:v>Singapore</c:v>
                </c:pt>
                <c:pt idx="2">
                  <c:v>Chinese Taipei</c:v>
                </c:pt>
                <c:pt idx="3">
                  <c:v>Hong Kong-China</c:v>
                </c:pt>
                <c:pt idx="4">
                  <c:v>Korea</c:v>
                </c:pt>
                <c:pt idx="5">
                  <c:v>Japan</c:v>
                </c:pt>
                <c:pt idx="6">
                  <c:v>Thailand</c:v>
                </c:pt>
                <c:pt idx="7">
                  <c:v>Indonesia</c:v>
                </c:pt>
              </c:strCache>
            </c:strRef>
          </c:cat>
          <c:val>
            <c:numRef>
              <c:f>Sheet1!$C$8:$C$15</c:f>
              <c:numCache>
                <c:formatCode>0.0</c:formatCode>
                <c:ptCount val="8"/>
                <c:pt idx="0">
                  <c:v>3.440248058016</c:v>
                </c:pt>
                <c:pt idx="1">
                  <c:v>6.8074957739449955</c:v>
                </c:pt>
                <c:pt idx="2">
                  <c:v>8.648465862766999</c:v>
                </c:pt>
                <c:pt idx="3">
                  <c:v>6.1779489487789645</c:v>
                </c:pt>
                <c:pt idx="4">
                  <c:v>6.210306315565</c:v>
                </c:pt>
                <c:pt idx="5">
                  <c:v>8.5267473176930046</c:v>
                </c:pt>
                <c:pt idx="6">
                  <c:v>30.394086779352001</c:v>
                </c:pt>
                <c:pt idx="7">
                  <c:v>33.140735873396004</c:v>
                </c:pt>
              </c:numCache>
            </c:numRef>
          </c:val>
        </c:ser>
        <c:ser>
          <c:idx val="2"/>
          <c:order val="2"/>
          <c:tx>
            <c:strRef>
              <c:f>Sheet1!$D$7</c:f>
              <c:strCache>
                <c:ptCount val="1"/>
                <c:pt idx="0">
                  <c:v>Level 2</c:v>
                </c:pt>
              </c:strCache>
            </c:strRef>
          </c:tx>
          <c:spPr>
            <a:solidFill>
              <a:srgbClr val="FFFF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Sheet1!$A$8:$A$15</c:f>
              <c:strCache>
                <c:ptCount val="8"/>
                <c:pt idx="0">
                  <c:v>Shanghai-China</c:v>
                </c:pt>
                <c:pt idx="1">
                  <c:v>Singapore</c:v>
                </c:pt>
                <c:pt idx="2">
                  <c:v>Chinese Taipei</c:v>
                </c:pt>
                <c:pt idx="3">
                  <c:v>Hong Kong-China</c:v>
                </c:pt>
                <c:pt idx="4">
                  <c:v>Korea</c:v>
                </c:pt>
                <c:pt idx="5">
                  <c:v>Japan</c:v>
                </c:pt>
                <c:pt idx="6">
                  <c:v>Thailand</c:v>
                </c:pt>
                <c:pt idx="7">
                  <c:v>Indonesia</c:v>
                </c:pt>
              </c:strCache>
            </c:strRef>
          </c:cat>
          <c:val>
            <c:numRef>
              <c:f>Sheet1!$D$8:$D$15</c:f>
              <c:numCache>
                <c:formatCode>0.0</c:formatCode>
                <c:ptCount val="8"/>
                <c:pt idx="0">
                  <c:v>8.7376711077589189</c:v>
                </c:pt>
                <c:pt idx="1">
                  <c:v>13.129433695317006</c:v>
                </c:pt>
                <c:pt idx="2">
                  <c:v>15.501758540610998</c:v>
                </c:pt>
                <c:pt idx="3">
                  <c:v>13.242516907034</c:v>
                </c:pt>
                <c:pt idx="4">
                  <c:v>15.622705668081</c:v>
                </c:pt>
                <c:pt idx="5">
                  <c:v>17.421065731574988</c:v>
                </c:pt>
                <c:pt idx="6">
                  <c:v>27.298888540688999</c:v>
                </c:pt>
                <c:pt idx="7">
                  <c:v>16.902656613212987</c:v>
                </c:pt>
              </c:numCache>
            </c:numRef>
          </c:val>
        </c:ser>
        <c:ser>
          <c:idx val="3"/>
          <c:order val="3"/>
          <c:tx>
            <c:strRef>
              <c:f>Sheet1!$E$7</c:f>
              <c:strCache>
                <c:ptCount val="1"/>
                <c:pt idx="0">
                  <c:v>Level 3</c:v>
                </c:pt>
              </c:strCache>
            </c:strRef>
          </c:tx>
          <c:spPr>
            <a:solidFill>
              <a:srgbClr val="00B05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Sheet1!$A$8:$A$15</c:f>
              <c:strCache>
                <c:ptCount val="8"/>
                <c:pt idx="0">
                  <c:v>Shanghai-China</c:v>
                </c:pt>
                <c:pt idx="1">
                  <c:v>Singapore</c:v>
                </c:pt>
                <c:pt idx="2">
                  <c:v>Chinese Taipei</c:v>
                </c:pt>
                <c:pt idx="3">
                  <c:v>Hong Kong-China</c:v>
                </c:pt>
                <c:pt idx="4">
                  <c:v>Korea</c:v>
                </c:pt>
                <c:pt idx="5">
                  <c:v>Japan</c:v>
                </c:pt>
                <c:pt idx="6">
                  <c:v>Thailand</c:v>
                </c:pt>
                <c:pt idx="7">
                  <c:v>Indonesia</c:v>
                </c:pt>
              </c:strCache>
            </c:strRef>
          </c:cat>
          <c:val>
            <c:numRef>
              <c:f>Sheet1!$E$8:$E$15</c:f>
              <c:numCache>
                <c:formatCode>0.0</c:formatCode>
                <c:ptCount val="8"/>
                <c:pt idx="0">
                  <c:v>15.172354683269004</c:v>
                </c:pt>
                <c:pt idx="1">
                  <c:v>18.662116054380867</c:v>
                </c:pt>
                <c:pt idx="2">
                  <c:v>20.936712932063742</c:v>
                </c:pt>
                <c:pt idx="3">
                  <c:v>21.948131634476841</c:v>
                </c:pt>
                <c:pt idx="4">
                  <c:v>24.390345732880988</c:v>
                </c:pt>
                <c:pt idx="5">
                  <c:v>25.716945024926005</c:v>
                </c:pt>
                <c:pt idx="6">
                  <c:v>14.02447157526</c:v>
                </c:pt>
                <c:pt idx="7">
                  <c:v>5.4364316954150134</c:v>
                </c:pt>
              </c:numCache>
            </c:numRef>
          </c:val>
        </c:ser>
        <c:ser>
          <c:idx val="4"/>
          <c:order val="4"/>
          <c:tx>
            <c:strRef>
              <c:f>Sheet1!$F$7</c:f>
              <c:strCache>
                <c:ptCount val="1"/>
                <c:pt idx="0">
                  <c:v>Level 4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Sheet1!$A$8:$A$15</c:f>
              <c:strCache>
                <c:ptCount val="8"/>
                <c:pt idx="0">
                  <c:v>Shanghai-China</c:v>
                </c:pt>
                <c:pt idx="1">
                  <c:v>Singapore</c:v>
                </c:pt>
                <c:pt idx="2">
                  <c:v>Chinese Taipei</c:v>
                </c:pt>
                <c:pt idx="3">
                  <c:v>Hong Kong-China</c:v>
                </c:pt>
                <c:pt idx="4">
                  <c:v>Korea</c:v>
                </c:pt>
                <c:pt idx="5">
                  <c:v>Japan</c:v>
                </c:pt>
                <c:pt idx="6">
                  <c:v>Thailand</c:v>
                </c:pt>
                <c:pt idx="7">
                  <c:v>Indonesia</c:v>
                </c:pt>
              </c:strCache>
            </c:strRef>
          </c:cat>
          <c:val>
            <c:numRef>
              <c:f>Sheet1!$F$8:$F$15</c:f>
              <c:numCache>
                <c:formatCode>0.0</c:formatCode>
                <c:ptCount val="8"/>
                <c:pt idx="0">
                  <c:v>20.791440550259889</c:v>
                </c:pt>
                <c:pt idx="1">
                  <c:v>22.776200957590987</c:v>
                </c:pt>
                <c:pt idx="2">
                  <c:v>22.196141236710002</c:v>
                </c:pt>
                <c:pt idx="3">
                  <c:v>25.389840486863989</c:v>
                </c:pt>
                <c:pt idx="4">
                  <c:v>26.293535666474</c:v>
                </c:pt>
                <c:pt idx="5">
                  <c:v>23.503233503469808</c:v>
                </c:pt>
                <c:pt idx="6">
                  <c:v>4.8910322548169765</c:v>
                </c:pt>
                <c:pt idx="7">
                  <c:v>0.91606090065199997</c:v>
                </c:pt>
              </c:numCache>
            </c:numRef>
          </c:val>
        </c:ser>
        <c:ser>
          <c:idx val="5"/>
          <c:order val="5"/>
          <c:tx>
            <c:strRef>
              <c:f>Sheet1!$G$7</c:f>
              <c:strCache>
                <c:ptCount val="1"/>
                <c:pt idx="0">
                  <c:v>Level 5</c:v>
                </c:pt>
              </c:strCache>
            </c:strRef>
          </c:tx>
          <c:spPr>
            <a:solidFill>
              <a:srgbClr val="F6822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Sheet1!$A$8:$A$15</c:f>
              <c:strCache>
                <c:ptCount val="8"/>
                <c:pt idx="0">
                  <c:v>Shanghai-China</c:v>
                </c:pt>
                <c:pt idx="1">
                  <c:v>Singapore</c:v>
                </c:pt>
                <c:pt idx="2">
                  <c:v>Chinese Taipei</c:v>
                </c:pt>
                <c:pt idx="3">
                  <c:v>Hong Kong-China</c:v>
                </c:pt>
                <c:pt idx="4">
                  <c:v>Korea</c:v>
                </c:pt>
                <c:pt idx="5">
                  <c:v>Japan</c:v>
                </c:pt>
                <c:pt idx="6">
                  <c:v>Thailand</c:v>
                </c:pt>
                <c:pt idx="7">
                  <c:v>Indonesia</c:v>
                </c:pt>
              </c:strCache>
            </c:strRef>
          </c:cat>
          <c:val>
            <c:numRef>
              <c:f>Sheet1!$G$8:$G$15</c:f>
              <c:numCache>
                <c:formatCode>0.0</c:formatCode>
                <c:ptCount val="8"/>
                <c:pt idx="0">
                  <c:v>23.784291857652999</c:v>
                </c:pt>
                <c:pt idx="1">
                  <c:v>19.985095016514986</c:v>
                </c:pt>
                <c:pt idx="2">
                  <c:v>17.246720071186783</c:v>
                </c:pt>
                <c:pt idx="3">
                  <c:v>19.899054390019035</c:v>
                </c:pt>
                <c:pt idx="4">
                  <c:v>17.718841807832</c:v>
                </c:pt>
                <c:pt idx="5">
                  <c:v>14.706419942245002</c:v>
                </c:pt>
                <c:pt idx="6">
                  <c:v>0.97925177779199957</c:v>
                </c:pt>
                <c:pt idx="7">
                  <c:v>7.5176187638000033E-2</c:v>
                </c:pt>
              </c:numCache>
            </c:numRef>
          </c:val>
        </c:ser>
        <c:ser>
          <c:idx val="6"/>
          <c:order val="6"/>
          <c:tx>
            <c:strRef>
              <c:f>Sheet1!$H$7</c:f>
              <c:strCache>
                <c:ptCount val="1"/>
                <c:pt idx="0">
                  <c:v>Level 6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Sheet1!$A$8:$A$15</c:f>
              <c:strCache>
                <c:ptCount val="8"/>
                <c:pt idx="0">
                  <c:v>Shanghai-China</c:v>
                </c:pt>
                <c:pt idx="1">
                  <c:v>Singapore</c:v>
                </c:pt>
                <c:pt idx="2">
                  <c:v>Chinese Taipei</c:v>
                </c:pt>
                <c:pt idx="3">
                  <c:v>Hong Kong-China</c:v>
                </c:pt>
                <c:pt idx="4">
                  <c:v>Korea</c:v>
                </c:pt>
                <c:pt idx="5">
                  <c:v>Japan</c:v>
                </c:pt>
                <c:pt idx="6">
                  <c:v>Thailand</c:v>
                </c:pt>
                <c:pt idx="7">
                  <c:v>Indonesia</c:v>
                </c:pt>
              </c:strCache>
            </c:strRef>
          </c:cat>
          <c:val>
            <c:numRef>
              <c:f>Sheet1!$H$8:$H$15</c:f>
              <c:numCache>
                <c:formatCode>0.0</c:formatCode>
                <c:ptCount val="8"/>
                <c:pt idx="0">
                  <c:v>26.644069988784999</c:v>
                </c:pt>
                <c:pt idx="1">
                  <c:v>15.627423383714998</c:v>
                </c:pt>
                <c:pt idx="2">
                  <c:v>11.311335475768002</c:v>
                </c:pt>
                <c:pt idx="3">
                  <c:v>10.756305655459</c:v>
                </c:pt>
                <c:pt idx="4">
                  <c:v>7.8492083176390004</c:v>
                </c:pt>
                <c:pt idx="5">
                  <c:v>6.1740941975399855</c:v>
                </c:pt>
                <c:pt idx="6">
                  <c:v>0.27920641041799993</c:v>
                </c:pt>
                <c:pt idx="7">
                  <c:v>0</c:v>
                </c:pt>
              </c:numCache>
            </c:numRef>
          </c:val>
        </c:ser>
        <c:overlap val="100"/>
        <c:axId val="49904640"/>
        <c:axId val="49926912"/>
      </c:barChart>
      <c:catAx>
        <c:axId val="499046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SG"/>
            </a:pPr>
            <a:endParaRPr lang="en-US"/>
          </a:p>
        </c:txPr>
        <c:crossAx val="49926912"/>
        <c:crosses val="autoZero"/>
        <c:auto val="1"/>
        <c:lblAlgn val="ctr"/>
        <c:lblOffset val="100"/>
      </c:catAx>
      <c:valAx>
        <c:axId val="49926912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lang="en-SG"/>
            </a:pPr>
            <a:endParaRPr lang="en-US"/>
          </a:p>
        </c:txPr>
        <c:crossAx val="4990464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400" b="1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percentStacked"/>
        <c:ser>
          <c:idx val="0"/>
          <c:order val="0"/>
          <c:tx>
            <c:strRef>
              <c:f>'bm2011'!$B$60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strRef>
              <c:f>'bm2011'!$A$61:$A$71</c:f>
              <c:strCache>
                <c:ptCount val="11"/>
                <c:pt idx="0">
                  <c:v>Chinese Taipei </c:v>
                </c:pt>
                <c:pt idx="1">
                  <c:v>Singapore</c:v>
                </c:pt>
                <c:pt idx="2">
                  <c:v>Korea, Rep. of</c:v>
                </c:pt>
                <c:pt idx="3">
                  <c:v>Japan</c:v>
                </c:pt>
                <c:pt idx="4">
                  <c:v>Turkey</c:v>
                </c:pt>
                <c:pt idx="5">
                  <c:v>Malaysia</c:v>
                </c:pt>
                <c:pt idx="6">
                  <c:v>Thailand</c:v>
                </c:pt>
                <c:pt idx="7">
                  <c:v>Iran</c:v>
                </c:pt>
                <c:pt idx="8">
                  <c:v>Saudi Arabia</c:v>
                </c:pt>
                <c:pt idx="9">
                  <c:v>Morocco</c:v>
                </c:pt>
                <c:pt idx="10">
                  <c:v>Indonesia</c:v>
                </c:pt>
              </c:strCache>
            </c:strRef>
          </c:cat>
          <c:val>
            <c:numRef>
              <c:f>'bm2011'!$B$61:$B$71</c:f>
              <c:numCache>
                <c:formatCode>General</c:formatCode>
                <c:ptCount val="11"/>
                <c:pt idx="0">
                  <c:v>4.0000000000000022E-2</c:v>
                </c:pt>
                <c:pt idx="1">
                  <c:v>1.0000000000000005E-2</c:v>
                </c:pt>
                <c:pt idx="2">
                  <c:v>1.0000000000000005E-2</c:v>
                </c:pt>
                <c:pt idx="3">
                  <c:v>3.0000000000000002E-2</c:v>
                </c:pt>
                <c:pt idx="4">
                  <c:v>0.33000000000000257</c:v>
                </c:pt>
                <c:pt idx="5">
                  <c:v>0.35000000000000031</c:v>
                </c:pt>
                <c:pt idx="6">
                  <c:v>0.38000000000000228</c:v>
                </c:pt>
                <c:pt idx="7">
                  <c:v>0.45</c:v>
                </c:pt>
                <c:pt idx="8">
                  <c:v>0.53</c:v>
                </c:pt>
                <c:pt idx="9">
                  <c:v>0.56999999999999995</c:v>
                </c:pt>
                <c:pt idx="10">
                  <c:v>0.64000000000000457</c:v>
                </c:pt>
              </c:numCache>
            </c:numRef>
          </c:val>
        </c:ser>
        <c:ser>
          <c:idx val="1"/>
          <c:order val="1"/>
          <c:tx>
            <c:strRef>
              <c:f>'bm2011'!$C$60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'bm2011'!$A$61:$A$71</c:f>
              <c:strCache>
                <c:ptCount val="11"/>
                <c:pt idx="0">
                  <c:v>Chinese Taipei </c:v>
                </c:pt>
                <c:pt idx="1">
                  <c:v>Singapore</c:v>
                </c:pt>
                <c:pt idx="2">
                  <c:v>Korea, Rep. of</c:v>
                </c:pt>
                <c:pt idx="3">
                  <c:v>Japan</c:v>
                </c:pt>
                <c:pt idx="4">
                  <c:v>Turkey</c:v>
                </c:pt>
                <c:pt idx="5">
                  <c:v>Malaysia</c:v>
                </c:pt>
                <c:pt idx="6">
                  <c:v>Thailand</c:v>
                </c:pt>
                <c:pt idx="7">
                  <c:v>Iran</c:v>
                </c:pt>
                <c:pt idx="8">
                  <c:v>Saudi Arabia</c:v>
                </c:pt>
                <c:pt idx="9">
                  <c:v>Morocco</c:v>
                </c:pt>
                <c:pt idx="10">
                  <c:v>Indonesia</c:v>
                </c:pt>
              </c:strCache>
            </c:strRef>
          </c:cat>
          <c:val>
            <c:numRef>
              <c:f>'bm2011'!$C$61:$C$71</c:f>
              <c:numCache>
                <c:formatCode>General</c:formatCode>
                <c:ptCount val="11"/>
                <c:pt idx="0">
                  <c:v>8.0000000000000043E-2</c:v>
                </c:pt>
                <c:pt idx="1">
                  <c:v>7.0000000000000021E-2</c:v>
                </c:pt>
                <c:pt idx="2">
                  <c:v>6.0000000000000032E-2</c:v>
                </c:pt>
                <c:pt idx="3">
                  <c:v>0.1</c:v>
                </c:pt>
                <c:pt idx="4">
                  <c:v>0.27</c:v>
                </c:pt>
                <c:pt idx="5">
                  <c:v>0.29000000000000031</c:v>
                </c:pt>
                <c:pt idx="6">
                  <c:v>0.34</c:v>
                </c:pt>
                <c:pt idx="7">
                  <c:v>0.29000000000000031</c:v>
                </c:pt>
                <c:pt idx="8">
                  <c:v>0.27</c:v>
                </c:pt>
                <c:pt idx="9">
                  <c:v>0.28000000000000008</c:v>
                </c:pt>
                <c:pt idx="10">
                  <c:v>0.24000000000000021</c:v>
                </c:pt>
              </c:numCache>
            </c:numRef>
          </c:val>
        </c:ser>
        <c:ser>
          <c:idx val="2"/>
          <c:order val="2"/>
          <c:tx>
            <c:strRef>
              <c:f>'bm2011'!$D$60</c:f>
              <c:strCache>
                <c:ptCount val="1"/>
                <c:pt idx="0">
                  <c:v>Intermediate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cat>
            <c:strRef>
              <c:f>'bm2011'!$A$61:$A$71</c:f>
              <c:strCache>
                <c:ptCount val="11"/>
                <c:pt idx="0">
                  <c:v>Chinese Taipei </c:v>
                </c:pt>
                <c:pt idx="1">
                  <c:v>Singapore</c:v>
                </c:pt>
                <c:pt idx="2">
                  <c:v>Korea, Rep. of</c:v>
                </c:pt>
                <c:pt idx="3">
                  <c:v>Japan</c:v>
                </c:pt>
                <c:pt idx="4">
                  <c:v>Turkey</c:v>
                </c:pt>
                <c:pt idx="5">
                  <c:v>Malaysia</c:v>
                </c:pt>
                <c:pt idx="6">
                  <c:v>Thailand</c:v>
                </c:pt>
                <c:pt idx="7">
                  <c:v>Iran</c:v>
                </c:pt>
                <c:pt idx="8">
                  <c:v>Saudi Arabia</c:v>
                </c:pt>
                <c:pt idx="9">
                  <c:v>Morocco</c:v>
                </c:pt>
                <c:pt idx="10">
                  <c:v>Indonesia</c:v>
                </c:pt>
              </c:strCache>
            </c:strRef>
          </c:cat>
          <c:val>
            <c:numRef>
              <c:f>'bm2011'!$D$61:$D$71</c:f>
              <c:numCache>
                <c:formatCode>General</c:formatCode>
                <c:ptCount val="11"/>
                <c:pt idx="0">
                  <c:v>0.15000000000000024</c:v>
                </c:pt>
                <c:pt idx="1">
                  <c:v>0.14000000000000001</c:v>
                </c:pt>
                <c:pt idx="2">
                  <c:v>0.16</c:v>
                </c:pt>
                <c:pt idx="3">
                  <c:v>0.26</c:v>
                </c:pt>
                <c:pt idx="4">
                  <c:v>0.2</c:v>
                </c:pt>
                <c:pt idx="5">
                  <c:v>0.24000000000000021</c:v>
                </c:pt>
                <c:pt idx="6">
                  <c:v>0.2</c:v>
                </c:pt>
                <c:pt idx="7">
                  <c:v>0.18000000000000024</c:v>
                </c:pt>
                <c:pt idx="8">
                  <c:v>0.15000000000000024</c:v>
                </c:pt>
                <c:pt idx="9">
                  <c:v>0.13</c:v>
                </c:pt>
                <c:pt idx="10">
                  <c:v>0.1</c:v>
                </c:pt>
              </c:numCache>
            </c:numRef>
          </c:val>
        </c:ser>
        <c:ser>
          <c:idx val="3"/>
          <c:order val="3"/>
          <c:tx>
            <c:strRef>
              <c:f>'bm2011'!$E$60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</c:spPr>
          <c:cat>
            <c:strRef>
              <c:f>'bm2011'!$A$61:$A$71</c:f>
              <c:strCache>
                <c:ptCount val="11"/>
                <c:pt idx="0">
                  <c:v>Chinese Taipei </c:v>
                </c:pt>
                <c:pt idx="1">
                  <c:v>Singapore</c:v>
                </c:pt>
                <c:pt idx="2">
                  <c:v>Korea, Rep. of</c:v>
                </c:pt>
                <c:pt idx="3">
                  <c:v>Japan</c:v>
                </c:pt>
                <c:pt idx="4">
                  <c:v>Turkey</c:v>
                </c:pt>
                <c:pt idx="5">
                  <c:v>Malaysia</c:v>
                </c:pt>
                <c:pt idx="6">
                  <c:v>Thailand</c:v>
                </c:pt>
                <c:pt idx="7">
                  <c:v>Iran</c:v>
                </c:pt>
                <c:pt idx="8">
                  <c:v>Saudi Arabia</c:v>
                </c:pt>
                <c:pt idx="9">
                  <c:v>Morocco</c:v>
                </c:pt>
                <c:pt idx="10">
                  <c:v>Indonesia</c:v>
                </c:pt>
              </c:strCache>
            </c:strRef>
          </c:cat>
          <c:val>
            <c:numRef>
              <c:f>'bm2011'!$E$61:$E$71</c:f>
              <c:numCache>
                <c:formatCode>General</c:formatCode>
                <c:ptCount val="11"/>
                <c:pt idx="0">
                  <c:v>0.24000000000000021</c:v>
                </c:pt>
                <c:pt idx="1">
                  <c:v>0.30000000000000032</c:v>
                </c:pt>
                <c:pt idx="2">
                  <c:v>0.30000000000000032</c:v>
                </c:pt>
                <c:pt idx="3">
                  <c:v>0.34</c:v>
                </c:pt>
                <c:pt idx="4">
                  <c:v>0.13</c:v>
                </c:pt>
                <c:pt idx="5">
                  <c:v>0.1</c:v>
                </c:pt>
                <c:pt idx="6">
                  <c:v>6.0000000000000032E-2</c:v>
                </c:pt>
                <c:pt idx="7">
                  <c:v>6.0000000000000032E-2</c:v>
                </c:pt>
                <c:pt idx="8">
                  <c:v>4.0000000000000022E-2</c:v>
                </c:pt>
                <c:pt idx="9">
                  <c:v>2.0000000000000011E-2</c:v>
                </c:pt>
                <c:pt idx="10">
                  <c:v>2.0000000000000011E-2</c:v>
                </c:pt>
              </c:numCache>
            </c:numRef>
          </c:val>
        </c:ser>
        <c:ser>
          <c:idx val="4"/>
          <c:order val="4"/>
          <c:tx>
            <c:strRef>
              <c:f>'bm2011'!$F$60</c:f>
              <c:strCache>
                <c:ptCount val="1"/>
                <c:pt idx="0">
                  <c:v>Advance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cat>
            <c:strRef>
              <c:f>'bm2011'!$A$61:$A$71</c:f>
              <c:strCache>
                <c:ptCount val="11"/>
                <c:pt idx="0">
                  <c:v>Chinese Taipei </c:v>
                </c:pt>
                <c:pt idx="1">
                  <c:v>Singapore</c:v>
                </c:pt>
                <c:pt idx="2">
                  <c:v>Korea, Rep. of</c:v>
                </c:pt>
                <c:pt idx="3">
                  <c:v>Japan</c:v>
                </c:pt>
                <c:pt idx="4">
                  <c:v>Turkey</c:v>
                </c:pt>
                <c:pt idx="5">
                  <c:v>Malaysia</c:v>
                </c:pt>
                <c:pt idx="6">
                  <c:v>Thailand</c:v>
                </c:pt>
                <c:pt idx="7">
                  <c:v>Iran</c:v>
                </c:pt>
                <c:pt idx="8">
                  <c:v>Saudi Arabia</c:v>
                </c:pt>
                <c:pt idx="9">
                  <c:v>Morocco</c:v>
                </c:pt>
                <c:pt idx="10">
                  <c:v>Indonesia</c:v>
                </c:pt>
              </c:strCache>
            </c:strRef>
          </c:cat>
          <c:val>
            <c:numRef>
              <c:f>'bm2011'!$F$61:$F$71</c:f>
              <c:numCache>
                <c:formatCode>General</c:formatCode>
                <c:ptCount val="11"/>
                <c:pt idx="0">
                  <c:v>0.49000000000000032</c:v>
                </c:pt>
                <c:pt idx="1">
                  <c:v>0.48000000000000032</c:v>
                </c:pt>
                <c:pt idx="2">
                  <c:v>0.47000000000000008</c:v>
                </c:pt>
                <c:pt idx="3">
                  <c:v>0.27</c:v>
                </c:pt>
                <c:pt idx="4">
                  <c:v>7.0000000000000021E-2</c:v>
                </c:pt>
                <c:pt idx="5">
                  <c:v>2.0000000000000011E-2</c:v>
                </c:pt>
                <c:pt idx="6">
                  <c:v>2.0000000000000011E-2</c:v>
                </c:pt>
                <c:pt idx="7">
                  <c:v>2.0000000000000011E-2</c:v>
                </c:pt>
                <c:pt idx="8">
                  <c:v>1.0000000000000005E-2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overlap val="100"/>
        <c:axId val="49540096"/>
        <c:axId val="49541888"/>
      </c:barChart>
      <c:catAx>
        <c:axId val="49540096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lang="id-ID"/>
            </a:pPr>
            <a:endParaRPr lang="en-US"/>
          </a:p>
        </c:txPr>
        <c:crossAx val="49541888"/>
        <c:crosses val="autoZero"/>
        <c:auto val="1"/>
        <c:lblAlgn val="ctr"/>
        <c:lblOffset val="100"/>
      </c:catAx>
      <c:valAx>
        <c:axId val="49541888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lang="id-ID"/>
            </a:pPr>
            <a:endParaRPr lang="en-US"/>
          </a:p>
        </c:txPr>
        <c:crossAx val="49540096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lang="id-ID"/>
          </a:pPr>
          <a:endParaRPr lang="en-US"/>
        </a:p>
      </c:txPr>
    </c:legend>
    <c:plotVisOnly val="1"/>
    <c:dispBlanksAs val="gap"/>
  </c:chart>
  <c:txPr>
    <a:bodyPr/>
    <a:lstStyle/>
    <a:p>
      <a:pPr>
        <a:defRPr sz="1400"/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percentStacked"/>
        <c:ser>
          <c:idx val="0"/>
          <c:order val="0"/>
          <c:tx>
            <c:strRef>
              <c:f>'bm2007'!$B$60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strRef>
              <c:f>'bm2007'!$A$61:$A$71</c:f>
              <c:strCache>
                <c:ptCount val="11"/>
                <c:pt idx="0">
                  <c:v>Chinese Taipei </c:v>
                </c:pt>
                <c:pt idx="1">
                  <c:v>Korea, Rep. of</c:v>
                </c:pt>
                <c:pt idx="2">
                  <c:v>Singapore</c:v>
                </c:pt>
                <c:pt idx="3">
                  <c:v>Japan</c:v>
                </c:pt>
                <c:pt idx="4">
                  <c:v>Turkey</c:v>
                </c:pt>
                <c:pt idx="5">
                  <c:v>Thailand</c:v>
                </c:pt>
                <c:pt idx="6">
                  <c:v>Malaysia</c:v>
                </c:pt>
                <c:pt idx="7">
                  <c:v>Iran</c:v>
                </c:pt>
                <c:pt idx="8">
                  <c:v>Indonesia</c:v>
                </c:pt>
                <c:pt idx="9">
                  <c:v>Morocco</c:v>
                </c:pt>
                <c:pt idx="10">
                  <c:v>Saudi Arabia</c:v>
                </c:pt>
              </c:strCache>
            </c:strRef>
          </c:cat>
          <c:val>
            <c:numRef>
              <c:f>'bm2007'!$B$61:$B$71</c:f>
              <c:numCache>
                <c:formatCode>General</c:formatCode>
                <c:ptCount val="11"/>
                <c:pt idx="0">
                  <c:v>0.05</c:v>
                </c:pt>
                <c:pt idx="1">
                  <c:v>2.0000000000000011E-2</c:v>
                </c:pt>
                <c:pt idx="2">
                  <c:v>3.0000000000000002E-2</c:v>
                </c:pt>
                <c:pt idx="3">
                  <c:v>3.0000000000000002E-2</c:v>
                </c:pt>
                <c:pt idx="4">
                  <c:v>0.41000000000000031</c:v>
                </c:pt>
                <c:pt idx="5">
                  <c:v>0.34</c:v>
                </c:pt>
                <c:pt idx="6">
                  <c:v>0.18000000000000024</c:v>
                </c:pt>
                <c:pt idx="7">
                  <c:v>0.49000000000000032</c:v>
                </c:pt>
                <c:pt idx="8">
                  <c:v>0.52</c:v>
                </c:pt>
                <c:pt idx="9">
                  <c:v>0.59</c:v>
                </c:pt>
                <c:pt idx="10">
                  <c:v>0.82000000000000062</c:v>
                </c:pt>
              </c:numCache>
            </c:numRef>
          </c:val>
        </c:ser>
        <c:ser>
          <c:idx val="1"/>
          <c:order val="1"/>
          <c:tx>
            <c:strRef>
              <c:f>'bm2007'!$C$60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'bm2007'!$A$61:$A$71</c:f>
              <c:strCache>
                <c:ptCount val="11"/>
                <c:pt idx="0">
                  <c:v>Chinese Taipei </c:v>
                </c:pt>
                <c:pt idx="1">
                  <c:v>Korea, Rep. of</c:v>
                </c:pt>
                <c:pt idx="2">
                  <c:v>Singapore</c:v>
                </c:pt>
                <c:pt idx="3">
                  <c:v>Japan</c:v>
                </c:pt>
                <c:pt idx="4">
                  <c:v>Turkey</c:v>
                </c:pt>
                <c:pt idx="5">
                  <c:v>Thailand</c:v>
                </c:pt>
                <c:pt idx="6">
                  <c:v>Malaysia</c:v>
                </c:pt>
                <c:pt idx="7">
                  <c:v>Iran</c:v>
                </c:pt>
                <c:pt idx="8">
                  <c:v>Indonesia</c:v>
                </c:pt>
                <c:pt idx="9">
                  <c:v>Morocco</c:v>
                </c:pt>
                <c:pt idx="10">
                  <c:v>Saudi Arabia</c:v>
                </c:pt>
              </c:strCache>
            </c:strRef>
          </c:cat>
          <c:val>
            <c:numRef>
              <c:f>'bm2007'!$C$61:$C$71</c:f>
              <c:numCache>
                <c:formatCode>General</c:formatCode>
                <c:ptCount val="11"/>
                <c:pt idx="0">
                  <c:v>9.0000000000000024E-2</c:v>
                </c:pt>
                <c:pt idx="1">
                  <c:v>8.0000000000000043E-2</c:v>
                </c:pt>
                <c:pt idx="2">
                  <c:v>9.0000000000000024E-2</c:v>
                </c:pt>
                <c:pt idx="3">
                  <c:v>0.1</c:v>
                </c:pt>
                <c:pt idx="4">
                  <c:v>0.26</c:v>
                </c:pt>
                <c:pt idx="5">
                  <c:v>0.32000000000000245</c:v>
                </c:pt>
                <c:pt idx="6">
                  <c:v>0.32000000000000245</c:v>
                </c:pt>
                <c:pt idx="7">
                  <c:v>0.31000000000000216</c:v>
                </c:pt>
                <c:pt idx="8">
                  <c:v>0.29000000000000031</c:v>
                </c:pt>
                <c:pt idx="9">
                  <c:v>0.28000000000000008</c:v>
                </c:pt>
                <c:pt idx="10">
                  <c:v>0.15000000000000024</c:v>
                </c:pt>
              </c:numCache>
            </c:numRef>
          </c:val>
        </c:ser>
        <c:ser>
          <c:idx val="2"/>
          <c:order val="2"/>
          <c:tx>
            <c:strRef>
              <c:f>'bm2007'!$D$60</c:f>
              <c:strCache>
                <c:ptCount val="1"/>
                <c:pt idx="0">
                  <c:v>Intermediate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cat>
            <c:strRef>
              <c:f>'bm2007'!$A$61:$A$71</c:f>
              <c:strCache>
                <c:ptCount val="11"/>
                <c:pt idx="0">
                  <c:v>Chinese Taipei </c:v>
                </c:pt>
                <c:pt idx="1">
                  <c:v>Korea, Rep. of</c:v>
                </c:pt>
                <c:pt idx="2">
                  <c:v>Singapore</c:v>
                </c:pt>
                <c:pt idx="3">
                  <c:v>Japan</c:v>
                </c:pt>
                <c:pt idx="4">
                  <c:v>Turkey</c:v>
                </c:pt>
                <c:pt idx="5">
                  <c:v>Thailand</c:v>
                </c:pt>
                <c:pt idx="6">
                  <c:v>Malaysia</c:v>
                </c:pt>
                <c:pt idx="7">
                  <c:v>Iran</c:v>
                </c:pt>
                <c:pt idx="8">
                  <c:v>Indonesia</c:v>
                </c:pt>
                <c:pt idx="9">
                  <c:v>Morocco</c:v>
                </c:pt>
                <c:pt idx="10">
                  <c:v>Saudi Arabia</c:v>
                </c:pt>
              </c:strCache>
            </c:strRef>
          </c:cat>
          <c:val>
            <c:numRef>
              <c:f>'bm2007'!$D$61:$D$71</c:f>
              <c:numCache>
                <c:formatCode>General</c:formatCode>
                <c:ptCount val="11"/>
                <c:pt idx="0">
                  <c:v>0.15000000000000024</c:v>
                </c:pt>
                <c:pt idx="1">
                  <c:v>0.19</c:v>
                </c:pt>
                <c:pt idx="2">
                  <c:v>0.18000000000000024</c:v>
                </c:pt>
                <c:pt idx="3">
                  <c:v>0.26</c:v>
                </c:pt>
                <c:pt idx="4">
                  <c:v>0.18000000000000024</c:v>
                </c:pt>
                <c:pt idx="5">
                  <c:v>0.22</c:v>
                </c:pt>
                <c:pt idx="6">
                  <c:v>0.32000000000000245</c:v>
                </c:pt>
                <c:pt idx="7">
                  <c:v>0.15000000000000024</c:v>
                </c:pt>
                <c:pt idx="8">
                  <c:v>0.15000000000000024</c:v>
                </c:pt>
                <c:pt idx="9">
                  <c:v>0.12000000000000002</c:v>
                </c:pt>
                <c:pt idx="10">
                  <c:v>3.0000000000000002E-2</c:v>
                </c:pt>
              </c:numCache>
            </c:numRef>
          </c:val>
        </c:ser>
        <c:ser>
          <c:idx val="3"/>
          <c:order val="3"/>
          <c:tx>
            <c:strRef>
              <c:f>'bm2007'!$E$60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</c:spPr>
          <c:cat>
            <c:strRef>
              <c:f>'bm2007'!$A$61:$A$71</c:f>
              <c:strCache>
                <c:ptCount val="11"/>
                <c:pt idx="0">
                  <c:v>Chinese Taipei </c:v>
                </c:pt>
                <c:pt idx="1">
                  <c:v>Korea, Rep. of</c:v>
                </c:pt>
                <c:pt idx="2">
                  <c:v>Singapore</c:v>
                </c:pt>
                <c:pt idx="3">
                  <c:v>Japan</c:v>
                </c:pt>
                <c:pt idx="4">
                  <c:v>Turkey</c:v>
                </c:pt>
                <c:pt idx="5">
                  <c:v>Thailand</c:v>
                </c:pt>
                <c:pt idx="6">
                  <c:v>Malaysia</c:v>
                </c:pt>
                <c:pt idx="7">
                  <c:v>Iran</c:v>
                </c:pt>
                <c:pt idx="8">
                  <c:v>Indonesia</c:v>
                </c:pt>
                <c:pt idx="9">
                  <c:v>Morocco</c:v>
                </c:pt>
                <c:pt idx="10">
                  <c:v>Saudi Arabia</c:v>
                </c:pt>
              </c:strCache>
            </c:strRef>
          </c:cat>
          <c:val>
            <c:numRef>
              <c:f>'bm2007'!$E$61:$E$71</c:f>
              <c:numCache>
                <c:formatCode>General</c:formatCode>
                <c:ptCount val="11"/>
                <c:pt idx="0">
                  <c:v>0.26</c:v>
                </c:pt>
                <c:pt idx="1">
                  <c:v>0.31000000000000216</c:v>
                </c:pt>
                <c:pt idx="2">
                  <c:v>0.30000000000000032</c:v>
                </c:pt>
                <c:pt idx="3">
                  <c:v>0.35000000000000031</c:v>
                </c:pt>
                <c:pt idx="4">
                  <c:v>0.1</c:v>
                </c:pt>
                <c:pt idx="5">
                  <c:v>9.0000000000000024E-2</c:v>
                </c:pt>
                <c:pt idx="6">
                  <c:v>0.16</c:v>
                </c:pt>
                <c:pt idx="7">
                  <c:v>4.0000000000000022E-2</c:v>
                </c:pt>
                <c:pt idx="8">
                  <c:v>4.0000000000000022E-2</c:v>
                </c:pt>
                <c:pt idx="9">
                  <c:v>1.0000000000000005E-2</c:v>
                </c:pt>
                <c:pt idx="10">
                  <c:v>0</c:v>
                </c:pt>
              </c:numCache>
            </c:numRef>
          </c:val>
        </c:ser>
        <c:ser>
          <c:idx val="4"/>
          <c:order val="4"/>
          <c:tx>
            <c:strRef>
              <c:f>'bm2007'!$F$60</c:f>
              <c:strCache>
                <c:ptCount val="1"/>
                <c:pt idx="0">
                  <c:v>Advance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cat>
            <c:strRef>
              <c:f>'bm2007'!$A$61:$A$71</c:f>
              <c:strCache>
                <c:ptCount val="11"/>
                <c:pt idx="0">
                  <c:v>Chinese Taipei </c:v>
                </c:pt>
                <c:pt idx="1">
                  <c:v>Korea, Rep. of</c:v>
                </c:pt>
                <c:pt idx="2">
                  <c:v>Singapore</c:v>
                </c:pt>
                <c:pt idx="3">
                  <c:v>Japan</c:v>
                </c:pt>
                <c:pt idx="4">
                  <c:v>Turkey</c:v>
                </c:pt>
                <c:pt idx="5">
                  <c:v>Thailand</c:v>
                </c:pt>
                <c:pt idx="6">
                  <c:v>Malaysia</c:v>
                </c:pt>
                <c:pt idx="7">
                  <c:v>Iran</c:v>
                </c:pt>
                <c:pt idx="8">
                  <c:v>Indonesia</c:v>
                </c:pt>
                <c:pt idx="9">
                  <c:v>Morocco</c:v>
                </c:pt>
                <c:pt idx="10">
                  <c:v>Saudi Arabia</c:v>
                </c:pt>
              </c:strCache>
            </c:strRef>
          </c:cat>
          <c:val>
            <c:numRef>
              <c:f>'bm2007'!$F$61:$F$71</c:f>
              <c:numCache>
                <c:formatCode>General</c:formatCode>
                <c:ptCount val="11"/>
                <c:pt idx="0">
                  <c:v>0.45</c:v>
                </c:pt>
                <c:pt idx="1">
                  <c:v>0.4</c:v>
                </c:pt>
                <c:pt idx="2">
                  <c:v>0.4</c:v>
                </c:pt>
                <c:pt idx="3">
                  <c:v>0.26</c:v>
                </c:pt>
                <c:pt idx="4">
                  <c:v>0.05</c:v>
                </c:pt>
                <c:pt idx="5">
                  <c:v>3.0000000000000002E-2</c:v>
                </c:pt>
                <c:pt idx="6">
                  <c:v>2.0000000000000011E-2</c:v>
                </c:pt>
                <c:pt idx="7">
                  <c:v>1.0000000000000005E-2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overlap val="100"/>
        <c:axId val="49970176"/>
        <c:axId val="49980160"/>
      </c:barChart>
      <c:catAx>
        <c:axId val="49970176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lang="en-US"/>
            </a:pPr>
            <a:endParaRPr lang="en-US"/>
          </a:p>
        </c:txPr>
        <c:crossAx val="49980160"/>
        <c:crosses val="autoZero"/>
        <c:auto val="1"/>
        <c:lblAlgn val="ctr"/>
        <c:lblOffset val="100"/>
      </c:catAx>
      <c:valAx>
        <c:axId val="49980160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9970176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</c:chart>
  <c:txPr>
    <a:bodyPr/>
    <a:lstStyle/>
    <a:p>
      <a:pPr>
        <a:defRPr sz="1400"/>
      </a:pPr>
      <a:endParaRPr lang="en-US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AA5D-059D-41EF-83CA-C573F1F1E6EC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2B335-6EAF-415F-9ED8-5F92A3B33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CEDA7-CA0C-4CE4-8D2D-55FB2DB02D9C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93972-A8D1-4470-9DC7-A57F7FAFF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3972-A8D1-4470-9DC7-A57F7FAFF5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3972-A8D1-4470-9DC7-A57F7FAFF57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EE80-04FA-4136-9FF5-527C20CEE25B}" type="datetimeFigureOut">
              <a:rPr lang="en-US" smtClean="0"/>
              <a:pPr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D008-FB10-465F-882D-E5B3467C2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zo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7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Zulkardi@yaho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467600" cy="2590800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tr-TR" sz="4800" b="1" dirty="0" smtClean="0"/>
              <a:t>P</a:t>
            </a:r>
            <a:r>
              <a:rPr lang="en-US" sz="4800" b="1" dirty="0" smtClean="0"/>
              <a:t>ENDESAINAN SOAL </a:t>
            </a:r>
            <a:br>
              <a:rPr lang="en-US" sz="4800" b="1" dirty="0" smtClean="0"/>
            </a:br>
            <a:r>
              <a:rPr lang="en-US" sz="4800" b="1" dirty="0" smtClean="0"/>
              <a:t>Higher Order Thinking (HOT) 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GB" sz="4800" b="1" dirty="0"/>
              <a:t> 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772400" cy="32766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Disampaikan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pada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b="1" i="1" dirty="0" err="1" smtClean="0">
                <a:solidFill>
                  <a:srgbClr val="0070C0"/>
                </a:solidFill>
              </a:rPr>
              <a:t>Lokakarya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Pembinaan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Penulisan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Soal</a:t>
            </a:r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GB" sz="2400" b="1" dirty="0" err="1" smtClean="0">
                <a:solidFill>
                  <a:srgbClr val="0070C0"/>
                </a:solidFill>
              </a:rPr>
              <a:t>Jum’at</a:t>
            </a:r>
            <a:r>
              <a:rPr lang="en-GB" sz="2400" b="1" dirty="0" smtClean="0">
                <a:solidFill>
                  <a:srgbClr val="0070C0"/>
                </a:solidFill>
              </a:rPr>
              <a:t> , 6 September 2013, Acacia Hotel, Jakarta</a:t>
            </a:r>
            <a:endParaRPr lang="en-US" sz="2400" dirty="0" smtClean="0">
              <a:solidFill>
                <a:srgbClr val="0070C0"/>
              </a:solidFill>
            </a:endParaRPr>
          </a:p>
          <a:p>
            <a:pPr algn="r"/>
            <a:endParaRPr lang="en-US" sz="2400" dirty="0" smtClean="0">
              <a:solidFill>
                <a:srgbClr val="0070C0"/>
              </a:solidFill>
            </a:endParaRPr>
          </a:p>
          <a:p>
            <a:pPr algn="r"/>
            <a:r>
              <a:rPr lang="en-US" sz="2400" dirty="0" err="1" smtClean="0">
                <a:solidFill>
                  <a:srgbClr val="0070C0"/>
                </a:solidFill>
              </a:rPr>
              <a:t>Zulkardi</a:t>
            </a:r>
            <a:endParaRPr lang="en-US" sz="2400" dirty="0" smtClean="0">
              <a:solidFill>
                <a:srgbClr val="0070C0"/>
              </a:solidFill>
            </a:endParaRPr>
          </a:p>
          <a:p>
            <a:pPr algn="r"/>
            <a:r>
              <a:rPr lang="en-GB" sz="2000" b="1" dirty="0" smtClean="0">
                <a:solidFill>
                  <a:srgbClr val="0070C0"/>
                </a:solidFill>
              </a:rPr>
              <a:t>Guru </a:t>
            </a:r>
            <a:r>
              <a:rPr lang="en-GB" sz="2000" b="1" dirty="0" err="1" smtClean="0">
                <a:solidFill>
                  <a:srgbClr val="0070C0"/>
                </a:solidFill>
              </a:rPr>
              <a:t>Besar</a:t>
            </a:r>
            <a:r>
              <a:rPr lang="en-GB" sz="2000" b="1" dirty="0" smtClean="0">
                <a:solidFill>
                  <a:srgbClr val="0070C0"/>
                </a:solidFill>
              </a:rPr>
              <a:t>  </a:t>
            </a:r>
            <a:r>
              <a:rPr lang="en-GB" sz="2000" b="1" dirty="0" err="1" smtClean="0">
                <a:solidFill>
                  <a:srgbClr val="0070C0"/>
                </a:solidFill>
              </a:rPr>
              <a:t>Pendidikan</a:t>
            </a:r>
            <a:r>
              <a:rPr lang="en-GB" sz="2000" b="1" dirty="0" smtClean="0">
                <a:solidFill>
                  <a:srgbClr val="0070C0"/>
                </a:solidFill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</a:rPr>
              <a:t>Matematika</a:t>
            </a:r>
            <a:r>
              <a:rPr lang="en-GB" sz="2000" b="1" dirty="0" smtClean="0">
                <a:solidFill>
                  <a:srgbClr val="0070C0"/>
                </a:solidFill>
              </a:rPr>
              <a:t> </a:t>
            </a:r>
          </a:p>
          <a:p>
            <a:pPr algn="r"/>
            <a:r>
              <a:rPr lang="en-GB" sz="2000" b="1" dirty="0" smtClean="0">
                <a:solidFill>
                  <a:srgbClr val="0070C0"/>
                </a:solidFill>
              </a:rPr>
              <a:t>FKIP </a:t>
            </a:r>
            <a:r>
              <a:rPr lang="en-GB" sz="2000" b="1" dirty="0" err="1" smtClean="0">
                <a:solidFill>
                  <a:srgbClr val="0070C0"/>
                </a:solidFill>
              </a:rPr>
              <a:t>Universitas</a:t>
            </a:r>
            <a:r>
              <a:rPr lang="en-GB" sz="2000" b="1" dirty="0" smtClean="0">
                <a:solidFill>
                  <a:srgbClr val="0070C0"/>
                </a:solidFill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</a:rPr>
              <a:t>Sriwijaya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algn="r"/>
            <a:endParaRPr lang="en-US" sz="2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 descr="index.jpeg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1600200" y="4876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performers in reading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09988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Up Arrow 3"/>
          <p:cNvSpPr/>
          <p:nvPr/>
        </p:nvSpPr>
        <p:spPr>
          <a:xfrm>
            <a:off x="609600" y="5867400"/>
            <a:ext cx="304800" cy="838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ajarkan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676400"/>
            <a:ext cx="4038600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Taksonomi</a:t>
            </a:r>
            <a:r>
              <a:rPr lang="en-US" sz="3600" b="1" dirty="0" smtClean="0">
                <a:solidFill>
                  <a:srgbClr val="FF0000"/>
                </a:solidFill>
              </a:rPr>
              <a:t> Bloom</a:t>
            </a:r>
          </a:p>
          <a:p>
            <a:pPr marL="342900" indent="-342900">
              <a:buAutoNum type="arabicPeriod"/>
            </a:pPr>
            <a:r>
              <a:rPr lang="en-US" sz="3600" b="1" dirty="0" err="1" smtClean="0"/>
              <a:t>Pengetahuan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Pemahaman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Aplikasi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Analisis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Sintesis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Evaluasi</a:t>
            </a:r>
            <a:endParaRPr lang="en-US" sz="3600" b="1" dirty="0"/>
          </a:p>
        </p:txBody>
      </p:sp>
      <p:sp>
        <p:nvSpPr>
          <p:cNvPr id="7" name="Right Arrow 6"/>
          <p:cNvSpPr/>
          <p:nvPr/>
        </p:nvSpPr>
        <p:spPr>
          <a:xfrm>
            <a:off x="4495800" y="3733800"/>
            <a:ext cx="3688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3962400"/>
            <a:ext cx="419100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1981200"/>
            <a:ext cx="37338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 </a:t>
            </a:r>
            <a:r>
              <a:rPr lang="en-US" dirty="0" err="1" smtClean="0"/>
              <a:t>soal</a:t>
            </a:r>
            <a:r>
              <a:rPr lang="en-US" dirty="0" smtClean="0"/>
              <a:t> HOT?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Level </a:t>
            </a:r>
            <a:r>
              <a:rPr lang="en-US" dirty="0" err="1" smtClean="0"/>
              <a:t>Mudah</a:t>
            </a:r>
            <a:r>
              <a:rPr lang="en-US" dirty="0" smtClean="0"/>
              <a:t> (Low Order Thinking)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Prosedural</a:t>
            </a:r>
            <a:r>
              <a:rPr lang="en-US" dirty="0" smtClean="0"/>
              <a:t>,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 err="1" smtClean="0"/>
              <a:t>Sedang</a:t>
            </a:r>
            <a:r>
              <a:rPr lang="en-US" dirty="0" smtClean="0"/>
              <a:t>  (Middle Order Thinking) </a:t>
            </a:r>
          </a:p>
          <a:p>
            <a:pPr>
              <a:buNone/>
            </a:pPr>
            <a:r>
              <a:rPr lang="en-US" dirty="0" smtClean="0"/>
              <a:t>    Problem solving and problem posing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 err="1" smtClean="0"/>
              <a:t>Sulit</a:t>
            </a:r>
            <a:r>
              <a:rPr lang="en-US" dirty="0" smtClean="0"/>
              <a:t>  (Higher Order Thinking)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Generalisasi</a:t>
            </a:r>
            <a:r>
              <a:rPr lang="en-US" dirty="0" smtClean="0"/>
              <a:t>, modeling, reasoning </a:t>
            </a:r>
            <a:endParaRPr 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600" b="1" dirty="0" err="1" smtClean="0"/>
              <a:t>Tantangan</a:t>
            </a:r>
            <a:r>
              <a:rPr lang="en-US" altLang="zh-TW" sz="3600" b="1" dirty="0" smtClean="0"/>
              <a:t> </a:t>
            </a:r>
            <a:r>
              <a:rPr lang="en-US" altLang="zh-TW" sz="3600" b="1" dirty="0" err="1" smtClean="0"/>
              <a:t>Pendidikan</a:t>
            </a:r>
            <a:r>
              <a:rPr lang="en-US" altLang="zh-TW" sz="3600" b="1" dirty="0" smtClean="0"/>
              <a:t> </a:t>
            </a:r>
            <a:r>
              <a:rPr lang="en-US" altLang="zh-TW" sz="3600" b="1" dirty="0" err="1" smtClean="0"/>
              <a:t>di</a:t>
            </a:r>
            <a:r>
              <a:rPr lang="en-US" altLang="zh-TW" sz="3600" b="1" dirty="0" smtClean="0"/>
              <a:t> Indonesia</a:t>
            </a:r>
            <a:endParaRPr lang="zh-TW" altLang="en-US" sz="3600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err="1" smtClean="0">
                <a:latin typeface="Arial" pitchFamily="34" charset="0"/>
                <a:cs typeface="Arial" pitchFamily="34" charset="0"/>
              </a:rPr>
              <a:t>Rendah</a:t>
            </a: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dirty="0" err="1" smtClean="0">
                <a:latin typeface="Arial" pitchFamily="34" charset="0"/>
                <a:cs typeface="Arial" pitchFamily="34" charset="0"/>
              </a:rPr>
              <a:t>kemampuan</a:t>
            </a: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  (Low achievement)</a:t>
            </a:r>
          </a:p>
          <a:p>
            <a:pPr eaLnBrk="1" hangingPunct="1"/>
            <a:r>
              <a:rPr lang="en-US" altLang="zh-TW" sz="2400" dirty="0" err="1" smtClean="0">
                <a:latin typeface="Arial" pitchFamily="34" charset="0"/>
                <a:cs typeface="Arial" pitchFamily="34" charset="0"/>
              </a:rPr>
              <a:t>Sikap</a:t>
            </a: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dirty="0" err="1" smtClean="0">
                <a:latin typeface="Arial" pitchFamily="34" charset="0"/>
                <a:cs typeface="Arial" pitchFamily="34" charset="0"/>
              </a:rPr>
              <a:t>pentingnya</a:t>
            </a: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dirty="0" err="1" smtClean="0">
                <a:latin typeface="Arial" pitchFamily="34" charset="0"/>
                <a:cs typeface="Arial" pitchFamily="34" charset="0"/>
              </a:rPr>
              <a:t>belajar</a:t>
            </a: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dirty="0" err="1" smtClean="0">
                <a:latin typeface="Arial" pitchFamily="34" charset="0"/>
                <a:cs typeface="Arial" pitchFamily="34" charset="0"/>
              </a:rPr>
              <a:t>matematika</a:t>
            </a: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400" dirty="0" err="1" smtClean="0">
                <a:latin typeface="Arial" pitchFamily="34" charset="0"/>
                <a:cs typeface="Arial" pitchFamily="34" charset="0"/>
              </a:rPr>
              <a:t>sains</a:t>
            </a: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 and reading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TW" sz="2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512888" y="4545013"/>
            <a:ext cx="5291137" cy="47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4032250" y="2860675"/>
            <a:ext cx="0" cy="37353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74" name="文字方塊 11"/>
          <p:cNvSpPr txBox="1">
            <a:spLocks noChangeArrowheads="1"/>
          </p:cNvSpPr>
          <p:nvPr/>
        </p:nvSpPr>
        <p:spPr bwMode="auto">
          <a:xfrm>
            <a:off x="2627313" y="2328863"/>
            <a:ext cx="2952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2400" b="1" dirty="0">
                <a:latin typeface="Perpetua" pitchFamily="18" charset="0"/>
              </a:rPr>
              <a:t>Learning Attitude</a:t>
            </a:r>
            <a:endParaRPr kumimoji="0" lang="zh-TW" altLang="en-US" sz="2400" b="1" dirty="0">
              <a:latin typeface="Perpetua" pitchFamily="18" charset="0"/>
            </a:endParaRPr>
          </a:p>
        </p:txBody>
      </p:sp>
      <p:grpSp>
        <p:nvGrpSpPr>
          <p:cNvPr id="3" name="群組 42"/>
          <p:cNvGrpSpPr>
            <a:grpSpLocks/>
          </p:cNvGrpSpPr>
          <p:nvPr/>
        </p:nvGrpSpPr>
        <p:grpSpPr bwMode="auto">
          <a:xfrm>
            <a:off x="1093788" y="2813050"/>
            <a:ext cx="1690687" cy="1528763"/>
            <a:chOff x="755650" y="919489"/>
            <a:chExt cx="2063797" cy="1979612"/>
          </a:xfrm>
        </p:grpSpPr>
        <p:sp>
          <p:nvSpPr>
            <p:cNvPr id="6" name="手繪多邊形 5"/>
            <p:cNvSpPr/>
            <p:nvPr/>
          </p:nvSpPr>
          <p:spPr>
            <a:xfrm>
              <a:off x="911272" y="919489"/>
              <a:ext cx="1908175" cy="1979612"/>
            </a:xfrm>
            <a:custGeom>
              <a:avLst/>
              <a:gdLst>
                <a:gd name="connsiteX0" fmla="*/ 694593 w 1909244"/>
                <a:gd name="connsiteY0" fmla="*/ 27295 h 1978925"/>
                <a:gd name="connsiteX1" fmla="*/ 694593 w 1909244"/>
                <a:gd name="connsiteY1" fmla="*/ 27295 h 1978925"/>
                <a:gd name="connsiteX2" fmla="*/ 817423 w 1909244"/>
                <a:gd name="connsiteY2" fmla="*/ 54591 h 1978925"/>
                <a:gd name="connsiteX3" fmla="*/ 926605 w 1909244"/>
                <a:gd name="connsiteY3" fmla="*/ 68238 h 1978925"/>
                <a:gd name="connsiteX4" fmla="*/ 1076731 w 1909244"/>
                <a:gd name="connsiteY4" fmla="*/ 109182 h 1978925"/>
                <a:gd name="connsiteX5" fmla="*/ 1144969 w 1909244"/>
                <a:gd name="connsiteY5" fmla="*/ 122830 h 1978925"/>
                <a:gd name="connsiteX6" fmla="*/ 1226856 w 1909244"/>
                <a:gd name="connsiteY6" fmla="*/ 191068 h 1978925"/>
                <a:gd name="connsiteX7" fmla="*/ 1281447 w 1909244"/>
                <a:gd name="connsiteY7" fmla="*/ 218364 h 1978925"/>
                <a:gd name="connsiteX8" fmla="*/ 1336038 w 1909244"/>
                <a:gd name="connsiteY8" fmla="*/ 259307 h 1978925"/>
                <a:gd name="connsiteX9" fmla="*/ 1376981 w 1909244"/>
                <a:gd name="connsiteY9" fmla="*/ 272955 h 1978925"/>
                <a:gd name="connsiteX10" fmla="*/ 1486163 w 1909244"/>
                <a:gd name="connsiteY10" fmla="*/ 341194 h 1978925"/>
                <a:gd name="connsiteX11" fmla="*/ 1554402 w 1909244"/>
                <a:gd name="connsiteY11" fmla="*/ 423080 h 1978925"/>
                <a:gd name="connsiteX12" fmla="*/ 1608993 w 1909244"/>
                <a:gd name="connsiteY12" fmla="*/ 504967 h 1978925"/>
                <a:gd name="connsiteX13" fmla="*/ 1677232 w 1909244"/>
                <a:gd name="connsiteY13" fmla="*/ 600501 h 1978925"/>
                <a:gd name="connsiteX14" fmla="*/ 1704528 w 1909244"/>
                <a:gd name="connsiteY14" fmla="*/ 655092 h 1978925"/>
                <a:gd name="connsiteX15" fmla="*/ 1731823 w 1909244"/>
                <a:gd name="connsiteY15" fmla="*/ 736979 h 1978925"/>
                <a:gd name="connsiteX16" fmla="*/ 1745471 w 1909244"/>
                <a:gd name="connsiteY16" fmla="*/ 1255594 h 1978925"/>
                <a:gd name="connsiteX17" fmla="*/ 1813710 w 1909244"/>
                <a:gd name="connsiteY17" fmla="*/ 1378424 h 1978925"/>
                <a:gd name="connsiteX18" fmla="*/ 1841005 w 1909244"/>
                <a:gd name="connsiteY18" fmla="*/ 1419367 h 1978925"/>
                <a:gd name="connsiteX19" fmla="*/ 1881948 w 1909244"/>
                <a:gd name="connsiteY19" fmla="*/ 1460310 h 1978925"/>
                <a:gd name="connsiteX20" fmla="*/ 1909244 w 1909244"/>
                <a:gd name="connsiteY20" fmla="*/ 1514901 h 1978925"/>
                <a:gd name="connsiteX21" fmla="*/ 1895596 w 1909244"/>
                <a:gd name="connsiteY21" fmla="*/ 1583140 h 1978925"/>
                <a:gd name="connsiteX22" fmla="*/ 1800062 w 1909244"/>
                <a:gd name="connsiteY22" fmla="*/ 1705970 h 1978925"/>
                <a:gd name="connsiteX23" fmla="*/ 1772766 w 1909244"/>
                <a:gd name="connsiteY23" fmla="*/ 1760561 h 1978925"/>
                <a:gd name="connsiteX24" fmla="*/ 1731823 w 1909244"/>
                <a:gd name="connsiteY24" fmla="*/ 1787856 h 1978925"/>
                <a:gd name="connsiteX25" fmla="*/ 1690880 w 1909244"/>
                <a:gd name="connsiteY25" fmla="*/ 1828800 h 1978925"/>
                <a:gd name="connsiteX26" fmla="*/ 1649937 w 1909244"/>
                <a:gd name="connsiteY26" fmla="*/ 1842447 h 1978925"/>
                <a:gd name="connsiteX27" fmla="*/ 1595345 w 1909244"/>
                <a:gd name="connsiteY27" fmla="*/ 1869743 h 1978925"/>
                <a:gd name="connsiteX28" fmla="*/ 1554402 w 1909244"/>
                <a:gd name="connsiteY28" fmla="*/ 1897038 h 1978925"/>
                <a:gd name="connsiteX29" fmla="*/ 1417925 w 1909244"/>
                <a:gd name="connsiteY29" fmla="*/ 1924334 h 1978925"/>
                <a:gd name="connsiteX30" fmla="*/ 1363334 w 1909244"/>
                <a:gd name="connsiteY30" fmla="*/ 1951630 h 1978925"/>
                <a:gd name="connsiteX31" fmla="*/ 1281447 w 1909244"/>
                <a:gd name="connsiteY31" fmla="*/ 1978925 h 1978925"/>
                <a:gd name="connsiteX32" fmla="*/ 1049435 w 1909244"/>
                <a:gd name="connsiteY32" fmla="*/ 1965277 h 1978925"/>
                <a:gd name="connsiteX33" fmla="*/ 735537 w 1909244"/>
                <a:gd name="connsiteY33" fmla="*/ 1951630 h 1978925"/>
                <a:gd name="connsiteX34" fmla="*/ 585411 w 1909244"/>
                <a:gd name="connsiteY34" fmla="*/ 1937982 h 1978925"/>
                <a:gd name="connsiteX35" fmla="*/ 476229 w 1909244"/>
                <a:gd name="connsiteY35" fmla="*/ 1910686 h 1978925"/>
                <a:gd name="connsiteX36" fmla="*/ 394342 w 1909244"/>
                <a:gd name="connsiteY36" fmla="*/ 1869743 h 1978925"/>
                <a:gd name="connsiteX37" fmla="*/ 367047 w 1909244"/>
                <a:gd name="connsiteY37" fmla="*/ 1828800 h 1978925"/>
                <a:gd name="connsiteX38" fmla="*/ 326104 w 1909244"/>
                <a:gd name="connsiteY38" fmla="*/ 1801504 h 1978925"/>
                <a:gd name="connsiteX39" fmla="*/ 271513 w 1909244"/>
                <a:gd name="connsiteY39" fmla="*/ 1719618 h 1978925"/>
                <a:gd name="connsiteX40" fmla="*/ 216922 w 1909244"/>
                <a:gd name="connsiteY40" fmla="*/ 1678674 h 1978925"/>
                <a:gd name="connsiteX41" fmla="*/ 148683 w 1909244"/>
                <a:gd name="connsiteY41" fmla="*/ 1610436 h 1978925"/>
                <a:gd name="connsiteX42" fmla="*/ 121387 w 1909244"/>
                <a:gd name="connsiteY42" fmla="*/ 1569492 h 1978925"/>
                <a:gd name="connsiteX43" fmla="*/ 80444 w 1909244"/>
                <a:gd name="connsiteY43" fmla="*/ 1528549 h 1978925"/>
                <a:gd name="connsiteX44" fmla="*/ 66796 w 1909244"/>
                <a:gd name="connsiteY44" fmla="*/ 1473958 h 1978925"/>
                <a:gd name="connsiteX45" fmla="*/ 39501 w 1909244"/>
                <a:gd name="connsiteY45" fmla="*/ 1433015 h 1978925"/>
                <a:gd name="connsiteX46" fmla="*/ 25853 w 1909244"/>
                <a:gd name="connsiteY46" fmla="*/ 1392071 h 1978925"/>
                <a:gd name="connsiteX47" fmla="*/ 25853 w 1909244"/>
                <a:gd name="connsiteY47" fmla="*/ 941695 h 1978925"/>
                <a:gd name="connsiteX48" fmla="*/ 53148 w 1909244"/>
                <a:gd name="connsiteY48" fmla="*/ 859809 h 1978925"/>
                <a:gd name="connsiteX49" fmla="*/ 66796 w 1909244"/>
                <a:gd name="connsiteY49" fmla="*/ 354841 h 1978925"/>
                <a:gd name="connsiteX50" fmla="*/ 121387 w 1909244"/>
                <a:gd name="connsiteY50" fmla="*/ 272955 h 1978925"/>
                <a:gd name="connsiteX51" fmla="*/ 148683 w 1909244"/>
                <a:gd name="connsiteY51" fmla="*/ 232012 h 1978925"/>
                <a:gd name="connsiteX52" fmla="*/ 189626 w 1909244"/>
                <a:gd name="connsiteY52" fmla="*/ 191068 h 1978925"/>
                <a:gd name="connsiteX53" fmla="*/ 216922 w 1909244"/>
                <a:gd name="connsiteY53" fmla="*/ 150125 h 1978925"/>
                <a:gd name="connsiteX54" fmla="*/ 298808 w 1909244"/>
                <a:gd name="connsiteY54" fmla="*/ 95534 h 1978925"/>
                <a:gd name="connsiteX55" fmla="*/ 421638 w 1909244"/>
                <a:gd name="connsiteY55" fmla="*/ 13647 h 1978925"/>
                <a:gd name="connsiteX56" fmla="*/ 476229 w 1909244"/>
                <a:gd name="connsiteY56" fmla="*/ 0 h 1978925"/>
                <a:gd name="connsiteX57" fmla="*/ 694593 w 1909244"/>
                <a:gd name="connsiteY57" fmla="*/ 27295 h 19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909244" h="1978925">
                  <a:moveTo>
                    <a:pt x="694593" y="27295"/>
                  </a:moveTo>
                  <a:lnTo>
                    <a:pt x="694593" y="27295"/>
                  </a:lnTo>
                  <a:cubicBezTo>
                    <a:pt x="735536" y="36394"/>
                    <a:pt x="776119" y="47302"/>
                    <a:pt x="817423" y="54591"/>
                  </a:cubicBezTo>
                  <a:cubicBezTo>
                    <a:pt x="853542" y="60965"/>
                    <a:pt x="890556" y="61479"/>
                    <a:pt x="926605" y="68238"/>
                  </a:cubicBezTo>
                  <a:cubicBezTo>
                    <a:pt x="1192660" y="118123"/>
                    <a:pt x="945391" y="76346"/>
                    <a:pt x="1076731" y="109182"/>
                  </a:cubicBezTo>
                  <a:cubicBezTo>
                    <a:pt x="1099235" y="114808"/>
                    <a:pt x="1122223" y="118281"/>
                    <a:pt x="1144969" y="122830"/>
                  </a:cubicBezTo>
                  <a:cubicBezTo>
                    <a:pt x="1182606" y="160466"/>
                    <a:pt x="1182520" y="165733"/>
                    <a:pt x="1226856" y="191068"/>
                  </a:cubicBezTo>
                  <a:cubicBezTo>
                    <a:pt x="1244520" y="201162"/>
                    <a:pt x="1264195" y="207581"/>
                    <a:pt x="1281447" y="218364"/>
                  </a:cubicBezTo>
                  <a:cubicBezTo>
                    <a:pt x="1300736" y="230419"/>
                    <a:pt x="1316289" y="248022"/>
                    <a:pt x="1336038" y="259307"/>
                  </a:cubicBezTo>
                  <a:cubicBezTo>
                    <a:pt x="1348528" y="266444"/>
                    <a:pt x="1364352" y="266066"/>
                    <a:pt x="1376981" y="272955"/>
                  </a:cubicBezTo>
                  <a:cubicBezTo>
                    <a:pt x="1414658" y="293506"/>
                    <a:pt x="1486163" y="341194"/>
                    <a:pt x="1486163" y="341194"/>
                  </a:cubicBezTo>
                  <a:cubicBezTo>
                    <a:pt x="1583714" y="487517"/>
                    <a:pt x="1431790" y="265435"/>
                    <a:pt x="1554402" y="423080"/>
                  </a:cubicBezTo>
                  <a:cubicBezTo>
                    <a:pt x="1574542" y="448975"/>
                    <a:pt x="1589310" y="478723"/>
                    <a:pt x="1608993" y="504967"/>
                  </a:cubicBezTo>
                  <a:cubicBezTo>
                    <a:pt x="1626574" y="528407"/>
                    <a:pt x="1661264" y="572557"/>
                    <a:pt x="1677232" y="600501"/>
                  </a:cubicBezTo>
                  <a:cubicBezTo>
                    <a:pt x="1687326" y="618165"/>
                    <a:pt x="1696972" y="636202"/>
                    <a:pt x="1704528" y="655092"/>
                  </a:cubicBezTo>
                  <a:cubicBezTo>
                    <a:pt x="1715214" y="681806"/>
                    <a:pt x="1731823" y="736979"/>
                    <a:pt x="1731823" y="736979"/>
                  </a:cubicBezTo>
                  <a:cubicBezTo>
                    <a:pt x="1736372" y="909851"/>
                    <a:pt x="1737245" y="1082858"/>
                    <a:pt x="1745471" y="1255594"/>
                  </a:cubicBezTo>
                  <a:cubicBezTo>
                    <a:pt x="1748460" y="1318371"/>
                    <a:pt x="1774926" y="1326712"/>
                    <a:pt x="1813710" y="1378424"/>
                  </a:cubicBezTo>
                  <a:cubicBezTo>
                    <a:pt x="1823551" y="1391546"/>
                    <a:pt x="1830504" y="1406766"/>
                    <a:pt x="1841005" y="1419367"/>
                  </a:cubicBezTo>
                  <a:cubicBezTo>
                    <a:pt x="1853361" y="1434194"/>
                    <a:pt x="1870730" y="1444604"/>
                    <a:pt x="1881948" y="1460310"/>
                  </a:cubicBezTo>
                  <a:cubicBezTo>
                    <a:pt x="1893773" y="1476865"/>
                    <a:pt x="1900145" y="1496704"/>
                    <a:pt x="1909244" y="1514901"/>
                  </a:cubicBezTo>
                  <a:cubicBezTo>
                    <a:pt x="1904695" y="1537647"/>
                    <a:pt x="1905195" y="1562022"/>
                    <a:pt x="1895596" y="1583140"/>
                  </a:cubicBezTo>
                  <a:cubicBezTo>
                    <a:pt x="1832926" y="1721015"/>
                    <a:pt x="1862656" y="1618338"/>
                    <a:pt x="1800062" y="1705970"/>
                  </a:cubicBezTo>
                  <a:cubicBezTo>
                    <a:pt x="1788237" y="1722525"/>
                    <a:pt x="1785791" y="1744932"/>
                    <a:pt x="1772766" y="1760561"/>
                  </a:cubicBezTo>
                  <a:cubicBezTo>
                    <a:pt x="1762265" y="1773162"/>
                    <a:pt x="1744424" y="1777355"/>
                    <a:pt x="1731823" y="1787856"/>
                  </a:cubicBezTo>
                  <a:cubicBezTo>
                    <a:pt x="1716996" y="1800212"/>
                    <a:pt x="1706939" y="1818094"/>
                    <a:pt x="1690880" y="1828800"/>
                  </a:cubicBezTo>
                  <a:cubicBezTo>
                    <a:pt x="1678910" y="1836780"/>
                    <a:pt x="1663160" y="1836780"/>
                    <a:pt x="1649937" y="1842447"/>
                  </a:cubicBezTo>
                  <a:cubicBezTo>
                    <a:pt x="1631237" y="1850461"/>
                    <a:pt x="1613010" y="1859649"/>
                    <a:pt x="1595345" y="1869743"/>
                  </a:cubicBezTo>
                  <a:cubicBezTo>
                    <a:pt x="1581104" y="1877881"/>
                    <a:pt x="1569478" y="1890577"/>
                    <a:pt x="1554402" y="1897038"/>
                  </a:cubicBezTo>
                  <a:cubicBezTo>
                    <a:pt x="1528490" y="1908143"/>
                    <a:pt x="1436399" y="1921255"/>
                    <a:pt x="1417925" y="1924334"/>
                  </a:cubicBezTo>
                  <a:cubicBezTo>
                    <a:pt x="1399728" y="1933433"/>
                    <a:pt x="1382224" y="1944074"/>
                    <a:pt x="1363334" y="1951630"/>
                  </a:cubicBezTo>
                  <a:cubicBezTo>
                    <a:pt x="1336620" y="1962316"/>
                    <a:pt x="1281447" y="1978925"/>
                    <a:pt x="1281447" y="1978925"/>
                  </a:cubicBezTo>
                  <a:lnTo>
                    <a:pt x="1049435" y="1965277"/>
                  </a:lnTo>
                  <a:lnTo>
                    <a:pt x="735537" y="1951630"/>
                  </a:lnTo>
                  <a:cubicBezTo>
                    <a:pt x="685375" y="1948679"/>
                    <a:pt x="635453" y="1942531"/>
                    <a:pt x="585411" y="1937982"/>
                  </a:cubicBezTo>
                  <a:cubicBezTo>
                    <a:pt x="559454" y="1932791"/>
                    <a:pt x="504208" y="1924675"/>
                    <a:pt x="476229" y="1910686"/>
                  </a:cubicBezTo>
                  <a:cubicBezTo>
                    <a:pt x="370405" y="1857774"/>
                    <a:pt x="497254" y="1904047"/>
                    <a:pt x="394342" y="1869743"/>
                  </a:cubicBezTo>
                  <a:cubicBezTo>
                    <a:pt x="385244" y="1856095"/>
                    <a:pt x="378645" y="1840398"/>
                    <a:pt x="367047" y="1828800"/>
                  </a:cubicBezTo>
                  <a:cubicBezTo>
                    <a:pt x="355449" y="1817202"/>
                    <a:pt x="336905" y="1813848"/>
                    <a:pt x="326104" y="1801504"/>
                  </a:cubicBezTo>
                  <a:cubicBezTo>
                    <a:pt x="304502" y="1776816"/>
                    <a:pt x="289710" y="1746913"/>
                    <a:pt x="271513" y="1719618"/>
                  </a:cubicBezTo>
                  <a:cubicBezTo>
                    <a:pt x="258896" y="1700692"/>
                    <a:pt x="233006" y="1694758"/>
                    <a:pt x="216922" y="1678674"/>
                  </a:cubicBezTo>
                  <a:cubicBezTo>
                    <a:pt x="125941" y="1587693"/>
                    <a:pt x="257860" y="1683220"/>
                    <a:pt x="148683" y="1610436"/>
                  </a:cubicBezTo>
                  <a:cubicBezTo>
                    <a:pt x="139584" y="1596788"/>
                    <a:pt x="131888" y="1582093"/>
                    <a:pt x="121387" y="1569492"/>
                  </a:cubicBezTo>
                  <a:cubicBezTo>
                    <a:pt x="109031" y="1554665"/>
                    <a:pt x="90020" y="1545307"/>
                    <a:pt x="80444" y="1528549"/>
                  </a:cubicBezTo>
                  <a:cubicBezTo>
                    <a:pt x="71138" y="1512263"/>
                    <a:pt x="74185" y="1491198"/>
                    <a:pt x="66796" y="1473958"/>
                  </a:cubicBezTo>
                  <a:cubicBezTo>
                    <a:pt x="60335" y="1458882"/>
                    <a:pt x="46836" y="1447686"/>
                    <a:pt x="39501" y="1433015"/>
                  </a:cubicBezTo>
                  <a:cubicBezTo>
                    <a:pt x="33067" y="1420148"/>
                    <a:pt x="30402" y="1405719"/>
                    <a:pt x="25853" y="1392071"/>
                  </a:cubicBezTo>
                  <a:cubicBezTo>
                    <a:pt x="8111" y="1196915"/>
                    <a:pt x="0" y="1182990"/>
                    <a:pt x="25853" y="941695"/>
                  </a:cubicBezTo>
                  <a:cubicBezTo>
                    <a:pt x="28918" y="913087"/>
                    <a:pt x="53148" y="859809"/>
                    <a:pt x="53148" y="859809"/>
                  </a:cubicBezTo>
                  <a:cubicBezTo>
                    <a:pt x="57697" y="691486"/>
                    <a:pt x="58387" y="523015"/>
                    <a:pt x="66796" y="354841"/>
                  </a:cubicBezTo>
                  <a:cubicBezTo>
                    <a:pt x="69092" y="308914"/>
                    <a:pt x="93690" y="306191"/>
                    <a:pt x="121387" y="272955"/>
                  </a:cubicBezTo>
                  <a:cubicBezTo>
                    <a:pt x="131888" y="260354"/>
                    <a:pt x="138182" y="244613"/>
                    <a:pt x="148683" y="232012"/>
                  </a:cubicBezTo>
                  <a:cubicBezTo>
                    <a:pt x="161039" y="217185"/>
                    <a:pt x="177270" y="205895"/>
                    <a:pt x="189626" y="191068"/>
                  </a:cubicBezTo>
                  <a:cubicBezTo>
                    <a:pt x="200127" y="178467"/>
                    <a:pt x="204578" y="160926"/>
                    <a:pt x="216922" y="150125"/>
                  </a:cubicBezTo>
                  <a:cubicBezTo>
                    <a:pt x="241610" y="128523"/>
                    <a:pt x="271513" y="113731"/>
                    <a:pt x="298808" y="95534"/>
                  </a:cubicBezTo>
                  <a:lnTo>
                    <a:pt x="421638" y="13647"/>
                  </a:lnTo>
                  <a:cubicBezTo>
                    <a:pt x="437245" y="3242"/>
                    <a:pt x="458032" y="4549"/>
                    <a:pt x="476229" y="0"/>
                  </a:cubicBezTo>
                  <a:lnTo>
                    <a:pt x="694593" y="27295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94" name="文字方塊 16"/>
            <p:cNvSpPr txBox="1">
              <a:spLocks noChangeArrowheads="1"/>
            </p:cNvSpPr>
            <p:nvPr/>
          </p:nvSpPr>
          <p:spPr bwMode="auto">
            <a:xfrm>
              <a:off x="755650" y="981075"/>
              <a:ext cx="12954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b="1">
                  <a:latin typeface="Perpetua" pitchFamily="18" charset="0"/>
                </a:rPr>
                <a:t>Thailand</a:t>
              </a:r>
              <a:endParaRPr kumimoji="0" lang="zh-TW" altLang="en-US" b="1">
                <a:latin typeface="Perpetua" pitchFamily="18" charset="0"/>
              </a:endParaRPr>
            </a:p>
          </p:txBody>
        </p:sp>
        <p:sp>
          <p:nvSpPr>
            <p:cNvPr id="7195" name="文字方塊 17"/>
            <p:cNvSpPr txBox="1">
              <a:spLocks noChangeArrowheads="1"/>
            </p:cNvSpPr>
            <p:nvPr/>
          </p:nvSpPr>
          <p:spPr bwMode="auto">
            <a:xfrm>
              <a:off x="900113" y="1341438"/>
              <a:ext cx="15113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b="1">
                  <a:latin typeface="Perpetua" pitchFamily="18" charset="0"/>
                </a:rPr>
                <a:t>Philippines</a:t>
              </a:r>
              <a:endParaRPr kumimoji="0" lang="zh-TW" altLang="en-US" b="1">
                <a:latin typeface="Perpetua" pitchFamily="18" charset="0"/>
              </a:endParaRPr>
            </a:p>
          </p:txBody>
        </p:sp>
        <p:sp>
          <p:nvSpPr>
            <p:cNvPr id="7196" name="文字方塊 18"/>
            <p:cNvSpPr txBox="1">
              <a:spLocks noChangeArrowheads="1"/>
            </p:cNvSpPr>
            <p:nvPr/>
          </p:nvSpPr>
          <p:spPr bwMode="auto">
            <a:xfrm>
              <a:off x="755650" y="1773238"/>
              <a:ext cx="151288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b="1">
                  <a:latin typeface="Perpetua" pitchFamily="18" charset="0"/>
                </a:rPr>
                <a:t>Malaysia</a:t>
              </a:r>
              <a:endParaRPr kumimoji="0" lang="zh-TW" altLang="en-US" b="1">
                <a:latin typeface="Perpetua" pitchFamily="18" charset="0"/>
              </a:endParaRPr>
            </a:p>
          </p:txBody>
        </p:sp>
        <p:sp>
          <p:nvSpPr>
            <p:cNvPr id="7197" name="文字方塊 19"/>
            <p:cNvSpPr txBox="1">
              <a:spLocks noChangeArrowheads="1"/>
            </p:cNvSpPr>
            <p:nvPr/>
          </p:nvSpPr>
          <p:spPr bwMode="auto">
            <a:xfrm>
              <a:off x="1042988" y="2133600"/>
              <a:ext cx="151288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b="1">
                  <a:latin typeface="Perpetua" pitchFamily="18" charset="0"/>
                </a:rPr>
                <a:t>Indonesia</a:t>
              </a:r>
              <a:endParaRPr kumimoji="0" lang="zh-TW" altLang="en-US" b="1">
                <a:latin typeface="Perpetua" pitchFamily="18" charset="0"/>
              </a:endParaRPr>
            </a:p>
          </p:txBody>
        </p:sp>
      </p:grpSp>
      <p:grpSp>
        <p:nvGrpSpPr>
          <p:cNvPr id="8" name="群組 43"/>
          <p:cNvGrpSpPr>
            <a:grpSpLocks/>
          </p:cNvGrpSpPr>
          <p:nvPr/>
        </p:nvGrpSpPr>
        <p:grpSpPr bwMode="auto">
          <a:xfrm>
            <a:off x="5126038" y="5100638"/>
            <a:ext cx="2085975" cy="1244600"/>
            <a:chOff x="4860032" y="4581128"/>
            <a:chExt cx="2519412" cy="1227535"/>
          </a:xfrm>
        </p:grpSpPr>
        <p:sp>
          <p:nvSpPr>
            <p:cNvPr id="7" name="手繪多邊形 6"/>
            <p:cNvSpPr/>
            <p:nvPr/>
          </p:nvSpPr>
          <p:spPr>
            <a:xfrm>
              <a:off x="5004048" y="4581128"/>
              <a:ext cx="1656184" cy="1227535"/>
            </a:xfrm>
            <a:custGeom>
              <a:avLst/>
              <a:gdLst>
                <a:gd name="connsiteX0" fmla="*/ 741861 w 2543365"/>
                <a:gd name="connsiteY0" fmla="*/ 163773 h 2019868"/>
                <a:gd name="connsiteX1" fmla="*/ 741861 w 2543365"/>
                <a:gd name="connsiteY1" fmla="*/ 163773 h 2019868"/>
                <a:gd name="connsiteX2" fmla="*/ 878338 w 2543365"/>
                <a:gd name="connsiteY2" fmla="*/ 109182 h 2019868"/>
                <a:gd name="connsiteX3" fmla="*/ 1028464 w 2543365"/>
                <a:gd name="connsiteY3" fmla="*/ 81886 h 2019868"/>
                <a:gd name="connsiteX4" fmla="*/ 1342362 w 2543365"/>
                <a:gd name="connsiteY4" fmla="*/ 54591 h 2019868"/>
                <a:gd name="connsiteX5" fmla="*/ 1574374 w 2543365"/>
                <a:gd name="connsiteY5" fmla="*/ 13647 h 2019868"/>
                <a:gd name="connsiteX6" fmla="*/ 1628965 w 2543365"/>
                <a:gd name="connsiteY6" fmla="*/ 0 h 2019868"/>
                <a:gd name="connsiteX7" fmla="*/ 2092989 w 2543365"/>
                <a:gd name="connsiteY7" fmla="*/ 27295 h 2019868"/>
                <a:gd name="connsiteX8" fmla="*/ 2243114 w 2543365"/>
                <a:gd name="connsiteY8" fmla="*/ 68238 h 2019868"/>
                <a:gd name="connsiteX9" fmla="*/ 2297705 w 2543365"/>
                <a:gd name="connsiteY9" fmla="*/ 81886 h 2019868"/>
                <a:gd name="connsiteX10" fmla="*/ 2379592 w 2543365"/>
                <a:gd name="connsiteY10" fmla="*/ 177421 h 2019868"/>
                <a:gd name="connsiteX11" fmla="*/ 2406887 w 2543365"/>
                <a:gd name="connsiteY11" fmla="*/ 232012 h 2019868"/>
                <a:gd name="connsiteX12" fmla="*/ 2447831 w 2543365"/>
                <a:gd name="connsiteY12" fmla="*/ 286603 h 2019868"/>
                <a:gd name="connsiteX13" fmla="*/ 2475126 w 2543365"/>
                <a:gd name="connsiteY13" fmla="*/ 354841 h 2019868"/>
                <a:gd name="connsiteX14" fmla="*/ 2516069 w 2543365"/>
                <a:gd name="connsiteY14" fmla="*/ 532262 h 2019868"/>
                <a:gd name="connsiteX15" fmla="*/ 2543365 w 2543365"/>
                <a:gd name="connsiteY15" fmla="*/ 709683 h 2019868"/>
                <a:gd name="connsiteX16" fmla="*/ 2529717 w 2543365"/>
                <a:gd name="connsiteY16" fmla="*/ 1146412 h 2019868"/>
                <a:gd name="connsiteX17" fmla="*/ 2488774 w 2543365"/>
                <a:gd name="connsiteY17" fmla="*/ 1228298 h 2019868"/>
                <a:gd name="connsiteX18" fmla="*/ 2475126 w 2543365"/>
                <a:gd name="connsiteY18" fmla="*/ 1269241 h 2019868"/>
                <a:gd name="connsiteX19" fmla="*/ 2434183 w 2543365"/>
                <a:gd name="connsiteY19" fmla="*/ 1310185 h 2019868"/>
                <a:gd name="connsiteX20" fmla="*/ 2352296 w 2543365"/>
                <a:gd name="connsiteY20" fmla="*/ 1405719 h 2019868"/>
                <a:gd name="connsiteX21" fmla="*/ 2284058 w 2543365"/>
                <a:gd name="connsiteY21" fmla="*/ 1433015 h 2019868"/>
                <a:gd name="connsiteX22" fmla="*/ 2120284 w 2543365"/>
                <a:gd name="connsiteY22" fmla="*/ 1569492 h 2019868"/>
                <a:gd name="connsiteX23" fmla="*/ 2092989 w 2543365"/>
                <a:gd name="connsiteY23" fmla="*/ 1610436 h 2019868"/>
                <a:gd name="connsiteX24" fmla="*/ 2052046 w 2543365"/>
                <a:gd name="connsiteY24" fmla="*/ 1637731 h 2019868"/>
                <a:gd name="connsiteX25" fmla="*/ 1942864 w 2543365"/>
                <a:gd name="connsiteY25" fmla="*/ 1705970 h 2019868"/>
                <a:gd name="connsiteX26" fmla="*/ 1915568 w 2543365"/>
                <a:gd name="connsiteY26" fmla="*/ 1746913 h 2019868"/>
                <a:gd name="connsiteX27" fmla="*/ 1820034 w 2543365"/>
                <a:gd name="connsiteY27" fmla="*/ 1815152 h 2019868"/>
                <a:gd name="connsiteX28" fmla="*/ 1765443 w 2543365"/>
                <a:gd name="connsiteY28" fmla="*/ 1842447 h 2019868"/>
                <a:gd name="connsiteX29" fmla="*/ 1697204 w 2543365"/>
                <a:gd name="connsiteY29" fmla="*/ 1883391 h 2019868"/>
                <a:gd name="connsiteX30" fmla="*/ 1588022 w 2543365"/>
                <a:gd name="connsiteY30" fmla="*/ 1951630 h 2019868"/>
                <a:gd name="connsiteX31" fmla="*/ 1506135 w 2543365"/>
                <a:gd name="connsiteY31" fmla="*/ 1978925 h 2019868"/>
                <a:gd name="connsiteX32" fmla="*/ 1451544 w 2543365"/>
                <a:gd name="connsiteY32" fmla="*/ 1992573 h 2019868"/>
                <a:gd name="connsiteX33" fmla="*/ 1396953 w 2543365"/>
                <a:gd name="connsiteY33" fmla="*/ 2019868 h 2019868"/>
                <a:gd name="connsiteX34" fmla="*/ 359723 w 2543365"/>
                <a:gd name="connsiteY34" fmla="*/ 1992573 h 2019868"/>
                <a:gd name="connsiteX35" fmla="*/ 277837 w 2543365"/>
                <a:gd name="connsiteY35" fmla="*/ 1897038 h 2019868"/>
                <a:gd name="connsiteX36" fmla="*/ 223246 w 2543365"/>
                <a:gd name="connsiteY36" fmla="*/ 1801504 h 2019868"/>
                <a:gd name="connsiteX37" fmla="*/ 168655 w 2543365"/>
                <a:gd name="connsiteY37" fmla="*/ 1719618 h 2019868"/>
                <a:gd name="connsiteX38" fmla="*/ 127711 w 2543365"/>
                <a:gd name="connsiteY38" fmla="*/ 1610436 h 2019868"/>
                <a:gd name="connsiteX39" fmla="*/ 114064 w 2543365"/>
                <a:gd name="connsiteY39" fmla="*/ 1569492 h 2019868"/>
                <a:gd name="connsiteX40" fmla="*/ 59472 w 2543365"/>
                <a:gd name="connsiteY40" fmla="*/ 1337480 h 2019868"/>
                <a:gd name="connsiteX41" fmla="*/ 18529 w 2543365"/>
                <a:gd name="connsiteY41" fmla="*/ 1228298 h 2019868"/>
                <a:gd name="connsiteX42" fmla="*/ 32177 w 2543365"/>
                <a:gd name="connsiteY42" fmla="*/ 900752 h 2019868"/>
                <a:gd name="connsiteX43" fmla="*/ 45825 w 2543365"/>
                <a:gd name="connsiteY43" fmla="*/ 859809 h 2019868"/>
                <a:gd name="connsiteX44" fmla="*/ 73120 w 2543365"/>
                <a:gd name="connsiteY44" fmla="*/ 750627 h 2019868"/>
                <a:gd name="connsiteX45" fmla="*/ 127711 w 2543365"/>
                <a:gd name="connsiteY45" fmla="*/ 668740 h 2019868"/>
                <a:gd name="connsiteX46" fmla="*/ 155007 w 2543365"/>
                <a:gd name="connsiteY46" fmla="*/ 573206 h 2019868"/>
                <a:gd name="connsiteX47" fmla="*/ 168655 w 2543365"/>
                <a:gd name="connsiteY47" fmla="*/ 532262 h 2019868"/>
                <a:gd name="connsiteX48" fmla="*/ 209598 w 2543365"/>
                <a:gd name="connsiteY48" fmla="*/ 477671 h 2019868"/>
                <a:gd name="connsiteX49" fmla="*/ 236893 w 2543365"/>
                <a:gd name="connsiteY49" fmla="*/ 436728 h 2019868"/>
                <a:gd name="connsiteX50" fmla="*/ 359723 w 2543365"/>
                <a:gd name="connsiteY50" fmla="*/ 327546 h 2019868"/>
                <a:gd name="connsiteX51" fmla="*/ 414314 w 2543365"/>
                <a:gd name="connsiteY51" fmla="*/ 286603 h 2019868"/>
                <a:gd name="connsiteX52" fmla="*/ 482553 w 2543365"/>
                <a:gd name="connsiteY52" fmla="*/ 272955 h 2019868"/>
                <a:gd name="connsiteX53" fmla="*/ 564440 w 2543365"/>
                <a:gd name="connsiteY53" fmla="*/ 245659 h 2019868"/>
                <a:gd name="connsiteX54" fmla="*/ 619031 w 2543365"/>
                <a:gd name="connsiteY54" fmla="*/ 232012 h 2019868"/>
                <a:gd name="connsiteX55" fmla="*/ 659974 w 2543365"/>
                <a:gd name="connsiteY55" fmla="*/ 204716 h 2019868"/>
                <a:gd name="connsiteX56" fmla="*/ 673622 w 2543365"/>
                <a:gd name="connsiteY56" fmla="*/ 163773 h 2019868"/>
                <a:gd name="connsiteX57" fmla="*/ 741861 w 2543365"/>
                <a:gd name="connsiteY57" fmla="*/ 163773 h 20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543365" h="2019868">
                  <a:moveTo>
                    <a:pt x="741861" y="163773"/>
                  </a:moveTo>
                  <a:lnTo>
                    <a:pt x="741861" y="163773"/>
                  </a:lnTo>
                  <a:cubicBezTo>
                    <a:pt x="787353" y="145576"/>
                    <a:pt x="831856" y="124676"/>
                    <a:pt x="878338" y="109182"/>
                  </a:cubicBezTo>
                  <a:cubicBezTo>
                    <a:pt x="894244" y="103880"/>
                    <a:pt x="1018496" y="82917"/>
                    <a:pt x="1028464" y="81886"/>
                  </a:cubicBezTo>
                  <a:cubicBezTo>
                    <a:pt x="1132934" y="71079"/>
                    <a:pt x="1342362" y="54591"/>
                    <a:pt x="1342362" y="54591"/>
                  </a:cubicBezTo>
                  <a:cubicBezTo>
                    <a:pt x="1412125" y="42964"/>
                    <a:pt x="1500859" y="29983"/>
                    <a:pt x="1574374" y="13647"/>
                  </a:cubicBezTo>
                  <a:cubicBezTo>
                    <a:pt x="1592684" y="9578"/>
                    <a:pt x="1610768" y="4549"/>
                    <a:pt x="1628965" y="0"/>
                  </a:cubicBezTo>
                  <a:cubicBezTo>
                    <a:pt x="1810110" y="7245"/>
                    <a:pt x="1929857" y="3990"/>
                    <a:pt x="2092989" y="27295"/>
                  </a:cubicBezTo>
                  <a:cubicBezTo>
                    <a:pt x="2160504" y="36940"/>
                    <a:pt x="2175113" y="45571"/>
                    <a:pt x="2243114" y="68238"/>
                  </a:cubicBezTo>
                  <a:cubicBezTo>
                    <a:pt x="2260909" y="74169"/>
                    <a:pt x="2279508" y="77337"/>
                    <a:pt x="2297705" y="81886"/>
                  </a:cubicBezTo>
                  <a:cubicBezTo>
                    <a:pt x="2334925" y="119106"/>
                    <a:pt x="2350412" y="130733"/>
                    <a:pt x="2379592" y="177421"/>
                  </a:cubicBezTo>
                  <a:cubicBezTo>
                    <a:pt x="2390375" y="194673"/>
                    <a:pt x="2396104" y="214760"/>
                    <a:pt x="2406887" y="232012"/>
                  </a:cubicBezTo>
                  <a:cubicBezTo>
                    <a:pt x="2418943" y="251301"/>
                    <a:pt x="2436784" y="266719"/>
                    <a:pt x="2447831" y="286603"/>
                  </a:cubicBezTo>
                  <a:cubicBezTo>
                    <a:pt x="2459728" y="308018"/>
                    <a:pt x="2466524" y="331903"/>
                    <a:pt x="2475126" y="354841"/>
                  </a:cubicBezTo>
                  <a:cubicBezTo>
                    <a:pt x="2499400" y="419571"/>
                    <a:pt x="2498998" y="446905"/>
                    <a:pt x="2516069" y="532262"/>
                  </a:cubicBezTo>
                  <a:cubicBezTo>
                    <a:pt x="2525538" y="579606"/>
                    <a:pt x="2536810" y="663796"/>
                    <a:pt x="2543365" y="709683"/>
                  </a:cubicBezTo>
                  <a:cubicBezTo>
                    <a:pt x="2538816" y="855259"/>
                    <a:pt x="2538026" y="1001002"/>
                    <a:pt x="2529717" y="1146412"/>
                  </a:cubicBezTo>
                  <a:cubicBezTo>
                    <a:pt x="2527504" y="1185140"/>
                    <a:pt x="2505097" y="1195652"/>
                    <a:pt x="2488774" y="1228298"/>
                  </a:cubicBezTo>
                  <a:cubicBezTo>
                    <a:pt x="2482340" y="1241165"/>
                    <a:pt x="2483106" y="1257271"/>
                    <a:pt x="2475126" y="1269241"/>
                  </a:cubicBezTo>
                  <a:cubicBezTo>
                    <a:pt x="2464420" y="1285300"/>
                    <a:pt x="2446744" y="1295531"/>
                    <a:pt x="2434183" y="1310185"/>
                  </a:cubicBezTo>
                  <a:cubicBezTo>
                    <a:pt x="2412024" y="1336038"/>
                    <a:pt x="2383559" y="1386179"/>
                    <a:pt x="2352296" y="1405719"/>
                  </a:cubicBezTo>
                  <a:cubicBezTo>
                    <a:pt x="2331522" y="1418703"/>
                    <a:pt x="2306804" y="1423916"/>
                    <a:pt x="2284058" y="1433015"/>
                  </a:cubicBezTo>
                  <a:cubicBezTo>
                    <a:pt x="2206436" y="1510635"/>
                    <a:pt x="2258349" y="1462108"/>
                    <a:pt x="2120284" y="1569492"/>
                  </a:cubicBezTo>
                  <a:cubicBezTo>
                    <a:pt x="2107336" y="1579562"/>
                    <a:pt x="2104587" y="1598837"/>
                    <a:pt x="2092989" y="1610436"/>
                  </a:cubicBezTo>
                  <a:cubicBezTo>
                    <a:pt x="2081391" y="1622034"/>
                    <a:pt x="2065393" y="1628197"/>
                    <a:pt x="2052046" y="1637731"/>
                  </a:cubicBezTo>
                  <a:cubicBezTo>
                    <a:pt x="1969367" y="1696787"/>
                    <a:pt x="2028365" y="1663219"/>
                    <a:pt x="1942864" y="1705970"/>
                  </a:cubicBezTo>
                  <a:cubicBezTo>
                    <a:pt x="1933765" y="1719618"/>
                    <a:pt x="1927166" y="1735315"/>
                    <a:pt x="1915568" y="1746913"/>
                  </a:cubicBezTo>
                  <a:cubicBezTo>
                    <a:pt x="1905807" y="1756674"/>
                    <a:pt x="1838113" y="1804821"/>
                    <a:pt x="1820034" y="1815152"/>
                  </a:cubicBezTo>
                  <a:cubicBezTo>
                    <a:pt x="1802370" y="1825246"/>
                    <a:pt x="1783228" y="1832567"/>
                    <a:pt x="1765443" y="1842447"/>
                  </a:cubicBezTo>
                  <a:cubicBezTo>
                    <a:pt x="1742255" y="1855329"/>
                    <a:pt x="1719275" y="1868677"/>
                    <a:pt x="1697204" y="1883391"/>
                  </a:cubicBezTo>
                  <a:cubicBezTo>
                    <a:pt x="1635614" y="1924451"/>
                    <a:pt x="1654660" y="1924975"/>
                    <a:pt x="1588022" y="1951630"/>
                  </a:cubicBezTo>
                  <a:cubicBezTo>
                    <a:pt x="1561308" y="1962316"/>
                    <a:pt x="1533694" y="1970657"/>
                    <a:pt x="1506135" y="1978925"/>
                  </a:cubicBezTo>
                  <a:cubicBezTo>
                    <a:pt x="1488169" y="1984315"/>
                    <a:pt x="1469107" y="1985987"/>
                    <a:pt x="1451544" y="1992573"/>
                  </a:cubicBezTo>
                  <a:cubicBezTo>
                    <a:pt x="1432495" y="1999716"/>
                    <a:pt x="1415150" y="2010770"/>
                    <a:pt x="1396953" y="2019868"/>
                  </a:cubicBezTo>
                  <a:lnTo>
                    <a:pt x="359723" y="1992573"/>
                  </a:lnTo>
                  <a:cubicBezTo>
                    <a:pt x="339447" y="1992039"/>
                    <a:pt x="290142" y="1917547"/>
                    <a:pt x="277837" y="1897038"/>
                  </a:cubicBezTo>
                  <a:cubicBezTo>
                    <a:pt x="258967" y="1865588"/>
                    <a:pt x="242468" y="1832740"/>
                    <a:pt x="223246" y="1801504"/>
                  </a:cubicBezTo>
                  <a:cubicBezTo>
                    <a:pt x="206053" y="1773565"/>
                    <a:pt x="179029" y="1750740"/>
                    <a:pt x="168655" y="1719618"/>
                  </a:cubicBezTo>
                  <a:cubicBezTo>
                    <a:pt x="137671" y="1626666"/>
                    <a:pt x="176679" y="1741019"/>
                    <a:pt x="127711" y="1610436"/>
                  </a:cubicBezTo>
                  <a:cubicBezTo>
                    <a:pt x="122660" y="1596966"/>
                    <a:pt x="118613" y="1583140"/>
                    <a:pt x="114064" y="1569492"/>
                  </a:cubicBezTo>
                  <a:cubicBezTo>
                    <a:pt x="98015" y="1457152"/>
                    <a:pt x="103287" y="1460161"/>
                    <a:pt x="59472" y="1337480"/>
                  </a:cubicBezTo>
                  <a:cubicBezTo>
                    <a:pt x="0" y="1170958"/>
                    <a:pt x="59044" y="1390355"/>
                    <a:pt x="18529" y="1228298"/>
                  </a:cubicBezTo>
                  <a:cubicBezTo>
                    <a:pt x="23078" y="1119116"/>
                    <a:pt x="24104" y="1009730"/>
                    <a:pt x="32177" y="900752"/>
                  </a:cubicBezTo>
                  <a:cubicBezTo>
                    <a:pt x="33240" y="886405"/>
                    <a:pt x="42336" y="873765"/>
                    <a:pt x="45825" y="859809"/>
                  </a:cubicBezTo>
                  <a:cubicBezTo>
                    <a:pt x="51326" y="837804"/>
                    <a:pt x="58938" y="776155"/>
                    <a:pt x="73120" y="750627"/>
                  </a:cubicBezTo>
                  <a:cubicBezTo>
                    <a:pt x="89052" y="721950"/>
                    <a:pt x="117337" y="699862"/>
                    <a:pt x="127711" y="668740"/>
                  </a:cubicBezTo>
                  <a:cubicBezTo>
                    <a:pt x="160432" y="570579"/>
                    <a:pt x="120735" y="693156"/>
                    <a:pt x="155007" y="573206"/>
                  </a:cubicBezTo>
                  <a:cubicBezTo>
                    <a:pt x="158959" y="559373"/>
                    <a:pt x="161517" y="544753"/>
                    <a:pt x="168655" y="532262"/>
                  </a:cubicBezTo>
                  <a:cubicBezTo>
                    <a:pt x="179940" y="512513"/>
                    <a:pt x="196377" y="496180"/>
                    <a:pt x="209598" y="477671"/>
                  </a:cubicBezTo>
                  <a:cubicBezTo>
                    <a:pt x="219132" y="464324"/>
                    <a:pt x="225996" y="448987"/>
                    <a:pt x="236893" y="436728"/>
                  </a:cubicBezTo>
                  <a:cubicBezTo>
                    <a:pt x="321863" y="341137"/>
                    <a:pt x="290280" y="377148"/>
                    <a:pt x="359723" y="327546"/>
                  </a:cubicBezTo>
                  <a:cubicBezTo>
                    <a:pt x="378232" y="314325"/>
                    <a:pt x="393528" y="295841"/>
                    <a:pt x="414314" y="286603"/>
                  </a:cubicBezTo>
                  <a:cubicBezTo>
                    <a:pt x="435512" y="277182"/>
                    <a:pt x="460174" y="279059"/>
                    <a:pt x="482553" y="272955"/>
                  </a:cubicBezTo>
                  <a:cubicBezTo>
                    <a:pt x="510311" y="265384"/>
                    <a:pt x="536527" y="252637"/>
                    <a:pt x="564440" y="245659"/>
                  </a:cubicBezTo>
                  <a:lnTo>
                    <a:pt x="619031" y="232012"/>
                  </a:lnTo>
                  <a:cubicBezTo>
                    <a:pt x="632679" y="222913"/>
                    <a:pt x="649727" y="217524"/>
                    <a:pt x="659974" y="204716"/>
                  </a:cubicBezTo>
                  <a:cubicBezTo>
                    <a:pt x="668961" y="193482"/>
                    <a:pt x="661286" y="171174"/>
                    <a:pt x="673622" y="163773"/>
                  </a:cubicBezTo>
                  <a:cubicBezTo>
                    <a:pt x="689226" y="154411"/>
                    <a:pt x="730488" y="163773"/>
                    <a:pt x="741861" y="163773"/>
                  </a:cubicBezTo>
                  <a:close/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87" name="文字方塊 20"/>
            <p:cNvSpPr txBox="1">
              <a:spLocks noChangeArrowheads="1"/>
            </p:cNvSpPr>
            <p:nvPr/>
          </p:nvSpPr>
          <p:spPr bwMode="auto">
            <a:xfrm>
              <a:off x="5724128" y="4581128"/>
              <a:ext cx="151288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b="1">
                  <a:latin typeface="Perpetua" pitchFamily="18" charset="0"/>
                </a:rPr>
                <a:t>Taiwan</a:t>
              </a:r>
              <a:endParaRPr kumimoji="0" lang="zh-TW" altLang="en-US" b="1">
                <a:latin typeface="Perpetua" pitchFamily="18" charset="0"/>
              </a:endParaRPr>
            </a:p>
          </p:txBody>
        </p:sp>
        <p:sp>
          <p:nvSpPr>
            <p:cNvPr id="7188" name="文字方塊 21"/>
            <p:cNvSpPr txBox="1">
              <a:spLocks noChangeArrowheads="1"/>
            </p:cNvSpPr>
            <p:nvPr/>
          </p:nvSpPr>
          <p:spPr bwMode="auto">
            <a:xfrm>
              <a:off x="4860032" y="4941168"/>
              <a:ext cx="15113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b="1">
                  <a:latin typeface="Perpetua" pitchFamily="18" charset="0"/>
                </a:rPr>
                <a:t>Japan</a:t>
              </a:r>
              <a:endParaRPr kumimoji="0" lang="zh-TW" altLang="en-US" b="1">
                <a:latin typeface="Perpetua" pitchFamily="18" charset="0"/>
              </a:endParaRPr>
            </a:p>
          </p:txBody>
        </p:sp>
        <p:sp>
          <p:nvSpPr>
            <p:cNvPr id="7189" name="文字方塊 22"/>
            <p:cNvSpPr txBox="1">
              <a:spLocks noChangeArrowheads="1"/>
            </p:cNvSpPr>
            <p:nvPr/>
          </p:nvSpPr>
          <p:spPr bwMode="auto">
            <a:xfrm>
              <a:off x="5868144" y="4869160"/>
              <a:ext cx="15113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b="1">
                  <a:latin typeface="Perpetua" pitchFamily="18" charset="0"/>
                </a:rPr>
                <a:t>Korea</a:t>
              </a:r>
              <a:endParaRPr kumimoji="0" lang="zh-TW" altLang="en-US" b="1">
                <a:latin typeface="Perpetua" pitchFamily="18" charset="0"/>
              </a:endParaRPr>
            </a:p>
          </p:txBody>
        </p:sp>
        <p:sp>
          <p:nvSpPr>
            <p:cNvPr id="7190" name="文字方塊 23"/>
            <p:cNvSpPr txBox="1">
              <a:spLocks noChangeArrowheads="1"/>
            </p:cNvSpPr>
            <p:nvPr/>
          </p:nvSpPr>
          <p:spPr bwMode="auto">
            <a:xfrm>
              <a:off x="5076056" y="5301208"/>
              <a:ext cx="151288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b="1">
                  <a:latin typeface="Perpetua" pitchFamily="18" charset="0"/>
                </a:rPr>
                <a:t>Hong Kong</a:t>
              </a:r>
              <a:endParaRPr kumimoji="0" lang="zh-TW" altLang="en-US" b="1">
                <a:latin typeface="Perpetua" pitchFamily="18" charset="0"/>
              </a:endParaRPr>
            </a:p>
          </p:txBody>
        </p:sp>
      </p:grpSp>
      <p:sp>
        <p:nvSpPr>
          <p:cNvPr id="20" name="橢圓 19"/>
          <p:cNvSpPr/>
          <p:nvPr/>
        </p:nvSpPr>
        <p:spPr>
          <a:xfrm>
            <a:off x="5257800" y="2921000"/>
            <a:ext cx="1447800" cy="96520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zh-TW" sz="2000" b="1" dirty="0" err="1" smtClean="0">
                <a:solidFill>
                  <a:srgbClr val="742217"/>
                </a:solidFill>
                <a:latin typeface="微軟正黑體" pitchFamily="34" charset="-120"/>
                <a:ea typeface="微軟正黑體" pitchFamily="34" charset="-120"/>
              </a:rPr>
              <a:t>Tujuan</a:t>
            </a:r>
            <a:r>
              <a:rPr kumimoji="0" lang="en-US" altLang="zh-TW" sz="2000" b="1" dirty="0" smtClean="0">
                <a:solidFill>
                  <a:srgbClr val="742217"/>
                </a:solidFill>
                <a:latin typeface="微軟正黑體" pitchFamily="34" charset="-120"/>
                <a:ea typeface="微軟正黑體" pitchFamily="34" charset="-120"/>
              </a:rPr>
              <a:t> Ideal</a:t>
            </a:r>
            <a:endParaRPr kumimoji="0" lang="zh-TW" altLang="en-US" sz="2000" b="1" dirty="0">
              <a:solidFill>
                <a:srgbClr val="74221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1" name="弧形接點 20"/>
          <p:cNvCxnSpPr/>
          <p:nvPr/>
        </p:nvCxnSpPr>
        <p:spPr>
          <a:xfrm flipV="1">
            <a:off x="2955925" y="3394075"/>
            <a:ext cx="714375" cy="428625"/>
          </a:xfrm>
          <a:prstGeom prst="curvedConnector3">
            <a:avLst>
              <a:gd name="adj1" fmla="val 3563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弧形接點 21"/>
          <p:cNvCxnSpPr/>
          <p:nvPr/>
        </p:nvCxnSpPr>
        <p:spPr>
          <a:xfrm rot="16200000" flipV="1">
            <a:off x="5104607" y="4753769"/>
            <a:ext cx="500062" cy="266700"/>
          </a:xfrm>
          <a:prstGeom prst="curvedConnector3">
            <a:avLst>
              <a:gd name="adj1" fmla="val 3692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80" name="文字方塊 11"/>
          <p:cNvSpPr txBox="1">
            <a:spLocks noChangeArrowheads="1"/>
          </p:cNvSpPr>
          <p:nvPr/>
        </p:nvSpPr>
        <p:spPr bwMode="auto">
          <a:xfrm>
            <a:off x="6875463" y="4129088"/>
            <a:ext cx="2160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2400" b="1" dirty="0" smtClean="0">
                <a:latin typeface="Perpetua" pitchFamily="18" charset="0"/>
              </a:rPr>
              <a:t>Achievement</a:t>
            </a:r>
            <a:endParaRPr kumimoji="0" lang="zh-TW" altLang="en-US" sz="2400" b="1" dirty="0">
              <a:latin typeface="Perpetua" pitchFamily="18" charset="0"/>
            </a:endParaRPr>
          </a:p>
        </p:txBody>
      </p:sp>
      <p:sp>
        <p:nvSpPr>
          <p:cNvPr id="7181" name="文字方塊 8"/>
          <p:cNvSpPr txBox="1">
            <a:spLocks noChangeArrowheads="1"/>
          </p:cNvSpPr>
          <p:nvPr/>
        </p:nvSpPr>
        <p:spPr bwMode="auto">
          <a:xfrm>
            <a:off x="3260725" y="4518025"/>
            <a:ext cx="820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>
                <a:latin typeface="Perpetua" pitchFamily="18" charset="0"/>
              </a:rPr>
              <a:t>Int. Ave</a:t>
            </a:r>
            <a:endParaRPr kumimoji="0" lang="zh-TW" altLang="en-US">
              <a:latin typeface="Perpetua" pitchFamily="18" charset="0"/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3968750" y="4525963"/>
            <a:ext cx="107950" cy="107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Arial Narrow" pitchFamily="34" charset="0"/>
              </a:rPr>
              <a:t>M</a:t>
            </a:r>
            <a:r>
              <a:rPr lang="en-US" sz="4000" b="1" dirty="0" err="1" smtClean="0">
                <a:solidFill>
                  <a:schemeClr val="tx1"/>
                </a:solidFill>
                <a:latin typeface="Arial Narrow" pitchFamily="34" charset="0"/>
              </a:rPr>
              <a:t>asalah</a:t>
            </a:r>
            <a:r>
              <a:rPr lang="en-US" sz="40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Arial Narrow" pitchFamily="34" charset="0"/>
              </a:rPr>
              <a:t>dan</a:t>
            </a:r>
            <a:r>
              <a:rPr lang="en-US" sz="40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Arial Narrow" pitchFamily="34" charset="0"/>
              </a:rPr>
              <a:t>Tujuan</a:t>
            </a:r>
            <a:endParaRPr lang="en-US" sz="40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582930" indent="-514350">
              <a:buNone/>
            </a:pPr>
            <a:r>
              <a:rPr lang="en-US" sz="2800" b="1" dirty="0" err="1" smtClean="0">
                <a:latin typeface="Arial Narrow" pitchFamily="34" charset="0"/>
              </a:rPr>
              <a:t>Masalah</a:t>
            </a:r>
            <a:endParaRPr lang="en-US" sz="2800" b="1" dirty="0" smtClean="0">
              <a:latin typeface="Arial Narrow" pitchFamily="34" charset="0"/>
            </a:endParaRPr>
          </a:p>
          <a:p>
            <a:pPr marL="582930" indent="-514350" algn="just">
              <a:buNone/>
            </a:pPr>
            <a:r>
              <a:rPr lang="en-US" sz="2800" dirty="0" smtClean="0">
                <a:latin typeface="Arial Narrow" pitchFamily="34" charset="0"/>
              </a:rPr>
              <a:t>      </a:t>
            </a:r>
            <a:r>
              <a:rPr lang="en-US" sz="2800" dirty="0" err="1" smtClean="0">
                <a:latin typeface="Arial Narrow" pitchFamily="34" charset="0"/>
              </a:rPr>
              <a:t>Bagaimana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mendesain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soal-soal</a:t>
            </a:r>
            <a:r>
              <a:rPr lang="en-US" sz="2800" dirty="0" smtClean="0">
                <a:latin typeface="Arial Narrow" pitchFamily="34" charset="0"/>
              </a:rPr>
              <a:t> PISA level 5, </a:t>
            </a:r>
            <a:r>
              <a:rPr lang="en-US" sz="2800" dirty="0" err="1" smtClean="0">
                <a:latin typeface="Arial Narrow" pitchFamily="34" charset="0"/>
              </a:rPr>
              <a:t>dan</a:t>
            </a:r>
            <a:r>
              <a:rPr lang="en-US" sz="2800" dirty="0" smtClean="0">
                <a:latin typeface="Arial Narrow" pitchFamily="34" charset="0"/>
              </a:rPr>
              <a:t> 6 </a:t>
            </a:r>
            <a:r>
              <a:rPr lang="en-US" sz="2800" dirty="0" err="1" smtClean="0">
                <a:latin typeface="Arial Narrow" pitchFamily="34" charset="0"/>
              </a:rPr>
              <a:t>atau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soal</a:t>
            </a:r>
            <a:r>
              <a:rPr lang="en-US" sz="2800" dirty="0" smtClean="0">
                <a:latin typeface="Arial Narrow" pitchFamily="34" charset="0"/>
              </a:rPr>
              <a:t> Higher Order Thinking (HOT) ?</a:t>
            </a:r>
          </a:p>
          <a:p>
            <a:pPr marL="582930" indent="-514350" algn="just">
              <a:buNone/>
            </a:pPr>
            <a:endParaRPr lang="en-US" sz="2800" b="1" dirty="0" smtClean="0">
              <a:latin typeface="Arial Narrow" pitchFamily="34" charset="0"/>
            </a:endParaRPr>
          </a:p>
          <a:p>
            <a:pPr marL="582930" indent="-514350" algn="just">
              <a:buNone/>
            </a:pPr>
            <a:r>
              <a:rPr lang="en-US" sz="2800" b="1" dirty="0" err="1" smtClean="0">
                <a:latin typeface="Arial Narrow" pitchFamily="34" charset="0"/>
              </a:rPr>
              <a:t>Tujuan</a:t>
            </a:r>
            <a:r>
              <a:rPr lang="en-US" sz="2800" b="1" dirty="0" smtClean="0">
                <a:latin typeface="Arial Narrow" pitchFamily="34" charset="0"/>
              </a:rPr>
              <a:t> </a:t>
            </a:r>
          </a:p>
          <a:p>
            <a:pPr marL="582930" indent="-514350" algn="just">
              <a:buNone/>
            </a:pPr>
            <a:r>
              <a:rPr lang="en-US" sz="2800" b="1" dirty="0" smtClean="0">
                <a:latin typeface="Arial Narrow" pitchFamily="34" charset="0"/>
              </a:rPr>
              <a:t>   </a:t>
            </a:r>
            <a:r>
              <a:rPr lang="en-US" sz="2800" dirty="0" smtClean="0">
                <a:latin typeface="Arial Narrow" pitchFamily="34" charset="0"/>
              </a:rPr>
              <a:t> 1) </a:t>
            </a:r>
            <a:r>
              <a:rPr lang="en-US" sz="2800" dirty="0" err="1" smtClean="0">
                <a:latin typeface="Arial Narrow" pitchFamily="34" charset="0"/>
              </a:rPr>
              <a:t>Sosialisasi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terkait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apa</a:t>
            </a:r>
            <a:r>
              <a:rPr lang="en-US" sz="2800" dirty="0" smtClean="0">
                <a:latin typeface="Arial Narrow" pitchFamily="34" charset="0"/>
              </a:rPr>
              <a:t>, </a:t>
            </a:r>
            <a:r>
              <a:rPr lang="en-US" sz="2800" dirty="0" err="1" smtClean="0">
                <a:latin typeface="Arial Narrow" pitchFamily="34" charset="0"/>
              </a:rPr>
              <a:t>mengapa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bagaimana</a:t>
            </a:r>
            <a:r>
              <a:rPr lang="en-US" sz="2800" dirty="0" smtClean="0">
                <a:latin typeface="Arial Narrow" pitchFamily="34" charset="0"/>
              </a:rPr>
              <a:t> PISA   </a:t>
            </a:r>
          </a:p>
          <a:p>
            <a:pPr marL="582930" indent="-514350" algn="just">
              <a:buNone/>
            </a:pPr>
            <a:r>
              <a:rPr lang="en-US" sz="2800" dirty="0" smtClean="0">
                <a:latin typeface="Arial Narrow" pitchFamily="34" charset="0"/>
              </a:rPr>
              <a:t>         </a:t>
            </a:r>
            <a:r>
              <a:rPr lang="en-US" sz="2800" dirty="0" err="1" smtClean="0">
                <a:latin typeface="Arial Narrow" pitchFamily="34" charset="0"/>
              </a:rPr>
              <a:t>dapat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bermakna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bagi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siswa</a:t>
            </a:r>
            <a:r>
              <a:rPr lang="en-US" sz="2800" dirty="0" smtClean="0">
                <a:latin typeface="Arial Narrow" pitchFamily="34" charset="0"/>
              </a:rPr>
              <a:t>  </a:t>
            </a:r>
            <a:r>
              <a:rPr lang="en-US" sz="2800" dirty="0" err="1" smtClean="0">
                <a:latin typeface="Arial Narrow" pitchFamily="34" charset="0"/>
              </a:rPr>
              <a:t>dan</a:t>
            </a:r>
            <a:r>
              <a:rPr lang="en-US" sz="2800" dirty="0" smtClean="0">
                <a:latin typeface="Arial Narrow" pitchFamily="34" charset="0"/>
              </a:rPr>
              <a:t> guru.   </a:t>
            </a:r>
          </a:p>
          <a:p>
            <a:pPr marL="582930" indent="-514350" algn="just">
              <a:buNone/>
            </a:pPr>
            <a:r>
              <a:rPr lang="en-US" sz="2800" dirty="0" smtClean="0">
                <a:latin typeface="Arial Narrow" pitchFamily="34" charset="0"/>
              </a:rPr>
              <a:t>    2) </a:t>
            </a:r>
            <a:r>
              <a:rPr lang="en-US" sz="2800" dirty="0" err="1" smtClean="0">
                <a:latin typeface="Arial Narrow" pitchFamily="34" charset="0"/>
              </a:rPr>
              <a:t>Menghasilkan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soal-soal</a:t>
            </a:r>
            <a:r>
              <a:rPr lang="en-US" sz="2800" dirty="0" smtClean="0">
                <a:latin typeface="Arial Narrow" pitchFamily="34" charset="0"/>
              </a:rPr>
              <a:t> HOT PISA level 5 </a:t>
            </a:r>
            <a:r>
              <a:rPr lang="en-US" sz="2800" dirty="0" err="1" smtClean="0">
                <a:latin typeface="Arial Narrow" pitchFamily="34" charset="0"/>
              </a:rPr>
              <a:t>dan</a:t>
            </a:r>
            <a:r>
              <a:rPr lang="en-US" sz="2800" dirty="0" smtClean="0">
                <a:latin typeface="Arial Narrow" pitchFamily="34" charset="0"/>
              </a:rPr>
              <a:t> 6     </a:t>
            </a:r>
          </a:p>
          <a:p>
            <a:pPr marL="582930" indent="-514350" algn="just">
              <a:buNone/>
            </a:pPr>
            <a:r>
              <a:rPr lang="en-US" sz="2800" dirty="0" smtClean="0">
                <a:latin typeface="Arial Narrow" pitchFamily="34" charset="0"/>
              </a:rPr>
              <a:t>        </a:t>
            </a:r>
            <a:r>
              <a:rPr lang="en-US" sz="2800" dirty="0" err="1" smtClean="0">
                <a:latin typeface="Arial Narrow" pitchFamily="34" charset="0"/>
              </a:rPr>
              <a:t>menggunakan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bahasa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konteks</a:t>
            </a:r>
            <a:r>
              <a:rPr lang="en-US" sz="2800" dirty="0" smtClean="0">
                <a:latin typeface="Arial Narrow" pitchFamily="34" charset="0"/>
              </a:rPr>
              <a:t> Indonesia </a:t>
            </a:r>
          </a:p>
          <a:p>
            <a:pPr marL="582930" indent="-514350" algn="just">
              <a:buNone/>
            </a:pPr>
            <a:r>
              <a:rPr lang="en-US" sz="2800" b="1" dirty="0" smtClean="0">
                <a:latin typeface="Arial Narrow" pitchFamily="34" charset="0"/>
              </a:rPr>
              <a:t>    </a:t>
            </a:r>
          </a:p>
          <a:p>
            <a:pPr marL="582930" indent="-514350">
              <a:buNone/>
            </a:pPr>
            <a:endParaRPr lang="en-US" sz="28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 smtClean="0">
                <a:latin typeface="Arial Narrow" pitchFamily="34" charset="0"/>
              </a:rPr>
              <a:t>Latar</a:t>
            </a:r>
            <a:r>
              <a:rPr lang="en-US" sz="4000" b="1" dirty="0" smtClean="0">
                <a:latin typeface="Arial Narrow" pitchFamily="34" charset="0"/>
              </a:rPr>
              <a:t> </a:t>
            </a:r>
            <a:r>
              <a:rPr lang="en-US" sz="4000" b="1" dirty="0" err="1" smtClean="0">
                <a:latin typeface="Arial Narrow" pitchFamily="34" charset="0"/>
              </a:rPr>
              <a:t>belakang</a:t>
            </a:r>
            <a:r>
              <a:rPr lang="en-US" sz="4000" b="1" dirty="0" smtClean="0">
                <a:latin typeface="Arial Narrow" pitchFamily="34" charset="0"/>
              </a:rPr>
              <a:t>: </a:t>
            </a:r>
            <a:r>
              <a:rPr lang="en-US" sz="4000" b="1" dirty="0" err="1" smtClean="0">
                <a:latin typeface="Arial Narrow" pitchFamily="34" charset="0"/>
              </a:rPr>
              <a:t>Apa</a:t>
            </a:r>
            <a:r>
              <a:rPr lang="en-US" sz="4000" b="1" dirty="0" smtClean="0">
                <a:latin typeface="Arial Narrow" pitchFamily="34" charset="0"/>
              </a:rPr>
              <a:t> PISA ?</a:t>
            </a:r>
            <a:endParaRPr lang="en-US" sz="4000" b="1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PISA: Program of International Student Assessment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4648200" cy="4525963"/>
          </a:xfrm>
        </p:spPr>
        <p:txBody>
          <a:bodyPr>
            <a:normAutofit lnSpcReduction="10000"/>
          </a:bodyPr>
          <a:lstStyle/>
          <a:p>
            <a:r>
              <a:rPr lang="en-US" sz="3300" dirty="0" smtClean="0">
                <a:latin typeface="Arial Narrow" pitchFamily="34" charset="0"/>
              </a:rPr>
              <a:t>Yang </a:t>
            </a:r>
            <a:r>
              <a:rPr lang="en-US" sz="3300" dirty="0" err="1" smtClean="0">
                <a:latin typeface="Arial Narrow" pitchFamily="34" charset="0"/>
              </a:rPr>
              <a:t>dinilai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siswa</a:t>
            </a:r>
            <a:r>
              <a:rPr lang="en-US" sz="3300" dirty="0" smtClean="0">
                <a:latin typeface="Arial Narrow" pitchFamily="34" charset="0"/>
              </a:rPr>
              <a:t> SMP </a:t>
            </a:r>
            <a:r>
              <a:rPr lang="en-US" sz="3300" dirty="0" err="1" smtClean="0">
                <a:latin typeface="Arial Narrow" pitchFamily="34" charset="0"/>
              </a:rPr>
              <a:t>usia</a:t>
            </a:r>
            <a:r>
              <a:rPr lang="en-US" sz="3300" dirty="0" smtClean="0">
                <a:latin typeface="Arial Narrow" pitchFamily="34" charset="0"/>
              </a:rPr>
              <a:t> 15 </a:t>
            </a:r>
            <a:r>
              <a:rPr lang="en-US" sz="3300" dirty="0" err="1" smtClean="0">
                <a:latin typeface="Arial Narrow" pitchFamily="34" charset="0"/>
              </a:rPr>
              <a:t>tahun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berasal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dari</a:t>
            </a:r>
            <a:r>
              <a:rPr lang="en-US" sz="3300" dirty="0" smtClean="0">
                <a:latin typeface="Arial Narrow" pitchFamily="34" charset="0"/>
              </a:rPr>
              <a:t> 67 (</a:t>
            </a:r>
            <a:r>
              <a:rPr lang="en-US" sz="3300" dirty="0" err="1" smtClean="0">
                <a:latin typeface="Arial Narrow" pitchFamily="34" charset="0"/>
              </a:rPr>
              <a:t>tahun</a:t>
            </a:r>
            <a:r>
              <a:rPr lang="en-US" sz="3300" dirty="0" smtClean="0">
                <a:latin typeface="Arial Narrow" pitchFamily="34" charset="0"/>
              </a:rPr>
              <a:t> 2013) </a:t>
            </a:r>
            <a:r>
              <a:rPr lang="en-US" sz="3300" dirty="0" err="1" smtClean="0">
                <a:latin typeface="Arial Narrow" pitchFamily="34" charset="0"/>
              </a:rPr>
              <a:t>negara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Industri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dan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berkembang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termasuk</a:t>
            </a:r>
            <a:r>
              <a:rPr lang="en-US" sz="3300" dirty="0" smtClean="0">
                <a:latin typeface="Arial Narrow" pitchFamily="34" charset="0"/>
              </a:rPr>
              <a:t> Indonesia </a:t>
            </a:r>
          </a:p>
          <a:p>
            <a:r>
              <a:rPr lang="en-US" sz="3300" dirty="0" err="1" smtClean="0">
                <a:latin typeface="Arial Narrow" pitchFamily="34" charset="0"/>
              </a:rPr>
              <a:t>Indikator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Kualitas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Pendidikan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bagi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Pemerintah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negara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peserta</a:t>
            </a:r>
            <a:r>
              <a:rPr lang="en-US" sz="3300" dirty="0" smtClean="0">
                <a:latin typeface="Arial Narrow" pitchFamily="34" charset="0"/>
              </a:rPr>
              <a:t> (OECD </a:t>
            </a:r>
            <a:r>
              <a:rPr lang="en-US" sz="3300" dirty="0" err="1" smtClean="0">
                <a:latin typeface="Arial Narrow" pitchFamily="34" charset="0"/>
              </a:rPr>
              <a:t>dan</a:t>
            </a:r>
            <a:r>
              <a:rPr lang="en-US" sz="3300" dirty="0" smtClean="0">
                <a:latin typeface="Arial Narrow" pitchFamily="34" charset="0"/>
              </a:rPr>
              <a:t> </a:t>
            </a:r>
            <a:r>
              <a:rPr lang="en-US" sz="3300" dirty="0" err="1" smtClean="0">
                <a:latin typeface="Arial Narrow" pitchFamily="34" charset="0"/>
              </a:rPr>
              <a:t>mitra</a:t>
            </a:r>
            <a:r>
              <a:rPr lang="en-US" sz="3300" dirty="0" smtClean="0">
                <a:latin typeface="Arial Narrow" pitchFamily="34" charset="0"/>
              </a:rPr>
              <a:t>)</a:t>
            </a: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>
              <a:latin typeface="Arial Narrow" pitchFamily="34" charset="0"/>
            </a:endParaRPr>
          </a:p>
        </p:txBody>
      </p:sp>
      <p:pic>
        <p:nvPicPr>
          <p:cNvPr id="4" name="Picture 3" descr="pi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045372"/>
            <a:ext cx="2438400" cy="3279228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Mengapa</a:t>
            </a:r>
            <a:r>
              <a:rPr lang="en-US" b="1" dirty="0" smtClean="0">
                <a:latin typeface="Arial Narrow" pitchFamily="34" charset="0"/>
              </a:rPr>
              <a:t> PISA? (OECD, 2003)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latin typeface="Arial Narrow" pitchFamily="34" charset="0"/>
              </a:rPr>
              <a:t>Apakah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siswa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disiapkan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dengan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baik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untuk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menghadapi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masa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depan</a:t>
            </a:r>
            <a:r>
              <a:rPr lang="en-US" dirty="0" smtClean="0">
                <a:latin typeface="Arial Narrow" pitchFamily="34" charset="0"/>
              </a:rPr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latin typeface="Arial Narrow" pitchFamily="34" charset="0"/>
              </a:rPr>
              <a:t>Apakah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siswa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mampu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menganalisa</a:t>
            </a:r>
            <a:r>
              <a:rPr lang="en-US" dirty="0" smtClean="0">
                <a:latin typeface="Arial Narrow" pitchFamily="34" charset="0"/>
              </a:rPr>
              <a:t>,  </a:t>
            </a:r>
            <a:r>
              <a:rPr lang="en-US" dirty="0" err="1" smtClean="0">
                <a:latin typeface="Arial Narrow" pitchFamily="34" charset="0"/>
              </a:rPr>
              <a:t>berargumentasi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komunikasi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secara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efektif</a:t>
            </a:r>
            <a:r>
              <a:rPr lang="en-US" dirty="0" smtClean="0">
                <a:latin typeface="Arial Narrow" pitchFamily="34" charset="0"/>
              </a:rPr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latin typeface="Arial Narrow" pitchFamily="34" charset="0"/>
              </a:rPr>
              <a:t>Apakah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siswa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mempunyai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kapasitas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untuk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belajar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terus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selama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hidupnya</a:t>
            </a:r>
            <a:r>
              <a:rPr lang="en-US" dirty="0" smtClean="0">
                <a:latin typeface="Arial Narrow" pitchFamily="34" charset="0"/>
              </a:rPr>
              <a:t>?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>
                <a:latin typeface="Arial Narrow" pitchFamily="34" charset="0"/>
              </a:rPr>
              <a:t>Apakah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siswa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mampu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mengaplikasikan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matematika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dalam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kehidupan</a:t>
            </a:r>
            <a:r>
              <a:rPr lang="en-US" dirty="0" smtClean="0">
                <a:latin typeface="Arial Narrow" pitchFamily="34" charset="0"/>
              </a:rPr>
              <a:t>?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143000" y="228600"/>
            <a:ext cx="6553200" cy="6096000"/>
            <a:chOff x="1143000" y="214924"/>
            <a:chExt cx="6682476" cy="66430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762001"/>
              <a:ext cx="6682476" cy="6095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Action Button: Information 6">
              <a:hlinkClick r:id="rId3" action="ppaction://hlinksldjump" highlightClick="1"/>
            </p:cNvPr>
            <p:cNvSpPr/>
            <p:nvPr/>
          </p:nvSpPr>
          <p:spPr>
            <a:xfrm>
              <a:off x="2209800" y="2590800"/>
              <a:ext cx="228600" cy="304800"/>
            </a:xfrm>
            <a:prstGeom prst="actionButtonInform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ction Button: Information 7">
              <a:hlinkClick r:id="rId4" action="ppaction://hlinksldjump" highlightClick="1"/>
            </p:cNvPr>
            <p:cNvSpPr/>
            <p:nvPr/>
          </p:nvSpPr>
          <p:spPr>
            <a:xfrm>
              <a:off x="5029200" y="2590800"/>
              <a:ext cx="228600" cy="304800"/>
            </a:xfrm>
            <a:prstGeom prst="actionButtonInform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ction Button: Information 8">
              <a:hlinkClick r:id="rId5" action="ppaction://hlinksldjump" highlightClick="1"/>
            </p:cNvPr>
            <p:cNvSpPr/>
            <p:nvPr/>
          </p:nvSpPr>
          <p:spPr>
            <a:xfrm>
              <a:off x="3276600" y="6096000"/>
              <a:ext cx="228600" cy="304800"/>
            </a:xfrm>
            <a:prstGeom prst="actionButtonInform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ction Button: Information 9">
              <a:hlinkClick r:id="rId6" action="ppaction://hlinksldjump" highlightClick="1"/>
            </p:cNvPr>
            <p:cNvSpPr/>
            <p:nvPr/>
          </p:nvSpPr>
          <p:spPr>
            <a:xfrm>
              <a:off x="1447800" y="4419600"/>
              <a:ext cx="228600" cy="304800"/>
            </a:xfrm>
            <a:prstGeom prst="actionButtonInform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5400" y="214924"/>
              <a:ext cx="6477000" cy="70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Arial Narrow" pitchFamily="34" charset="0"/>
                </a:rPr>
                <a:t>FRAMEWORK PISA MATEMATIKA  </a:t>
              </a:r>
              <a:endParaRPr lang="en-US" sz="3600" b="1" dirty="0">
                <a:latin typeface="Arial Narrow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71600" y="990600"/>
              <a:ext cx="62484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Arial Narrow" pitchFamily="34" charset="0"/>
              </a:rPr>
              <a:t>Konten</a:t>
            </a:r>
            <a:r>
              <a:rPr lang="en-US" sz="4000" b="1" dirty="0" smtClean="0">
                <a:latin typeface="Arial Narrow" pitchFamily="34" charset="0"/>
              </a:rPr>
              <a:t> PISA: 4 Overarching ideas </a:t>
            </a:r>
            <a:endParaRPr lang="en-US" sz="4000" b="1" dirty="0">
              <a:latin typeface="Arial Narrow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Change and Relationship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3600" dirty="0" smtClean="0">
                <a:latin typeface="Arial Narrow" pitchFamily="34" charset="0"/>
              </a:rPr>
              <a:t>Space and shape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Quantity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3600" dirty="0" smtClean="0">
                <a:latin typeface="Arial Narrow" pitchFamily="34" charset="0"/>
              </a:rPr>
              <a:t>Uncertainty and data (PISA framework 2012)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640762" cy="12239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ja-JP" sz="3200" b="0" dirty="0" smtClean="0">
                <a:solidFill>
                  <a:srgbClr val="0000CC"/>
                </a:solidFill>
                <a:ea typeface="ＭＳ Ｐゴシック" charset="-128"/>
              </a:rPr>
              <a:t>P</a:t>
            </a:r>
            <a:r>
              <a:rPr lang="id-ID" altLang="ja-JP" sz="3200" b="0" dirty="0" smtClean="0">
                <a:solidFill>
                  <a:srgbClr val="0000CC"/>
                </a:solidFill>
                <a:ea typeface="ＭＳ Ｐゴシック" charset="-128"/>
              </a:rPr>
              <a:t>ERCENTAGE OF STUDENTS AT ALL COMPETENCE LEVELS IN MATH</a:t>
            </a:r>
            <a:r>
              <a:rPr lang="en-US" altLang="ja-JP" sz="3200" b="0" dirty="0" smtClean="0">
                <a:solidFill>
                  <a:srgbClr val="0000CC"/>
                </a:solidFill>
                <a:ea typeface="ＭＳ Ｐゴシック" charset="-128"/>
              </a:rPr>
              <a:t>  </a:t>
            </a:r>
            <a:r>
              <a:rPr lang="id-ID" altLang="ja-JP" sz="3200" b="0" dirty="0" smtClean="0">
                <a:solidFill>
                  <a:srgbClr val="0000CC"/>
                </a:solidFill>
                <a:ea typeface="ＭＳ Ｐゴシック" charset="-128"/>
              </a:rPr>
              <a:t> (PISA 2003)</a:t>
            </a:r>
            <a:endParaRPr lang="en-GB" sz="3200" b="0" dirty="0" smtClean="0">
              <a:solidFill>
                <a:srgbClr val="0000CC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5100"/>
            <a:ext cx="9144000" cy="537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7740650" y="2781300"/>
            <a:ext cx="1403350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 rot="5400000">
            <a:off x="8298657" y="6111081"/>
            <a:ext cx="1187450" cy="2873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Konteks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Matematika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Personal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Educational and Occupational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Public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Scientific (</a:t>
            </a:r>
            <a:r>
              <a:rPr lang="en-US" sz="3600" dirty="0" err="1" smtClean="0">
                <a:latin typeface="Arial Narrow" pitchFamily="34" charset="0"/>
              </a:rPr>
              <a:t>termasuk</a:t>
            </a:r>
            <a:r>
              <a:rPr lang="en-US" sz="3600" dirty="0" smtClean="0">
                <a:latin typeface="Arial Narrow" pitchFamily="34" charset="0"/>
              </a:rPr>
              <a:t> intra </a:t>
            </a:r>
            <a:r>
              <a:rPr lang="en-US" sz="3600" dirty="0" err="1" smtClean="0">
                <a:latin typeface="Arial Narrow" pitchFamily="34" charset="0"/>
              </a:rPr>
              <a:t>subjek-matematika</a:t>
            </a:r>
            <a:r>
              <a:rPr lang="en-US" sz="3600" dirty="0" smtClean="0">
                <a:latin typeface="Arial Narrow" pitchFamily="34" charset="0"/>
              </a:rPr>
              <a:t>) </a:t>
            </a:r>
          </a:p>
          <a:p>
            <a:endParaRPr lang="en-US" sz="3600" dirty="0"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Kompetensi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Matematika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Mathematical thinking and reasoning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Mathematics argumentation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Modeling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Problem posing and solving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Communication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Representation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Symbol and formalism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>
                <a:latin typeface="Arial Narrow" pitchFamily="34" charset="0"/>
              </a:rPr>
              <a:t>Aids and tools</a:t>
            </a:r>
          </a:p>
          <a:p>
            <a:pPr marL="514350" indent="-514350">
              <a:buFont typeface="+mj-lt"/>
              <a:buAutoNum type="arabicParenR"/>
            </a:pPr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 </a:t>
            </a:r>
            <a:r>
              <a:rPr lang="en-US" dirty="0" err="1" smtClean="0"/>
              <a:t>kesulitan</a:t>
            </a:r>
            <a:r>
              <a:rPr lang="en-US" dirty="0" smtClean="0"/>
              <a:t> PISA </a:t>
            </a:r>
            <a:r>
              <a:rPr lang="en-US" dirty="0" err="1" smtClean="0"/>
              <a:t>matematika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L6. Students can </a:t>
            </a:r>
            <a:r>
              <a:rPr lang="en-US" b="1" dirty="0" smtClean="0"/>
              <a:t>conceptualize, generalize, and utilize </a:t>
            </a:r>
            <a:r>
              <a:rPr lang="en-US" dirty="0" smtClean="0"/>
              <a:t>information based on their investigations and modeling of </a:t>
            </a:r>
            <a:r>
              <a:rPr lang="en-US" sz="3400" dirty="0" smtClean="0">
                <a:solidFill>
                  <a:srgbClr val="C00000"/>
                </a:solidFill>
              </a:rPr>
              <a:t>complex problem situations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dirty="0" smtClean="0"/>
              <a:t>L5.Students can </a:t>
            </a:r>
            <a:r>
              <a:rPr lang="en-US" b="1" dirty="0" smtClean="0"/>
              <a:t>develop and work with models</a:t>
            </a:r>
            <a:r>
              <a:rPr lang="en-US" dirty="0" smtClean="0"/>
              <a:t> for </a:t>
            </a:r>
            <a:r>
              <a:rPr lang="en-US" sz="3400" dirty="0" smtClean="0">
                <a:solidFill>
                  <a:srgbClr val="C00000"/>
                </a:solidFill>
              </a:rPr>
              <a:t>complex situations</a:t>
            </a:r>
            <a:r>
              <a:rPr lang="en-US" dirty="0" smtClean="0"/>
              <a:t>, identifying constraints and specifying assumptions.</a:t>
            </a:r>
          </a:p>
          <a:p>
            <a:pPr>
              <a:buNone/>
            </a:pPr>
            <a:r>
              <a:rPr lang="en-US" dirty="0" smtClean="0"/>
              <a:t>L4. Students can </a:t>
            </a:r>
            <a:r>
              <a:rPr lang="en-US" b="1" dirty="0" smtClean="0"/>
              <a:t>work </a:t>
            </a:r>
            <a:r>
              <a:rPr lang="en-US" dirty="0" smtClean="0"/>
              <a:t>effectively </a:t>
            </a:r>
            <a:r>
              <a:rPr lang="en-US" b="1" dirty="0" smtClean="0"/>
              <a:t>with</a:t>
            </a:r>
            <a:r>
              <a:rPr lang="en-US" dirty="0" smtClean="0"/>
              <a:t> explicit </a:t>
            </a:r>
            <a:r>
              <a:rPr lang="en-US" b="1" dirty="0" smtClean="0"/>
              <a:t>models</a:t>
            </a:r>
            <a:r>
              <a:rPr lang="en-US" dirty="0" smtClean="0"/>
              <a:t> for </a:t>
            </a:r>
            <a:r>
              <a:rPr lang="en-US" sz="3400" dirty="0" smtClean="0">
                <a:solidFill>
                  <a:srgbClr val="C00000"/>
                </a:solidFill>
              </a:rPr>
              <a:t>complex situations</a:t>
            </a:r>
            <a:r>
              <a:rPr lang="en-US" sz="3400" dirty="0" smtClean="0"/>
              <a:t> </a:t>
            </a:r>
            <a:r>
              <a:rPr lang="en-US" dirty="0" smtClean="0"/>
              <a:t>that may involve or call for making assumptions.</a:t>
            </a:r>
          </a:p>
          <a:p>
            <a:pPr>
              <a:buNone/>
            </a:pPr>
            <a:r>
              <a:rPr lang="en-US" dirty="0" smtClean="0"/>
              <a:t>L3. Students can </a:t>
            </a:r>
            <a:r>
              <a:rPr lang="en-US" b="1" dirty="0" smtClean="0"/>
              <a:t>work</a:t>
            </a:r>
            <a:r>
              <a:rPr lang="en-US" dirty="0" smtClean="0"/>
              <a:t> </a:t>
            </a:r>
            <a:r>
              <a:rPr lang="en-US" b="1" dirty="0" smtClean="0"/>
              <a:t>execute </a:t>
            </a:r>
            <a:r>
              <a:rPr lang="en-US" dirty="0" smtClean="0"/>
              <a:t>clearly described procedures, including those that require sequential decisions. </a:t>
            </a:r>
            <a:r>
              <a:rPr lang="en-US" sz="3400" dirty="0" smtClean="0">
                <a:solidFill>
                  <a:srgbClr val="C00000"/>
                </a:solidFill>
              </a:rPr>
              <a:t>(No context?)</a:t>
            </a:r>
            <a:r>
              <a:rPr lang="en-US" sz="3400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L2. Students can i</a:t>
            </a:r>
            <a:r>
              <a:rPr lang="en-US" b="1" dirty="0" smtClean="0"/>
              <a:t>nterpret and recognize </a:t>
            </a:r>
            <a:r>
              <a:rPr lang="en-US" dirty="0" smtClean="0"/>
              <a:t>situations in </a:t>
            </a:r>
            <a:r>
              <a:rPr lang="en-US" sz="3400" dirty="0" smtClean="0">
                <a:solidFill>
                  <a:srgbClr val="C00000"/>
                </a:solidFill>
              </a:rPr>
              <a:t>contexts that require no more than direct inference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L1. Students can </a:t>
            </a:r>
            <a:r>
              <a:rPr lang="en-US" b="1" dirty="0" smtClean="0"/>
              <a:t>answer questions</a:t>
            </a:r>
            <a:r>
              <a:rPr lang="en-US" dirty="0" smtClean="0"/>
              <a:t> involving </a:t>
            </a:r>
            <a:r>
              <a:rPr lang="en-US" sz="3400" dirty="0" smtClean="0">
                <a:solidFill>
                  <a:srgbClr val="C00000"/>
                </a:solidFill>
              </a:rPr>
              <a:t>familiar contexts</a:t>
            </a:r>
            <a:r>
              <a:rPr lang="en-US" dirty="0" smtClean="0"/>
              <a:t> where all relevant information is present and the questions are clearly defined.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3400" dirty="0" err="1" smtClean="0">
                <a:solidFill>
                  <a:srgbClr val="FF0000"/>
                </a:solidFill>
              </a:rPr>
              <a:t>Konteks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err="1" smtClean="0">
                <a:solidFill>
                  <a:srgbClr val="FF0000"/>
                </a:solidFill>
              </a:rPr>
              <a:t>pada</a:t>
            </a:r>
            <a:r>
              <a:rPr lang="en-US" sz="3400" dirty="0" smtClean="0">
                <a:solidFill>
                  <a:srgbClr val="FF0000"/>
                </a:solidFill>
              </a:rPr>
              <a:t> level 4,5,dan 6 </a:t>
            </a:r>
            <a:r>
              <a:rPr lang="en-US" sz="3400" dirty="0" err="1" smtClean="0">
                <a:solidFill>
                  <a:srgbClr val="FF0000"/>
                </a:solidFill>
              </a:rPr>
              <a:t>adalah</a:t>
            </a:r>
            <a:r>
              <a:rPr lang="en-US" sz="3400" dirty="0" smtClean="0">
                <a:solidFill>
                  <a:srgbClr val="FF0000"/>
                </a:solidFill>
              </a:rPr>
              <a:t> Complex Context (situation)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1549"/>
            <a:ext cx="8458200" cy="652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381000"/>
            <a:ext cx="862188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Level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90600"/>
            <a:ext cx="908069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0"/>
            <a:ext cx="8686800" cy="4305300"/>
          </a:xfrm>
        </p:spPr>
      </p:pic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657600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6559"/>
            <a:ext cx="5943600" cy="662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915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tim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66325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5" descr="tim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0"/>
            <a:ext cx="10744200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6" descr="BenchMarkScale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386"/>
          <a:stretch>
            <a:fillRect/>
          </a:stretch>
        </p:blipFill>
        <p:spPr bwMode="auto">
          <a:xfrm>
            <a:off x="811213" y="2438400"/>
            <a:ext cx="8332787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747713" y="153988"/>
            <a:ext cx="84709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3" tIns="46131" rIns="92263" bIns="46131" anchor="ctr"/>
          <a:lstStyle/>
          <a:p>
            <a:r>
              <a:rPr lang="en-US" altLang="zh-TW" sz="3600" b="1">
                <a:solidFill>
                  <a:srgbClr val="990000"/>
                </a:solidFill>
                <a:ea typeface="PMingLiU" pitchFamily="18" charset="-120"/>
              </a:rPr>
              <a:t>Prestasi Matematika TIMSS 2003 </a:t>
            </a:r>
            <a:r>
              <a:rPr lang="en-US" altLang="zh-TW" sz="3600" b="1">
                <a:solidFill>
                  <a:srgbClr val="990000"/>
                </a:solidFill>
                <a:latin typeface="Verdana" pitchFamily="34" charset="0"/>
                <a:ea typeface="PMingLiU" pitchFamily="18" charset="-120"/>
              </a:rPr>
              <a:t>–</a:t>
            </a:r>
            <a:r>
              <a:rPr lang="en-US" altLang="zh-TW" sz="3600" b="1">
                <a:solidFill>
                  <a:srgbClr val="990000"/>
                </a:solidFill>
                <a:ea typeface="PMingLiU" pitchFamily="18" charset="-120"/>
              </a:rPr>
              <a:t> Kelas 8</a:t>
            </a:r>
            <a:endParaRPr lang="en-US" altLang="zh-TW" sz="2800" b="1">
              <a:solidFill>
                <a:srgbClr val="990000"/>
              </a:solidFill>
              <a:ea typeface="PMingLiU" pitchFamily="18" charset="-12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246188" y="5327650"/>
            <a:ext cx="747395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>
            <a:spAutoFit/>
          </a:bodyPr>
          <a:lstStyle/>
          <a:p>
            <a:pPr algn="ctr" defTabSz="966788" eaLnBrk="0" hangingPunct="0">
              <a:spcBef>
                <a:spcPct val="50000"/>
              </a:spcBef>
            </a:pP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Skala Matematika TIMSS – </a:t>
            </a:r>
            <a:r>
              <a:rPr lang="en-US" altLang="zh-TW" sz="1600" b="1" i="1">
                <a:latin typeface="Verdana" pitchFamily="34" charset="0"/>
                <a:ea typeface="PMingLiU" pitchFamily="18" charset="-120"/>
              </a:rPr>
              <a:t>Benchmark </a:t>
            </a: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Internasional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069137" y="1600200"/>
            <a:ext cx="207486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8331" rIns="0" bIns="48331">
            <a:spAutoFit/>
          </a:bodyPr>
          <a:lstStyle/>
          <a:p>
            <a:pPr algn="ctr" defTabSz="966788" eaLnBrk="0" hangingPunct="0">
              <a:spcBef>
                <a:spcPct val="50000"/>
              </a:spcBef>
            </a:pPr>
            <a:r>
              <a:rPr lang="en-US" altLang="zh-TW" sz="1900" b="1" dirty="0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  <a:t>Singapore</a:t>
            </a:r>
            <a:br>
              <a:rPr lang="en-US" altLang="zh-TW" sz="1900" b="1" dirty="0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</a:br>
            <a:r>
              <a:rPr lang="en-US" altLang="zh-TW" sz="1900" b="1" dirty="0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  <a:t> </a:t>
            </a:r>
            <a:r>
              <a:rPr lang="en-US" altLang="zh-TW" sz="1600" b="1" dirty="0">
                <a:latin typeface="Verdana" pitchFamily="34" charset="0"/>
                <a:ea typeface="PMingLiU" pitchFamily="18" charset="-120"/>
              </a:rPr>
              <a:t>Rata2: 605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3821113" y="2438400"/>
            <a:ext cx="207486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>
            <a:spAutoFit/>
          </a:bodyPr>
          <a:lstStyle/>
          <a:p>
            <a:pPr algn="ctr" defTabSz="966788" eaLnBrk="0" hangingPunct="0">
              <a:spcBef>
                <a:spcPct val="50000"/>
              </a:spcBef>
            </a:pPr>
            <a:r>
              <a:rPr lang="en-US" altLang="zh-TW" sz="1900" b="1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  <a:t>Malaysia</a:t>
            </a:r>
            <a:br>
              <a:rPr lang="en-US" altLang="zh-TW" sz="1900" b="1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</a:b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Rata2: 508</a:t>
            </a:r>
            <a:r>
              <a:rPr lang="en-US" altLang="zh-TW" sz="1900" b="1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  <a:t> </a:t>
            </a:r>
            <a:br>
              <a:rPr lang="en-US" altLang="zh-TW" sz="1900" b="1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</a:br>
            <a:endParaRPr lang="en-US" altLang="zh-TW" sz="1900" b="1">
              <a:solidFill>
                <a:srgbClr val="8B0A12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415925" y="3057525"/>
            <a:ext cx="20764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>
            <a:spAutoFit/>
          </a:bodyPr>
          <a:lstStyle/>
          <a:p>
            <a:pPr algn="ctr" defTabSz="966788" eaLnBrk="0" hangingPunct="0">
              <a:spcBef>
                <a:spcPct val="50000"/>
              </a:spcBef>
            </a:pPr>
            <a:r>
              <a:rPr lang="en-US" altLang="zh-TW" sz="1900" b="1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  <a:t>Indonesia</a:t>
            </a:r>
            <a:br>
              <a:rPr lang="en-US" altLang="zh-TW" sz="1900" b="1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</a:br>
            <a:r>
              <a:rPr lang="en-US" altLang="zh-TW" sz="1900" b="1">
                <a:solidFill>
                  <a:srgbClr val="8B0A12"/>
                </a:solidFill>
                <a:latin typeface="Verdana" pitchFamily="34" charset="0"/>
                <a:ea typeface="PMingLiU" pitchFamily="18" charset="-120"/>
              </a:rPr>
              <a:t> </a:t>
            </a: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Rata2: 411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2492375" y="4556125"/>
            <a:ext cx="22415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>
            <a:spAutoFit/>
          </a:bodyPr>
          <a:lstStyle/>
          <a:p>
            <a:pPr algn="ctr" defTabSz="966788" eaLnBrk="0" hangingPunct="0">
              <a:spcBef>
                <a:spcPct val="50000"/>
              </a:spcBef>
            </a:pP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475</a:t>
            </a:r>
            <a:br>
              <a:rPr lang="en-US" altLang="zh-TW" sz="1600" b="1">
                <a:latin typeface="Verdana" pitchFamily="34" charset="0"/>
                <a:ea typeface="PMingLiU" pitchFamily="18" charset="-120"/>
              </a:rPr>
            </a:b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Menengah</a:t>
            </a:r>
          </a:p>
        </p:txBody>
      </p:sp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5314950" y="4556125"/>
            <a:ext cx="21605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>
            <a:spAutoFit/>
          </a:bodyPr>
          <a:lstStyle/>
          <a:p>
            <a:pPr algn="ctr" defTabSz="966788" eaLnBrk="0" hangingPunct="0">
              <a:spcBef>
                <a:spcPct val="50000"/>
              </a:spcBef>
            </a:pP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550</a:t>
            </a:r>
            <a:br>
              <a:rPr lang="en-US" altLang="zh-TW" sz="1600" b="1">
                <a:latin typeface="Verdana" pitchFamily="34" charset="0"/>
                <a:ea typeface="PMingLiU" pitchFamily="18" charset="-120"/>
              </a:rPr>
            </a:b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Tinggi</a:t>
            </a:r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7696200" y="4495800"/>
            <a:ext cx="1827212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>
            <a:spAutoFit/>
          </a:bodyPr>
          <a:lstStyle/>
          <a:p>
            <a:pPr algn="ctr" defTabSz="966788" eaLnBrk="0" hangingPunct="0">
              <a:spcBef>
                <a:spcPct val="50000"/>
              </a:spcBef>
            </a:pPr>
            <a:r>
              <a:rPr lang="en-US" altLang="zh-TW" sz="1600" b="1" dirty="0">
                <a:latin typeface="Verdana" pitchFamily="34" charset="0"/>
                <a:ea typeface="PMingLiU" pitchFamily="18" charset="-120"/>
              </a:rPr>
              <a:t>625</a:t>
            </a:r>
            <a:br>
              <a:rPr lang="en-US" altLang="zh-TW" sz="1600" b="1" dirty="0">
                <a:latin typeface="Verdana" pitchFamily="34" charset="0"/>
                <a:ea typeface="PMingLiU" pitchFamily="18" charset="-120"/>
              </a:rPr>
            </a:br>
            <a:r>
              <a:rPr lang="en-US" altLang="zh-TW" sz="1600" b="1" dirty="0">
                <a:latin typeface="Verdana" pitchFamily="34" charset="0"/>
                <a:ea typeface="PMingLiU" pitchFamily="18" charset="-120"/>
              </a:rPr>
              <a:t>Tingkat </a:t>
            </a:r>
            <a:r>
              <a:rPr lang="en-US" altLang="zh-TW" sz="1600" b="1" dirty="0" err="1">
                <a:latin typeface="Verdana" pitchFamily="34" charset="0"/>
                <a:ea typeface="PMingLiU" pitchFamily="18" charset="-120"/>
              </a:rPr>
              <a:t>lanjut</a:t>
            </a:r>
            <a:endParaRPr lang="en-US" altLang="zh-TW" sz="1600" b="1" dirty="0"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415925" y="4556125"/>
            <a:ext cx="11620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>
            <a:spAutoFit/>
          </a:bodyPr>
          <a:lstStyle/>
          <a:p>
            <a:pPr algn="ctr" defTabSz="966788" eaLnBrk="0" hangingPunct="0">
              <a:spcBef>
                <a:spcPct val="50000"/>
              </a:spcBef>
            </a:pP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400</a:t>
            </a:r>
            <a:br>
              <a:rPr lang="en-US" altLang="zh-TW" sz="1600" b="1">
                <a:latin typeface="Verdana" pitchFamily="34" charset="0"/>
                <a:ea typeface="PMingLiU" pitchFamily="18" charset="-120"/>
              </a:rPr>
            </a:br>
            <a:r>
              <a:rPr lang="en-US" altLang="zh-TW" sz="1600" b="1">
                <a:latin typeface="Verdana" pitchFamily="34" charset="0"/>
                <a:ea typeface="PMingLiU" pitchFamily="18" charset="-120"/>
              </a:rPr>
              <a:t>Rendah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 err="1" smtClean="0"/>
              <a:t>pada</a:t>
            </a:r>
            <a:r>
              <a:rPr lang="en-US" dirty="0" smtClean="0"/>
              <a:t> Bloom’s Revised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676400"/>
            <a:ext cx="4038600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Taksonomi</a:t>
            </a:r>
            <a:r>
              <a:rPr lang="en-US" sz="3600" b="1" dirty="0" smtClean="0">
                <a:solidFill>
                  <a:srgbClr val="FF0000"/>
                </a:solidFill>
              </a:rPr>
              <a:t> Bloom</a:t>
            </a:r>
          </a:p>
          <a:p>
            <a:pPr marL="342900" indent="-342900">
              <a:buAutoNum type="arabicPeriod"/>
            </a:pPr>
            <a:r>
              <a:rPr lang="en-US" sz="3600" b="1" dirty="0" err="1" smtClean="0"/>
              <a:t>Pengetahuan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Pemahaman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Aplikasi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Analisis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Sintesis</a:t>
            </a:r>
            <a:endParaRPr lang="en-US" sz="3600" b="1" dirty="0" smtClean="0"/>
          </a:p>
          <a:p>
            <a:pPr marL="342900" indent="-342900">
              <a:buAutoNum type="arabicPeriod"/>
            </a:pPr>
            <a:r>
              <a:rPr lang="en-US" sz="3600" b="1" dirty="0" err="1" smtClean="0"/>
              <a:t>Evaluasi</a:t>
            </a:r>
            <a:endParaRPr lang="en-US" sz="3600" b="1" dirty="0"/>
          </a:p>
        </p:txBody>
      </p:sp>
      <p:sp>
        <p:nvSpPr>
          <p:cNvPr id="7" name="Right Arrow 6"/>
          <p:cNvSpPr/>
          <p:nvPr/>
        </p:nvSpPr>
        <p:spPr>
          <a:xfrm>
            <a:off x="4495800" y="3733800"/>
            <a:ext cx="3688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0" y="3962400"/>
            <a:ext cx="419100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1981200"/>
            <a:ext cx="37338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 </a:t>
            </a:r>
            <a:r>
              <a:rPr lang="en-US" dirty="0" err="1" smtClean="0"/>
              <a:t>soal</a:t>
            </a:r>
            <a:r>
              <a:rPr lang="en-US" dirty="0" smtClean="0"/>
              <a:t> HOT?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Level </a:t>
            </a:r>
            <a:r>
              <a:rPr lang="en-US" dirty="0" err="1" smtClean="0"/>
              <a:t>Mudah</a:t>
            </a:r>
            <a:r>
              <a:rPr lang="en-US" dirty="0" smtClean="0"/>
              <a:t> (Low Order Thinking)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Prosedural</a:t>
            </a:r>
            <a:r>
              <a:rPr lang="en-US" dirty="0" smtClean="0"/>
              <a:t>,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 err="1" smtClean="0"/>
              <a:t>Sedang</a:t>
            </a:r>
            <a:r>
              <a:rPr lang="en-US" dirty="0" smtClean="0"/>
              <a:t>  (Middle Order Thinking) </a:t>
            </a:r>
          </a:p>
          <a:p>
            <a:pPr>
              <a:buNone/>
            </a:pPr>
            <a:r>
              <a:rPr lang="en-US" dirty="0" smtClean="0"/>
              <a:t>    Problem solving and problem posing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 err="1" smtClean="0"/>
              <a:t>Sulit</a:t>
            </a:r>
            <a:r>
              <a:rPr lang="en-US" dirty="0" smtClean="0"/>
              <a:t>  (Higher Order Thinking)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Generalisasi</a:t>
            </a:r>
            <a:r>
              <a:rPr lang="en-US" dirty="0" smtClean="0"/>
              <a:t>, modeling, reasoning </a:t>
            </a:r>
            <a:endParaRPr 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Soal</a:t>
            </a:r>
            <a:r>
              <a:rPr lang="en-US" dirty="0" smtClean="0"/>
              <a:t> level </a:t>
            </a:r>
            <a:r>
              <a:rPr lang="en-US" dirty="0" err="1" smtClean="0"/>
              <a:t>rendah</a:t>
            </a:r>
            <a:r>
              <a:rPr lang="en-US" dirty="0" smtClean="0"/>
              <a:t> LOT)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err="1" smtClean="0"/>
              <a:t>Tentukanlah</a:t>
            </a:r>
            <a:r>
              <a:rPr lang="en-US" sz="3600" dirty="0" smtClean="0"/>
              <a:t> </a:t>
            </a:r>
            <a:r>
              <a:rPr lang="en-US" sz="3600" dirty="0" err="1" smtClean="0"/>
              <a:t>jumlah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100 </a:t>
            </a:r>
            <a:r>
              <a:rPr lang="en-US" sz="3600" dirty="0" err="1" smtClean="0"/>
              <a:t>bilangan</a:t>
            </a:r>
            <a:r>
              <a:rPr lang="en-US" sz="3600" dirty="0" smtClean="0"/>
              <a:t> </a:t>
            </a:r>
            <a:r>
              <a:rPr lang="en-US" sz="3600" dirty="0" err="1" smtClean="0"/>
              <a:t>asli</a:t>
            </a:r>
            <a:r>
              <a:rPr lang="en-US" sz="3600" dirty="0" smtClean="0"/>
              <a:t> </a:t>
            </a:r>
            <a:r>
              <a:rPr lang="en-US" sz="3600" dirty="0" err="1" smtClean="0"/>
              <a:t>pertama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Order Thinking</a:t>
            </a:r>
            <a:endParaRPr lang="en-US" dirty="0"/>
          </a:p>
        </p:txBody>
      </p:sp>
      <p:pic>
        <p:nvPicPr>
          <p:cNvPr id="4" name="Content Placeholder 3" descr="problemtshirtbaru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472750"/>
            <a:ext cx="6781800" cy="4624965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3600" dirty="0" smtClean="0"/>
              <a:t>Ali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Adi</a:t>
            </a:r>
            <a:r>
              <a:rPr lang="en-US" sz="3600" dirty="0" smtClean="0"/>
              <a:t> </a:t>
            </a:r>
            <a:r>
              <a:rPr lang="en-US" sz="3600" dirty="0" err="1" smtClean="0"/>
              <a:t>teman</a:t>
            </a:r>
            <a:r>
              <a:rPr lang="en-US" sz="3600" dirty="0" smtClean="0"/>
              <a:t> </a:t>
            </a:r>
            <a:r>
              <a:rPr lang="en-US" sz="3600" dirty="0" err="1" smtClean="0"/>
              <a:t>sebangku</a:t>
            </a:r>
            <a:r>
              <a:rPr lang="en-US" sz="3600" dirty="0" smtClean="0"/>
              <a:t>. </a:t>
            </a:r>
            <a:r>
              <a:rPr lang="en-US" sz="3600" dirty="0" err="1" smtClean="0"/>
              <a:t>Jarak</a:t>
            </a:r>
            <a:r>
              <a:rPr lang="en-US" sz="3600" dirty="0" smtClean="0"/>
              <a:t> </a:t>
            </a:r>
            <a:r>
              <a:rPr lang="en-US" sz="3600" dirty="0" err="1" smtClean="0"/>
              <a:t>rumah</a:t>
            </a:r>
            <a:r>
              <a:rPr lang="en-US" sz="3600" dirty="0" smtClean="0"/>
              <a:t> Ali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Adi</a:t>
            </a:r>
            <a:r>
              <a:rPr lang="en-US" sz="3600" dirty="0" smtClean="0"/>
              <a:t> </a:t>
            </a:r>
            <a:r>
              <a:rPr lang="en-US" sz="3600" dirty="0" err="1" smtClean="0"/>
              <a:t>ke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 </a:t>
            </a:r>
            <a:r>
              <a:rPr lang="en-US" sz="3600" dirty="0" err="1" smtClean="0"/>
              <a:t>berturut-turut</a:t>
            </a:r>
            <a:r>
              <a:rPr lang="en-US" sz="3600" dirty="0" smtClean="0"/>
              <a:t> 3 </a:t>
            </a:r>
            <a:r>
              <a:rPr lang="en-US" sz="3600" dirty="0" err="1" smtClean="0"/>
              <a:t>dan</a:t>
            </a:r>
            <a:r>
              <a:rPr lang="en-US" sz="3600" dirty="0" smtClean="0"/>
              <a:t> 5 km. </a:t>
            </a:r>
            <a:r>
              <a:rPr lang="en-US" sz="3600" dirty="0" err="1" smtClean="0"/>
              <a:t>Berapakan</a:t>
            </a:r>
            <a:r>
              <a:rPr lang="en-US" sz="3600" dirty="0" smtClean="0"/>
              <a:t> </a:t>
            </a:r>
            <a:r>
              <a:rPr lang="en-US" sz="3600" dirty="0" err="1" smtClean="0"/>
              <a:t>jarak</a:t>
            </a:r>
            <a:r>
              <a:rPr lang="en-US" sz="3600" dirty="0" smtClean="0"/>
              <a:t> </a:t>
            </a:r>
            <a:r>
              <a:rPr lang="en-US" sz="3600" dirty="0" err="1" smtClean="0"/>
              <a:t>rumah</a:t>
            </a:r>
            <a:r>
              <a:rPr lang="en-US" sz="3600" dirty="0" smtClean="0"/>
              <a:t> Ali </a:t>
            </a:r>
            <a:r>
              <a:rPr lang="en-US" sz="3600" dirty="0" err="1" smtClean="0"/>
              <a:t>ke</a:t>
            </a:r>
            <a:r>
              <a:rPr lang="en-US" sz="3600" dirty="0" smtClean="0"/>
              <a:t> </a:t>
            </a:r>
            <a:r>
              <a:rPr lang="en-US" sz="3600" dirty="0" err="1" smtClean="0"/>
              <a:t>Adi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mendesain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HOT?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1)  </a:t>
            </a:r>
            <a:r>
              <a:rPr lang="en-US" dirty="0" err="1" smtClean="0"/>
              <a:t>Soal</a:t>
            </a:r>
            <a:r>
              <a:rPr lang="en-US" dirty="0" smtClean="0"/>
              <a:t> yang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generalisasi</a:t>
            </a:r>
            <a:endParaRPr lang="en-US" dirty="0" smtClean="0"/>
          </a:p>
          <a:p>
            <a:pPr marL="514350" indent="-514350">
              <a:buAutoNum type="arabicParenR" startAt="2"/>
            </a:pPr>
            <a:r>
              <a:rPr lang="en-US" dirty="0" err="1" smtClean="0"/>
              <a:t>Soal</a:t>
            </a:r>
            <a:r>
              <a:rPr lang="en-US" dirty="0" smtClean="0"/>
              <a:t> yang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matematisasi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reasoning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dikomunikasikan</a:t>
            </a:r>
            <a:r>
              <a:rPr lang="en-US" dirty="0" smtClean="0"/>
              <a:t>.</a:t>
            </a:r>
          </a:p>
          <a:p>
            <a:pPr marL="514350" indent="-514350">
              <a:buAutoNum type="arabicParenR" startAt="2"/>
            </a:pPr>
            <a:r>
              <a:rPr lang="en-US" dirty="0" err="1" smtClean="0"/>
              <a:t>Mulailah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mendesain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 </a:t>
            </a:r>
            <a:r>
              <a:rPr lang="en-US" dirty="0" err="1" smtClean="0"/>
              <a:t>sulit</a:t>
            </a:r>
            <a:r>
              <a:rPr lang="en-US" dirty="0" smtClean="0"/>
              <a:t> / HOT</a:t>
            </a:r>
          </a:p>
          <a:p>
            <a:pPr marL="514350" indent="-514350">
              <a:buAutoNum type="arabicParenR" startAt="2"/>
            </a:pPr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</a:p>
          <a:p>
            <a:pPr marL="514350" indent="-514350">
              <a:buAutoNum type="arabicParenR" startAt="2"/>
            </a:pPr>
            <a:r>
              <a:rPr lang="en-US" dirty="0" err="1" smtClean="0"/>
              <a:t>Gunakanlah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bermakna</a:t>
            </a:r>
            <a:endParaRPr 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ulia-roberts-on-set-of-eat-pray-love-in-india-1024x7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764238"/>
          </a:xfrm>
          <a:prstGeom prst="rect">
            <a:avLst/>
          </a:prstGeom>
        </p:spPr>
      </p:pic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248400" y="1905000"/>
            <a:ext cx="2895600" cy="4953000"/>
          </a:xfrm>
        </p:spPr>
      </p:pic>
      <p:sp>
        <p:nvSpPr>
          <p:cNvPr id="7" name="TextBox 6"/>
          <p:cNvSpPr txBox="1"/>
          <p:nvPr/>
        </p:nvSpPr>
        <p:spPr>
          <a:xfrm>
            <a:off x="0" y="3626346"/>
            <a:ext cx="9144000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7200" dirty="0" smtClean="0">
              <a:latin typeface="Kristen ITC" pitchFamily="66" charset="0"/>
            </a:endParaRPr>
          </a:p>
          <a:p>
            <a:pPr algn="ctr"/>
            <a:r>
              <a:rPr lang="en-US" sz="7200" dirty="0" smtClean="0">
                <a:solidFill>
                  <a:srgbClr val="43A1FF"/>
                </a:solidFill>
                <a:latin typeface="Kristen ITC" pitchFamily="66" charset="0"/>
              </a:rPr>
              <a:t>     PISA</a:t>
            </a:r>
          </a:p>
          <a:p>
            <a:pPr algn="ctr"/>
            <a:r>
              <a:rPr lang="en-US" sz="6000" dirty="0" smtClean="0">
                <a:solidFill>
                  <a:srgbClr val="43A1FF"/>
                </a:solidFill>
                <a:latin typeface="Kristen ITC" pitchFamily="66" charset="0"/>
              </a:rPr>
              <a:t>   </a:t>
            </a:r>
            <a:r>
              <a:rPr lang="en-US" sz="3600" dirty="0" smtClean="0">
                <a:solidFill>
                  <a:srgbClr val="43A1FF"/>
                </a:solidFill>
                <a:latin typeface="Kristen ITC" pitchFamily="66" charset="0"/>
              </a:rPr>
              <a:t>PPPPTK </a:t>
            </a:r>
            <a:r>
              <a:rPr lang="en-US" sz="4400" dirty="0" smtClean="0">
                <a:solidFill>
                  <a:srgbClr val="43A1FF"/>
                </a:solidFill>
                <a:latin typeface="Kristen ITC" pitchFamily="66" charset="0"/>
              </a:rPr>
              <a:t>12-11-13</a:t>
            </a:r>
            <a:endParaRPr lang="en-US" sz="5400" dirty="0">
              <a:solidFill>
                <a:srgbClr val="43A1FF"/>
              </a:solidFill>
              <a:latin typeface="Kristen ITC" pitchFamily="66" charset="0"/>
            </a:endParaRPr>
          </a:p>
        </p:txBody>
      </p:sp>
      <p:pic>
        <p:nvPicPr>
          <p:cNvPr id="6" name="Picture 5" descr="klm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0"/>
            <a:ext cx="2666999" cy="3581400"/>
          </a:xfrm>
          <a:prstGeom prst="rect">
            <a:avLst/>
          </a:prstGeom>
        </p:spPr>
      </p:pic>
      <p:pic>
        <p:nvPicPr>
          <p:cNvPr id="8" name="Picture 7" descr="kl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7000" y="1905000"/>
            <a:ext cx="4419600" cy="2887039"/>
          </a:xfrm>
          <a:prstGeom prst="rect">
            <a:avLst/>
          </a:prstGeom>
        </p:spPr>
      </p:pic>
      <p:pic>
        <p:nvPicPr>
          <p:cNvPr id="9" name="Picture 8" descr="pis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581400"/>
            <a:ext cx="2667000" cy="3276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0" y="1413808"/>
            <a:ext cx="289560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Bradley Hand ITC" pitchFamily="66" charset="0"/>
              </a:rPr>
              <a:t>Kontes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Bradley Hand ITC" pitchFamily="66" charset="0"/>
              </a:rPr>
              <a:t>Literasi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Bradley Hand ITC" pitchFamily="66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Bradley Hand ITC" pitchFamily="66" charset="0"/>
              </a:rPr>
              <a:t>Matematika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1600200"/>
            <a:ext cx="2209800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Medan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Palembang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Padang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Jakarta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Bradley Hand ITC" pitchFamily="66" charset="0"/>
              </a:rPr>
              <a:t>Jogyakarta</a:t>
            </a:r>
            <a:endParaRPr lang="en-US" sz="2800" b="1" dirty="0" smtClean="0">
              <a:solidFill>
                <a:srgbClr val="FF0000"/>
              </a:solidFill>
              <a:latin typeface="Bradley Hand ITC" pitchFamily="66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Semarang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Surabaya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Malang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Banjarmasin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Bradley Hand ITC" pitchFamily="66" charset="0"/>
              </a:rPr>
              <a:t>Makassar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Bradley Hand ITC" pitchFamily="66" charset="0"/>
              </a:rPr>
              <a:t>Undiksa</a:t>
            </a:r>
            <a:endParaRPr lang="en-US" sz="2800" b="1" dirty="0" smtClean="0">
              <a:solidFill>
                <a:srgbClr val="FF0000"/>
              </a:solidFill>
              <a:latin typeface="Bradley Hand ITC" pitchFamily="66" charset="0"/>
            </a:endParaRPr>
          </a:p>
          <a:p>
            <a:r>
              <a:rPr lang="en-US" sz="2800" b="1" dirty="0" err="1" smtClean="0">
                <a:solidFill>
                  <a:srgbClr val="FF0000"/>
                </a:solidFill>
                <a:latin typeface="Bradley Hand ITC" pitchFamily="66" charset="0"/>
              </a:rPr>
              <a:t>Kupang</a:t>
            </a:r>
            <a:endParaRPr lang="en-US" sz="3600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mm-unsri-20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1997" y="0"/>
            <a:ext cx="7112003" cy="5334001"/>
          </a:xfrm>
        </p:spPr>
      </p:pic>
      <p:pic>
        <p:nvPicPr>
          <p:cNvPr id="5" name="Picture 4" descr="juara-LMM-2010-jonathan-13-yea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38600"/>
            <a:ext cx="3759200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3472" y="6019800"/>
            <a:ext cx="544052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winner, grade 7, communicates</a:t>
            </a:r>
          </a:p>
          <a:p>
            <a:r>
              <a:rPr lang="en-US" sz="2400" b="1" dirty="0" smtClean="0"/>
              <a:t>his reasoning and justification in the final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0" y="0"/>
            <a:ext cx="2819400" cy="2743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KLM- Mathematics Literacy Competition (</a:t>
            </a:r>
            <a:r>
              <a:rPr lang="en-US" sz="2400" b="1" dirty="0" err="1" smtClean="0">
                <a:solidFill>
                  <a:schemeClr val="tx1"/>
                </a:solidFill>
              </a:rPr>
              <a:t>Unsri</a:t>
            </a:r>
            <a:r>
              <a:rPr lang="en-US" sz="2400" b="1" dirty="0" smtClean="0">
                <a:solidFill>
                  <a:schemeClr val="tx1"/>
                </a:solidFill>
              </a:rPr>
              <a:t>, 2010)</a:t>
            </a:r>
            <a:endParaRPr lang="en-SG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Seminar PISA-PMRI for Teacher  </a:t>
            </a:r>
            <a:endParaRPr lang="en-US" dirty="0"/>
          </a:p>
        </p:txBody>
      </p:sp>
      <p:pic>
        <p:nvPicPr>
          <p:cNvPr id="6" name="Content Placeholder 5" descr="semilokasoi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219200"/>
            <a:ext cx="9144000" cy="5562600"/>
          </a:xfrm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isu</a:t>
            </a:r>
            <a:r>
              <a:rPr lang="en-US" dirty="0" smtClean="0"/>
              <a:t> ideal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kurikulum</a:t>
            </a:r>
            <a:r>
              <a:rPr lang="en-US" dirty="0" smtClean="0"/>
              <a:t> 2013</a:t>
            </a:r>
            <a:br>
              <a:rPr lang="en-US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berbagai</a:t>
            </a:r>
            <a:r>
              <a:rPr lang="en-US" sz="3200" dirty="0" smtClean="0"/>
              <a:t> </a:t>
            </a:r>
            <a:r>
              <a:rPr lang="en-US" sz="3200" dirty="0" err="1" smtClean="0"/>
              <a:t>sumber</a:t>
            </a:r>
            <a:r>
              <a:rPr lang="en-US" sz="3200" dirty="0" smtClean="0"/>
              <a:t>, 2012-13)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8839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800" dirty="0" smtClean="0"/>
              <a:t> </a:t>
            </a:r>
            <a:r>
              <a:rPr lang="en-US" sz="2800" dirty="0" err="1" smtClean="0"/>
              <a:t>Mengajar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tes</a:t>
            </a:r>
            <a:r>
              <a:rPr lang="en-US" sz="2800" dirty="0" smtClean="0"/>
              <a:t>, </a:t>
            </a:r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 smtClean="0"/>
              <a:t>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mengapa</a:t>
            </a:r>
            <a:r>
              <a:rPr lang="en-US" sz="2800" dirty="0" smtClean="0"/>
              <a:t>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menguasai</a:t>
            </a:r>
            <a:r>
              <a:rPr lang="en-US" sz="2800" dirty="0" smtClean="0"/>
              <a:t> </a:t>
            </a:r>
            <a:r>
              <a:rPr lang="en-US" sz="2800" dirty="0" err="1" smtClean="0"/>
              <a:t>konten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kegunaannya</a:t>
            </a:r>
            <a:r>
              <a:rPr lang="en-US" sz="2800" b="1" dirty="0" smtClean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 smtClean="0"/>
              <a:t>Penekanan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aplikasi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matematika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kehidupan</a:t>
            </a:r>
            <a:endParaRPr lang="en-US" sz="28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800" dirty="0" smtClean="0"/>
              <a:t> </a:t>
            </a:r>
            <a:r>
              <a:rPr lang="en-US" sz="2800" dirty="0" err="1" smtClean="0"/>
              <a:t>Penekanan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sikap</a:t>
            </a:r>
            <a:r>
              <a:rPr lang="en-US" sz="2800" dirty="0" smtClean="0"/>
              <a:t> positive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 </a:t>
            </a:r>
            <a:r>
              <a:rPr lang="en-US" sz="2800" b="1" dirty="0" err="1" smtClean="0"/>
              <a:t>mengapresiasi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makna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matematika</a:t>
            </a:r>
            <a:r>
              <a:rPr lang="en-US" sz="2800" b="1" dirty="0" smtClean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 smtClean="0"/>
              <a:t> </a:t>
            </a:r>
            <a:r>
              <a:rPr lang="en-US" sz="2800" dirty="0" err="1" smtClean="0"/>
              <a:t>Penekanan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berfikir</a:t>
            </a:r>
            <a:r>
              <a:rPr lang="en-US" sz="2800" dirty="0" smtClean="0"/>
              <a:t> </a:t>
            </a:r>
            <a:r>
              <a:rPr lang="en-US" sz="2800" dirty="0" err="1" smtClean="0"/>
              <a:t>logis</a:t>
            </a:r>
            <a:r>
              <a:rPr lang="en-US" sz="2800" dirty="0" smtClean="0"/>
              <a:t>, </a:t>
            </a:r>
            <a:r>
              <a:rPr lang="en-US" sz="2800" dirty="0" err="1" smtClean="0"/>
              <a:t>sistematis</a:t>
            </a:r>
            <a:r>
              <a:rPr lang="en-US" sz="2800" dirty="0" smtClean="0"/>
              <a:t>, </a:t>
            </a:r>
            <a:r>
              <a:rPr lang="en-US" sz="2800" dirty="0" err="1" smtClean="0"/>
              <a:t>kritis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alternatif</a:t>
            </a:r>
            <a:r>
              <a:rPr lang="en-US" sz="2800" dirty="0" smtClean="0"/>
              <a:t>, </a:t>
            </a:r>
            <a:r>
              <a:rPr lang="en-US" sz="2800" dirty="0" err="1" smtClean="0"/>
              <a:t>inovatif</a:t>
            </a:r>
            <a:r>
              <a:rPr lang="en-US" sz="2800" dirty="0" smtClean="0"/>
              <a:t>, </a:t>
            </a:r>
            <a:r>
              <a:rPr lang="en-US" sz="2800" dirty="0" err="1" smtClean="0"/>
              <a:t>komunikatif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kolaboratif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menyelesaikan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masalah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media ICT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lebih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memahami</a:t>
            </a:r>
            <a:r>
              <a:rPr lang="en-US" sz="2800" b="1" dirty="0" smtClean="0"/>
              <a:t> </a:t>
            </a:r>
            <a:r>
              <a:rPr lang="en-US" sz="2800" dirty="0" err="1" smtClean="0"/>
              <a:t>konsep</a:t>
            </a:r>
            <a:endParaRPr lang="en-US" sz="2800" dirty="0" smtClean="0"/>
          </a:p>
          <a:p>
            <a:pPr marL="457200" indent="-457200"/>
            <a:r>
              <a:rPr lang="en-US" sz="2800" dirty="0" smtClean="0"/>
              <a:t> </a:t>
            </a:r>
            <a:endParaRPr lang="en-US" sz="2400" dirty="0" smtClean="0"/>
          </a:p>
          <a:p>
            <a:pPr marL="457200" indent="-457200"/>
            <a:r>
              <a:rPr lang="en-US" sz="2800" dirty="0" smtClean="0">
                <a:solidFill>
                  <a:srgbClr val="C00000"/>
                </a:solidFill>
              </a:rPr>
              <a:t>       </a:t>
            </a:r>
            <a:endParaRPr lang="en-US" sz="2800" dirty="0" smtClean="0"/>
          </a:p>
          <a:p>
            <a:pPr marL="514350" indent="-514350">
              <a:buFont typeface="+mj-lt"/>
              <a:buAutoNum type="arabicParenR"/>
            </a:pPr>
            <a:endParaRPr lang="en-US" sz="2800" dirty="0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 Narrow" pitchFamily="34" charset="0"/>
              </a:rPr>
              <a:t>Hasil</a:t>
            </a:r>
            <a:r>
              <a:rPr lang="en-US" sz="4000" b="1" dirty="0" smtClean="0">
                <a:latin typeface="Arial Narrow" pitchFamily="34" charset="0"/>
              </a:rPr>
              <a:t> PISA  2000-2009 (jims-b.org)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406036" y="1600200"/>
          <a:ext cx="8585564" cy="4572000"/>
        </p:xfrm>
        <a:graphic>
          <a:graphicData uri="http://schemas.openxmlformats.org/presentationml/2006/ole">
            <p:oleObj spid="_x0000_s1026" name="Worksheet" r:id="rId3" imgW="4564376" imgH="2430698" progId="Excel.Sheet.8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itchFamily="34" charset="0"/>
              </a:rPr>
              <a:t>PENUTUP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b="1" dirty="0" smtClean="0">
              <a:latin typeface="Arial Narrow" pitchFamily="34" charset="0"/>
            </a:endParaRPr>
          </a:p>
          <a:p>
            <a:pPr algn="ctr">
              <a:buNone/>
            </a:pPr>
            <a:endParaRPr lang="en-US" b="1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b="1" dirty="0" smtClean="0">
                <a:latin typeface="Arial Narrow" pitchFamily="34" charset="0"/>
              </a:rPr>
              <a:t>TERIMA KASIH ATAS PERHATIANNYA</a:t>
            </a:r>
          </a:p>
          <a:p>
            <a:pPr algn="ctr">
              <a:buNone/>
            </a:pPr>
            <a:endParaRPr lang="en-US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en-GB" sz="2800" b="1" dirty="0" smtClean="0">
                <a:latin typeface="Arial Narrow" pitchFamily="34" charset="0"/>
                <a:hlinkClick r:id="rId2"/>
              </a:rPr>
              <a:t>Zulkardi@yahoo.com</a:t>
            </a:r>
            <a:endParaRPr lang="en-GB" sz="2800" b="1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en-GB" sz="2800" b="1" smtClean="0">
                <a:latin typeface="Arial Narrow" pitchFamily="34" charset="0"/>
              </a:rPr>
              <a:t>http://p4mri.net</a:t>
            </a:r>
            <a:endParaRPr lang="en-GB" sz="2800" b="1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en-GB" sz="2800" b="1" dirty="0" err="1" smtClean="0">
                <a:latin typeface="Arial Narrow" pitchFamily="34" charset="0"/>
              </a:rPr>
              <a:t>Sms</a:t>
            </a:r>
            <a:r>
              <a:rPr lang="en-GB" sz="2800" b="1" dirty="0" smtClean="0">
                <a:latin typeface="Arial Narrow" pitchFamily="34" charset="0"/>
              </a:rPr>
              <a:t>: 08127106777</a:t>
            </a:r>
          </a:p>
          <a:p>
            <a:pPr algn="r"/>
            <a:endParaRPr lang="en-US" sz="2800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0" y="1143000"/>
          <a:ext cx="5150296" cy="418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1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3600" b="1" dirty="0">
                <a:latin typeface="Calibri" pitchFamily="34" charset="0"/>
              </a:rPr>
              <a:t>Refleksi dari Hasil PISA 2009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1371600"/>
            <a:ext cx="40386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Hampir semua siswa Indonesia hanya menguasai pelajaran sampai level 3 saja, sementara negara lain banyak yang sampai level 4, 5, bahkan 6. Dengan keyakinan bahwa semua manusia diciptakan sama, interpretasi dari hasil ini hanya satu, yaitu: yang kita ajarkan berbeda dengan tuntutan zaman </a:t>
            </a:r>
            <a:r>
              <a:rPr lang="id-ID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penyesuaian </a:t>
            </a:r>
            <a:r>
              <a:rPr lang="id-ID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kurikulum</a:t>
            </a: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Mendikbud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Rembuknas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2013)</a:t>
            </a:r>
            <a:endParaRPr lang="id-ID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6" name="TextBox 12"/>
          <p:cNvSpPr txBox="1">
            <a:spLocks noChangeArrowheads="1"/>
          </p:cNvSpPr>
          <p:nvPr/>
        </p:nvSpPr>
        <p:spPr bwMode="auto">
          <a:xfrm>
            <a:off x="1219200" y="5562600"/>
            <a:ext cx="1348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latin typeface="Calibri" pitchFamily="34" charset="0"/>
              </a:rPr>
              <a:t>Matematika</a:t>
            </a:r>
          </a:p>
        </p:txBody>
      </p:sp>
      <p:sp>
        <p:nvSpPr>
          <p:cNvPr id="17" name="Slide Number Placeholder 2"/>
          <p:cNvSpPr txBox="1"/>
          <p:nvPr/>
        </p:nvSpPr>
        <p:spPr>
          <a:xfrm>
            <a:off x="8821616" y="6586539"/>
            <a:ext cx="338504" cy="2746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481362B-A104-4AF2-A627-7795FFB0F564}" type="slidenum"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id-ID" sz="105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4572000" y="883920"/>
          <a:ext cx="4572000" cy="393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0" y="883920"/>
          <a:ext cx="4572000" cy="393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tx1"/>
                </a:solidFill>
              </a:rPr>
              <a:t>Refleksi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hasil</a:t>
            </a:r>
            <a:r>
              <a:rPr lang="en-US" sz="3200" b="1" dirty="0" smtClean="0">
                <a:solidFill>
                  <a:schemeClr val="tx1"/>
                </a:solidFill>
              </a:rPr>
              <a:t> TIMSS </a:t>
            </a:r>
            <a:r>
              <a:rPr lang="en-US" sz="3200" b="1" dirty="0" err="1" smtClean="0">
                <a:solidFill>
                  <a:schemeClr val="tx1"/>
                </a:solidFill>
              </a:rPr>
              <a:t>matematika</a:t>
            </a:r>
            <a:r>
              <a:rPr lang="en-US" sz="3200" b="1" dirty="0" smtClean="0">
                <a:solidFill>
                  <a:schemeClr val="tx1"/>
                </a:solidFill>
              </a:rPr>
              <a:t>  (</a:t>
            </a:r>
            <a:r>
              <a:rPr lang="en-US" sz="3200" b="1" dirty="0" err="1" smtClean="0">
                <a:solidFill>
                  <a:schemeClr val="tx1"/>
                </a:solidFill>
              </a:rPr>
              <a:t>kelas</a:t>
            </a:r>
            <a:r>
              <a:rPr lang="en-US" sz="3200" b="1" dirty="0" smtClean="0">
                <a:solidFill>
                  <a:schemeClr val="tx1"/>
                </a:solidFill>
              </a:rPr>
              <a:t> 8)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1265238"/>
            <a:ext cx="304800" cy="31242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86800" y="1265238"/>
            <a:ext cx="304800" cy="31242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23" name="TextBox 16"/>
          <p:cNvSpPr txBox="1">
            <a:spLocks noChangeArrowheads="1"/>
          </p:cNvSpPr>
          <p:nvPr/>
        </p:nvSpPr>
        <p:spPr bwMode="auto">
          <a:xfrm>
            <a:off x="1752600" y="590490"/>
            <a:ext cx="70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2007</a:t>
            </a:r>
            <a:endParaRPr lang="id-ID" sz="2000" b="1" dirty="0">
              <a:latin typeface="Calibri" pitchFamily="34" charset="0"/>
            </a:endParaRPr>
          </a:p>
        </p:txBody>
      </p:sp>
      <p:sp>
        <p:nvSpPr>
          <p:cNvPr id="34824" name="TextBox 17"/>
          <p:cNvSpPr txBox="1">
            <a:spLocks noChangeArrowheads="1"/>
          </p:cNvSpPr>
          <p:nvPr/>
        </p:nvSpPr>
        <p:spPr bwMode="auto">
          <a:xfrm>
            <a:off x="6553200" y="590490"/>
            <a:ext cx="70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2011</a:t>
            </a:r>
            <a:endParaRPr lang="id-ID" sz="2000" b="1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4800600"/>
            <a:ext cx="84582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dirty="0">
                <a:solidFill>
                  <a:srgbClr val="0070C0"/>
                </a:solidFill>
                <a:latin typeface="+mn-lt"/>
                <a:cs typeface="+mn-cs"/>
              </a:rPr>
              <a:t>Lebih dari </a:t>
            </a:r>
            <a:r>
              <a:rPr lang="id-ID" sz="2000" b="1" dirty="0">
                <a:solidFill>
                  <a:srgbClr val="C00000"/>
                </a:solidFill>
                <a:latin typeface="+mn-lt"/>
                <a:cs typeface="+mn-cs"/>
              </a:rPr>
              <a:t>95%</a:t>
            </a:r>
            <a:r>
              <a:rPr lang="id-ID" sz="2000" b="1" dirty="0">
                <a:solidFill>
                  <a:srgbClr val="0070C0"/>
                </a:solidFill>
                <a:latin typeface="+mn-lt"/>
                <a:cs typeface="+mn-cs"/>
              </a:rPr>
              <a:t> </a:t>
            </a:r>
            <a:r>
              <a:rPr lang="id-ID" sz="2000" b="1" dirty="0">
                <a:solidFill>
                  <a:srgbClr val="C00000"/>
                </a:solidFill>
                <a:latin typeface="+mn-lt"/>
                <a:cs typeface="+mn-cs"/>
              </a:rPr>
              <a:t>siswa Indonesia </a:t>
            </a:r>
            <a:r>
              <a:rPr lang="id-ID" sz="2000" b="1" dirty="0">
                <a:solidFill>
                  <a:srgbClr val="0070C0"/>
                </a:solidFill>
                <a:latin typeface="+mn-lt"/>
                <a:cs typeface="+mn-cs"/>
              </a:rPr>
              <a:t>hanya mampu </a:t>
            </a:r>
            <a:r>
              <a:rPr lang="id-ID" sz="2000" b="1" dirty="0">
                <a:solidFill>
                  <a:srgbClr val="C00000"/>
                </a:solidFill>
                <a:latin typeface="+mn-lt"/>
                <a:cs typeface="+mn-cs"/>
              </a:rPr>
              <a:t>sampai level menengah</a:t>
            </a:r>
            <a:r>
              <a:rPr lang="id-ID" sz="2000" b="1" dirty="0">
                <a:solidFill>
                  <a:srgbClr val="0070C0"/>
                </a:solidFill>
                <a:latin typeface="+mn-lt"/>
                <a:cs typeface="+mn-cs"/>
              </a:rPr>
              <a:t>, sementara hampir </a:t>
            </a:r>
            <a:r>
              <a:rPr lang="id-ID" sz="2000" b="1" dirty="0">
                <a:solidFill>
                  <a:srgbClr val="C00000"/>
                </a:solidFill>
                <a:latin typeface="+mn-lt"/>
                <a:cs typeface="+mn-cs"/>
              </a:rPr>
              <a:t>50%  siswa Taiwan</a:t>
            </a:r>
            <a:r>
              <a:rPr lang="id-ID" sz="2000" b="1" dirty="0">
                <a:solidFill>
                  <a:srgbClr val="0070C0"/>
                </a:solidFill>
                <a:latin typeface="+mn-lt"/>
                <a:cs typeface="+mn-cs"/>
              </a:rPr>
              <a:t> mampu mencapai </a:t>
            </a:r>
            <a:r>
              <a:rPr lang="id-ID" sz="2000" b="1" dirty="0">
                <a:solidFill>
                  <a:srgbClr val="C00000"/>
                </a:solidFill>
                <a:latin typeface="+mn-lt"/>
                <a:cs typeface="+mn-cs"/>
              </a:rPr>
              <a:t>level tinggi dan advance</a:t>
            </a:r>
            <a:r>
              <a:rPr lang="id-ID" sz="2000" b="1" dirty="0">
                <a:solidFill>
                  <a:srgbClr val="0070C0"/>
                </a:solidFill>
                <a:latin typeface="+mn-lt"/>
                <a:cs typeface="+mn-cs"/>
              </a:rPr>
              <a:t>. Dengan keyakinan bahwa semua anak dilahirkan sama, kesimpulan dari hasil ini adalah yang </a:t>
            </a:r>
            <a:r>
              <a:rPr lang="id-ID" sz="2000" b="1" dirty="0">
                <a:solidFill>
                  <a:srgbClr val="C00000"/>
                </a:solidFill>
                <a:latin typeface="+mn-lt"/>
                <a:cs typeface="+mn-cs"/>
              </a:rPr>
              <a:t>di</a:t>
            </a:r>
            <a:r>
              <a:rPr lang="en-US" sz="2000" b="1" dirty="0">
                <a:solidFill>
                  <a:srgbClr val="C00000"/>
                </a:solidFill>
                <a:latin typeface="+mn-lt"/>
                <a:cs typeface="+mn-cs"/>
              </a:rPr>
              <a:t>a</a:t>
            </a:r>
            <a:r>
              <a:rPr lang="id-ID" sz="2000" b="1" dirty="0">
                <a:solidFill>
                  <a:srgbClr val="C00000"/>
                </a:solidFill>
                <a:latin typeface="+mn-lt"/>
                <a:cs typeface="+mn-cs"/>
              </a:rPr>
              <a:t>jarkan di Indonesia berbeda dengan yang diujikan [yang distandarkan] </a:t>
            </a:r>
            <a:r>
              <a:rPr lang="id-ID" sz="2000" b="1" dirty="0" smtClean="0">
                <a:solidFill>
                  <a:srgbClr val="C00000"/>
                </a:solidFill>
                <a:latin typeface="+mn-lt"/>
                <a:cs typeface="+mn-cs"/>
              </a:rPr>
              <a:t>internasional</a:t>
            </a:r>
            <a:r>
              <a:rPr lang="en-US" sz="2000" b="1" dirty="0" smtClean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US" sz="2000" b="1" dirty="0" smtClean="0">
                <a:latin typeface="+mn-lt"/>
                <a:cs typeface="+mn-cs"/>
              </a:rPr>
              <a:t> (</a:t>
            </a:r>
            <a:r>
              <a:rPr lang="en-US" sz="2000" b="1" dirty="0" err="1" smtClean="0">
                <a:latin typeface="+mn-lt"/>
                <a:cs typeface="+mn-cs"/>
              </a:rPr>
              <a:t>Mendikbud</a:t>
            </a:r>
            <a:r>
              <a:rPr lang="en-US" sz="2000" b="1" dirty="0" smtClean="0">
                <a:latin typeface="+mn-lt"/>
                <a:cs typeface="+mn-cs"/>
              </a:rPr>
              <a:t>, </a:t>
            </a:r>
            <a:r>
              <a:rPr lang="en-US" sz="2000" b="1" dirty="0" err="1" smtClean="0">
                <a:latin typeface="+mn-lt"/>
                <a:cs typeface="+mn-cs"/>
              </a:rPr>
              <a:t>Rembuknas</a:t>
            </a:r>
            <a:r>
              <a:rPr lang="en-US" sz="2000" b="1" dirty="0" smtClean="0">
                <a:latin typeface="+mn-lt"/>
                <a:cs typeface="+mn-cs"/>
              </a:rPr>
              <a:t> 2013)</a:t>
            </a:r>
            <a:endParaRPr lang="id-ID" sz="2000" b="1" dirty="0">
              <a:latin typeface="+mn-lt"/>
              <a:cs typeface="+mn-cs"/>
            </a:endParaRPr>
          </a:p>
        </p:txBody>
      </p:sp>
      <p:sp>
        <p:nvSpPr>
          <p:cNvPr id="11" name="Slide Number Placeholder 2"/>
          <p:cNvSpPr txBox="1"/>
          <p:nvPr/>
        </p:nvSpPr>
        <p:spPr>
          <a:xfrm>
            <a:off x="8821616" y="6586539"/>
            <a:ext cx="338504" cy="2746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FBCDC25-6849-4FF0-AACE-4E0E78C3F9C5}" type="slidenum"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id-ID" sz="105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001000" cy="2667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Top Performers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Kompeten</a:t>
            </a:r>
            <a:r>
              <a:rPr lang="en-US" dirty="0" smtClean="0"/>
              <a:t> pd HOT PISA Level 5 &amp; 6)</a:t>
            </a:r>
            <a:br>
              <a:rPr lang="en-US" dirty="0" smtClean="0"/>
            </a:br>
            <a:r>
              <a:rPr lang="en-US" b="1" dirty="0" smtClean="0"/>
              <a:t>All Performers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(Top Performers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subjeks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14800"/>
            <a:ext cx="6400800" cy="17526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Contoh</a:t>
            </a:r>
            <a:r>
              <a:rPr lang="en-US" sz="36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Mathematics, </a:t>
            </a:r>
            <a:r>
              <a:rPr lang="en-US" sz="3600" dirty="0" err="1" smtClean="0">
                <a:solidFill>
                  <a:schemeClr val="tx1"/>
                </a:solidFill>
              </a:rPr>
              <a:t>Sains</a:t>
            </a:r>
            <a:r>
              <a:rPr lang="en-US" sz="3600" dirty="0" smtClean="0">
                <a:solidFill>
                  <a:schemeClr val="tx1"/>
                </a:solidFill>
              </a:rPr>
              <a:t> and Reading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2006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Top performers in mathematics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2" y="1143000"/>
            <a:ext cx="91034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Up Arrow 3"/>
          <p:cNvSpPr/>
          <p:nvPr/>
        </p:nvSpPr>
        <p:spPr>
          <a:xfrm>
            <a:off x="990600" y="4953000"/>
            <a:ext cx="304800" cy="838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performers in science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896528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Up Arrow 3"/>
          <p:cNvSpPr/>
          <p:nvPr/>
        </p:nvSpPr>
        <p:spPr>
          <a:xfrm>
            <a:off x="914400" y="5867400"/>
            <a:ext cx="304800" cy="838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947</Words>
  <Application>Microsoft Office PowerPoint</Application>
  <PresentationFormat>On-screen Show (4:3)</PresentationFormat>
  <Paragraphs>186</Paragraphs>
  <Slides>40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Worksheet</vt:lpstr>
      <vt:lpstr> PENDESAINAN SOAL  Higher Order Thinking (HOT)    </vt:lpstr>
      <vt:lpstr>PERCENTAGE OF STUDENTS AT ALL COMPETENCE LEVELS IN MATH   (PISA 2003)</vt:lpstr>
      <vt:lpstr>Slide 3</vt:lpstr>
      <vt:lpstr>Hasil PISA  2000-2009 (jims-b.org)</vt:lpstr>
      <vt:lpstr>Slide 5</vt:lpstr>
      <vt:lpstr>Slide 6</vt:lpstr>
      <vt:lpstr>Top Performers  (Kompeten pd HOT PISA Level 5 &amp; 6) All Performers (Top Performers pada semua subjeks) </vt:lpstr>
      <vt:lpstr>Top performers in mathematics</vt:lpstr>
      <vt:lpstr>Slide 9</vt:lpstr>
      <vt:lpstr>Slide 10</vt:lpstr>
      <vt:lpstr>Apa yang kita ajarkan </vt:lpstr>
      <vt:lpstr>Apa  soal HOT?</vt:lpstr>
      <vt:lpstr>Tantangan Pendidikan di Indonesia</vt:lpstr>
      <vt:lpstr>Masalah dan Tujuan</vt:lpstr>
      <vt:lpstr>Latar belakang: Apa PISA ?</vt:lpstr>
      <vt:lpstr>Slide 16</vt:lpstr>
      <vt:lpstr>Mengapa PISA? (OECD, 2003)</vt:lpstr>
      <vt:lpstr>Slide 18</vt:lpstr>
      <vt:lpstr>Konten PISA: 4 Overarching ideas </vt:lpstr>
      <vt:lpstr>Konteks Matematika</vt:lpstr>
      <vt:lpstr>Kompetensi Matematika</vt:lpstr>
      <vt:lpstr>Level kesulitan PISA matematika</vt:lpstr>
      <vt:lpstr>Slide 23</vt:lpstr>
      <vt:lpstr>Slide 24</vt:lpstr>
      <vt:lpstr>Soal Level 6</vt:lpstr>
      <vt:lpstr>Solusi</vt:lpstr>
      <vt:lpstr>Slide 27</vt:lpstr>
      <vt:lpstr>Slide 28</vt:lpstr>
      <vt:lpstr>Slide 29</vt:lpstr>
      <vt:lpstr>HOT pada Bloom’s Revised </vt:lpstr>
      <vt:lpstr>Apa  soal HOT?</vt:lpstr>
      <vt:lpstr>Soal level rendah LOT)</vt:lpstr>
      <vt:lpstr>Middle Order Thinking</vt:lpstr>
      <vt:lpstr>Soal HOT</vt:lpstr>
      <vt:lpstr>Bagaimana mendesain soal HOT?</vt:lpstr>
      <vt:lpstr>Slide 36</vt:lpstr>
      <vt:lpstr>Slide 37</vt:lpstr>
      <vt:lpstr>Seminar PISA-PMRI for Teacher  </vt:lpstr>
      <vt:lpstr> Beberapa isu ideal pada kurikulum 2013 (berbagai sumber, 2012-13) </vt:lpstr>
      <vt:lpstr>PENUTUP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SOAL MATEMATIKA MODEL PISA LEVEL 4, 5, DAN 6 UNTUK SISWA SEKOLAH MENENGAH PERTAMA</dc:title>
  <dc:creator>KAMAL</dc:creator>
  <cp:lastModifiedBy>USER-ID</cp:lastModifiedBy>
  <cp:revision>234</cp:revision>
  <dcterms:created xsi:type="dcterms:W3CDTF">2011-10-05T00:08:42Z</dcterms:created>
  <dcterms:modified xsi:type="dcterms:W3CDTF">2013-11-01T04:11:51Z</dcterms:modified>
</cp:coreProperties>
</file>