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4"/>
  </p:sldMasterIdLst>
  <p:sldIdLst>
    <p:sldId id="256" r:id="rId5"/>
    <p:sldId id="257" r:id="rId6"/>
    <p:sldId id="258" r:id="rId7"/>
    <p:sldId id="259" r:id="rId8"/>
    <p:sldId id="262" r:id="rId9"/>
    <p:sldId id="261" r:id="rId10"/>
    <p:sldId id="260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3492FF-1166-49CE-B9ED-A5132B23CDE2}" v="5" dt="2023-02-27T15:22:25.1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3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3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48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8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2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46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4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68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7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3/3/2023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1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14" r:id="rId6"/>
    <p:sldLayoutId id="2147483710" r:id="rId7"/>
    <p:sldLayoutId id="2147483711" r:id="rId8"/>
    <p:sldLayoutId id="2147483712" r:id="rId9"/>
    <p:sldLayoutId id="2147483713" r:id="rId10"/>
    <p:sldLayoutId id="214748371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k.yandex.ru/d/s6wWqd8Ol_5IvQ" TargetMode="External"/><Relationship Id="rId2" Type="http://schemas.openxmlformats.org/officeDocument/2006/relationships/hyperlink" Target="https://db-engines.com/en/ranking/graph+dbm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eo4j.com/docs/" TargetMode="External"/><Relationship Id="rId2" Type="http://schemas.openxmlformats.org/officeDocument/2006/relationships/hyperlink" Target="https://db-engines.com/en/ranking/graph+dbm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eo4j.com/release-notes/gds/graph-data-science-2-3-1/" TargetMode="External"/><Relationship Id="rId4" Type="http://schemas.openxmlformats.org/officeDocument/2006/relationships/hyperlink" Target="https://memgraph.com/doc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isk.yandex.ru/d/s6wWqd8Ol_5IvQ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7474/db/&#1080;&#1084;&#1103;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db2alyn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4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FA63B-1CE9-DBE1-3DAC-D062E1E27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08651"/>
            <a:ext cx="3620882" cy="3640345"/>
          </a:xfrm>
        </p:spPr>
        <p:txBody>
          <a:bodyPr anchor="t">
            <a:normAutofit/>
          </a:bodyPr>
          <a:lstStyle/>
          <a:p>
            <a:r>
              <a:rPr lang="ru-RU" sz="4000">
                <a:solidFill>
                  <a:schemeClr val="bg1"/>
                </a:solidFill>
              </a:rPr>
              <a:t>Задача 7 – графовые базы</a:t>
            </a:r>
            <a:br>
              <a:rPr lang="ru-RU" sz="4000">
                <a:solidFill>
                  <a:schemeClr val="bg1"/>
                </a:solidFill>
              </a:rPr>
            </a:br>
            <a:endParaRPr lang="ru-RU" sz="4000">
              <a:solidFill>
                <a:schemeClr val="bg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Треугольный абстрактный фон">
            <a:extLst>
              <a:ext uri="{FF2B5EF4-FFF2-40B4-BE49-F238E27FC236}">
                <a16:creationId xmlns:a16="http://schemas.microsoft.com/office/drawing/2014/main" id="{51118D39-726F-60DF-7F2D-9ACF20780D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40" r="19853" b="-1"/>
          <a:stretch/>
        </p:blipFill>
        <p:spPr>
          <a:xfrm>
            <a:off x="4876159" y="10"/>
            <a:ext cx="731584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39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DFC9109-533C-35A6-ED60-0444629FC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812899"/>
            <a:ext cx="9996148" cy="52322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Установить 2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графовые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 базы из списка 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172B4D"/>
              </a:solidFill>
              <a:effectLst/>
              <a:latin typeface="-apple-system"/>
              <a:hlinkClick r:id="rId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  <a:hlinkClick r:id="rId2"/>
              </a:rPr>
              <a:t>        DB-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  <a:hlinkClick r:id="rId2"/>
              </a:rPr>
              <a:t>Engines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  <a:hlinkClick r:id="rId2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  <a:hlinkClick r:id="rId2"/>
              </a:rPr>
              <a:t>Ranking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172B4D"/>
              </a:solidFill>
              <a:effectLst/>
              <a:latin typeface="-apple-system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Предпочтительные - neo4j,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nebula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arangodb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172B4D"/>
              </a:solidFill>
              <a:effectLst/>
              <a:latin typeface="-apple-system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Предпочтительный язык запросов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cypher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172B4D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Создать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ipynb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 ноутбук в котором: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Считать данные из источника 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  <a:hlinkClick r:id="rId3"/>
              </a:rPr>
              <a:t>https://disk.yandex.ru/d/s6wWqd8Ol_5IvQ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172B4D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Внести данные из таблицы в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графовую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 БД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Построить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графовое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 представление в БД, осуществить несколько запросов на языке запросов к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графовой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 БД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Найти взаимосвязи визуально и с помощью алгоритмов (алгоритмы на ваше усмотрение)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Написать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rest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 сервис на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python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 к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графовой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 БД в котором на вход поступает ФИО, на выходе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graphml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 или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json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172B4D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Результаты представить на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гитхаб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 и в виде кода + небольшой презентации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Прислать ссылку на решение и резюме в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телеграм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 @frankshikhaliev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Также надо будет заполнить форму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">
            <a:hlinkClick r:id="rId2"/>
            <a:extLst>
              <a:ext uri="{FF2B5EF4-FFF2-40B4-BE49-F238E27FC236}">
                <a16:creationId xmlns:a16="http://schemas.microsoft.com/office/drawing/2014/main" id="{F9883F29-C22C-323E-EC63-272CE2BBEF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" y="-9826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83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9A88582-9D17-0DCF-0B35-B169232F2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852256"/>
            <a:ext cx="10691265" cy="5076958"/>
          </a:xfrm>
        </p:spPr>
        <p:txBody>
          <a:bodyPr>
            <a:normAutofit fontScale="70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Установить 2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графовые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 базы из списка 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172B4D"/>
              </a:solidFill>
              <a:effectLst/>
              <a:latin typeface="-apple-system"/>
              <a:hlinkClick r:id="rId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  <a:hlinkClick r:id="rId2"/>
              </a:rPr>
              <a:t>        DB-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  <a:hlinkClick r:id="rId2"/>
              </a:rPr>
              <a:t>Engines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  <a:hlinkClick r:id="rId2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  <a:hlinkClick r:id="rId2"/>
              </a:rPr>
              <a:t>Ranking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172B4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dirty="0"/>
              <a:t>Выбираем </a:t>
            </a:r>
            <a:r>
              <a:rPr lang="en-US" dirty="0"/>
              <a:t>Neo4J </a:t>
            </a:r>
            <a:r>
              <a:rPr lang="en-US" dirty="0" err="1"/>
              <a:t>ondisk</a:t>
            </a:r>
            <a:r>
              <a:rPr lang="en-US" dirty="0"/>
              <a:t>, </a:t>
            </a:r>
            <a:r>
              <a:rPr lang="ru-RU" dirty="0"/>
              <a:t>разработчик языка запросов </a:t>
            </a:r>
            <a:r>
              <a:rPr lang="en-US" dirty="0"/>
              <a:t>Cypher, </a:t>
            </a:r>
            <a:r>
              <a:rPr lang="ru-RU" dirty="0"/>
              <a:t>отличная документация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https://neo4j.com/docs/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AuraDB</a:t>
            </a:r>
            <a:r>
              <a:rPr lang="en-US" dirty="0"/>
              <a:t> </a:t>
            </a:r>
            <a:r>
              <a:rPr lang="ru-RU" dirty="0"/>
              <a:t>бесплатна</a:t>
            </a:r>
            <a:r>
              <a:rPr lang="en-US" dirty="0"/>
              <a:t>,</a:t>
            </a:r>
            <a:r>
              <a:rPr lang="ru-RU" dirty="0"/>
              <a:t> до момента запроса </a:t>
            </a:r>
            <a:r>
              <a:rPr lang="en-US" dirty="0" err="1"/>
              <a:t>Instance+DSInstance</a:t>
            </a:r>
            <a:r>
              <a:rPr lang="en-US" dirty="0"/>
              <a:t> – 1$ per hour</a:t>
            </a:r>
          </a:p>
          <a:p>
            <a:pPr marL="0" indent="0">
              <a:buNone/>
            </a:pPr>
            <a:r>
              <a:rPr lang="en-US" dirty="0"/>
              <a:t>                   </a:t>
            </a:r>
            <a:r>
              <a:rPr lang="en-US" dirty="0" err="1"/>
              <a:t>MemGraph</a:t>
            </a:r>
            <a:r>
              <a:rPr lang="en-US" dirty="0"/>
              <a:t> </a:t>
            </a:r>
            <a:r>
              <a:rPr lang="en-US" dirty="0" err="1"/>
              <a:t>onmemory</a:t>
            </a:r>
            <a:r>
              <a:rPr lang="en-US" dirty="0"/>
              <a:t> </a:t>
            </a:r>
            <a:r>
              <a:rPr lang="ru-RU" dirty="0"/>
              <a:t>поддерживает язык запросов </a:t>
            </a:r>
            <a:r>
              <a:rPr lang="en-US" dirty="0"/>
              <a:t>Cypher, </a:t>
            </a:r>
            <a:r>
              <a:rPr lang="ru-RU" dirty="0"/>
              <a:t>отличная документация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https://memgraph.com/docs/</a:t>
            </a:r>
            <a:r>
              <a:rPr lang="en-US" dirty="0"/>
              <a:t>, </a:t>
            </a:r>
            <a:r>
              <a:rPr lang="ru-RU" dirty="0"/>
              <a:t>по заявлению </a:t>
            </a:r>
            <a:r>
              <a:rPr lang="en-US" dirty="0"/>
              <a:t>SpaceX </a:t>
            </a:r>
            <a:r>
              <a:rPr lang="ru-RU" dirty="0"/>
              <a:t>в 120 раз быстрее </a:t>
            </a:r>
            <a:r>
              <a:rPr lang="en-US" dirty="0"/>
              <a:t>Neo4j, </a:t>
            </a:r>
            <a:r>
              <a:rPr lang="ru-RU" dirty="0"/>
              <a:t>обязательно проверим</a:t>
            </a:r>
          </a:p>
          <a:p>
            <a:pPr marL="0" indent="0">
              <a:buNone/>
            </a:pPr>
            <a:r>
              <a:rPr lang="ru-RU" dirty="0"/>
              <a:t>Установка </a:t>
            </a:r>
            <a:r>
              <a:rPr lang="en-US" dirty="0"/>
              <a:t>Neo4J</a:t>
            </a:r>
            <a:r>
              <a:rPr lang="ru-RU" dirty="0"/>
              <a:t> </a:t>
            </a:r>
            <a:r>
              <a:rPr lang="en-US" dirty="0"/>
              <a:t>Windows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- </a:t>
            </a:r>
            <a:r>
              <a:rPr lang="en-US" dirty="0"/>
              <a:t>zulu19.32.13-ca-jdk19.0.2-win_x64.msi</a:t>
            </a:r>
            <a:r>
              <a:rPr lang="ru-RU" dirty="0"/>
              <a:t> - </a:t>
            </a:r>
            <a:r>
              <a:rPr lang="en-US" dirty="0" err="1"/>
              <a:t>JavaSDK</a:t>
            </a:r>
            <a:endParaRPr lang="ru-RU" dirty="0"/>
          </a:p>
          <a:p>
            <a:pPr>
              <a:buFontTx/>
              <a:buChar char="-"/>
            </a:pPr>
            <a:r>
              <a:rPr lang="en-US" dirty="0"/>
              <a:t>neo4j-community-5.5.0-windows.zip</a:t>
            </a:r>
            <a:r>
              <a:rPr lang="ru-RU" dirty="0"/>
              <a:t> – распаковать на  </a:t>
            </a:r>
            <a:r>
              <a:rPr lang="en-US" dirty="0"/>
              <a:t>c:\path\, </a:t>
            </a:r>
            <a:r>
              <a:rPr lang="ru-RU" dirty="0"/>
              <a:t>выполнить </a:t>
            </a:r>
            <a:r>
              <a:rPr lang="en-US" dirty="0" err="1"/>
              <a:t>cmd</a:t>
            </a:r>
            <a:r>
              <a:rPr lang="en-US" dirty="0"/>
              <a:t>: </a:t>
            </a:r>
            <a:r>
              <a:rPr lang="en-US" b="0" i="0" dirty="0">
                <a:solidFill>
                  <a:srgbClr val="4A5568"/>
                </a:solidFill>
                <a:effectLst/>
                <a:latin typeface="Roboto Mono" panose="00000009000000000000" pitchFamily="49" charset="0"/>
              </a:rPr>
              <a:t>&lt;NEO4J_HOME&gt;\bin\neo4j windows-service install,</a:t>
            </a:r>
            <a:r>
              <a:rPr lang="ru-RU" b="0" i="0" dirty="0">
                <a:solidFill>
                  <a:srgbClr val="4A5568"/>
                </a:solidFill>
                <a:effectLst/>
                <a:latin typeface="Roboto Mono" panose="00000009000000000000" pitchFamily="49" charset="0"/>
              </a:rPr>
              <a:t> отключим на </a:t>
            </a:r>
            <a:r>
              <a:rPr lang="en-US" b="0" i="0" dirty="0">
                <a:solidFill>
                  <a:srgbClr val="4A5568"/>
                </a:solidFill>
                <a:effectLst/>
                <a:latin typeface="Roboto Mono" panose="00000009000000000000" pitchFamily="49" charset="0"/>
              </a:rPr>
              <a:t>localhost </a:t>
            </a:r>
            <a:r>
              <a:rPr lang="ru-RU" b="0" i="0" dirty="0">
                <a:solidFill>
                  <a:srgbClr val="4A5568"/>
                </a:solidFill>
                <a:effectLst/>
                <a:latin typeface="Roboto Mono" panose="00000009000000000000" pitchFamily="49" charset="0"/>
              </a:rPr>
              <a:t>авторизацию </a:t>
            </a:r>
            <a:r>
              <a:rPr lang="en-US" b="0" i="0" dirty="0" err="1">
                <a:solidFill>
                  <a:srgbClr val="4A5568"/>
                </a:solidFill>
                <a:effectLst/>
                <a:latin typeface="Roboto Mono" panose="00000009000000000000" pitchFamily="49" charset="0"/>
              </a:rPr>
              <a:t>dbms.security.auth_enabled</a:t>
            </a:r>
            <a:r>
              <a:rPr lang="en-US" b="0" i="0" dirty="0">
                <a:solidFill>
                  <a:srgbClr val="4A5568"/>
                </a:solidFill>
                <a:effectLst/>
                <a:latin typeface="Roboto Mono" panose="00000009000000000000" pitchFamily="49" charset="0"/>
              </a:rPr>
              <a:t>=false</a:t>
            </a:r>
          </a:p>
          <a:p>
            <a:pPr>
              <a:buFontTx/>
              <a:buChar char="-"/>
            </a:pPr>
            <a:r>
              <a:rPr lang="en-US" dirty="0"/>
              <a:t>neo4j-graph-data-science-2.3.1.zip 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Nunito Sans" pitchFamily="2" charset="-52"/>
                <a:hlinkClick r:id="rId5" tooltip="Check out: Graph Data Science 2.3.1"/>
              </a:rPr>
              <a:t>Graph Data Science Library 2.3.1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Nunito Sans" pitchFamily="2" charset="-52"/>
              </a:rPr>
              <a:t> </a:t>
            </a:r>
            <a:r>
              <a:rPr lang="ru-RU" b="0" i="0" u="none" strike="noStrike" dirty="0">
                <a:solidFill>
                  <a:srgbClr val="428BCA"/>
                </a:solidFill>
                <a:effectLst/>
                <a:latin typeface="Nunito Sans" pitchFamily="2" charset="-52"/>
              </a:rPr>
              <a:t>устанавливаем как плагин </a:t>
            </a:r>
            <a:r>
              <a:rPr lang="ru-RU" b="0" i="0" u="none" strike="noStrike" dirty="0" err="1">
                <a:solidFill>
                  <a:srgbClr val="428BCA"/>
                </a:solidFill>
                <a:effectLst/>
                <a:latin typeface="Nunito Sans" pitchFamily="2" charset="-52"/>
              </a:rPr>
              <a:t>разкоментировать</a:t>
            </a:r>
            <a:r>
              <a:rPr lang="ru-RU" b="0" i="0" u="none" strike="noStrike" dirty="0">
                <a:solidFill>
                  <a:srgbClr val="428BCA"/>
                </a:solidFill>
                <a:effectLst/>
                <a:latin typeface="Nunito Sans" pitchFamily="2" charset="-52"/>
              </a:rPr>
              <a:t> строку 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Nunito Sans" pitchFamily="2" charset="-52"/>
              </a:rPr>
              <a:t>dbms.security.procedures.allowlist=apoc.coll.*,apoc.load.*,gds.*</a:t>
            </a:r>
            <a:r>
              <a:rPr lang="ru-RU" b="0" i="0" u="none" strike="noStrike" dirty="0">
                <a:solidFill>
                  <a:srgbClr val="428BCA"/>
                </a:solidFill>
                <a:effectLst/>
                <a:latin typeface="Nunito Sans" pitchFamily="2" charset="-52"/>
              </a:rPr>
              <a:t> в конфиге </a:t>
            </a:r>
            <a:r>
              <a:rPr lang="en-US" dirty="0"/>
              <a:t>Neo4J</a:t>
            </a:r>
          </a:p>
          <a:p>
            <a:pPr marL="0" indent="0">
              <a:buNone/>
            </a:pPr>
            <a:r>
              <a:rPr lang="ru-RU" dirty="0"/>
              <a:t>Установка </a:t>
            </a:r>
            <a:r>
              <a:rPr lang="en-US" dirty="0" err="1"/>
              <a:t>MemGraph</a:t>
            </a:r>
            <a:r>
              <a:rPr lang="ru-RU" dirty="0"/>
              <a:t> </a:t>
            </a:r>
            <a:r>
              <a:rPr lang="en-US" dirty="0"/>
              <a:t>WSL2, Docker</a:t>
            </a:r>
          </a:p>
          <a:p>
            <a:pPr>
              <a:buFontTx/>
              <a:buChar char="-"/>
            </a:pPr>
            <a:r>
              <a:rPr lang="en-US" dirty="0"/>
              <a:t>memgraph-2.5.2-docker.tar.gz – docker image, </a:t>
            </a:r>
            <a:r>
              <a:rPr lang="ru-RU" dirty="0"/>
              <a:t>выполнить </a:t>
            </a:r>
            <a:r>
              <a:rPr lang="en-US" dirty="0"/>
              <a:t>shell: docker load -</a:t>
            </a:r>
            <a:r>
              <a:rPr lang="en-US" dirty="0" err="1"/>
              <a:t>i</a:t>
            </a:r>
            <a:r>
              <a:rPr lang="en-US" dirty="0"/>
              <a:t> /path-to/</a:t>
            </a:r>
            <a:r>
              <a:rPr lang="en-US" dirty="0" err="1"/>
              <a:t>memgraph</a:t>
            </a:r>
            <a:r>
              <a:rPr lang="en-US" dirty="0"/>
              <a:t>-&lt;version&gt;-docker.tar.gz, docker run -p 7687:7687 -p 7444:7444 -v </a:t>
            </a:r>
            <a:r>
              <a:rPr lang="en-US" dirty="0" err="1"/>
              <a:t>mg_lib</a:t>
            </a:r>
            <a:r>
              <a:rPr lang="en-US" dirty="0"/>
              <a:t>:/var/lib/</a:t>
            </a:r>
            <a:r>
              <a:rPr lang="en-US" dirty="0" err="1"/>
              <a:t>memgraph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MemgraphLab-2.4.0.exe - </a:t>
            </a:r>
            <a:r>
              <a:rPr lang="ru-RU" dirty="0"/>
              <a:t>полный набор инструментов администрирования</a:t>
            </a:r>
            <a:r>
              <a:rPr lang="en-US" dirty="0"/>
              <a:t>/</a:t>
            </a:r>
            <a:r>
              <a:rPr lang="ru-RU" dirty="0"/>
              <a:t>анализа графов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4970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F1BD201-5919-6AC3-E93C-CFF99CBBA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905522"/>
            <a:ext cx="10691265" cy="5023692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Создать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ipynb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 ноутбук в котором: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Считать данные из источника 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  <a:hlinkClick r:id="rId2"/>
              </a:rPr>
              <a:t>https://disk.yandex.ru/d/s6wWqd8Ol_5IvQ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172B4D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Внести данные из таблицы в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графовую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 БД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172B4D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ru-RU" altLang="ru-RU" dirty="0">
                <a:solidFill>
                  <a:srgbClr val="172B4D"/>
                </a:solidFill>
                <a:latin typeface="-apple-system"/>
              </a:rPr>
              <a:t>- среда разработки </a:t>
            </a:r>
            <a:r>
              <a:rPr lang="en-US" altLang="ru-RU" dirty="0">
                <a:solidFill>
                  <a:srgbClr val="172B4D"/>
                </a:solidFill>
                <a:latin typeface="-apple-system"/>
              </a:rPr>
              <a:t>Anaconda3-2022.10-Windows-x86_64.exe</a:t>
            </a:r>
            <a:endParaRPr lang="ru-RU" altLang="ru-RU" dirty="0">
              <a:solidFill>
                <a:srgbClr val="172B4D"/>
              </a:solidFill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ru-RU" altLang="ru-RU" dirty="0">
                <a:solidFill>
                  <a:srgbClr val="172B4D"/>
                </a:solidFill>
                <a:latin typeface="-apple-system"/>
              </a:rPr>
              <a:t>- все значения в </a:t>
            </a:r>
            <a:r>
              <a:rPr lang="ru-RU" altLang="ru-RU" dirty="0" err="1">
                <a:solidFill>
                  <a:srgbClr val="172B4D"/>
                </a:solidFill>
                <a:latin typeface="-apple-system"/>
              </a:rPr>
              <a:t>колонкуах</a:t>
            </a:r>
            <a:r>
              <a:rPr lang="ru-RU" altLang="ru-RU" dirty="0">
                <a:solidFill>
                  <a:srgbClr val="172B4D"/>
                </a:solidFill>
                <a:latin typeface="-apple-system"/>
              </a:rPr>
              <a:t> уникальны</a:t>
            </a:r>
            <a:r>
              <a:rPr lang="en-US" altLang="ru-RU" dirty="0">
                <a:solidFill>
                  <a:srgbClr val="172B4D"/>
                </a:solidFill>
                <a:latin typeface="-apple-system"/>
              </a:rPr>
              <a:t>, </a:t>
            </a:r>
            <a:r>
              <a:rPr lang="ru-RU" altLang="ru-RU" dirty="0">
                <a:solidFill>
                  <a:srgbClr val="172B4D"/>
                </a:solidFill>
                <a:latin typeface="-apple-system"/>
              </a:rPr>
              <a:t>значения ФИО в колонке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full_name_event1 </a:t>
            </a:r>
            <a:r>
              <a:rPr lang="ru-RU" altLang="ru-RU" dirty="0">
                <a:solidFill>
                  <a:srgbClr val="172B4D"/>
                </a:solidFill>
                <a:latin typeface="-apple-system"/>
              </a:rPr>
              <a:t>не имеют вхождения в колонку с ФИО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full_name_event</a:t>
            </a:r>
            <a:r>
              <a:rPr lang="ru-RU" b="1" i="0" dirty="0">
                <a:solidFill>
                  <a:srgbClr val="000000"/>
                </a:solidFill>
                <a:effectLst/>
                <a:latin typeface="Helvetica Neue"/>
              </a:rPr>
              <a:t>2</a:t>
            </a:r>
            <a:endParaRPr lang="ru-RU" altLang="ru-RU" dirty="0">
              <a:solidFill>
                <a:srgbClr val="172B4D"/>
              </a:solidFill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ru-RU" altLang="ru-RU" dirty="0">
                <a:solidFill>
                  <a:srgbClr val="172B4D"/>
                </a:solidFill>
                <a:latin typeface="-apple-system"/>
              </a:rPr>
              <a:t>- ф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ормируем запрос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Cypher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172B4D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CREATE (label189:Event {name:189, id_event:189})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CREATE (label206:Event {name:206, id_event:206})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CREATE (label445:Event {name:445, id_event:445})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CREATE (label503:Event {name:503, id_event:503})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CREATE (label571:Event {name:571, id_event:571})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 и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тд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записываем в файл *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.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cypherl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172B4D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ru-RU" altLang="ru-RU" dirty="0">
                <a:solidFill>
                  <a:srgbClr val="172B4D"/>
                </a:solidFill>
                <a:latin typeface="-apple-system"/>
              </a:rPr>
              <a:t>- с использованием </a:t>
            </a:r>
            <a:r>
              <a:rPr lang="en-US" altLang="ru-RU" dirty="0">
                <a:solidFill>
                  <a:srgbClr val="172B4D"/>
                </a:solidFill>
                <a:latin typeface="-apple-system"/>
              </a:rPr>
              <a:t>python </a:t>
            </a:r>
            <a:r>
              <a:rPr lang="ru-RU" altLang="ru-RU" dirty="0">
                <a:solidFill>
                  <a:srgbClr val="172B4D"/>
                </a:solidFill>
                <a:latin typeface="-apple-system"/>
              </a:rPr>
              <a:t>с использованием </a:t>
            </a:r>
            <a:r>
              <a:rPr lang="en-US" dirty="0" err="1"/>
              <a:t>MemGraph</a:t>
            </a:r>
            <a:r>
              <a:rPr lang="ru-RU" dirty="0"/>
              <a:t> </a:t>
            </a:r>
            <a:r>
              <a:rPr lang="en-US" dirty="0"/>
              <a:t> Lab </a:t>
            </a:r>
            <a:r>
              <a:rPr lang="ru-RU" dirty="0"/>
              <a:t>и пакета </a:t>
            </a:r>
            <a:r>
              <a:rPr lang="en-US" dirty="0"/>
              <a:t>cypher-shell </a:t>
            </a:r>
            <a:r>
              <a:rPr lang="ru-RU" dirty="0"/>
              <a:t> для </a:t>
            </a:r>
            <a:r>
              <a:rPr lang="en-US" dirty="0"/>
              <a:t>Neo4j</a:t>
            </a:r>
            <a:r>
              <a:rPr lang="ru-RU" dirty="0"/>
              <a:t>  импортируем </a:t>
            </a:r>
            <a:r>
              <a:rPr lang="ru-RU"/>
              <a:t>в обе БД</a:t>
            </a:r>
            <a:r>
              <a:rPr lang="en-US" dirty="0"/>
              <a:t>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172B4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24408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3BEF2FC-7CEF-2860-A9A0-BE544B069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Построить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графовое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 представление в БД, осуществить несколько запросов на языке запросов к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графовой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 БД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Найти взаимосвязи визуально и с помощью алгоритмов (алгоритмы на ваше усмотрение)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482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1E8C7B1-FA77-BEF1-4118-03B8130CF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886119"/>
            <a:ext cx="10691265" cy="525722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7. Написать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rest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 сервис на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python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 к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графовой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 БД в котором на вход поступает ФИО, на выходе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graphml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 или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json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172B4D"/>
              </a:solidFill>
              <a:effectLst/>
              <a:latin typeface="-apple-system"/>
            </a:endParaRPr>
          </a:p>
          <a:p>
            <a:pPr>
              <a:buFontTx/>
              <a:buChar char="-"/>
            </a:pPr>
            <a:r>
              <a:rPr lang="ru-RU" dirty="0"/>
              <a:t>ознакомимся с </a:t>
            </a:r>
            <a:r>
              <a:rPr lang="en-US" b="0" i="0" dirty="0">
                <a:solidFill>
                  <a:srgbClr val="4A5568"/>
                </a:solidFill>
                <a:effectLst/>
                <a:latin typeface="Nunito Sans" panose="020B0604020202020204" pitchFamily="2" charset="-52"/>
              </a:rPr>
              <a:t>The Neo4j REST API Documentation v3.5 – Neo4j </a:t>
            </a:r>
            <a:r>
              <a:rPr lang="ru-RU" dirty="0">
                <a:solidFill>
                  <a:srgbClr val="4A5568"/>
                </a:solidFill>
                <a:latin typeface="Nunito Sans" panose="020B0604020202020204" pitchFamily="2" charset="-52"/>
              </a:rPr>
              <a:t>выполняет запросы </a:t>
            </a:r>
            <a:r>
              <a:rPr lang="en-US" dirty="0">
                <a:solidFill>
                  <a:srgbClr val="4A5568"/>
                </a:solidFill>
                <a:latin typeface="Nunito Sans" panose="020B0604020202020204" pitchFamily="2" charset="-52"/>
              </a:rPr>
              <a:t>Cypher </a:t>
            </a:r>
            <a:r>
              <a:rPr lang="ru-RU" dirty="0">
                <a:solidFill>
                  <a:srgbClr val="4A5568"/>
                </a:solidFill>
                <a:latin typeface="Nunito Sans" panose="020B0604020202020204" pitchFamily="2" charset="-52"/>
              </a:rPr>
              <a:t>по порту </a:t>
            </a:r>
            <a:r>
              <a:rPr lang="en-US" dirty="0">
                <a:solidFill>
                  <a:srgbClr val="4A5568"/>
                </a:solidFill>
                <a:latin typeface="Nunito Sans" panose="020B0604020202020204" pitchFamily="2" charset="-52"/>
                <a:hlinkClick r:id="rId2"/>
              </a:rPr>
              <a:t>http://localhost:7474/db/</a:t>
            </a:r>
            <a:r>
              <a:rPr lang="ru-RU" dirty="0">
                <a:solidFill>
                  <a:srgbClr val="4A5568"/>
                </a:solidFill>
                <a:latin typeface="Nunito Sans" panose="020B0604020202020204" pitchFamily="2" charset="-52"/>
                <a:hlinkClick r:id="rId2"/>
              </a:rPr>
              <a:t>имя</a:t>
            </a:r>
            <a:r>
              <a:rPr lang="ru-RU" dirty="0">
                <a:solidFill>
                  <a:srgbClr val="4A5568"/>
                </a:solidFill>
                <a:latin typeface="Nunito Sans" panose="020B0604020202020204" pitchFamily="2" charset="-52"/>
              </a:rPr>
              <a:t> вашей </a:t>
            </a:r>
            <a:r>
              <a:rPr lang="ru-RU" dirty="0" err="1">
                <a:solidFill>
                  <a:srgbClr val="4A5568"/>
                </a:solidFill>
                <a:latin typeface="Nunito Sans" panose="020B0604020202020204" pitchFamily="2" charset="-52"/>
              </a:rPr>
              <a:t>дб</a:t>
            </a:r>
            <a:r>
              <a:rPr lang="en-US" dirty="0">
                <a:solidFill>
                  <a:srgbClr val="4A5568"/>
                </a:solidFill>
                <a:latin typeface="Nunito Sans" panose="020B0604020202020204" pitchFamily="2" charset="-52"/>
              </a:rPr>
              <a:t>/</a:t>
            </a:r>
            <a:r>
              <a:rPr lang="en-US" dirty="0" err="1">
                <a:solidFill>
                  <a:srgbClr val="4A5568"/>
                </a:solidFill>
                <a:latin typeface="Nunito Sans" panose="020B0604020202020204" pitchFamily="2" charset="-52"/>
              </a:rPr>
              <a:t>tx</a:t>
            </a:r>
            <a:r>
              <a:rPr lang="ru-RU" dirty="0">
                <a:solidFill>
                  <a:srgbClr val="4A5568"/>
                </a:solidFill>
                <a:latin typeface="Nunito Sans" panose="020B0604020202020204" pitchFamily="2" charset="-52"/>
              </a:rPr>
              <a:t> в формате </a:t>
            </a:r>
            <a:r>
              <a:rPr lang="en-US" dirty="0" err="1">
                <a:solidFill>
                  <a:srgbClr val="4A5568"/>
                </a:solidFill>
                <a:latin typeface="Nunito Sans" panose="020B0604020202020204" pitchFamily="2" charset="-52"/>
              </a:rPr>
              <a:t>json</a:t>
            </a:r>
            <a:endParaRPr lang="en-US" dirty="0">
              <a:solidFill>
                <a:srgbClr val="4A5568"/>
              </a:solidFill>
              <a:latin typeface="Nunito Sans" panose="020B0604020202020204" pitchFamily="2" charset="-5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A5568"/>
                </a:solidFill>
                <a:latin typeface="Nunito Sans" panose="020B0604020202020204" pitchFamily="2" charset="-52"/>
              </a:rPr>
              <a:t>- </a:t>
            </a:r>
            <a:r>
              <a:rPr lang="en-US" dirty="0" err="1">
                <a:solidFill>
                  <a:srgbClr val="4A5568"/>
                </a:solidFill>
                <a:latin typeface="Nunito Sans" panose="020B0604020202020204" pitchFamily="2" charset="-52"/>
              </a:rPr>
              <a:t>reguest</a:t>
            </a:r>
            <a:r>
              <a:rPr lang="en-US" dirty="0">
                <a:solidFill>
                  <a:srgbClr val="4A5568"/>
                </a:solidFill>
                <a:latin typeface="Nunito Sans" panose="020B0604020202020204" pitchFamily="2" charset="-52"/>
              </a:rPr>
              <a:t> – {</a:t>
            </a:r>
          </a:p>
          <a:p>
            <a:pPr marL="0" indent="0">
              <a:buNone/>
            </a:pPr>
            <a:r>
              <a:rPr lang="en-US" dirty="0">
                <a:solidFill>
                  <a:srgbClr val="4A5568"/>
                </a:solidFill>
                <a:latin typeface="Nunito Sans" panose="020B0604020202020204" pitchFamily="2" charset="-52"/>
              </a:rPr>
              <a:t>  "query" : "MATCH (x {name: 'I'})-[r]-&gt;(n) RETURN type(r), n.name, </a:t>
            </a:r>
            <a:r>
              <a:rPr lang="en-US" dirty="0" err="1">
                <a:solidFill>
                  <a:srgbClr val="4A5568"/>
                </a:solidFill>
                <a:latin typeface="Nunito Sans" panose="020B0604020202020204" pitchFamily="2" charset="-52"/>
              </a:rPr>
              <a:t>n.age</a:t>
            </a:r>
            <a:r>
              <a:rPr lang="en-US" dirty="0">
                <a:solidFill>
                  <a:srgbClr val="4A5568"/>
                </a:solidFill>
                <a:latin typeface="Nunito Sans" panose="020B0604020202020204" pitchFamily="2" charset="-52"/>
              </a:rPr>
              <a:t>",</a:t>
            </a:r>
          </a:p>
          <a:p>
            <a:pPr marL="0" indent="0">
              <a:buNone/>
            </a:pPr>
            <a:r>
              <a:rPr lang="en-US" dirty="0">
                <a:solidFill>
                  <a:srgbClr val="4A5568"/>
                </a:solidFill>
                <a:latin typeface="Nunito Sans" panose="020B0604020202020204" pitchFamily="2" charset="-52"/>
              </a:rPr>
              <a:t>  "params" : { }</a:t>
            </a:r>
          </a:p>
          <a:p>
            <a:pPr marL="0" indent="0">
              <a:buNone/>
            </a:pPr>
            <a:r>
              <a:rPr lang="en-US" dirty="0">
                <a:solidFill>
                  <a:srgbClr val="4A5568"/>
                </a:solidFill>
                <a:latin typeface="Nunito Sans" panose="020B0604020202020204" pitchFamily="2" charset="-52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4A5568"/>
                </a:solidFill>
                <a:latin typeface="Nunito Sans" panose="020B0604020202020204" pitchFamily="2" charset="-52"/>
              </a:rPr>
              <a:t>- response - {</a:t>
            </a:r>
          </a:p>
          <a:p>
            <a:pPr marL="0" indent="0">
              <a:buNone/>
            </a:pPr>
            <a:r>
              <a:rPr lang="en-US" dirty="0">
                <a:solidFill>
                  <a:srgbClr val="4A5568"/>
                </a:solidFill>
                <a:latin typeface="Nunito Sans" panose="020B0604020202020204" pitchFamily="2" charset="-52"/>
              </a:rPr>
              <a:t>  "columns" : [ "type(r)", "n.name", "</a:t>
            </a:r>
            <a:r>
              <a:rPr lang="en-US" dirty="0" err="1">
                <a:solidFill>
                  <a:srgbClr val="4A5568"/>
                </a:solidFill>
                <a:latin typeface="Nunito Sans" panose="020B0604020202020204" pitchFamily="2" charset="-52"/>
              </a:rPr>
              <a:t>n.age</a:t>
            </a:r>
            <a:r>
              <a:rPr lang="en-US" dirty="0">
                <a:solidFill>
                  <a:srgbClr val="4A5568"/>
                </a:solidFill>
                <a:latin typeface="Nunito Sans" panose="020B0604020202020204" pitchFamily="2" charset="-52"/>
              </a:rPr>
              <a:t>" ],</a:t>
            </a:r>
          </a:p>
          <a:p>
            <a:pPr marL="0" indent="0">
              <a:buNone/>
            </a:pPr>
            <a:r>
              <a:rPr lang="en-US" dirty="0">
                <a:solidFill>
                  <a:srgbClr val="4A5568"/>
                </a:solidFill>
                <a:latin typeface="Nunito Sans" panose="020B0604020202020204" pitchFamily="2" charset="-52"/>
              </a:rPr>
              <a:t>  "data" : [ [ "know", "you", null ], [ "know", "him", 25 ] ]</a:t>
            </a:r>
          </a:p>
          <a:p>
            <a:pPr marL="0" indent="0">
              <a:buNone/>
            </a:pPr>
            <a:r>
              <a:rPr lang="en-US" dirty="0">
                <a:solidFill>
                  <a:srgbClr val="4A5568"/>
                </a:solidFill>
                <a:latin typeface="Nunito Sans" panose="020B0604020202020204" pitchFamily="2" charset="-52"/>
              </a:rPr>
              <a:t>}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- </a:t>
            </a:r>
            <a:r>
              <a:rPr lang="en-US" dirty="0"/>
              <a:t>Rest API </a:t>
            </a:r>
            <a:r>
              <a:rPr lang="ru-RU" dirty="0"/>
              <a:t>сервис реализуем на </a:t>
            </a:r>
            <a:r>
              <a:rPr lang="en-US" dirty="0"/>
              <a:t>Bottle – </a:t>
            </a:r>
            <a:r>
              <a:rPr lang="ru-RU" dirty="0"/>
              <a:t>компактный</a:t>
            </a:r>
            <a:r>
              <a:rPr lang="en-US" dirty="0"/>
              <a:t> Python web-</a:t>
            </a:r>
            <a:r>
              <a:rPr lang="ru-RU" dirty="0"/>
              <a:t>фреймворк</a:t>
            </a:r>
            <a:r>
              <a:rPr lang="en-US" dirty="0"/>
              <a:t>(</a:t>
            </a:r>
            <a:r>
              <a:rPr lang="ru-RU" dirty="0"/>
              <a:t>всего один файл </a:t>
            </a:r>
            <a:r>
              <a:rPr lang="en-US" dirty="0"/>
              <a:t>bottle.py). </a:t>
            </a:r>
            <a:r>
              <a:rPr lang="ru-RU" dirty="0"/>
              <a:t>Для отладки </a:t>
            </a:r>
            <a:r>
              <a:rPr lang="en-US" dirty="0"/>
              <a:t>Rest API </a:t>
            </a:r>
            <a:r>
              <a:rPr lang="ru-RU" dirty="0"/>
              <a:t>используем </a:t>
            </a:r>
            <a:r>
              <a:rPr lang="en-US" b="1" i="0" dirty="0" err="1">
                <a:solidFill>
                  <a:srgbClr val="212121"/>
                </a:solidFill>
                <a:effectLst/>
                <a:latin typeface="Inter"/>
              </a:rPr>
              <a:t>HTTPie</a:t>
            </a:r>
            <a:r>
              <a:rPr lang="en-US" b="1" i="0" dirty="0">
                <a:solidFill>
                  <a:srgbClr val="212121"/>
                </a:solidFill>
                <a:effectLst/>
                <a:latin typeface="Inter"/>
              </a:rPr>
              <a:t> 2023.1.2</a:t>
            </a:r>
          </a:p>
          <a:p>
            <a:pPr marL="0" indent="0">
              <a:buNone/>
            </a:pPr>
            <a:endParaRPr lang="en-US" b="1" i="0" dirty="0">
              <a:solidFill>
                <a:srgbClr val="212121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84335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09C640-D983-48C5-1DD9-140F6035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82" y="5175070"/>
            <a:ext cx="10691265" cy="688402"/>
          </a:xfrm>
        </p:spPr>
        <p:txBody>
          <a:bodyPr>
            <a:normAutofit fontScale="90000"/>
          </a:bodyPr>
          <a:lstStyle/>
          <a:p>
            <a:r>
              <a:rPr lang="ru-RU" dirty="0"/>
              <a:t>Спасибо за внимание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AEDD0C-2C3A-6587-B5D6-DB44FB9BA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782" y="878889"/>
            <a:ext cx="10691265" cy="42961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Выводы 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- установлены 2 </a:t>
            </a:r>
            <a:r>
              <a:rPr lang="ru-RU" dirty="0" err="1"/>
              <a:t>графовые</a:t>
            </a:r>
            <a:r>
              <a:rPr lang="ru-RU" dirty="0"/>
              <a:t> СУБД</a:t>
            </a:r>
            <a:r>
              <a:rPr lang="en-US" dirty="0"/>
              <a:t>: Neo4J &amp; </a:t>
            </a:r>
            <a:r>
              <a:rPr lang="en-US" dirty="0" err="1"/>
              <a:t>MemGraph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- на основе </a:t>
            </a:r>
            <a:r>
              <a:rPr lang="ru-RU" dirty="0" err="1"/>
              <a:t>датасета</a:t>
            </a:r>
            <a:r>
              <a:rPr lang="ru-RU" dirty="0"/>
              <a:t> построено </a:t>
            </a:r>
            <a:r>
              <a:rPr lang="ru-RU" dirty="0" err="1"/>
              <a:t>графовое</a:t>
            </a:r>
            <a:r>
              <a:rPr lang="ru-RU" dirty="0"/>
              <a:t> представление в </a:t>
            </a:r>
            <a:r>
              <a:rPr lang="en-US" dirty="0"/>
              <a:t>Neo4J &amp; </a:t>
            </a:r>
            <a:r>
              <a:rPr lang="en-US" dirty="0" err="1"/>
              <a:t>MemGraph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- найдены взаимосвязи визуальными средствами и алгоритмически</a:t>
            </a:r>
          </a:p>
          <a:p>
            <a:pPr>
              <a:buFontTx/>
              <a:buChar char="-"/>
            </a:pPr>
            <a:r>
              <a:rPr lang="ru-RU" dirty="0"/>
              <a:t>разработан </a:t>
            </a:r>
            <a:r>
              <a:rPr lang="en-US" dirty="0"/>
              <a:t>Rest API </a:t>
            </a:r>
            <a:r>
              <a:rPr lang="ru-RU" dirty="0"/>
              <a:t>веб-сервис на фреймворке </a:t>
            </a:r>
            <a:r>
              <a:rPr lang="en-US" dirty="0"/>
              <a:t>Bottle</a:t>
            </a:r>
            <a:r>
              <a:rPr lang="ru-RU" dirty="0"/>
              <a:t> согласно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4A5568"/>
                </a:solidFill>
                <a:effectLst/>
                <a:latin typeface="Nunito Sans" pitchFamily="2" charset="-52"/>
              </a:rPr>
              <a:t>The Neo4j REST API Documentation v3.5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- </a:t>
            </a:r>
            <a:r>
              <a:rPr lang="en-US" dirty="0" err="1"/>
              <a:t>MemGraph</a:t>
            </a:r>
            <a:r>
              <a:rPr lang="en-US" dirty="0"/>
              <a:t> </a:t>
            </a:r>
            <a:r>
              <a:rPr lang="ru-RU" dirty="0"/>
              <a:t>работает быстрее </a:t>
            </a:r>
            <a:r>
              <a:rPr lang="en-US" dirty="0"/>
              <a:t>Neo4J</a:t>
            </a:r>
            <a:r>
              <a:rPr lang="ru-RU" dirty="0"/>
              <a:t> примерно в 106 раз</a:t>
            </a:r>
            <a:r>
              <a:rPr lang="en-US" dirty="0"/>
              <a:t> :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но это </a:t>
            </a:r>
            <a:r>
              <a:rPr lang="ru-RU"/>
              <a:t>не точно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Исполнитель </a:t>
            </a:r>
            <a:r>
              <a:rPr lang="ru-RU" dirty="0" err="1"/>
              <a:t>Балынин</a:t>
            </a:r>
            <a:r>
              <a:rPr lang="ru-RU" dirty="0"/>
              <a:t> Дмитрий </a:t>
            </a:r>
            <a:r>
              <a:rPr lang="en-US" b="0" i="0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>
                <a:solidFill>
                  <a:srgbClr val="303233"/>
                </a:solidFill>
                <a:effectLst/>
                <a:latin typeface="Arial" panose="020B0604020202020204" pitchFamily="34" charset="0"/>
                <a:hlinkClick r:id="rId2"/>
              </a:rPr>
              <a:t>https://t.me/db2alynin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864728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52053F2B498C4BBAEBDEB2B2553CE8" ma:contentTypeVersion="0" ma:contentTypeDescription="Create a new document." ma:contentTypeScope="" ma:versionID="2c6e4993a3432ca0e93bec97de33900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6d791461a532a480186fd8e273e59b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08BB3E-50CA-453D-ABE2-6510C65B46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CB13313-E125-4F35-A442-7955A79FC5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9560C2-E652-499A-B10F-19BE155FD40B}">
  <ds:schemaRefs>
    <ds:schemaRef ds:uri="http://purl.org/dc/dcmitype/"/>
    <ds:schemaRef ds:uri="http://schemas.microsoft.com/office/2006/metadata/properties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799</Words>
  <Application>Microsoft Office PowerPoint</Application>
  <PresentationFormat>Широкоэкранный</PresentationFormat>
  <Paragraphs>65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6" baseType="lpstr">
      <vt:lpstr>-apple-system</vt:lpstr>
      <vt:lpstr>Arial</vt:lpstr>
      <vt:lpstr>Calisto MT</vt:lpstr>
      <vt:lpstr>Helvetica Neue</vt:lpstr>
      <vt:lpstr>Inter</vt:lpstr>
      <vt:lpstr>Nunito Sans</vt:lpstr>
      <vt:lpstr>Roboto Mono</vt:lpstr>
      <vt:lpstr>Univers Condensed</vt:lpstr>
      <vt:lpstr>ChronicleVTI</vt:lpstr>
      <vt:lpstr>Задача 7 – графовые базы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7 – графовые базы </dc:title>
  <dc:creator>3055</dc:creator>
  <cp:lastModifiedBy>3055</cp:lastModifiedBy>
  <cp:revision>22</cp:revision>
  <dcterms:created xsi:type="dcterms:W3CDTF">2023-02-27T08:28:52Z</dcterms:created>
  <dcterms:modified xsi:type="dcterms:W3CDTF">2023-03-03T09:28:09Z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0x010100AB52053F2B498C4BBAEBDEB2B2553CE8</vt:lpwstr>
  </property>
</Properties>
</file>