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Robo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Roboto-bold.fntdata"/><Relationship Id="rId21" Type="http://schemas.openxmlformats.org/officeDocument/2006/relationships/slide" Target="slides/slide16.xml"/><Relationship Id="rId43" Type="http://schemas.openxmlformats.org/officeDocument/2006/relationships/font" Target="fonts/Roboto-regular.fntdata"/><Relationship Id="rId24" Type="http://schemas.openxmlformats.org/officeDocument/2006/relationships/slide" Target="slides/slide19.xml"/><Relationship Id="rId46" Type="http://schemas.openxmlformats.org/officeDocument/2006/relationships/font" Target="fonts/Roboto-boldItalic.fntdata"/><Relationship Id="rId23" Type="http://schemas.openxmlformats.org/officeDocument/2006/relationships/slide" Target="slides/slide18.xml"/><Relationship Id="rId45"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bc68b30bc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bc68b30bc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bc68b30bc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bc68b30bc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bc68b30bc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bc68b30bc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bc68b30bc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bc68b30bc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bc68b30bc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bc68b30bc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bc68b30bc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bc68b30bc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bc68b30bc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bc68b30bc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bc68b30bc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bc68b30bc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bc68b30bc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bc68b30bc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bc68b30bc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bc68b30bc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bc68b30b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bc68b30b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bc68b30bca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bc68b30bc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bc68b30bc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bc68b30bc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bc68b30bca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bc68b30bc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bc68b30bca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bc68b30bca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bc68b30bca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bc68b30bca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bc68b30bca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bc68b30bc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bc68b30bc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bc68b30bca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bc68b30bca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bc68b30bca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bc68b30bca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bc68b30bca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bc68b30bca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bc68b30bca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bc68b30bc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bc68b30bc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be6171be9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be6171be9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be6171be9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be6171be9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be6171be9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be6171be9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be6171be9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be6171be9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be6171be9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be6171be9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be6171be9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be6171be9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be6171be9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be6171be9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be6171be9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be6171be9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bc68b30bc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bc68b30bc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bc68b30bc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bc68b30bc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bc68b30bc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bc68b30bc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bc68b30bc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bc68b30bc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bc68b30bc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bc68b30bc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bc68b30bc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bc68b30bc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3.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2.png"/><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2.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4.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6.png"/><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Gender Wage Gap Over Time</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By Brian Mann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Histogram Analysis</a:t>
            </a:r>
            <a:endParaRPr/>
          </a:p>
        </p:txBody>
      </p:sp>
      <p:sp>
        <p:nvSpPr>
          <p:cNvPr id="140" name="Google Shape;140;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Generally, we can see that as education increases, wages tend to increase.</a:t>
            </a:r>
            <a:endParaRPr/>
          </a:p>
          <a:p>
            <a:pPr indent="-317500" lvl="1" marL="914400" rtl="0" algn="l">
              <a:spcBef>
                <a:spcPts val="0"/>
              </a:spcBef>
              <a:spcAft>
                <a:spcPts val="0"/>
              </a:spcAft>
              <a:buSzPts val="1400"/>
              <a:buChar char="-"/>
            </a:pPr>
            <a:r>
              <a:rPr lang="en"/>
              <a:t>This is the same across genders, as well as overall</a:t>
            </a:r>
            <a:endParaRPr/>
          </a:p>
          <a:p>
            <a:pPr indent="-342900" lvl="0" marL="457200" rtl="0" algn="l">
              <a:spcBef>
                <a:spcPts val="0"/>
              </a:spcBef>
              <a:spcAft>
                <a:spcPts val="0"/>
              </a:spcAft>
              <a:buSzPts val="1800"/>
              <a:buChar char="-"/>
            </a:pPr>
            <a:r>
              <a:rPr lang="en"/>
              <a:t>We can also see that for each level of education, the values for the male wages histogram tend to be higher than the values for the female wages histogram.</a:t>
            </a:r>
            <a:endParaRPr/>
          </a:p>
          <a:p>
            <a:pPr indent="-342900" lvl="0" marL="457200" rtl="0" algn="l">
              <a:spcBef>
                <a:spcPts val="0"/>
              </a:spcBef>
              <a:spcAft>
                <a:spcPts val="0"/>
              </a:spcAft>
              <a:buSzPts val="1800"/>
              <a:buChar char="-"/>
            </a:pPr>
            <a:r>
              <a:rPr lang="en"/>
              <a:t>There are essentially no outliers, as the data comes from averages over time. </a:t>
            </a:r>
            <a:endParaRPr/>
          </a:p>
          <a:p>
            <a:pPr indent="-317500" lvl="1" marL="914400" rtl="0" algn="l">
              <a:spcBef>
                <a:spcPts val="0"/>
              </a:spcBef>
              <a:spcAft>
                <a:spcPts val="0"/>
              </a:spcAft>
              <a:buSzPts val="1400"/>
              <a:buChar char="-"/>
            </a:pPr>
            <a:r>
              <a:rPr lang="en"/>
              <a:t>Average wages tend to be very stable over time, especially with larger sample sizes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Descriptive Characteristics</a:t>
            </a:r>
            <a:endParaRPr/>
          </a:p>
        </p:txBody>
      </p:sp>
      <p:pic>
        <p:nvPicPr>
          <p:cNvPr id="146" name="Google Shape;146;p23"/>
          <p:cNvPicPr preferRelativeResize="0"/>
          <p:nvPr/>
        </p:nvPicPr>
        <p:blipFill>
          <a:blip r:embed="rId3">
            <a:alphaModFix/>
          </a:blip>
          <a:stretch>
            <a:fillRect/>
          </a:stretch>
        </p:blipFill>
        <p:spPr>
          <a:xfrm>
            <a:off x="457200" y="1107350"/>
            <a:ext cx="5433075" cy="3353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Descriptive Characteristics Analysis</a:t>
            </a:r>
            <a:endParaRPr/>
          </a:p>
        </p:txBody>
      </p:sp>
      <p:sp>
        <p:nvSpPr>
          <p:cNvPr id="152" name="Google Shape;152;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We first note that just as we suspected, for every level of education, the mean and median values are higher for men than women, indicating a clear wage gap</a:t>
            </a:r>
            <a:endParaRPr sz="1700"/>
          </a:p>
          <a:p>
            <a:pPr indent="-336550" lvl="0" marL="457200" rtl="0" algn="l">
              <a:spcBef>
                <a:spcPts val="0"/>
              </a:spcBef>
              <a:spcAft>
                <a:spcPts val="0"/>
              </a:spcAft>
              <a:buSzPts val="1700"/>
              <a:buChar char="-"/>
            </a:pPr>
            <a:r>
              <a:rPr lang="en" sz="1700"/>
              <a:t>Interestingly, as the level of education increases, the range of values between the highest and lowest average wage also seems to increase</a:t>
            </a:r>
            <a:endParaRPr sz="1700"/>
          </a:p>
          <a:p>
            <a:pPr indent="-336550" lvl="0" marL="457200" rtl="0" algn="l">
              <a:spcBef>
                <a:spcPts val="0"/>
              </a:spcBef>
              <a:spcAft>
                <a:spcPts val="0"/>
              </a:spcAft>
              <a:buSzPts val="1700"/>
              <a:buChar char="-"/>
            </a:pPr>
            <a:r>
              <a:rPr lang="en" sz="1700"/>
              <a:t>Much of the data is somewhat positively skewed, indicating that there is a higher proportion of lower average wages. This makes the mean somewhat higher than the median</a:t>
            </a:r>
            <a:endParaRPr sz="1700"/>
          </a:p>
          <a:p>
            <a:pPr indent="-336550" lvl="0" marL="457200" rtl="0" algn="l">
              <a:spcBef>
                <a:spcPts val="0"/>
              </a:spcBef>
              <a:spcAft>
                <a:spcPts val="0"/>
              </a:spcAft>
              <a:buSzPts val="1700"/>
              <a:buChar char="-"/>
            </a:pPr>
            <a:r>
              <a:rPr lang="en" sz="1700"/>
              <a:t>Strangely, only in the female data do we see a negative skew. Each of these occurs in higher levels of education</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Scenario 1: PMF of Wages Before Pre-2000</a:t>
            </a:r>
            <a:endParaRPr/>
          </a:p>
        </p:txBody>
      </p:sp>
      <p:pic>
        <p:nvPicPr>
          <p:cNvPr id="158" name="Google Shape;158;p25"/>
          <p:cNvPicPr preferRelativeResize="0"/>
          <p:nvPr/>
        </p:nvPicPr>
        <p:blipFill>
          <a:blip r:embed="rId3">
            <a:alphaModFix/>
          </a:blip>
          <a:stretch>
            <a:fillRect/>
          </a:stretch>
        </p:blipFill>
        <p:spPr>
          <a:xfrm>
            <a:off x="311700" y="1017800"/>
            <a:ext cx="4858364" cy="38209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Scenario 2: PMF of Wages Before Post-2000</a:t>
            </a:r>
            <a:endParaRPr/>
          </a:p>
        </p:txBody>
      </p:sp>
      <p:pic>
        <p:nvPicPr>
          <p:cNvPr id="164" name="Google Shape;164;p26"/>
          <p:cNvPicPr preferRelativeResize="0"/>
          <p:nvPr/>
        </p:nvPicPr>
        <p:blipFill>
          <a:blip r:embed="rId3">
            <a:alphaModFix/>
          </a:blip>
          <a:stretch>
            <a:fillRect/>
          </a:stretch>
        </p:blipFill>
        <p:spPr>
          <a:xfrm>
            <a:off x="311700" y="1017800"/>
            <a:ext cx="4858364" cy="38209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PMF Scenario Analysis</a:t>
            </a:r>
            <a:endParaRPr/>
          </a:p>
        </p:txBody>
      </p:sp>
      <p:sp>
        <p:nvSpPr>
          <p:cNvPr id="170" name="Google Shape;170;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both the pre-2000 and post-2000 scenario, we can see that for lower education levels, there does not seem to be a significant difference</a:t>
            </a:r>
            <a:endParaRPr/>
          </a:p>
          <a:p>
            <a:pPr indent="-317500" lvl="1" marL="914400" rtl="0" algn="l">
              <a:spcBef>
                <a:spcPts val="0"/>
              </a:spcBef>
              <a:spcAft>
                <a:spcPts val="0"/>
              </a:spcAft>
              <a:buSzPts val="1400"/>
              <a:buChar char="-"/>
            </a:pPr>
            <a:r>
              <a:rPr lang="en"/>
              <a:t>The chances of getting an hourly wage between $15-25 do not seem to fluctuate much</a:t>
            </a:r>
            <a:endParaRPr/>
          </a:p>
          <a:p>
            <a:pPr indent="-342900" lvl="0" marL="457200" rtl="0" algn="l">
              <a:spcBef>
                <a:spcPts val="0"/>
              </a:spcBef>
              <a:spcAft>
                <a:spcPts val="0"/>
              </a:spcAft>
              <a:buSzPts val="1800"/>
              <a:buChar char="-"/>
            </a:pPr>
            <a:r>
              <a:rPr lang="en"/>
              <a:t>However, for bachelor’s and advanced degree holders, there does seem to be a significant increase in hourly wage from pre-2000 to post-2000</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Wage Gap Over Time</a:t>
            </a:r>
            <a:endParaRPr/>
          </a:p>
        </p:txBody>
      </p:sp>
      <p:pic>
        <p:nvPicPr>
          <p:cNvPr id="176" name="Google Shape;176;p28"/>
          <p:cNvPicPr preferRelativeResize="0"/>
          <p:nvPr/>
        </p:nvPicPr>
        <p:blipFill>
          <a:blip r:embed="rId3">
            <a:alphaModFix/>
          </a:blip>
          <a:stretch>
            <a:fillRect/>
          </a:stretch>
        </p:blipFill>
        <p:spPr>
          <a:xfrm>
            <a:off x="311700" y="964450"/>
            <a:ext cx="4748714" cy="38209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CDF of the Wage Gap</a:t>
            </a:r>
            <a:endParaRPr/>
          </a:p>
        </p:txBody>
      </p:sp>
      <p:pic>
        <p:nvPicPr>
          <p:cNvPr id="182" name="Google Shape;182;p29"/>
          <p:cNvPicPr preferRelativeResize="0"/>
          <p:nvPr/>
        </p:nvPicPr>
        <p:blipFill>
          <a:blip r:embed="rId3">
            <a:alphaModFix/>
          </a:blip>
          <a:stretch>
            <a:fillRect/>
          </a:stretch>
        </p:blipFill>
        <p:spPr>
          <a:xfrm>
            <a:off x="311700" y="1017800"/>
            <a:ext cx="4782452" cy="38209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CDF Analysis</a:t>
            </a:r>
            <a:endParaRPr/>
          </a:p>
        </p:txBody>
      </p:sp>
      <p:sp>
        <p:nvSpPr>
          <p:cNvPr id="188" name="Google Shape;188;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Here, we created a new set of data that represents the difference between the average hourly wages of men and women for each level of education</a:t>
            </a:r>
            <a:endParaRPr/>
          </a:p>
          <a:p>
            <a:pPr indent="-342900" lvl="0" marL="457200" rtl="0" algn="l">
              <a:spcBef>
                <a:spcPts val="0"/>
              </a:spcBef>
              <a:spcAft>
                <a:spcPts val="0"/>
              </a:spcAft>
              <a:buSzPts val="1800"/>
              <a:buChar char="-"/>
            </a:pPr>
            <a:r>
              <a:rPr lang="en"/>
              <a:t>As is seen, the gap is positive (men making more than women) for every single data point</a:t>
            </a:r>
            <a:endParaRPr/>
          </a:p>
          <a:p>
            <a:pPr indent="-342900" lvl="0" marL="457200" rtl="0" algn="l">
              <a:spcBef>
                <a:spcPts val="0"/>
              </a:spcBef>
              <a:spcAft>
                <a:spcPts val="0"/>
              </a:spcAft>
              <a:buSzPts val="1800"/>
              <a:buChar char="-"/>
            </a:pPr>
            <a:r>
              <a:rPr lang="en"/>
              <a:t>Generally, we can see that the average wage gap between men and women tends to increase with higher levels of education</a:t>
            </a:r>
            <a:endParaRPr/>
          </a:p>
          <a:p>
            <a:pPr indent="-342900" lvl="0" marL="457200" rtl="0" algn="l">
              <a:spcBef>
                <a:spcPts val="0"/>
              </a:spcBef>
              <a:spcAft>
                <a:spcPts val="0"/>
              </a:spcAft>
              <a:buSzPts val="1800"/>
              <a:buChar char="-"/>
            </a:pPr>
            <a:r>
              <a:rPr lang="en"/>
              <a:t>For lower levels of education the gap is typically only $4 - $6</a:t>
            </a:r>
            <a:endParaRPr/>
          </a:p>
          <a:p>
            <a:pPr indent="-342900" lvl="0" marL="457200" rtl="0" algn="l">
              <a:spcBef>
                <a:spcPts val="0"/>
              </a:spcBef>
              <a:spcAft>
                <a:spcPts val="0"/>
              </a:spcAft>
              <a:buSzPts val="1800"/>
              <a:buChar char="-"/>
            </a:pPr>
            <a:r>
              <a:rPr lang="en"/>
              <a:t>The gap increases to around $10 for bachelor’s and above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Analytical Distribution</a:t>
            </a:r>
            <a:endParaRPr/>
          </a:p>
        </p:txBody>
      </p:sp>
      <p:pic>
        <p:nvPicPr>
          <p:cNvPr id="194" name="Google Shape;194;p31"/>
          <p:cNvPicPr preferRelativeResize="0"/>
          <p:nvPr/>
        </p:nvPicPr>
        <p:blipFill>
          <a:blip r:embed="rId3">
            <a:alphaModFix/>
          </a:blip>
          <a:stretch>
            <a:fillRect/>
          </a:stretch>
        </p:blipFill>
        <p:spPr>
          <a:xfrm>
            <a:off x="90700" y="964475"/>
            <a:ext cx="4934276" cy="3820901"/>
          </a:xfrm>
          <a:prstGeom prst="rect">
            <a:avLst/>
          </a:prstGeom>
          <a:noFill/>
          <a:ln>
            <a:noFill/>
          </a:ln>
        </p:spPr>
      </p:pic>
      <p:pic>
        <p:nvPicPr>
          <p:cNvPr id="195" name="Google Shape;195;p31"/>
          <p:cNvPicPr preferRelativeResize="0"/>
          <p:nvPr/>
        </p:nvPicPr>
        <p:blipFill rotWithShape="1">
          <a:blip r:embed="rId4">
            <a:alphaModFix/>
          </a:blip>
          <a:srcRect b="0" l="0" r="52633" t="0"/>
          <a:stretch/>
        </p:blipFill>
        <p:spPr>
          <a:xfrm>
            <a:off x="5101200" y="2266950"/>
            <a:ext cx="3898026" cy="304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Question</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Is there a wage gap between men and women? </a:t>
            </a:r>
            <a:endParaRPr sz="2200"/>
          </a:p>
          <a:p>
            <a:pPr indent="-342900" lvl="1" marL="914400" rtl="0" algn="l">
              <a:spcBef>
                <a:spcPts val="0"/>
              </a:spcBef>
              <a:spcAft>
                <a:spcPts val="0"/>
              </a:spcAft>
              <a:buSzPts val="1800"/>
              <a:buChar char="-"/>
            </a:pPr>
            <a:r>
              <a:rPr lang="en" sz="1800"/>
              <a:t>How has it changed over time? </a:t>
            </a:r>
            <a:endParaRPr sz="1800"/>
          </a:p>
          <a:p>
            <a:pPr indent="-342900" lvl="1" marL="914400" rtl="0" algn="l">
              <a:spcBef>
                <a:spcPts val="0"/>
              </a:spcBef>
              <a:spcAft>
                <a:spcPts val="0"/>
              </a:spcAft>
              <a:buSzPts val="1800"/>
              <a:buChar char="-"/>
            </a:pPr>
            <a:r>
              <a:rPr lang="en" sz="1800"/>
              <a:t>Are there any differences by education level? </a:t>
            </a:r>
            <a:endParaRPr sz="1800"/>
          </a:p>
          <a:p>
            <a:pPr indent="-317500" lvl="1" marL="914400" rtl="0" algn="l">
              <a:spcBef>
                <a:spcPts val="0"/>
              </a:spcBef>
              <a:spcAft>
                <a:spcPts val="0"/>
              </a:spcAft>
              <a:buSzPts val="1400"/>
              <a:buChar char="-"/>
            </a:pPr>
            <a:r>
              <a:rPr lang="en" sz="1800"/>
              <a:t>What are the trends for t</a:t>
            </a:r>
            <a:r>
              <a:rPr lang="en" sz="1800"/>
              <a:t>he wages of men, women and overall?</a:t>
            </a: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Analytical Distribution Analysis</a:t>
            </a:r>
            <a:endParaRPr/>
          </a:p>
          <a:p>
            <a:pPr indent="0" lvl="0" marL="0" rtl="0" algn="l">
              <a:spcBef>
                <a:spcPts val="0"/>
              </a:spcBef>
              <a:spcAft>
                <a:spcPts val="0"/>
              </a:spcAft>
              <a:buNone/>
            </a:pPr>
            <a:r>
              <a:t/>
            </a:r>
            <a:endParaRPr/>
          </a:p>
        </p:txBody>
      </p:sp>
      <p:sp>
        <p:nvSpPr>
          <p:cNvPr id="201" name="Google Shape;201;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0200" lvl="0" marL="457200" rtl="0" algn="l">
              <a:lnSpc>
                <a:spcPct val="105000"/>
              </a:lnSpc>
              <a:spcBef>
                <a:spcPts val="0"/>
              </a:spcBef>
              <a:spcAft>
                <a:spcPts val="0"/>
              </a:spcAft>
              <a:buSzPts val="1600"/>
              <a:buChar char="-"/>
            </a:pPr>
            <a:r>
              <a:rPr lang="en" sz="1600"/>
              <a:t>Here, we have aggregated all the wage gap data into a single array, regardless of education level</a:t>
            </a:r>
            <a:endParaRPr sz="1600"/>
          </a:p>
          <a:p>
            <a:pPr indent="-330200" lvl="0" marL="457200" rtl="0" algn="l">
              <a:lnSpc>
                <a:spcPct val="105000"/>
              </a:lnSpc>
              <a:spcBef>
                <a:spcPts val="0"/>
              </a:spcBef>
              <a:spcAft>
                <a:spcPts val="0"/>
              </a:spcAft>
              <a:buSzPts val="1600"/>
              <a:buChar char="-"/>
            </a:pPr>
            <a:r>
              <a:rPr lang="en" sz="1600"/>
              <a:t>A log-normal distribution was chosen to model the given data, as it is usually a better choice when modeling positively skewed data</a:t>
            </a:r>
            <a:endParaRPr sz="1600"/>
          </a:p>
          <a:p>
            <a:pPr indent="-304800" lvl="1" marL="914400" rtl="0" algn="l">
              <a:lnSpc>
                <a:spcPct val="105000"/>
              </a:lnSpc>
              <a:spcBef>
                <a:spcPts val="0"/>
              </a:spcBef>
              <a:spcAft>
                <a:spcPts val="0"/>
              </a:spcAft>
              <a:buSzPts val="1200"/>
              <a:buChar char="-"/>
            </a:pPr>
            <a:r>
              <a:rPr lang="en" sz="1200"/>
              <a:t>Income and wages are often positively skewed, as we have already seen in the descriptive statistics analysis</a:t>
            </a:r>
            <a:endParaRPr sz="1200"/>
          </a:p>
          <a:p>
            <a:pPr indent="-330200" lvl="0" marL="457200" rtl="0" algn="l">
              <a:lnSpc>
                <a:spcPct val="105000"/>
              </a:lnSpc>
              <a:spcBef>
                <a:spcPts val="0"/>
              </a:spcBef>
              <a:spcAft>
                <a:spcPts val="0"/>
              </a:spcAft>
              <a:buSzPts val="1600"/>
              <a:buChar char="-"/>
            </a:pPr>
            <a:r>
              <a:rPr lang="en" sz="1600"/>
              <a:t>Unfortunately, after testing the distribution and the sample using the Kolmogorov-Smirnov test, we arrive at the conclusion that there is a significant difference between the two</a:t>
            </a:r>
            <a:endParaRPr sz="1600"/>
          </a:p>
          <a:p>
            <a:pPr indent="-304800" lvl="1" marL="914400" rtl="0" algn="l">
              <a:lnSpc>
                <a:spcPct val="105000"/>
              </a:lnSpc>
              <a:spcBef>
                <a:spcPts val="0"/>
              </a:spcBef>
              <a:spcAft>
                <a:spcPts val="0"/>
              </a:spcAft>
              <a:buSzPts val="1200"/>
              <a:buChar char="-"/>
            </a:pPr>
            <a:r>
              <a:rPr lang="en" sz="1200"/>
              <a:t>The test statistic is quite low (only 0.1 out of 1)</a:t>
            </a:r>
            <a:endParaRPr sz="1200"/>
          </a:p>
          <a:p>
            <a:pPr indent="-304800" lvl="1" marL="914400" rtl="0" algn="l">
              <a:lnSpc>
                <a:spcPct val="105000"/>
              </a:lnSpc>
              <a:spcBef>
                <a:spcPts val="0"/>
              </a:spcBef>
              <a:spcAft>
                <a:spcPts val="0"/>
              </a:spcAft>
              <a:buSzPts val="1200"/>
              <a:buChar char="-"/>
            </a:pPr>
            <a:r>
              <a:rPr lang="en" sz="1200"/>
              <a:t>The p-value is also below 0.05, indicating that there is a significant difference between the distribution and the sample data</a:t>
            </a:r>
            <a:endParaRPr sz="1200"/>
          </a:p>
          <a:p>
            <a:pPr indent="-304800" lvl="1" marL="914400" rtl="0" algn="l">
              <a:lnSpc>
                <a:spcPct val="105000"/>
              </a:lnSpc>
              <a:spcBef>
                <a:spcPts val="0"/>
              </a:spcBef>
              <a:spcAft>
                <a:spcPts val="0"/>
              </a:spcAft>
              <a:buSzPts val="1200"/>
              <a:buChar char="-"/>
            </a:pPr>
            <a:r>
              <a:rPr lang="en" sz="1200"/>
              <a:t>Visually, the two look mostly different</a:t>
            </a:r>
            <a:endParaRPr sz="1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Scatter Plots</a:t>
            </a:r>
            <a:endParaRPr/>
          </a:p>
        </p:txBody>
      </p:sp>
      <p:pic>
        <p:nvPicPr>
          <p:cNvPr id="207" name="Google Shape;207;p33"/>
          <p:cNvPicPr preferRelativeResize="0"/>
          <p:nvPr/>
        </p:nvPicPr>
        <p:blipFill>
          <a:blip r:embed="rId3">
            <a:alphaModFix/>
          </a:blip>
          <a:stretch>
            <a:fillRect/>
          </a:stretch>
        </p:blipFill>
        <p:spPr>
          <a:xfrm>
            <a:off x="311700" y="956825"/>
            <a:ext cx="4607339" cy="38209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Scatter Plots</a:t>
            </a:r>
            <a:endParaRPr/>
          </a:p>
        </p:txBody>
      </p:sp>
      <p:pic>
        <p:nvPicPr>
          <p:cNvPr id="213" name="Google Shape;213;p34"/>
          <p:cNvPicPr preferRelativeResize="0"/>
          <p:nvPr/>
        </p:nvPicPr>
        <p:blipFill>
          <a:blip r:embed="rId3">
            <a:alphaModFix/>
          </a:blip>
          <a:stretch>
            <a:fillRect/>
          </a:stretch>
        </p:blipFill>
        <p:spPr>
          <a:xfrm>
            <a:off x="311700" y="1017800"/>
            <a:ext cx="4619078" cy="38209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Scatter Plots</a:t>
            </a:r>
            <a:endParaRPr/>
          </a:p>
        </p:txBody>
      </p:sp>
      <p:pic>
        <p:nvPicPr>
          <p:cNvPr id="219" name="Google Shape;219;p35"/>
          <p:cNvPicPr preferRelativeResize="0"/>
          <p:nvPr/>
        </p:nvPicPr>
        <p:blipFill>
          <a:blip r:embed="rId3">
            <a:alphaModFix/>
          </a:blip>
          <a:stretch>
            <a:fillRect/>
          </a:stretch>
        </p:blipFill>
        <p:spPr>
          <a:xfrm>
            <a:off x="311700" y="903500"/>
            <a:ext cx="4538236" cy="382090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Scatter Plots</a:t>
            </a:r>
            <a:endParaRPr/>
          </a:p>
        </p:txBody>
      </p:sp>
      <p:pic>
        <p:nvPicPr>
          <p:cNvPr id="225" name="Google Shape;225;p36"/>
          <p:cNvPicPr preferRelativeResize="0"/>
          <p:nvPr/>
        </p:nvPicPr>
        <p:blipFill>
          <a:blip r:embed="rId3">
            <a:alphaModFix/>
          </a:blip>
          <a:stretch>
            <a:fillRect/>
          </a:stretch>
        </p:blipFill>
        <p:spPr>
          <a:xfrm>
            <a:off x="311700" y="911125"/>
            <a:ext cx="4683684" cy="3820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Scatter Plots</a:t>
            </a:r>
            <a:endParaRPr/>
          </a:p>
        </p:txBody>
      </p:sp>
      <p:pic>
        <p:nvPicPr>
          <p:cNvPr id="231" name="Google Shape;231;p37"/>
          <p:cNvPicPr preferRelativeResize="0"/>
          <p:nvPr/>
        </p:nvPicPr>
        <p:blipFill>
          <a:blip r:embed="rId3">
            <a:alphaModFix/>
          </a:blip>
          <a:stretch>
            <a:fillRect/>
          </a:stretch>
        </p:blipFill>
        <p:spPr>
          <a:xfrm>
            <a:off x="311700" y="918750"/>
            <a:ext cx="4690934" cy="3820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Scatter Plot Analysis</a:t>
            </a:r>
            <a:endParaRPr/>
          </a:p>
        </p:txBody>
      </p:sp>
      <p:sp>
        <p:nvSpPr>
          <p:cNvPr id="237" name="Google Shape;237;p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Different scatter plots were generated based off of the hourly wages of men and women for each level of education</a:t>
            </a:r>
            <a:endParaRPr/>
          </a:p>
          <a:p>
            <a:pPr indent="-317500" lvl="1" marL="914400" rtl="0" algn="l">
              <a:spcBef>
                <a:spcPts val="0"/>
              </a:spcBef>
              <a:spcAft>
                <a:spcPts val="0"/>
              </a:spcAft>
              <a:buSzPts val="1400"/>
              <a:buChar char="-"/>
            </a:pPr>
            <a:r>
              <a:rPr lang="en"/>
              <a:t>The x-axis represents the male wage, while the y-axis represents the female wage, with each point being the given values for one particular year</a:t>
            </a:r>
            <a:endParaRPr/>
          </a:p>
          <a:p>
            <a:pPr indent="-342900" lvl="0" marL="457200" rtl="0" algn="l">
              <a:spcBef>
                <a:spcPts val="0"/>
              </a:spcBef>
              <a:spcAft>
                <a:spcPts val="0"/>
              </a:spcAft>
              <a:buSzPts val="1800"/>
              <a:buChar char="-"/>
            </a:pPr>
            <a:r>
              <a:rPr lang="en"/>
              <a:t>Generally, there was not much correlation or covariance between the values of male and female wages for lower education levels</a:t>
            </a:r>
            <a:endParaRPr/>
          </a:p>
          <a:p>
            <a:pPr indent="-317500" lvl="1" marL="914400" rtl="0" algn="l">
              <a:spcBef>
                <a:spcPts val="0"/>
              </a:spcBef>
              <a:spcAft>
                <a:spcPts val="0"/>
              </a:spcAft>
              <a:buSzPts val="1400"/>
              <a:buChar char="-"/>
            </a:pPr>
            <a:r>
              <a:rPr lang="en"/>
              <a:t>Those with less than a HS education or some college had a slightly positive correlation, while those with a HS diploma even had a slightly negative correlation</a:t>
            </a:r>
            <a:endParaRPr/>
          </a:p>
          <a:p>
            <a:pPr indent="-342900" lvl="0" marL="457200" rtl="0" algn="l">
              <a:spcBef>
                <a:spcPts val="0"/>
              </a:spcBef>
              <a:spcAft>
                <a:spcPts val="0"/>
              </a:spcAft>
              <a:buSzPts val="1800"/>
              <a:buChar char="-"/>
            </a:pPr>
            <a:r>
              <a:rPr lang="en"/>
              <a:t>However, for bachelor’s and higher, the correlation and covariance were considerably high (corr &gt; 0.9)</a:t>
            </a:r>
            <a:endParaRPr/>
          </a:p>
          <a:p>
            <a:pPr indent="-317500" lvl="1" marL="914400" rtl="0" algn="l">
              <a:spcBef>
                <a:spcPts val="0"/>
              </a:spcBef>
              <a:spcAft>
                <a:spcPts val="0"/>
              </a:spcAft>
              <a:buSzPts val="1400"/>
              <a:buChar char="-"/>
            </a:pPr>
            <a:r>
              <a:rPr lang="en"/>
              <a:t>When higher-educated men had higher salaries, so did women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9"/>
          <p:cNvSpPr txBox="1"/>
          <p:nvPr>
            <p:ph type="title"/>
          </p:nvPr>
        </p:nvSpPr>
        <p:spPr>
          <a:xfrm>
            <a:off x="311700" y="2880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Testing Using Kendall’s Tau-B</a:t>
            </a:r>
            <a:endParaRPr/>
          </a:p>
        </p:txBody>
      </p:sp>
      <p:pic>
        <p:nvPicPr>
          <p:cNvPr id="243" name="Google Shape;243;p39"/>
          <p:cNvPicPr preferRelativeResize="0"/>
          <p:nvPr/>
        </p:nvPicPr>
        <p:blipFill>
          <a:blip r:embed="rId3">
            <a:alphaModFix/>
          </a:blip>
          <a:stretch>
            <a:fillRect/>
          </a:stretch>
        </p:blipFill>
        <p:spPr>
          <a:xfrm>
            <a:off x="1790725" y="895875"/>
            <a:ext cx="3516658" cy="382089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Testing Analysis</a:t>
            </a:r>
            <a:endParaRPr/>
          </a:p>
        </p:txBody>
      </p:sp>
      <p:sp>
        <p:nvSpPr>
          <p:cNvPr id="249" name="Google Shape;249;p40"/>
          <p:cNvSpPr txBox="1"/>
          <p:nvPr>
            <p:ph idx="1" type="body"/>
          </p:nvPr>
        </p:nvSpPr>
        <p:spPr>
          <a:xfrm>
            <a:off x="311700" y="1123200"/>
            <a:ext cx="8520600" cy="3339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Here we tested the original hypothesis: There has been a significant decline in the wage gap over time</a:t>
            </a:r>
            <a:endParaRPr/>
          </a:p>
          <a:p>
            <a:pPr indent="-342900" lvl="0" marL="457200" rtl="0" algn="l">
              <a:spcBef>
                <a:spcPts val="0"/>
              </a:spcBef>
              <a:spcAft>
                <a:spcPts val="0"/>
              </a:spcAft>
              <a:buSzPts val="1800"/>
              <a:buChar char="-"/>
            </a:pPr>
            <a:r>
              <a:rPr lang="en"/>
              <a:t>We used Kendall’s Tau-B to assess significance</a:t>
            </a:r>
            <a:endParaRPr/>
          </a:p>
          <a:p>
            <a:pPr indent="-317500" lvl="1" marL="914400" rtl="0" algn="l">
              <a:spcBef>
                <a:spcPts val="0"/>
              </a:spcBef>
              <a:spcAft>
                <a:spcPts val="0"/>
              </a:spcAft>
              <a:buSzPts val="1400"/>
              <a:buChar char="-"/>
            </a:pPr>
            <a:r>
              <a:rPr lang="en"/>
              <a:t>Kendall’s Tau-B is non-parametric (doesn’t have to follow a normal distribution)</a:t>
            </a:r>
            <a:endParaRPr/>
          </a:p>
          <a:p>
            <a:pPr indent="-317500" lvl="1" marL="914400" rtl="0" algn="l">
              <a:spcBef>
                <a:spcPts val="0"/>
              </a:spcBef>
              <a:spcAft>
                <a:spcPts val="0"/>
              </a:spcAft>
              <a:buSzPts val="1400"/>
              <a:buChar char="-"/>
            </a:pPr>
            <a:r>
              <a:rPr lang="en"/>
              <a:t>We compare Time with the Wage Gap to assess if there has been a significant decline</a:t>
            </a:r>
            <a:endParaRPr/>
          </a:p>
          <a:p>
            <a:pPr indent="-342900" lvl="0" marL="457200" rtl="0" algn="l">
              <a:spcBef>
                <a:spcPts val="0"/>
              </a:spcBef>
              <a:spcAft>
                <a:spcPts val="0"/>
              </a:spcAft>
              <a:buSzPts val="1800"/>
              <a:buChar char="-"/>
            </a:pPr>
            <a:r>
              <a:rPr lang="en"/>
              <a:t>For the three lowest education levels, we can infer that there has been a significant decline in the wage gap</a:t>
            </a:r>
            <a:endParaRPr/>
          </a:p>
          <a:p>
            <a:pPr indent="-317500" lvl="1" marL="914400" rtl="0" algn="l">
              <a:spcBef>
                <a:spcPts val="0"/>
              </a:spcBef>
              <a:spcAft>
                <a:spcPts val="0"/>
              </a:spcAft>
              <a:buSzPts val="1400"/>
              <a:buChar char="-"/>
            </a:pPr>
            <a:r>
              <a:rPr lang="en"/>
              <a:t>For each, we have Tau-B &lt; -0.5 and p &lt; 0.001</a:t>
            </a:r>
            <a:endParaRPr/>
          </a:p>
          <a:p>
            <a:pPr indent="-342900" lvl="0" marL="457200" rtl="0" algn="l">
              <a:spcBef>
                <a:spcPts val="0"/>
              </a:spcBef>
              <a:spcAft>
                <a:spcPts val="0"/>
              </a:spcAft>
              <a:buSzPts val="1800"/>
              <a:buChar char="-"/>
            </a:pPr>
            <a:r>
              <a:rPr lang="en"/>
              <a:t>For bachelor’s degree holders, there seems to be no significant change</a:t>
            </a:r>
            <a:endParaRPr/>
          </a:p>
          <a:p>
            <a:pPr indent="-317500" lvl="1" marL="914400" rtl="0" algn="l">
              <a:spcBef>
                <a:spcPts val="0"/>
              </a:spcBef>
              <a:spcAft>
                <a:spcPts val="0"/>
              </a:spcAft>
              <a:buSzPts val="1400"/>
              <a:buChar char="-"/>
            </a:pPr>
            <a:r>
              <a:rPr lang="en"/>
              <a:t>Tau-B ~0, p &gt; 0.05</a:t>
            </a:r>
            <a:endParaRPr/>
          </a:p>
          <a:p>
            <a:pPr indent="-342900" lvl="0" marL="457200" rtl="0" algn="l">
              <a:spcBef>
                <a:spcPts val="0"/>
              </a:spcBef>
              <a:spcAft>
                <a:spcPts val="0"/>
              </a:spcAft>
              <a:buSzPts val="1800"/>
              <a:buChar char="-"/>
            </a:pPr>
            <a:r>
              <a:rPr lang="en"/>
              <a:t>For advanced degree holders, there is actually a significant increase in the wage gap over time</a:t>
            </a:r>
            <a:endParaRPr/>
          </a:p>
          <a:p>
            <a:pPr indent="-317500" lvl="1" marL="914400" rtl="0" algn="l">
              <a:spcBef>
                <a:spcPts val="0"/>
              </a:spcBef>
              <a:spcAft>
                <a:spcPts val="0"/>
              </a:spcAft>
              <a:buSzPts val="1400"/>
              <a:buChar char="-"/>
            </a:pPr>
            <a:r>
              <a:rPr lang="en"/>
              <a:t>Tau-B &gt; 0.7, p &lt; 0.001</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a:t>
            </a:r>
            <a:endParaRPr/>
          </a:p>
        </p:txBody>
      </p:sp>
      <p:pic>
        <p:nvPicPr>
          <p:cNvPr id="255" name="Google Shape;255;p41"/>
          <p:cNvPicPr preferRelativeResize="0"/>
          <p:nvPr/>
        </p:nvPicPr>
        <p:blipFill>
          <a:blip r:embed="rId3">
            <a:alphaModFix/>
          </a:blip>
          <a:stretch>
            <a:fillRect/>
          </a:stretch>
        </p:blipFill>
        <p:spPr>
          <a:xfrm>
            <a:off x="4572000" y="1017800"/>
            <a:ext cx="4572001" cy="2598807"/>
          </a:xfrm>
          <a:prstGeom prst="rect">
            <a:avLst/>
          </a:prstGeom>
          <a:noFill/>
          <a:ln>
            <a:noFill/>
          </a:ln>
        </p:spPr>
      </p:pic>
      <p:pic>
        <p:nvPicPr>
          <p:cNvPr id="256" name="Google Shape;256;p41"/>
          <p:cNvPicPr preferRelativeResize="0"/>
          <p:nvPr/>
        </p:nvPicPr>
        <p:blipFill>
          <a:blip r:embed="rId4">
            <a:alphaModFix/>
          </a:blip>
          <a:stretch>
            <a:fillRect/>
          </a:stretch>
        </p:blipFill>
        <p:spPr>
          <a:xfrm>
            <a:off x="311700" y="1017800"/>
            <a:ext cx="4260299" cy="348361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Hypothesis</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Our hypothesis is that there has been a statistically significant decline in the gap between the </a:t>
            </a:r>
            <a:r>
              <a:rPr lang="en"/>
              <a:t>wages of men and women over time</a:t>
            </a:r>
            <a:endParaRPr/>
          </a:p>
          <a:p>
            <a:pPr indent="-342900" lvl="0" marL="457200" rtl="0" algn="l">
              <a:spcBef>
                <a:spcPts val="0"/>
              </a:spcBef>
              <a:spcAft>
                <a:spcPts val="0"/>
              </a:spcAft>
              <a:buSzPts val="1800"/>
              <a:buChar char="-"/>
            </a:pPr>
            <a:r>
              <a:rPr lang="en"/>
              <a:t>The null hypothesis is that there is no such significant difference in the wage gap between men and women over time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a:t>
            </a:r>
            <a:endParaRPr/>
          </a:p>
        </p:txBody>
      </p:sp>
      <p:pic>
        <p:nvPicPr>
          <p:cNvPr id="262" name="Google Shape;262;p42"/>
          <p:cNvPicPr preferRelativeResize="0"/>
          <p:nvPr/>
        </p:nvPicPr>
        <p:blipFill>
          <a:blip r:embed="rId3">
            <a:alphaModFix/>
          </a:blip>
          <a:stretch>
            <a:fillRect/>
          </a:stretch>
        </p:blipFill>
        <p:spPr>
          <a:xfrm>
            <a:off x="311700" y="1017800"/>
            <a:ext cx="4260300" cy="3427910"/>
          </a:xfrm>
          <a:prstGeom prst="rect">
            <a:avLst/>
          </a:prstGeom>
          <a:noFill/>
          <a:ln>
            <a:noFill/>
          </a:ln>
        </p:spPr>
      </p:pic>
      <p:pic>
        <p:nvPicPr>
          <p:cNvPr id="263" name="Google Shape;263;p42"/>
          <p:cNvPicPr preferRelativeResize="0"/>
          <p:nvPr/>
        </p:nvPicPr>
        <p:blipFill>
          <a:blip r:embed="rId4">
            <a:alphaModFix/>
          </a:blip>
          <a:stretch>
            <a:fillRect/>
          </a:stretch>
        </p:blipFill>
        <p:spPr>
          <a:xfrm>
            <a:off x="4572000" y="1017800"/>
            <a:ext cx="4572001" cy="258507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a:t>
            </a:r>
            <a:endParaRPr/>
          </a:p>
        </p:txBody>
      </p:sp>
      <p:pic>
        <p:nvPicPr>
          <p:cNvPr id="269" name="Google Shape;269;p43"/>
          <p:cNvPicPr preferRelativeResize="0"/>
          <p:nvPr/>
        </p:nvPicPr>
        <p:blipFill>
          <a:blip r:embed="rId3">
            <a:alphaModFix/>
          </a:blip>
          <a:stretch>
            <a:fillRect/>
          </a:stretch>
        </p:blipFill>
        <p:spPr>
          <a:xfrm>
            <a:off x="4572000" y="1017800"/>
            <a:ext cx="4572001" cy="2626315"/>
          </a:xfrm>
          <a:prstGeom prst="rect">
            <a:avLst/>
          </a:prstGeom>
          <a:noFill/>
          <a:ln>
            <a:noFill/>
          </a:ln>
        </p:spPr>
      </p:pic>
      <p:pic>
        <p:nvPicPr>
          <p:cNvPr id="270" name="Google Shape;270;p43"/>
          <p:cNvPicPr preferRelativeResize="0"/>
          <p:nvPr/>
        </p:nvPicPr>
        <p:blipFill>
          <a:blip r:embed="rId4">
            <a:alphaModFix/>
          </a:blip>
          <a:stretch>
            <a:fillRect/>
          </a:stretch>
        </p:blipFill>
        <p:spPr>
          <a:xfrm>
            <a:off x="311700" y="1017800"/>
            <a:ext cx="4260299" cy="348360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a:t>
            </a:r>
            <a:endParaRPr/>
          </a:p>
        </p:txBody>
      </p:sp>
      <p:pic>
        <p:nvPicPr>
          <p:cNvPr id="276" name="Google Shape;276;p44"/>
          <p:cNvPicPr preferRelativeResize="0"/>
          <p:nvPr/>
        </p:nvPicPr>
        <p:blipFill>
          <a:blip r:embed="rId3">
            <a:alphaModFix/>
          </a:blip>
          <a:stretch>
            <a:fillRect/>
          </a:stretch>
        </p:blipFill>
        <p:spPr>
          <a:xfrm>
            <a:off x="311700" y="1017800"/>
            <a:ext cx="4260300" cy="3427905"/>
          </a:xfrm>
          <a:prstGeom prst="rect">
            <a:avLst/>
          </a:prstGeom>
          <a:noFill/>
          <a:ln>
            <a:noFill/>
          </a:ln>
        </p:spPr>
      </p:pic>
      <p:pic>
        <p:nvPicPr>
          <p:cNvPr id="277" name="Google Shape;277;p44"/>
          <p:cNvPicPr preferRelativeResize="0"/>
          <p:nvPr/>
        </p:nvPicPr>
        <p:blipFill>
          <a:blip r:embed="rId4">
            <a:alphaModFix/>
          </a:blip>
          <a:stretch>
            <a:fillRect/>
          </a:stretch>
        </p:blipFill>
        <p:spPr>
          <a:xfrm>
            <a:off x="4572000" y="1017800"/>
            <a:ext cx="4572002" cy="262044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a:t>
            </a:r>
            <a:endParaRPr/>
          </a:p>
        </p:txBody>
      </p:sp>
      <p:pic>
        <p:nvPicPr>
          <p:cNvPr id="283" name="Google Shape;283;p45"/>
          <p:cNvPicPr preferRelativeResize="0"/>
          <p:nvPr/>
        </p:nvPicPr>
        <p:blipFill>
          <a:blip r:embed="rId3">
            <a:alphaModFix/>
          </a:blip>
          <a:stretch>
            <a:fillRect/>
          </a:stretch>
        </p:blipFill>
        <p:spPr>
          <a:xfrm>
            <a:off x="311700" y="1017800"/>
            <a:ext cx="4260300" cy="3427905"/>
          </a:xfrm>
          <a:prstGeom prst="rect">
            <a:avLst/>
          </a:prstGeom>
          <a:noFill/>
          <a:ln>
            <a:noFill/>
          </a:ln>
        </p:spPr>
      </p:pic>
      <p:pic>
        <p:nvPicPr>
          <p:cNvPr id="284" name="Google Shape;284;p45"/>
          <p:cNvPicPr preferRelativeResize="0"/>
          <p:nvPr/>
        </p:nvPicPr>
        <p:blipFill>
          <a:blip r:embed="rId4">
            <a:alphaModFix/>
          </a:blip>
          <a:stretch>
            <a:fillRect/>
          </a:stretch>
        </p:blipFill>
        <p:spPr>
          <a:xfrm>
            <a:off x="4572000" y="1017800"/>
            <a:ext cx="4571999" cy="259585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 Analysis</a:t>
            </a:r>
            <a:endParaRPr/>
          </a:p>
        </p:txBody>
      </p:sp>
      <p:sp>
        <p:nvSpPr>
          <p:cNvPr id="290" name="Google Shape;290;p46"/>
          <p:cNvSpPr txBox="1"/>
          <p:nvPr>
            <p:ph idx="1" type="body"/>
          </p:nvPr>
        </p:nvSpPr>
        <p:spPr>
          <a:xfrm>
            <a:off x="220250" y="1017800"/>
            <a:ext cx="8520600" cy="3339000"/>
          </a:xfrm>
          <a:prstGeom prst="rect">
            <a:avLst/>
          </a:prstGeom>
        </p:spPr>
        <p:txBody>
          <a:bodyPr anchorCtr="0" anchor="t" bIns="91425" lIns="91425" spcFirstLastPara="1" rIns="91425" wrap="square" tIns="91425">
            <a:normAutofit/>
          </a:bodyPr>
          <a:lstStyle/>
          <a:p>
            <a:pPr indent="-317182" lvl="0" marL="457200" rtl="0" algn="l">
              <a:lnSpc>
                <a:spcPct val="95000"/>
              </a:lnSpc>
              <a:spcBef>
                <a:spcPts val="0"/>
              </a:spcBef>
              <a:spcAft>
                <a:spcPts val="0"/>
              </a:spcAft>
              <a:buSzPts val="1395"/>
              <a:buChar char="-"/>
            </a:pPr>
            <a:r>
              <a:rPr lang="en" sz="1395"/>
              <a:t>Here we conducted a linear regression for each education level</a:t>
            </a:r>
            <a:endParaRPr sz="1395"/>
          </a:p>
          <a:p>
            <a:pPr indent="-297497" lvl="1" marL="914400" rtl="0" algn="l">
              <a:lnSpc>
                <a:spcPct val="95000"/>
              </a:lnSpc>
              <a:spcBef>
                <a:spcPts val="0"/>
              </a:spcBef>
              <a:spcAft>
                <a:spcPts val="0"/>
              </a:spcAft>
              <a:buSzPts val="1085"/>
              <a:buChar char="-"/>
            </a:pPr>
            <a:r>
              <a:rPr lang="en" sz="1085"/>
              <a:t>Each predictor variable was the time in years</a:t>
            </a:r>
            <a:endParaRPr sz="1085"/>
          </a:p>
          <a:p>
            <a:pPr indent="-297497" lvl="1" marL="914400" rtl="0" algn="l">
              <a:lnSpc>
                <a:spcPct val="95000"/>
              </a:lnSpc>
              <a:spcBef>
                <a:spcPts val="0"/>
              </a:spcBef>
              <a:spcAft>
                <a:spcPts val="0"/>
              </a:spcAft>
              <a:buSzPts val="1085"/>
              <a:buChar char="-"/>
            </a:pPr>
            <a:r>
              <a:rPr lang="en" sz="1085"/>
              <a:t>Each outcome variable was the hourly wage for that respective education level</a:t>
            </a:r>
            <a:endParaRPr sz="1085"/>
          </a:p>
          <a:p>
            <a:pPr indent="-297497" lvl="1" marL="914400" rtl="0" algn="l">
              <a:lnSpc>
                <a:spcPct val="95000"/>
              </a:lnSpc>
              <a:spcBef>
                <a:spcPts val="0"/>
              </a:spcBef>
              <a:spcAft>
                <a:spcPts val="0"/>
              </a:spcAft>
              <a:buSzPts val="1085"/>
              <a:buChar char="-"/>
            </a:pPr>
            <a:r>
              <a:rPr lang="en" sz="1085"/>
              <a:t>This shows us yet another way of viewing how the wage gap has changed over time, delineated by </a:t>
            </a:r>
            <a:r>
              <a:rPr lang="en" sz="1085"/>
              <a:t>education</a:t>
            </a:r>
            <a:r>
              <a:rPr lang="en" sz="1085"/>
              <a:t> level</a:t>
            </a:r>
            <a:endParaRPr sz="1085"/>
          </a:p>
          <a:p>
            <a:pPr indent="-317182" lvl="0" marL="457200" rtl="0" algn="l">
              <a:lnSpc>
                <a:spcPct val="95000"/>
              </a:lnSpc>
              <a:spcBef>
                <a:spcPts val="0"/>
              </a:spcBef>
              <a:spcAft>
                <a:spcPts val="0"/>
              </a:spcAft>
              <a:buSzPts val="1395"/>
              <a:buChar char="-"/>
            </a:pPr>
            <a:r>
              <a:rPr lang="en" sz="1395"/>
              <a:t>For the three lowest </a:t>
            </a:r>
            <a:r>
              <a:rPr lang="en" sz="1395"/>
              <a:t>education</a:t>
            </a:r>
            <a:r>
              <a:rPr lang="en" sz="1395"/>
              <a:t> levels, the plots are all very similar, with the regression lines also sharing similar slopes</a:t>
            </a:r>
            <a:endParaRPr sz="1395"/>
          </a:p>
          <a:p>
            <a:pPr indent="-297497" lvl="1" marL="914400" rtl="0" algn="l">
              <a:lnSpc>
                <a:spcPct val="95000"/>
              </a:lnSpc>
              <a:spcBef>
                <a:spcPts val="0"/>
              </a:spcBef>
              <a:spcAft>
                <a:spcPts val="0"/>
              </a:spcAft>
              <a:buSzPts val="1085"/>
              <a:buChar char="-"/>
            </a:pPr>
            <a:r>
              <a:rPr lang="en" sz="1085"/>
              <a:t>Interestingly, each plot seemed to show that there was a significant decline in the wage gap during the 1980’s, with the gap mostly leveling off since the 1990’s</a:t>
            </a:r>
            <a:endParaRPr sz="1085"/>
          </a:p>
          <a:p>
            <a:pPr indent="-317182" lvl="0" marL="457200" rtl="0" algn="l">
              <a:lnSpc>
                <a:spcPct val="95000"/>
              </a:lnSpc>
              <a:spcBef>
                <a:spcPts val="0"/>
              </a:spcBef>
              <a:spcAft>
                <a:spcPts val="0"/>
              </a:spcAft>
              <a:buSzPts val="1395"/>
              <a:buChar char="-"/>
            </a:pPr>
            <a:r>
              <a:rPr lang="en" sz="1395"/>
              <a:t>For those with bachelor’s degrees, the data is quite scattered, and the slope of the regression line is mostly horizontal</a:t>
            </a:r>
            <a:endParaRPr sz="1395"/>
          </a:p>
          <a:p>
            <a:pPr indent="-297497" lvl="1" marL="914400" rtl="0" algn="l">
              <a:lnSpc>
                <a:spcPct val="95000"/>
              </a:lnSpc>
              <a:spcBef>
                <a:spcPts val="0"/>
              </a:spcBef>
              <a:spcAft>
                <a:spcPts val="0"/>
              </a:spcAft>
              <a:buSzPts val="1085"/>
              <a:buChar char="-"/>
            </a:pPr>
            <a:r>
              <a:rPr lang="en" sz="1085"/>
              <a:t>Again, we see a large decline in the 1980’s. This time, however, the gap seems to have started increasing ever since the 1990’s</a:t>
            </a:r>
            <a:endParaRPr sz="1085"/>
          </a:p>
          <a:p>
            <a:pPr indent="-317182" lvl="0" marL="457200" rtl="0" algn="l">
              <a:lnSpc>
                <a:spcPct val="95000"/>
              </a:lnSpc>
              <a:spcBef>
                <a:spcPts val="0"/>
              </a:spcBef>
              <a:spcAft>
                <a:spcPts val="0"/>
              </a:spcAft>
              <a:buSzPts val="1395"/>
              <a:buChar char="-"/>
            </a:pPr>
            <a:r>
              <a:rPr lang="en" sz="1395"/>
              <a:t>For those with advanced degrees, the wage gap follows a very clear upward linear trend throughout the entire 50-year period</a:t>
            </a:r>
            <a:endParaRPr sz="1395"/>
          </a:p>
          <a:p>
            <a:pPr indent="-317182" lvl="0" marL="457200" rtl="0" algn="l">
              <a:lnSpc>
                <a:spcPct val="95000"/>
              </a:lnSpc>
              <a:spcBef>
                <a:spcPts val="0"/>
              </a:spcBef>
              <a:spcAft>
                <a:spcPts val="0"/>
              </a:spcAft>
              <a:buSzPts val="1395"/>
              <a:buChar char="-"/>
            </a:pPr>
            <a:r>
              <a:rPr lang="en" sz="1395"/>
              <a:t>The R-squared values for each model (apart from the bachelor’s degree model) were all fairly high - between 0.65 - 0.75. </a:t>
            </a:r>
            <a:endParaRPr sz="1395"/>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Overall Conclusions</a:t>
            </a:r>
            <a:endParaRPr/>
          </a:p>
        </p:txBody>
      </p:sp>
      <p:sp>
        <p:nvSpPr>
          <p:cNvPr id="296" name="Google Shape;296;p47"/>
          <p:cNvSpPr txBox="1"/>
          <p:nvPr>
            <p:ph idx="1" type="body"/>
          </p:nvPr>
        </p:nvSpPr>
        <p:spPr>
          <a:xfrm>
            <a:off x="250725" y="1077475"/>
            <a:ext cx="8520600" cy="33390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Original Hypothesis: T</a:t>
            </a:r>
            <a:r>
              <a:rPr lang="en"/>
              <a:t>here has been a statistically significant decline in the gap between the wages of men and women over time</a:t>
            </a:r>
            <a:endParaRPr/>
          </a:p>
          <a:p>
            <a:pPr indent="-325755" lvl="0" marL="457200" rtl="0" algn="l">
              <a:spcBef>
                <a:spcPts val="0"/>
              </a:spcBef>
              <a:spcAft>
                <a:spcPts val="0"/>
              </a:spcAft>
              <a:buSzPct val="100000"/>
              <a:buChar char="-"/>
            </a:pPr>
            <a:r>
              <a:rPr lang="en"/>
              <a:t>Conclusion: It depends on education level. </a:t>
            </a:r>
            <a:endParaRPr/>
          </a:p>
          <a:p>
            <a:pPr indent="-304165" lvl="1" marL="914400" rtl="0" algn="l">
              <a:spcBef>
                <a:spcPts val="0"/>
              </a:spcBef>
              <a:spcAft>
                <a:spcPts val="0"/>
              </a:spcAft>
              <a:buSzPct val="100000"/>
              <a:buChar char="-"/>
            </a:pPr>
            <a:r>
              <a:rPr lang="en"/>
              <a:t>For lower lower values of education (less than high school up to some college), we concluded that there has been a statistically significant decline in the wage gap over time. However, much of this is due to a large decline during the 1980’s</a:t>
            </a:r>
            <a:endParaRPr/>
          </a:p>
          <a:p>
            <a:pPr indent="-304165" lvl="1" marL="914400" rtl="0" algn="l">
              <a:spcBef>
                <a:spcPts val="0"/>
              </a:spcBef>
              <a:spcAft>
                <a:spcPts val="0"/>
              </a:spcAft>
              <a:buSzPct val="100000"/>
              <a:buChar char="-"/>
            </a:pPr>
            <a:r>
              <a:rPr lang="en"/>
              <a:t>For bachelor’s degree holders, no statistically significant difference was found and the null hypothesis was accepted</a:t>
            </a:r>
            <a:endParaRPr/>
          </a:p>
          <a:p>
            <a:pPr indent="-304165" lvl="1" marL="914400" rtl="0" algn="l">
              <a:spcBef>
                <a:spcPts val="0"/>
              </a:spcBef>
              <a:spcAft>
                <a:spcPts val="0"/>
              </a:spcAft>
              <a:buSzPct val="100000"/>
              <a:buChar char="-"/>
            </a:pPr>
            <a:r>
              <a:rPr lang="en"/>
              <a:t>For advanced degree holders, we arrived at the opposite conclusion: there has been a significantly significant </a:t>
            </a:r>
            <a:r>
              <a:rPr i="1" lang="en"/>
              <a:t>increase</a:t>
            </a:r>
            <a:r>
              <a:rPr lang="en"/>
              <a:t> in the wage gap over time</a:t>
            </a:r>
            <a:endParaRPr/>
          </a:p>
          <a:p>
            <a:pPr indent="-325755" lvl="0" marL="457200" rtl="0" algn="l">
              <a:spcBef>
                <a:spcPts val="0"/>
              </a:spcBef>
              <a:spcAft>
                <a:spcPts val="0"/>
              </a:spcAft>
              <a:buSzPct val="100000"/>
              <a:buChar char="-"/>
            </a:pPr>
            <a:r>
              <a:rPr lang="en"/>
              <a:t>Overall, we can see that there still exists a significant gap in the wages of men and women, despite some progress being made for jobs that require less education</a:t>
            </a:r>
            <a:endParaRPr/>
          </a:p>
          <a:p>
            <a:pPr indent="-325755" lvl="0" marL="457200" rtl="0" algn="l">
              <a:spcBef>
                <a:spcPts val="0"/>
              </a:spcBef>
              <a:spcAft>
                <a:spcPts val="0"/>
              </a:spcAft>
              <a:buSzPct val="100000"/>
              <a:buChar char="-"/>
            </a:pPr>
            <a:r>
              <a:rPr lang="en"/>
              <a:t>For those with advanced degrees, the wage gap has consistently grown higher, making it an interesting trend to assess</a:t>
            </a:r>
            <a:endParaRPr/>
          </a:p>
          <a:p>
            <a:pPr indent="0" lvl="0" marL="0" rtl="0" algn="l">
              <a:spcBef>
                <a:spcPts val="120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and Future Steps</a:t>
            </a:r>
            <a:endParaRPr/>
          </a:p>
        </p:txBody>
      </p:sp>
      <p:sp>
        <p:nvSpPr>
          <p:cNvPr id="302" name="Google Shape;302;p48"/>
          <p:cNvSpPr txBox="1"/>
          <p:nvPr>
            <p:ph idx="1" type="body"/>
          </p:nvPr>
        </p:nvSpPr>
        <p:spPr>
          <a:xfrm>
            <a:off x="197400" y="972075"/>
            <a:ext cx="8520600" cy="3339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In this research project, we looked at the average wages for a 50-year period differentiated by education level and gender</a:t>
            </a:r>
            <a:endParaRPr/>
          </a:p>
          <a:p>
            <a:pPr indent="-317500" lvl="1" marL="914400" rtl="0" algn="l">
              <a:spcBef>
                <a:spcPts val="0"/>
              </a:spcBef>
              <a:spcAft>
                <a:spcPts val="0"/>
              </a:spcAft>
              <a:buSzPts val="1400"/>
              <a:buChar char="-"/>
            </a:pPr>
            <a:r>
              <a:rPr lang="en"/>
              <a:t>We did not take into account differences in job, location, race/ethnicity, and experience level</a:t>
            </a:r>
            <a:endParaRPr/>
          </a:p>
          <a:p>
            <a:pPr indent="-317500" lvl="1" marL="914400" rtl="0" algn="l">
              <a:spcBef>
                <a:spcPts val="0"/>
              </a:spcBef>
              <a:spcAft>
                <a:spcPts val="0"/>
              </a:spcAft>
              <a:buSzPts val="1400"/>
              <a:buChar char="-"/>
            </a:pPr>
            <a:r>
              <a:rPr lang="en"/>
              <a:t>Each of these could be an important factor to consider when looking at differences in wage</a:t>
            </a:r>
            <a:endParaRPr/>
          </a:p>
          <a:p>
            <a:pPr indent="-342900" lvl="0" marL="457200" rtl="0" algn="l">
              <a:spcBef>
                <a:spcPts val="0"/>
              </a:spcBef>
              <a:spcAft>
                <a:spcPts val="0"/>
              </a:spcAft>
              <a:buSzPts val="1800"/>
              <a:buChar char="-"/>
            </a:pPr>
            <a:r>
              <a:rPr lang="en"/>
              <a:t>The data has already been adjusted for inflation using the </a:t>
            </a:r>
            <a:r>
              <a:rPr lang="en"/>
              <a:t>CPI-U-RS index </a:t>
            </a:r>
            <a:endParaRPr/>
          </a:p>
          <a:p>
            <a:pPr indent="-317500" lvl="1" marL="914400" rtl="0" algn="l">
              <a:spcBef>
                <a:spcPts val="0"/>
              </a:spcBef>
              <a:spcAft>
                <a:spcPts val="0"/>
              </a:spcAft>
              <a:buSzPts val="1400"/>
              <a:buChar char="-"/>
            </a:pPr>
            <a:r>
              <a:rPr lang="en"/>
              <a:t>This index is not perfect, and other factors could have been left out of the calculations that affected wages at the time such as the general buying power of the dollar</a:t>
            </a:r>
            <a:endParaRPr/>
          </a:p>
          <a:p>
            <a:pPr indent="-342900" lvl="0" marL="457200" rtl="0" algn="l">
              <a:spcBef>
                <a:spcPts val="0"/>
              </a:spcBef>
              <a:spcAft>
                <a:spcPts val="0"/>
              </a:spcAft>
              <a:buSzPts val="1800"/>
              <a:buChar char="-"/>
            </a:pPr>
            <a:r>
              <a:rPr lang="en"/>
              <a:t>The increase in the wage gap for advanced degrees might be heavily skewed by women in education</a:t>
            </a:r>
            <a:endParaRPr/>
          </a:p>
          <a:p>
            <a:pPr indent="-317500" lvl="1" marL="914400" rtl="0" algn="l">
              <a:spcBef>
                <a:spcPts val="0"/>
              </a:spcBef>
              <a:spcAft>
                <a:spcPts val="0"/>
              </a:spcAft>
              <a:buSzPts val="1400"/>
              <a:buChar char="-"/>
            </a:pPr>
            <a:r>
              <a:rPr lang="en"/>
              <a:t>Many teaching jobs require an advanced degree despite lower wages</a:t>
            </a:r>
            <a:endParaRPr/>
          </a:p>
          <a:p>
            <a:pPr indent="-317500" lvl="1" marL="914400" rtl="0" algn="l">
              <a:spcBef>
                <a:spcPts val="0"/>
              </a:spcBef>
              <a:spcAft>
                <a:spcPts val="0"/>
              </a:spcAft>
              <a:buSzPts val="1400"/>
              <a:buChar char="-"/>
            </a:pPr>
            <a:r>
              <a:rPr lang="en"/>
              <a:t>Most teachers are female </a:t>
            </a:r>
            <a:endParaRPr/>
          </a:p>
          <a:p>
            <a:pPr indent="-342900" lvl="0" marL="457200" rtl="0" algn="l">
              <a:spcBef>
                <a:spcPts val="0"/>
              </a:spcBef>
              <a:spcAft>
                <a:spcPts val="0"/>
              </a:spcAft>
              <a:buSzPts val="1800"/>
              <a:buChar char="-"/>
            </a:pPr>
            <a:r>
              <a:rPr lang="en"/>
              <a:t>In the future, more data should be assessed that takes into consideration differences in demographics, job and experience level</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9"/>
          <p:cNvSpPr txBox="1"/>
          <p:nvPr>
            <p:ph type="title"/>
          </p:nvPr>
        </p:nvSpPr>
        <p:spPr>
          <a:xfrm>
            <a:off x="411050" y="1846825"/>
            <a:ext cx="8691300" cy="114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500"/>
              <a:t>Thank You for Viewing this Presentation!</a:t>
            </a:r>
            <a:endParaRPr sz="3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Data</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data set used to conduct this research project comes from the Economic Policy Institute’s State of Working America Data Library from 2022</a:t>
            </a:r>
            <a:endParaRPr/>
          </a:p>
          <a:p>
            <a:pPr indent="-342900" lvl="0" marL="457200" rtl="0" algn="l">
              <a:spcBef>
                <a:spcPts val="0"/>
              </a:spcBef>
              <a:spcAft>
                <a:spcPts val="0"/>
              </a:spcAft>
              <a:buSzPts val="1800"/>
              <a:buChar char="-"/>
            </a:pPr>
            <a:r>
              <a:rPr lang="en"/>
              <a:t>This data was taken from the average hourly wage of workers separated by five different education levels, gender and race for the US population</a:t>
            </a:r>
            <a:endParaRPr/>
          </a:p>
          <a:p>
            <a:pPr indent="-342900" lvl="0" marL="457200" rtl="0" algn="l">
              <a:spcBef>
                <a:spcPts val="0"/>
              </a:spcBef>
              <a:spcAft>
                <a:spcPts val="0"/>
              </a:spcAft>
              <a:buSzPts val="1800"/>
              <a:buChar char="-"/>
            </a:pPr>
            <a:r>
              <a:rPr lang="en"/>
              <a:t>The hourly wages have already been converted to 2022 USD values using the CPI-U-RS index </a:t>
            </a:r>
            <a:endParaRPr/>
          </a:p>
          <a:p>
            <a:pPr indent="-342900" lvl="0" marL="457200" rtl="0" algn="l">
              <a:spcBef>
                <a:spcPts val="0"/>
              </a:spcBef>
              <a:spcAft>
                <a:spcPts val="0"/>
              </a:spcAft>
              <a:buSzPts val="1800"/>
              <a:buChar char="-"/>
            </a:pPr>
            <a:r>
              <a:rPr lang="en"/>
              <a:t>In this project, we will only be focusing on the data for men, women and the overall population</a:t>
            </a:r>
            <a:endParaRPr/>
          </a:p>
          <a:p>
            <a:pPr indent="-342900" lvl="0" marL="457200" rtl="0" algn="l">
              <a:spcBef>
                <a:spcPts val="0"/>
              </a:spcBef>
              <a:spcAft>
                <a:spcPts val="0"/>
              </a:spcAft>
              <a:buSzPts val="1800"/>
              <a:buChar char="-"/>
            </a:pPr>
            <a:r>
              <a:rPr lang="en"/>
              <a:t>Data will be analyzed using a Python Jupyter Notebook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Snapshot of the Data Set</a:t>
            </a:r>
            <a:endParaRPr/>
          </a:p>
        </p:txBody>
      </p:sp>
      <p:pic>
        <p:nvPicPr>
          <p:cNvPr id="110" name="Google Shape;110;p17"/>
          <p:cNvPicPr preferRelativeResize="0"/>
          <p:nvPr/>
        </p:nvPicPr>
        <p:blipFill>
          <a:blip r:embed="rId3">
            <a:alphaModFix/>
          </a:blip>
          <a:stretch>
            <a:fillRect/>
          </a:stretch>
        </p:blipFill>
        <p:spPr>
          <a:xfrm>
            <a:off x="0" y="1518851"/>
            <a:ext cx="9143999" cy="195344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Variables</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In this analysis, we will be focusing on five variables, each representing a different level of education attained: </a:t>
            </a:r>
            <a:endParaRPr sz="1600"/>
          </a:p>
          <a:p>
            <a:pPr indent="-304800" lvl="1" marL="914400" rtl="0" algn="l">
              <a:spcBef>
                <a:spcPts val="0"/>
              </a:spcBef>
              <a:spcAft>
                <a:spcPts val="0"/>
              </a:spcAft>
              <a:buSzPts val="1200"/>
              <a:buChar char="-"/>
            </a:pPr>
            <a:r>
              <a:rPr lang="en" sz="1200"/>
              <a:t>Less_then_hs: no high school diploma</a:t>
            </a:r>
            <a:endParaRPr sz="1200"/>
          </a:p>
          <a:p>
            <a:pPr indent="-304800" lvl="1" marL="914400" rtl="0" algn="l">
              <a:spcBef>
                <a:spcPts val="0"/>
              </a:spcBef>
              <a:spcAft>
                <a:spcPts val="0"/>
              </a:spcAft>
              <a:buSzPts val="1200"/>
              <a:buChar char="-"/>
            </a:pPr>
            <a:r>
              <a:rPr lang="en" sz="1200"/>
              <a:t>High_school: a high school diploma</a:t>
            </a:r>
            <a:endParaRPr sz="1200"/>
          </a:p>
          <a:p>
            <a:pPr indent="-304800" lvl="1" marL="914400" rtl="0" algn="l">
              <a:spcBef>
                <a:spcPts val="0"/>
              </a:spcBef>
              <a:spcAft>
                <a:spcPts val="0"/>
              </a:spcAft>
              <a:buSzPts val="1200"/>
              <a:buChar char="-"/>
            </a:pPr>
            <a:r>
              <a:rPr lang="en" sz="1200"/>
              <a:t>Some_college: at least some college education</a:t>
            </a:r>
            <a:endParaRPr sz="1200"/>
          </a:p>
          <a:p>
            <a:pPr indent="-304800" lvl="1" marL="914400" rtl="0" algn="l">
              <a:spcBef>
                <a:spcPts val="0"/>
              </a:spcBef>
              <a:spcAft>
                <a:spcPts val="0"/>
              </a:spcAft>
              <a:buSzPts val="1200"/>
              <a:buChar char="-"/>
            </a:pPr>
            <a:r>
              <a:rPr lang="en" sz="1200"/>
              <a:t>Bachelors_degree: a bachelor’s degree</a:t>
            </a:r>
            <a:endParaRPr sz="1200"/>
          </a:p>
          <a:p>
            <a:pPr indent="-304800" lvl="1" marL="914400" rtl="0" algn="l">
              <a:spcBef>
                <a:spcPts val="0"/>
              </a:spcBef>
              <a:spcAft>
                <a:spcPts val="0"/>
              </a:spcAft>
              <a:buSzPts val="1200"/>
              <a:buChar char="-"/>
            </a:pPr>
            <a:r>
              <a:rPr lang="en" sz="1200"/>
              <a:t>Advanced_degree: a master’s degree or other advanced degree</a:t>
            </a:r>
            <a:endParaRPr sz="1200"/>
          </a:p>
          <a:p>
            <a:pPr indent="-330200" lvl="0" marL="457200" rtl="0" algn="l">
              <a:spcBef>
                <a:spcPts val="0"/>
              </a:spcBef>
              <a:spcAft>
                <a:spcPts val="0"/>
              </a:spcAft>
              <a:buSzPts val="1600"/>
              <a:buChar char="-"/>
            </a:pPr>
            <a:r>
              <a:rPr lang="en" sz="1600"/>
              <a:t>For each of these variables, we will look at three different groupings: men, women and the overall population</a:t>
            </a:r>
            <a:endParaRPr sz="1600"/>
          </a:p>
          <a:p>
            <a:pPr indent="-330200" lvl="0" marL="457200" rtl="0" algn="l">
              <a:spcBef>
                <a:spcPts val="0"/>
              </a:spcBef>
              <a:spcAft>
                <a:spcPts val="0"/>
              </a:spcAft>
              <a:buSzPts val="1600"/>
              <a:buChar char="-"/>
            </a:pPr>
            <a:r>
              <a:rPr lang="en" sz="1600"/>
              <a:t>Each entry in the data set represents the average value in 2022 USD for the hourly wage of workers with the given level of education</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273600" y="1433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Histograms</a:t>
            </a:r>
            <a:endParaRPr/>
          </a:p>
        </p:txBody>
      </p:sp>
      <p:pic>
        <p:nvPicPr>
          <p:cNvPr id="122" name="Google Shape;122;p19"/>
          <p:cNvPicPr preferRelativeResize="0"/>
          <p:nvPr/>
        </p:nvPicPr>
        <p:blipFill>
          <a:blip r:embed="rId3">
            <a:alphaModFix/>
          </a:blip>
          <a:stretch>
            <a:fillRect/>
          </a:stretch>
        </p:blipFill>
        <p:spPr>
          <a:xfrm>
            <a:off x="273600" y="751100"/>
            <a:ext cx="5220425" cy="4141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273600" y="1433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Histograms</a:t>
            </a:r>
            <a:endParaRPr/>
          </a:p>
        </p:txBody>
      </p:sp>
      <p:pic>
        <p:nvPicPr>
          <p:cNvPr id="128" name="Google Shape;128;p20"/>
          <p:cNvPicPr preferRelativeResize="0"/>
          <p:nvPr/>
        </p:nvPicPr>
        <p:blipFill>
          <a:blip r:embed="rId3">
            <a:alphaModFix/>
          </a:blip>
          <a:stretch>
            <a:fillRect/>
          </a:stretch>
        </p:blipFill>
        <p:spPr>
          <a:xfrm>
            <a:off x="273600" y="751100"/>
            <a:ext cx="5220425" cy="4141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273600" y="1433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Histograms</a:t>
            </a:r>
            <a:endParaRPr/>
          </a:p>
        </p:txBody>
      </p:sp>
      <p:pic>
        <p:nvPicPr>
          <p:cNvPr id="134" name="Google Shape;134;p21"/>
          <p:cNvPicPr preferRelativeResize="0"/>
          <p:nvPr/>
        </p:nvPicPr>
        <p:blipFill>
          <a:blip r:embed="rId3">
            <a:alphaModFix/>
          </a:blip>
          <a:stretch>
            <a:fillRect/>
          </a:stretch>
        </p:blipFill>
        <p:spPr>
          <a:xfrm>
            <a:off x="273600" y="751100"/>
            <a:ext cx="5212799" cy="4135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