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33d382fc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33d382fc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33d382fc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33d382fc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33d382f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33d382f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33d382fc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33d382fc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33d382fc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33d382fc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3d382fc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3d382fc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33d382f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33d382f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3d382f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3d382f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4800"/>
              <a:t>Coffee Consumption </a:t>
            </a:r>
            <a:endParaRPr i="1" sz="4800"/>
          </a:p>
          <a:p>
            <a:pPr indent="0" lvl="0" marL="0" rtl="0" algn="ctr">
              <a:spcBef>
                <a:spcPts val="0"/>
              </a:spcBef>
              <a:spcAft>
                <a:spcPts val="0"/>
              </a:spcAft>
              <a:buNone/>
            </a:pPr>
            <a:r>
              <a:rPr i="1" lang="en" sz="4800"/>
              <a:t>and Tech Use at Starbucks</a:t>
            </a:r>
            <a:endParaRPr i="1" sz="48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By Shirley Lei and Brett Moody</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65" name="Google Shape;65;p14"/>
          <p:cNvSpPr txBox="1"/>
          <p:nvPr>
            <p:ph idx="1" type="body"/>
          </p:nvPr>
        </p:nvSpPr>
        <p:spPr>
          <a:xfrm>
            <a:off x="311700" y="1334225"/>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000"/>
              <a:t>Customers who spend the longest time at coffee shops tend to be those using tech. They tend to stay </a:t>
            </a:r>
            <a:r>
              <a:rPr i="1" lang="en" sz="3000"/>
              <a:t>without </a:t>
            </a:r>
            <a:r>
              <a:rPr i="1" lang="en" sz="3000"/>
              <a:t>buying</a:t>
            </a:r>
            <a:r>
              <a:rPr i="1" lang="en" sz="3000"/>
              <a:t> additional drinks</a:t>
            </a:r>
            <a:r>
              <a:rPr lang="en" sz="3000"/>
              <a:t>, meaning the profit returns on offering them space are low.</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Question</a:t>
            </a:r>
            <a:endParaRPr/>
          </a:p>
        </p:txBody>
      </p:sp>
      <p:sp>
        <p:nvSpPr>
          <p:cNvPr id="71" name="Google Shape;71;p15"/>
          <p:cNvSpPr txBox="1"/>
          <p:nvPr>
            <p:ph idx="1" type="body"/>
          </p:nvPr>
        </p:nvSpPr>
        <p:spPr>
          <a:xfrm>
            <a:off x="311700" y="1234075"/>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600"/>
              <a:t>Is There a Relationship Between a Customer’s Tech Usage and Their Apparent Coffee Consumption?</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Hypothesis</a:t>
            </a:r>
            <a:endParaRPr/>
          </a:p>
        </p:txBody>
      </p:sp>
      <p:sp>
        <p:nvSpPr>
          <p:cNvPr id="77" name="Google Shape;77;p16"/>
          <p:cNvSpPr txBox="1"/>
          <p:nvPr>
            <p:ph idx="1" type="body"/>
          </p:nvPr>
        </p:nvSpPr>
        <p:spPr>
          <a:xfrm>
            <a:off x="311700" y="1234075"/>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600"/>
              <a:t>As Customers Use More Advanced Tech (Computer &gt; Smartphone &gt; Nothing), They Will Buy Larger Quantities of Coffee to Last Them Throughout that Time.</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Coded Variables</a:t>
            </a:r>
            <a:endParaRPr/>
          </a:p>
        </p:txBody>
      </p:sp>
      <p:sp>
        <p:nvSpPr>
          <p:cNvPr id="83" name="Google Shape;83;p17"/>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Tech Count</a:t>
            </a:r>
            <a:endParaRPr sz="3000"/>
          </a:p>
          <a:p>
            <a:pPr indent="0" lvl="0" marL="0" rtl="0" algn="ctr">
              <a:spcBef>
                <a:spcPts val="1600"/>
              </a:spcBef>
              <a:spcAft>
                <a:spcPts val="0"/>
              </a:spcAft>
              <a:buClr>
                <a:schemeClr val="dk2"/>
              </a:buClr>
              <a:buSzPts val="1100"/>
              <a:buFont typeface="Arial"/>
              <a:buNone/>
            </a:pPr>
            <a:r>
              <a:rPr lang="en" sz="1800"/>
              <a:t>0 = No Starbucks Drink</a:t>
            </a:r>
            <a:endParaRPr sz="1800"/>
          </a:p>
          <a:p>
            <a:pPr indent="0" lvl="0" marL="0" rtl="0" algn="ctr">
              <a:spcBef>
                <a:spcPts val="1600"/>
              </a:spcBef>
              <a:spcAft>
                <a:spcPts val="0"/>
              </a:spcAft>
              <a:buClr>
                <a:schemeClr val="dk2"/>
              </a:buClr>
              <a:buSzPts val="1100"/>
              <a:buFont typeface="Arial"/>
              <a:buNone/>
            </a:pPr>
            <a:r>
              <a:rPr lang="en" sz="1800"/>
              <a:t>1 = Small Coffee</a:t>
            </a:r>
            <a:endParaRPr sz="1800"/>
          </a:p>
          <a:p>
            <a:pPr indent="0" lvl="0" marL="0" rtl="0" algn="ctr">
              <a:spcBef>
                <a:spcPts val="1600"/>
              </a:spcBef>
              <a:spcAft>
                <a:spcPts val="0"/>
              </a:spcAft>
              <a:buClr>
                <a:schemeClr val="dk2"/>
              </a:buClr>
              <a:buSzPts val="1100"/>
              <a:buFont typeface="Arial"/>
              <a:buNone/>
            </a:pPr>
            <a:r>
              <a:rPr lang="en" sz="1800"/>
              <a:t>2 = Medium Coffee</a:t>
            </a:r>
            <a:endParaRPr sz="1800"/>
          </a:p>
          <a:p>
            <a:pPr indent="0" lvl="0" marL="0" rtl="0" algn="l">
              <a:spcBef>
                <a:spcPts val="1600"/>
              </a:spcBef>
              <a:spcAft>
                <a:spcPts val="1600"/>
              </a:spcAft>
              <a:buClr>
                <a:schemeClr val="dk2"/>
              </a:buClr>
              <a:buSzPts val="1100"/>
              <a:buFont typeface="Arial"/>
              <a:buNone/>
            </a:pPr>
            <a:r>
              <a:t/>
            </a:r>
            <a:endParaRPr sz="3000"/>
          </a:p>
        </p:txBody>
      </p:sp>
      <p:sp>
        <p:nvSpPr>
          <p:cNvPr id="84" name="Google Shape;84;p17"/>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Drink Size</a:t>
            </a:r>
            <a:endParaRPr sz="3000"/>
          </a:p>
          <a:p>
            <a:pPr indent="0" lvl="0" marL="0" rtl="0" algn="ctr">
              <a:spcBef>
                <a:spcPts val="1600"/>
              </a:spcBef>
              <a:spcAft>
                <a:spcPts val="0"/>
              </a:spcAft>
              <a:buNone/>
            </a:pPr>
            <a:r>
              <a:rPr lang="en" sz="1800"/>
              <a:t>-1 = Drinking a Competitor’s Drink</a:t>
            </a:r>
            <a:endParaRPr sz="1800"/>
          </a:p>
          <a:p>
            <a:pPr indent="0" lvl="0" marL="0" rtl="0" algn="ctr">
              <a:spcBef>
                <a:spcPts val="1600"/>
              </a:spcBef>
              <a:spcAft>
                <a:spcPts val="0"/>
              </a:spcAft>
              <a:buNone/>
            </a:pPr>
            <a:r>
              <a:rPr lang="en" sz="1800"/>
              <a:t>0 = No Starbucks Drink</a:t>
            </a:r>
            <a:endParaRPr sz="1800"/>
          </a:p>
          <a:p>
            <a:pPr indent="0" lvl="0" marL="0" rtl="0" algn="ctr">
              <a:spcBef>
                <a:spcPts val="1600"/>
              </a:spcBef>
              <a:spcAft>
                <a:spcPts val="0"/>
              </a:spcAft>
              <a:buNone/>
            </a:pPr>
            <a:r>
              <a:rPr lang="en" sz="1800"/>
              <a:t>1 = Small Coffee</a:t>
            </a:r>
            <a:endParaRPr sz="1800"/>
          </a:p>
          <a:p>
            <a:pPr indent="0" lvl="0" marL="0" rtl="0" algn="ctr">
              <a:spcBef>
                <a:spcPts val="1600"/>
              </a:spcBef>
              <a:spcAft>
                <a:spcPts val="0"/>
              </a:spcAft>
              <a:buNone/>
            </a:pPr>
            <a:r>
              <a:rPr lang="en" sz="1800"/>
              <a:t>2 = Medium Coffee</a:t>
            </a:r>
            <a:endParaRPr sz="1800"/>
          </a:p>
          <a:p>
            <a:pPr indent="0" lvl="0" marL="0" rtl="0" algn="ctr">
              <a:spcBef>
                <a:spcPts val="1600"/>
              </a:spcBef>
              <a:spcAft>
                <a:spcPts val="1600"/>
              </a:spcAft>
              <a:buClr>
                <a:schemeClr val="dk2"/>
              </a:buClr>
              <a:buSzPts val="1100"/>
              <a:buFont typeface="Arial"/>
              <a:buNone/>
            </a:pPr>
            <a:r>
              <a:rPr lang="en" sz="1800"/>
              <a:t>3 = Large Coffee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title="Points scored"/>
          <p:cNvPicPr preferRelativeResize="0"/>
          <p:nvPr/>
        </p:nvPicPr>
        <p:blipFill rotWithShape="1">
          <a:blip r:embed="rId3">
            <a:alphaModFix/>
          </a:blip>
          <a:srcRect b="5700" l="1510" r="-1510" t="-5700"/>
          <a:stretch/>
        </p:blipFill>
        <p:spPr>
          <a:xfrm>
            <a:off x="493336" y="230525"/>
            <a:ext cx="8318328" cy="4353258"/>
          </a:xfrm>
          <a:prstGeom prst="rect">
            <a:avLst/>
          </a:prstGeom>
          <a:noFill/>
          <a:ln>
            <a:noFill/>
          </a:ln>
        </p:spPr>
      </p:pic>
      <p:sp>
        <p:nvSpPr>
          <p:cNvPr id="90" name="Google Shape;90;p18"/>
          <p:cNvSpPr txBox="1"/>
          <p:nvPr/>
        </p:nvSpPr>
        <p:spPr>
          <a:xfrm>
            <a:off x="7358775" y="1844150"/>
            <a:ext cx="1452900" cy="22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t>There is no “-1” or “3” value for the ‘Tech Count’ Variable.</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999925"/>
            <a:ext cx="8520600" cy="214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
            </a:r>
            <a:r>
              <a:rPr lang="en"/>
              <a:t>0.6789</a:t>
            </a:r>
            <a:endParaRPr/>
          </a:p>
        </p:txBody>
      </p:sp>
      <p:sp>
        <p:nvSpPr>
          <p:cNvPr id="96" name="Google Shape;96;p19"/>
          <p:cNvSpPr txBox="1"/>
          <p:nvPr>
            <p:ph idx="1" type="body"/>
          </p:nvPr>
        </p:nvSpPr>
        <p:spPr>
          <a:xfrm>
            <a:off x="311700" y="3270350"/>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Positive Correlation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02" name="Google Shape;102;p20"/>
          <p:cNvSpPr txBox="1"/>
          <p:nvPr>
            <p:ph idx="1" type="body"/>
          </p:nvPr>
        </p:nvSpPr>
        <p:spPr>
          <a:xfrm>
            <a:off x="235500" y="1005475"/>
            <a:ext cx="87735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500"/>
              <a:t>As tech use increases, drink size increases. This correlation is strong but not perfect. This finding could mean that contrary to belief, customers who stay longer do provide the coffee shop fair compensation for their prolonged stay.</a:t>
            </a:r>
            <a:endParaRPr sz="2500"/>
          </a:p>
        </p:txBody>
      </p:sp>
      <p:pic>
        <p:nvPicPr>
          <p:cNvPr id="103" name="Google Shape;103;p20"/>
          <p:cNvPicPr preferRelativeResize="0"/>
          <p:nvPr/>
        </p:nvPicPr>
        <p:blipFill>
          <a:blip r:embed="rId3">
            <a:alphaModFix/>
          </a:blip>
          <a:stretch>
            <a:fillRect/>
          </a:stretch>
        </p:blipFill>
        <p:spPr>
          <a:xfrm>
            <a:off x="3602275" y="3491375"/>
            <a:ext cx="1775600" cy="1111450"/>
          </a:xfrm>
          <a:prstGeom prst="rect">
            <a:avLst/>
          </a:prstGeom>
          <a:noFill/>
          <a:ln>
            <a:noFill/>
          </a:ln>
        </p:spPr>
      </p:pic>
      <p:sp>
        <p:nvSpPr>
          <p:cNvPr id="104" name="Google Shape;104;p20"/>
          <p:cNvSpPr txBox="1"/>
          <p:nvPr/>
        </p:nvSpPr>
        <p:spPr>
          <a:xfrm>
            <a:off x="1761625" y="4552500"/>
            <a:ext cx="60912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 we were to graph our correlation of </a:t>
            </a:r>
            <a:r>
              <a:rPr lang="en" sz="1000"/>
              <a:t>0.68, it would look something like between these two graphs.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