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693400" cy="7562850"/>
  <p:notesSz cx="10693400" cy="75628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59998" y="347300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600005" y="25400"/>
                </a:lnTo>
                <a:lnTo>
                  <a:pt x="36000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319303" y="360000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1053748" y="2711311"/>
            <a:ext cx="1741805" cy="0"/>
          </a:xfrm>
          <a:custGeom>
            <a:avLst/>
            <a:gdLst/>
            <a:ahLst/>
            <a:cxnLst/>
            <a:rect l="l" t="t" r="r" b="b"/>
            <a:pathLst>
              <a:path w="1741805" h="0">
                <a:moveTo>
                  <a:pt x="0" y="0"/>
                </a:moveTo>
                <a:lnTo>
                  <a:pt x="1741474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5679748" y="3683307"/>
            <a:ext cx="1741805" cy="0"/>
          </a:xfrm>
          <a:custGeom>
            <a:avLst/>
            <a:gdLst/>
            <a:ahLst/>
            <a:cxnLst/>
            <a:rect l="l" t="t" r="r" b="b"/>
            <a:pathLst>
              <a:path w="1741804" h="0">
                <a:moveTo>
                  <a:pt x="0" y="0"/>
                </a:moveTo>
                <a:lnTo>
                  <a:pt x="1741474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359998" y="347300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600005" y="25400"/>
                </a:lnTo>
                <a:lnTo>
                  <a:pt x="36000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6731988" y="72000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0319303" y="360000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59998" y="3600001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005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60000" y="347300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600005" y="25400"/>
                </a:lnTo>
                <a:lnTo>
                  <a:pt x="36000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10319305" y="360000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360000" y="347300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600005" y="25400"/>
                </a:lnTo>
                <a:lnTo>
                  <a:pt x="36000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6731989" y="72000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0319305" y="360000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360000" y="3600001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005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360003" y="347310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599992" y="25400"/>
                </a:lnTo>
                <a:lnTo>
                  <a:pt x="3599992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67247" y="2637718"/>
            <a:ext cx="7358905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66444" y="1870964"/>
            <a:ext cx="8160511" cy="4251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707306" y="6719241"/>
            <a:ext cx="812165" cy="1454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9789770" y="6686783"/>
            <a:ext cx="203834" cy="1758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푸른전남"/>
                <a:cs typeface="푸른전남"/>
              </a:defRPr>
            </a:lvl1pPr>
          </a:lstStyle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3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985" y="7187306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599992" y="25400"/>
                </a:lnTo>
                <a:lnTo>
                  <a:pt x="3599992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19302" y="360008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47303" y="3600003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003" y="347308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599992" y="25400"/>
                </a:lnTo>
                <a:lnTo>
                  <a:pt x="3599992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31985" y="7187306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599992" y="25400"/>
                </a:lnTo>
                <a:lnTo>
                  <a:pt x="3599992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319302" y="360008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47303" y="3600003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153136" y="3573147"/>
            <a:ext cx="23850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키오스크</a:t>
            </a:r>
            <a:r>
              <a:rPr dirty="0" spc="-90"/>
              <a:t> </a:t>
            </a:r>
            <a:r>
              <a:rPr dirty="0"/>
              <a:t>프로그램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885490" y="6345015"/>
            <a:ext cx="3459479" cy="742315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000"/>
              </a:spcBef>
            </a:pPr>
            <a:r>
              <a:rPr dirty="0" sz="1600">
                <a:latin typeface="푸른전남"/>
                <a:cs typeface="푸른전남"/>
              </a:rPr>
              <a:t>개발 기간 : 2021.07.31 ~</a:t>
            </a:r>
            <a:r>
              <a:rPr dirty="0" sz="1600" spc="-100">
                <a:latin typeface="푸른전남"/>
                <a:cs typeface="푸른전남"/>
              </a:rPr>
              <a:t> </a:t>
            </a:r>
            <a:r>
              <a:rPr dirty="0" sz="1600">
                <a:latin typeface="푸른전남"/>
                <a:cs typeface="푸른전남"/>
              </a:rPr>
              <a:t>2021.08.10</a:t>
            </a:r>
            <a:endParaRPr sz="1600">
              <a:latin typeface="푸른전남"/>
              <a:cs typeface="푸른전남"/>
            </a:endParaRPr>
          </a:p>
          <a:p>
            <a:pPr algn="r" marR="5080">
              <a:lnSpc>
                <a:spcPct val="100000"/>
              </a:lnSpc>
              <a:spcBef>
                <a:spcPts val="905"/>
              </a:spcBef>
            </a:pPr>
            <a:r>
              <a:rPr dirty="0" sz="1600">
                <a:latin typeface="푸른전남"/>
                <a:cs typeface="푸른전남"/>
              </a:rPr>
              <a:t>임승범</a:t>
            </a:r>
            <a:endParaRPr sz="1600">
              <a:latin typeface="푸른전남"/>
              <a:cs typeface="푸른전남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984" y="72000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19299" y="360003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1" y="3600003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005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001" y="347303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599992" y="25400"/>
                </a:lnTo>
                <a:lnTo>
                  <a:pt x="3599992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19299" y="360003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299" y="646343"/>
            <a:ext cx="14427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스토리보드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755538" y="5184924"/>
            <a:ext cx="153416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하야시라이스 주문</a:t>
            </a:r>
            <a:r>
              <a:rPr dirty="0" sz="1200" spc="-9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화면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8622" y="5184924"/>
            <a:ext cx="1109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돈부리 주문</a:t>
            </a:r>
            <a:r>
              <a:rPr dirty="0" sz="1200" spc="-9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화면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977165" y="5184924"/>
            <a:ext cx="9677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세트 주문</a:t>
            </a:r>
            <a:r>
              <a:rPr dirty="0" sz="1200" spc="-9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화면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59753" y="2168105"/>
            <a:ext cx="2517202" cy="2879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28274" y="2168105"/>
            <a:ext cx="2517203" cy="2879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15047" y="2168105"/>
            <a:ext cx="2517199" cy="2879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989" y="72000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19305" y="360003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0" y="3600003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005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000" y="347303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600005" y="25400"/>
                </a:lnTo>
                <a:lnTo>
                  <a:pt x="36000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19305" y="360003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306" y="646343"/>
            <a:ext cx="234124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스토리보드 -</a:t>
            </a:r>
            <a:r>
              <a:rPr dirty="0" spc="-95"/>
              <a:t> </a:t>
            </a:r>
            <a:r>
              <a:rPr dirty="0"/>
              <a:t>주문</a:t>
            </a:r>
          </a:p>
        </p:txBody>
      </p:sp>
      <p:sp>
        <p:nvSpPr>
          <p:cNvPr id="8" name="object 8"/>
          <p:cNvSpPr/>
          <p:nvPr/>
        </p:nvSpPr>
        <p:spPr>
          <a:xfrm>
            <a:off x="6148199" y="1720581"/>
            <a:ext cx="3600000" cy="4118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3400" y="1720581"/>
            <a:ext cx="3599997" cy="41188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852206" y="3517087"/>
            <a:ext cx="204470" cy="179070"/>
          </a:xfrm>
          <a:custGeom>
            <a:avLst/>
            <a:gdLst/>
            <a:ahLst/>
            <a:cxnLst/>
            <a:rect l="l" t="t" r="r" b="b"/>
            <a:pathLst>
              <a:path w="204469" h="179070">
                <a:moveTo>
                  <a:pt x="203987" y="178803"/>
                </a:moveTo>
                <a:lnTo>
                  <a:pt x="0" y="178803"/>
                </a:lnTo>
                <a:lnTo>
                  <a:pt x="0" y="0"/>
                </a:lnTo>
                <a:lnTo>
                  <a:pt x="203987" y="0"/>
                </a:lnTo>
                <a:lnTo>
                  <a:pt x="203987" y="1788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8431186" y="1986559"/>
            <a:ext cx="1337945" cy="943610"/>
          </a:xfrm>
          <a:custGeom>
            <a:avLst/>
            <a:gdLst/>
            <a:ahLst/>
            <a:cxnLst/>
            <a:rect l="l" t="t" r="r" b="b"/>
            <a:pathLst>
              <a:path w="1337945" h="943610">
                <a:moveTo>
                  <a:pt x="1337411" y="943203"/>
                </a:moveTo>
                <a:lnTo>
                  <a:pt x="0" y="943203"/>
                </a:lnTo>
                <a:lnTo>
                  <a:pt x="0" y="0"/>
                </a:lnTo>
                <a:lnTo>
                  <a:pt x="1337411" y="0"/>
                </a:lnTo>
                <a:lnTo>
                  <a:pt x="1337411" y="9432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953389" y="3517772"/>
            <a:ext cx="162560" cy="162560"/>
          </a:xfrm>
          <a:custGeom>
            <a:avLst/>
            <a:gdLst/>
            <a:ahLst/>
            <a:cxnLst/>
            <a:rect l="l" t="t" r="r" b="b"/>
            <a:pathLst>
              <a:path w="162559" h="162560">
                <a:moveTo>
                  <a:pt x="162001" y="162001"/>
                </a:moveTo>
                <a:lnTo>
                  <a:pt x="0" y="162001"/>
                </a:lnTo>
                <a:lnTo>
                  <a:pt x="0" y="0"/>
                </a:lnTo>
                <a:lnTo>
                  <a:pt x="162001" y="0"/>
                </a:lnTo>
                <a:lnTo>
                  <a:pt x="162001" y="16200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693205" y="3766195"/>
            <a:ext cx="1194435" cy="0"/>
          </a:xfrm>
          <a:custGeom>
            <a:avLst/>
            <a:gdLst/>
            <a:ahLst/>
            <a:cxnLst/>
            <a:rect l="l" t="t" r="r" b="b"/>
            <a:pathLst>
              <a:path w="1194435" h="0">
                <a:moveTo>
                  <a:pt x="0" y="0"/>
                </a:moveTo>
                <a:lnTo>
                  <a:pt x="1194066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868735" y="3702876"/>
            <a:ext cx="109855" cy="127000"/>
          </a:xfrm>
          <a:custGeom>
            <a:avLst/>
            <a:gdLst/>
            <a:ahLst/>
            <a:cxnLst/>
            <a:rect l="l" t="t" r="r" b="b"/>
            <a:pathLst>
              <a:path w="109854" h="127000">
                <a:moveTo>
                  <a:pt x="0" y="0"/>
                </a:moveTo>
                <a:lnTo>
                  <a:pt x="0" y="126644"/>
                </a:lnTo>
                <a:lnTo>
                  <a:pt x="109664" y="6332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431093" y="5534312"/>
            <a:ext cx="669925" cy="331470"/>
          </a:xfrm>
          <a:custGeom>
            <a:avLst/>
            <a:gdLst/>
            <a:ahLst/>
            <a:cxnLst/>
            <a:rect l="l" t="t" r="r" b="b"/>
            <a:pathLst>
              <a:path w="669925" h="331470">
                <a:moveTo>
                  <a:pt x="669607" y="331190"/>
                </a:moveTo>
                <a:lnTo>
                  <a:pt x="334810" y="331190"/>
                </a:lnTo>
                <a:lnTo>
                  <a:pt x="0" y="331190"/>
                </a:lnTo>
                <a:lnTo>
                  <a:pt x="0" y="0"/>
                </a:lnTo>
                <a:lnTo>
                  <a:pt x="669607" y="0"/>
                </a:lnTo>
                <a:lnTo>
                  <a:pt x="669607" y="331190"/>
                </a:lnTo>
                <a:close/>
              </a:path>
            </a:pathLst>
          </a:custGeom>
          <a:ln w="12700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765899" y="5865502"/>
            <a:ext cx="0" cy="215900"/>
          </a:xfrm>
          <a:custGeom>
            <a:avLst/>
            <a:gdLst/>
            <a:ahLst/>
            <a:cxnLst/>
            <a:rect l="l" t="t" r="r" b="b"/>
            <a:pathLst>
              <a:path w="0" h="215900">
                <a:moveTo>
                  <a:pt x="0" y="0"/>
                </a:moveTo>
                <a:lnTo>
                  <a:pt x="0" y="215442"/>
                </a:lnTo>
              </a:path>
            </a:pathLst>
          </a:custGeom>
          <a:ln w="12700">
            <a:solidFill>
              <a:srgbClr val="2217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8734235" y="6071679"/>
            <a:ext cx="63500" cy="55244"/>
          </a:xfrm>
          <a:custGeom>
            <a:avLst/>
            <a:gdLst/>
            <a:ahLst/>
            <a:cxnLst/>
            <a:rect l="l" t="t" r="r" b="b"/>
            <a:pathLst>
              <a:path w="63500" h="55245">
                <a:moveTo>
                  <a:pt x="63322" y="0"/>
                </a:moveTo>
                <a:lnTo>
                  <a:pt x="0" y="0"/>
                </a:lnTo>
                <a:lnTo>
                  <a:pt x="31661" y="54825"/>
                </a:lnTo>
                <a:lnTo>
                  <a:pt x="63322" y="0"/>
                </a:lnTo>
                <a:close/>
              </a:path>
            </a:pathLst>
          </a:custGeom>
          <a:solidFill>
            <a:srgbClr val="2217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418400" y="6173596"/>
            <a:ext cx="71755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푸른전남"/>
                <a:cs typeface="푸른전남"/>
              </a:rPr>
              <a:t>주문정보</a:t>
            </a:r>
            <a:r>
              <a:rPr dirty="0" sz="800" spc="-75">
                <a:latin typeface="푸른전남"/>
                <a:cs typeface="푸른전남"/>
              </a:rPr>
              <a:t> </a:t>
            </a:r>
            <a:r>
              <a:rPr dirty="0" sz="800">
                <a:latin typeface="푸른전남"/>
                <a:cs typeface="푸른전남"/>
              </a:rPr>
              <a:t>초기화</a:t>
            </a:r>
            <a:endParaRPr sz="800">
              <a:latin typeface="푸른전남"/>
              <a:cs typeface="푸른전남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0" name="object 2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988" y="72000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19303" y="360003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9998" y="3600003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005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4669665" y="1838798"/>
            <a:ext cx="21462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푸른전남"/>
                <a:cs typeface="푸른전남"/>
              </a:rPr>
              <a:t>클릭</a:t>
            </a:r>
            <a:endParaRPr sz="800">
              <a:latin typeface="푸른전남"/>
              <a:cs typeface="푸른전남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7392" y="1431281"/>
            <a:ext cx="1938020" cy="444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푸른전남"/>
                <a:cs typeface="푸른전남"/>
              </a:rPr>
              <a:t>ID 입력 (초기 아이디 :</a:t>
            </a:r>
            <a:r>
              <a:rPr dirty="0" sz="800" spc="-25">
                <a:latin typeface="푸른전남"/>
                <a:cs typeface="푸른전남"/>
              </a:rPr>
              <a:t> </a:t>
            </a:r>
            <a:r>
              <a:rPr dirty="0" sz="800">
                <a:latin typeface="푸른전남"/>
                <a:cs typeface="푸른전남"/>
              </a:rPr>
              <a:t>admin)</a:t>
            </a:r>
            <a:endParaRPr sz="800">
              <a:latin typeface="푸른전남"/>
              <a:cs typeface="푸른전남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800" spc="-10">
                <a:latin typeface="푸른전남"/>
                <a:cs typeface="푸른전남"/>
              </a:rPr>
              <a:t>PASSWORD </a:t>
            </a:r>
            <a:r>
              <a:rPr dirty="0" sz="800">
                <a:latin typeface="푸른전남"/>
                <a:cs typeface="푸른전남"/>
              </a:rPr>
              <a:t>입력 (초기 비밀번호 :</a:t>
            </a:r>
            <a:r>
              <a:rPr dirty="0" sz="800" spc="-65">
                <a:latin typeface="푸른전남"/>
                <a:cs typeface="푸른전남"/>
              </a:rPr>
              <a:t> </a:t>
            </a:r>
            <a:r>
              <a:rPr dirty="0" sz="800">
                <a:latin typeface="푸른전남"/>
                <a:cs typeface="푸른전남"/>
              </a:rPr>
              <a:t>admin)</a:t>
            </a:r>
            <a:endParaRPr sz="800">
              <a:latin typeface="푸른전남"/>
              <a:cs typeface="푸른전남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27392" y="3162443"/>
            <a:ext cx="147066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푸른전남"/>
                <a:cs typeface="푸른전남"/>
              </a:rPr>
              <a:t>잘못된 비밀번호 입력시 오류</a:t>
            </a:r>
            <a:r>
              <a:rPr dirty="0" sz="800" spc="-95">
                <a:latin typeface="푸른전남"/>
                <a:cs typeface="푸른전남"/>
              </a:rPr>
              <a:t> </a:t>
            </a:r>
            <a:r>
              <a:rPr dirty="0" sz="800">
                <a:latin typeface="푸른전남"/>
                <a:cs typeface="푸른전남"/>
              </a:rPr>
              <a:t>표시</a:t>
            </a:r>
            <a:endParaRPr sz="800">
              <a:latin typeface="푸른전남"/>
              <a:cs typeface="푸른전남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7392" y="6445241"/>
            <a:ext cx="528320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푸른전남"/>
                <a:cs typeface="푸른전남"/>
              </a:rPr>
              <a:t>로그인</a:t>
            </a:r>
            <a:r>
              <a:rPr dirty="0" sz="800" spc="-75">
                <a:latin typeface="푸른전남"/>
                <a:cs typeface="푸른전남"/>
              </a:rPr>
              <a:t> </a:t>
            </a:r>
            <a:r>
              <a:rPr dirty="0" sz="800">
                <a:latin typeface="푸른전남"/>
                <a:cs typeface="푸른전남"/>
              </a:rPr>
              <a:t>클릭</a:t>
            </a:r>
            <a:endParaRPr sz="800">
              <a:latin typeface="푸른전남"/>
              <a:cs typeface="푸른전남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59998" y="347303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600005" y="25400"/>
                </a:lnTo>
                <a:lnTo>
                  <a:pt x="36000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319303" y="360003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7306" y="646343"/>
            <a:ext cx="356616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스토리보드 - 관리자</a:t>
            </a:r>
            <a:r>
              <a:rPr dirty="0" spc="-100"/>
              <a:t> </a:t>
            </a:r>
            <a:r>
              <a:rPr dirty="0"/>
              <a:t>로그인</a:t>
            </a:r>
          </a:p>
        </p:txBody>
      </p:sp>
      <p:sp>
        <p:nvSpPr>
          <p:cNvPr id="12" name="object 12"/>
          <p:cNvSpPr/>
          <p:nvPr/>
        </p:nvSpPr>
        <p:spPr>
          <a:xfrm>
            <a:off x="719999" y="1722031"/>
            <a:ext cx="3600000" cy="4118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11802" y="1856117"/>
            <a:ext cx="133350" cy="133350"/>
          </a:xfrm>
          <a:custGeom>
            <a:avLst/>
            <a:gdLst/>
            <a:ahLst/>
            <a:cxnLst/>
            <a:rect l="l" t="t" r="r" b="b"/>
            <a:pathLst>
              <a:path w="133350" h="133350">
                <a:moveTo>
                  <a:pt x="133197" y="133197"/>
                </a:moveTo>
                <a:lnTo>
                  <a:pt x="0" y="133197"/>
                </a:lnTo>
                <a:lnTo>
                  <a:pt x="0" y="0"/>
                </a:lnTo>
                <a:lnTo>
                  <a:pt x="133197" y="0"/>
                </a:lnTo>
                <a:lnTo>
                  <a:pt x="133197" y="13319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244995" y="1922716"/>
            <a:ext cx="354965" cy="0"/>
          </a:xfrm>
          <a:custGeom>
            <a:avLst/>
            <a:gdLst/>
            <a:ahLst/>
            <a:cxnLst/>
            <a:rect l="l" t="t" r="r" b="b"/>
            <a:pathLst>
              <a:path w="354964" h="0">
                <a:moveTo>
                  <a:pt x="0" y="0"/>
                </a:moveTo>
                <a:lnTo>
                  <a:pt x="35493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590674" y="1891058"/>
            <a:ext cx="55244" cy="63500"/>
          </a:xfrm>
          <a:custGeom>
            <a:avLst/>
            <a:gdLst/>
            <a:ahLst/>
            <a:cxnLst/>
            <a:rect l="l" t="t" r="r" b="b"/>
            <a:pathLst>
              <a:path w="55245" h="63500">
                <a:moveTo>
                  <a:pt x="0" y="0"/>
                </a:moveTo>
                <a:lnTo>
                  <a:pt x="0" y="63322"/>
                </a:lnTo>
                <a:lnTo>
                  <a:pt x="54825" y="316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5871300" y="633238"/>
            <a:ext cx="1799999" cy="197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116104" y="1389303"/>
            <a:ext cx="1321435" cy="277495"/>
          </a:xfrm>
          <a:custGeom>
            <a:avLst/>
            <a:gdLst/>
            <a:ahLst/>
            <a:cxnLst/>
            <a:rect l="l" t="t" r="r" b="b"/>
            <a:pathLst>
              <a:path w="1321434" h="277494">
                <a:moveTo>
                  <a:pt x="1321193" y="277202"/>
                </a:moveTo>
                <a:lnTo>
                  <a:pt x="0" y="277202"/>
                </a:lnTo>
                <a:lnTo>
                  <a:pt x="0" y="0"/>
                </a:lnTo>
                <a:lnTo>
                  <a:pt x="1321193" y="0"/>
                </a:lnTo>
                <a:lnTo>
                  <a:pt x="1321193" y="2772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116104" y="1686293"/>
            <a:ext cx="1321435" cy="277495"/>
          </a:xfrm>
          <a:custGeom>
            <a:avLst/>
            <a:gdLst/>
            <a:ahLst/>
            <a:cxnLst/>
            <a:rect l="l" t="t" r="r" b="b"/>
            <a:pathLst>
              <a:path w="1321434" h="277494">
                <a:moveTo>
                  <a:pt x="1321193" y="277202"/>
                </a:moveTo>
                <a:lnTo>
                  <a:pt x="0" y="277202"/>
                </a:lnTo>
                <a:lnTo>
                  <a:pt x="0" y="0"/>
                </a:lnTo>
                <a:lnTo>
                  <a:pt x="1321193" y="0"/>
                </a:lnTo>
                <a:lnTo>
                  <a:pt x="1321193" y="2772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437296" y="1527900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 h="0">
                <a:moveTo>
                  <a:pt x="0" y="0"/>
                </a:moveTo>
                <a:lnTo>
                  <a:pt x="7068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8134865" y="1496241"/>
            <a:ext cx="55244" cy="63500"/>
          </a:xfrm>
          <a:custGeom>
            <a:avLst/>
            <a:gdLst/>
            <a:ahLst/>
            <a:cxnLst/>
            <a:rect l="l" t="t" r="r" b="b"/>
            <a:pathLst>
              <a:path w="55245" h="63500">
                <a:moveTo>
                  <a:pt x="0" y="0"/>
                </a:moveTo>
                <a:lnTo>
                  <a:pt x="0" y="63322"/>
                </a:lnTo>
                <a:lnTo>
                  <a:pt x="54825" y="316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37296" y="1824906"/>
            <a:ext cx="707390" cy="0"/>
          </a:xfrm>
          <a:custGeom>
            <a:avLst/>
            <a:gdLst/>
            <a:ahLst/>
            <a:cxnLst/>
            <a:rect l="l" t="t" r="r" b="b"/>
            <a:pathLst>
              <a:path w="707390" h="0">
                <a:moveTo>
                  <a:pt x="0" y="0"/>
                </a:moveTo>
                <a:lnTo>
                  <a:pt x="70683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8134865" y="1793246"/>
            <a:ext cx="55244" cy="63500"/>
          </a:xfrm>
          <a:custGeom>
            <a:avLst/>
            <a:gdLst/>
            <a:ahLst/>
            <a:cxnLst/>
            <a:rect l="l" t="t" r="r" b="b"/>
            <a:pathLst>
              <a:path w="55245" h="63500">
                <a:moveTo>
                  <a:pt x="0" y="0"/>
                </a:moveTo>
                <a:lnTo>
                  <a:pt x="0" y="63322"/>
                </a:lnTo>
                <a:lnTo>
                  <a:pt x="54825" y="316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871300" y="2792051"/>
            <a:ext cx="1799999" cy="197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6368106" y="3134854"/>
            <a:ext cx="828040" cy="248920"/>
          </a:xfrm>
          <a:custGeom>
            <a:avLst/>
            <a:gdLst/>
            <a:ahLst/>
            <a:cxnLst/>
            <a:rect l="l" t="t" r="r" b="b"/>
            <a:pathLst>
              <a:path w="828040" h="248920">
                <a:moveTo>
                  <a:pt x="827989" y="248399"/>
                </a:moveTo>
                <a:lnTo>
                  <a:pt x="0" y="248399"/>
                </a:lnTo>
                <a:lnTo>
                  <a:pt x="0" y="0"/>
                </a:lnTo>
                <a:lnTo>
                  <a:pt x="827989" y="0"/>
                </a:lnTo>
                <a:lnTo>
                  <a:pt x="827989" y="124206"/>
                </a:lnTo>
                <a:lnTo>
                  <a:pt x="827989" y="24839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196095" y="3259057"/>
            <a:ext cx="948055" cy="0"/>
          </a:xfrm>
          <a:custGeom>
            <a:avLst/>
            <a:gdLst/>
            <a:ahLst/>
            <a:cxnLst/>
            <a:rect l="l" t="t" r="r" b="b"/>
            <a:pathLst>
              <a:path w="948054" h="0">
                <a:moveTo>
                  <a:pt x="0" y="0"/>
                </a:moveTo>
                <a:lnTo>
                  <a:pt x="948029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134865" y="3227397"/>
            <a:ext cx="55244" cy="63500"/>
          </a:xfrm>
          <a:custGeom>
            <a:avLst/>
            <a:gdLst/>
            <a:ahLst/>
            <a:cxnLst/>
            <a:rect l="l" t="t" r="r" b="b"/>
            <a:pathLst>
              <a:path w="55245" h="63500">
                <a:moveTo>
                  <a:pt x="0" y="0"/>
                </a:moveTo>
                <a:lnTo>
                  <a:pt x="0" y="63322"/>
                </a:lnTo>
                <a:lnTo>
                  <a:pt x="54825" y="316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871300" y="4947963"/>
            <a:ext cx="1799999" cy="19788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059297" y="6541840"/>
            <a:ext cx="1085215" cy="0"/>
          </a:xfrm>
          <a:custGeom>
            <a:avLst/>
            <a:gdLst/>
            <a:ahLst/>
            <a:cxnLst/>
            <a:rect l="l" t="t" r="r" b="b"/>
            <a:pathLst>
              <a:path w="1085215" h="0">
                <a:moveTo>
                  <a:pt x="0" y="0"/>
                </a:moveTo>
                <a:lnTo>
                  <a:pt x="1084834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134865" y="6510180"/>
            <a:ext cx="55244" cy="63500"/>
          </a:xfrm>
          <a:custGeom>
            <a:avLst/>
            <a:gdLst/>
            <a:ahLst/>
            <a:cxnLst/>
            <a:rect l="l" t="t" r="r" b="b"/>
            <a:pathLst>
              <a:path w="55245" h="63500">
                <a:moveTo>
                  <a:pt x="0" y="0"/>
                </a:moveTo>
                <a:lnTo>
                  <a:pt x="0" y="63322"/>
                </a:lnTo>
                <a:lnTo>
                  <a:pt x="54825" y="316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6515699" y="6397831"/>
            <a:ext cx="544195" cy="288290"/>
          </a:xfrm>
          <a:custGeom>
            <a:avLst/>
            <a:gdLst/>
            <a:ahLst/>
            <a:cxnLst/>
            <a:rect l="l" t="t" r="r" b="b"/>
            <a:pathLst>
              <a:path w="544195" h="288290">
                <a:moveTo>
                  <a:pt x="543598" y="288010"/>
                </a:moveTo>
                <a:lnTo>
                  <a:pt x="0" y="288010"/>
                </a:lnTo>
                <a:lnTo>
                  <a:pt x="0" y="0"/>
                </a:lnTo>
                <a:lnTo>
                  <a:pt x="543598" y="0"/>
                </a:lnTo>
                <a:lnTo>
                  <a:pt x="543598" y="144005"/>
                </a:lnTo>
                <a:lnTo>
                  <a:pt x="543598" y="28801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985" y="72000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19302" y="360000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3" y="3600001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005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003" y="347300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599992" y="25400"/>
                </a:lnTo>
                <a:lnTo>
                  <a:pt x="3599992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19302" y="360000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299" y="646343"/>
            <a:ext cx="32829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스토리보드 - 관리자</a:t>
            </a:r>
            <a:r>
              <a:rPr dirty="0" spc="-100"/>
              <a:t> </a:t>
            </a:r>
            <a:r>
              <a:rPr dirty="0"/>
              <a:t>기능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53593" y="4837051"/>
            <a:ext cx="15798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메뉴 종류별 매출</a:t>
            </a:r>
            <a:r>
              <a:rPr dirty="0" sz="1200" spc="-95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분포도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75044" y="4837051"/>
            <a:ext cx="11093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주문 정보</a:t>
            </a:r>
            <a:r>
              <a:rPr dirty="0" sz="1200" spc="-9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테이블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20750" y="2515985"/>
            <a:ext cx="3599999" cy="22084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071249" y="2515985"/>
            <a:ext cx="3599999" cy="220847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984" y="7200004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19299" y="360000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1" y="3600001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005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001" y="347300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599992" y="25400"/>
                </a:lnTo>
                <a:lnTo>
                  <a:pt x="3599992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19299" y="360000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306" y="646343"/>
            <a:ext cx="40678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스토리보드 - 월별</a:t>
            </a:r>
            <a:r>
              <a:rPr dirty="0" spc="-100"/>
              <a:t> </a:t>
            </a:r>
            <a:r>
              <a:rPr dirty="0"/>
              <a:t>매출(그래프)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022295" y="5071332"/>
            <a:ext cx="12966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월별 매출 현황</a:t>
            </a:r>
            <a:r>
              <a:rPr dirty="0" sz="1200" spc="-95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차트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01553" y="2248682"/>
            <a:ext cx="214629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푸른전남"/>
                <a:cs typeface="푸른전남"/>
              </a:rPr>
              <a:t>클릭</a:t>
            </a:r>
            <a:endParaRPr sz="800">
              <a:latin typeface="푸른전남"/>
              <a:cs typeface="푸른전남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386001" y="2750265"/>
            <a:ext cx="3599992" cy="2208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706008" y="2750265"/>
            <a:ext cx="3599991" cy="22084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82094" y="3044303"/>
            <a:ext cx="429895" cy="179070"/>
          </a:xfrm>
          <a:custGeom>
            <a:avLst/>
            <a:gdLst/>
            <a:ahLst/>
            <a:cxnLst/>
            <a:rect l="l" t="t" r="r" b="b"/>
            <a:pathLst>
              <a:path w="429895" h="179069">
                <a:moveTo>
                  <a:pt x="429602" y="178803"/>
                </a:moveTo>
                <a:lnTo>
                  <a:pt x="0" y="178803"/>
                </a:lnTo>
                <a:lnTo>
                  <a:pt x="0" y="0"/>
                </a:lnTo>
                <a:lnTo>
                  <a:pt x="214807" y="0"/>
                </a:lnTo>
                <a:lnTo>
                  <a:pt x="429602" y="0"/>
                </a:lnTo>
                <a:lnTo>
                  <a:pt x="429602" y="17880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196901" y="2336302"/>
            <a:ext cx="404495" cy="708025"/>
          </a:xfrm>
          <a:custGeom>
            <a:avLst/>
            <a:gdLst/>
            <a:ahLst/>
            <a:cxnLst/>
            <a:rect l="l" t="t" r="r" b="b"/>
            <a:pathLst>
              <a:path w="404495" h="708025">
                <a:moveTo>
                  <a:pt x="404037" y="0"/>
                </a:moveTo>
                <a:lnTo>
                  <a:pt x="0" y="0"/>
                </a:lnTo>
                <a:lnTo>
                  <a:pt x="0" y="7079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3591674" y="2304638"/>
            <a:ext cx="55244" cy="63500"/>
          </a:xfrm>
          <a:custGeom>
            <a:avLst/>
            <a:gdLst/>
            <a:ahLst/>
            <a:cxnLst/>
            <a:rect l="l" t="t" r="r" b="b"/>
            <a:pathLst>
              <a:path w="55245" h="63500">
                <a:moveTo>
                  <a:pt x="0" y="0"/>
                </a:moveTo>
                <a:lnTo>
                  <a:pt x="0" y="63322"/>
                </a:lnTo>
                <a:lnTo>
                  <a:pt x="54825" y="31661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87361" y="3573743"/>
            <a:ext cx="71755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푸른전남"/>
                <a:cs typeface="푸른전남"/>
              </a:rPr>
              <a:t>Q&amp;A</a:t>
            </a:r>
            <a:endParaRPr sz="2400">
              <a:latin typeface="푸른전남"/>
              <a:cs typeface="푸른전남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4" name="object 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41053" y="1737644"/>
            <a:ext cx="592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푸른전남"/>
                <a:cs typeface="푸른전남"/>
              </a:rPr>
              <a:t>후기</a:t>
            </a:r>
            <a:endParaRPr sz="2400">
              <a:latin typeface="푸른전남"/>
              <a:cs typeface="푸른전남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011929">
              <a:lnSpc>
                <a:spcPct val="100000"/>
              </a:lnSpc>
              <a:spcBef>
                <a:spcPts val="100"/>
              </a:spcBef>
            </a:pPr>
            <a:r>
              <a:rPr dirty="0"/>
              <a:t>어려웠던 점 / 아쉬웠던</a:t>
            </a:r>
            <a:r>
              <a:rPr dirty="0" spc="-100"/>
              <a:t> </a:t>
            </a:r>
            <a:r>
              <a:rPr dirty="0"/>
              <a:t>점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41053" y="3345130"/>
            <a:ext cx="350837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구체적인 설계와 계획 없이 코딩을 하고 프로그래밍을  하면 생각보다 훨씬 많은 오류가 발생하고 그 오류를  대처하고 풀어나가는데 어려움이 많다는 것을 느끼고  개발 전의 프로젝트 구상, 설계, 개발 등 자세하고  단계적으로 구상해야 한다는 것을</a:t>
            </a:r>
            <a:r>
              <a:rPr dirty="0" sz="1200" spc="-2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느꼈다.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7002" y="4324148"/>
            <a:ext cx="35090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관리자 비밀번호 변경, 영수증 출력 등 기존에</a:t>
            </a:r>
            <a:r>
              <a:rPr dirty="0" sz="1200" spc="-10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생각했던  기능들을 넣지 못해서</a:t>
            </a:r>
            <a:r>
              <a:rPr dirty="0" sz="1200" spc="-1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아쉽다.</a:t>
            </a:r>
            <a:endParaRPr sz="1200">
              <a:latin typeface="푸른전남"/>
              <a:cs typeface="푸른전남"/>
            </a:endParaRPr>
          </a:p>
          <a:p>
            <a:pPr>
              <a:lnSpc>
                <a:spcPct val="100000"/>
              </a:lnSpc>
            </a:pPr>
            <a:endParaRPr sz="1250">
              <a:latin typeface="Times New Roman"/>
              <a:cs typeface="Times New Roman"/>
            </a:endParaRPr>
          </a:p>
          <a:p>
            <a:pPr algn="just" marL="12700" marR="5080">
              <a:lnSpc>
                <a:spcPct val="100000"/>
              </a:lnSpc>
            </a:pPr>
            <a:r>
              <a:rPr dirty="0" sz="1200">
                <a:latin typeface="푸른전남"/>
                <a:cs typeface="푸른전남"/>
              </a:rPr>
              <a:t>다음에 더 발전시켜서 이번에 못 넣은 기능들과 매장  내의 포스기와 연결시키고 주방에도 주문 빌지가  출력되도록</a:t>
            </a:r>
            <a:r>
              <a:rPr dirty="0" sz="1200" spc="-5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발전시키겠다.</a:t>
            </a:r>
            <a:endParaRPr sz="1200">
              <a:latin typeface="푸른전남"/>
              <a:cs typeface="푸른전남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9302" y="360010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0003" y="347310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599992" y="25400"/>
                </a:lnTo>
                <a:lnTo>
                  <a:pt x="3599992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31985" y="7200002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19302" y="360010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003" y="3600010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599992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24647" y="3573749"/>
            <a:ext cx="14427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감사합니다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20001" y="1800009"/>
            <a:ext cx="3564254" cy="3609340"/>
          </a:xfrm>
          <a:custGeom>
            <a:avLst/>
            <a:gdLst/>
            <a:ahLst/>
            <a:cxnLst/>
            <a:rect l="l" t="t" r="r" b="b"/>
            <a:pathLst>
              <a:path w="3564254" h="3609340">
                <a:moveTo>
                  <a:pt x="3564001" y="3608997"/>
                </a:moveTo>
                <a:lnTo>
                  <a:pt x="0" y="3608997"/>
                </a:lnTo>
                <a:lnTo>
                  <a:pt x="0" y="0"/>
                </a:lnTo>
                <a:lnTo>
                  <a:pt x="3564001" y="0"/>
                </a:lnTo>
                <a:lnTo>
                  <a:pt x="3564001" y="3608997"/>
                </a:lnTo>
                <a:close/>
              </a:path>
            </a:pathLst>
          </a:custGeom>
          <a:solidFill>
            <a:srgbClr val="EEBC1E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73251" y="2153259"/>
            <a:ext cx="3564254" cy="3609340"/>
          </a:xfrm>
          <a:custGeom>
            <a:avLst/>
            <a:gdLst/>
            <a:ahLst/>
            <a:cxnLst/>
            <a:rect l="l" t="t" r="r" b="b"/>
            <a:pathLst>
              <a:path w="3564254" h="3609340">
                <a:moveTo>
                  <a:pt x="3564001" y="3608997"/>
                </a:moveTo>
                <a:lnTo>
                  <a:pt x="0" y="3608997"/>
                </a:lnTo>
                <a:lnTo>
                  <a:pt x="0" y="0"/>
                </a:lnTo>
                <a:lnTo>
                  <a:pt x="3564001" y="0"/>
                </a:lnTo>
                <a:lnTo>
                  <a:pt x="3564001" y="3608997"/>
                </a:lnTo>
                <a:close/>
              </a:path>
            </a:pathLst>
          </a:custGeom>
          <a:solidFill>
            <a:srgbClr val="EEBC1E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1" y="360008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31984" y="7200006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31999" y="360008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599992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0001" y="3600003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005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478160" y="4088191"/>
            <a:ext cx="7524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9140" algn="l"/>
              </a:tabLst>
            </a:pPr>
            <a:r>
              <a:rPr dirty="0" sz="1600"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63735" y="5168198"/>
            <a:ext cx="155257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39240" algn="l"/>
              </a:tabLst>
            </a:pPr>
            <a:r>
              <a:rPr dirty="0" sz="1600"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87299" y="6248206"/>
            <a:ext cx="111506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푸른전남"/>
                <a:cs typeface="푸른전남"/>
              </a:rPr>
              <a:t>Q&amp;A와</a:t>
            </a:r>
            <a:r>
              <a:rPr dirty="0" sz="1600" spc="-85">
                <a:latin typeface="푸른전남"/>
                <a:cs typeface="푸른전남"/>
              </a:rPr>
              <a:t> </a:t>
            </a:r>
            <a:r>
              <a:rPr dirty="0" sz="1600">
                <a:latin typeface="푸른전남"/>
                <a:cs typeface="푸른전남"/>
              </a:rPr>
              <a:t>후기</a:t>
            </a:r>
            <a:endParaRPr sz="1600">
              <a:latin typeface="푸른전남"/>
              <a:cs typeface="푸른전남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245701" y="207450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853553" y="6248206"/>
            <a:ext cx="137223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8900" algn="l"/>
              </a:tabLst>
            </a:pPr>
            <a:r>
              <a:rPr dirty="0" sz="1600"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72813" y="2074508"/>
            <a:ext cx="1736089" cy="0"/>
          </a:xfrm>
          <a:custGeom>
            <a:avLst/>
            <a:gdLst/>
            <a:ahLst/>
            <a:cxnLst/>
            <a:rect l="l" t="t" r="r" b="b"/>
            <a:pathLst>
              <a:path w="1736090" h="0">
                <a:moveTo>
                  <a:pt x="0" y="0"/>
                </a:moveTo>
                <a:lnTo>
                  <a:pt x="1735531" y="0"/>
                </a:lnTo>
              </a:path>
            </a:pathLst>
          </a:custGeom>
          <a:ln w="12700">
            <a:solidFill>
              <a:srgbClr val="EEBC1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283797" y="2074508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669297" y="315450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885345" y="3154503"/>
            <a:ext cx="1329055" cy="0"/>
          </a:xfrm>
          <a:custGeom>
            <a:avLst/>
            <a:gdLst/>
            <a:ahLst/>
            <a:cxnLst/>
            <a:rect l="l" t="t" r="r" b="b"/>
            <a:pathLst>
              <a:path w="1329054" h="0">
                <a:moveTo>
                  <a:pt x="0" y="0"/>
                </a:moveTo>
                <a:lnTo>
                  <a:pt x="1328534" y="0"/>
                </a:lnTo>
              </a:path>
            </a:pathLst>
          </a:custGeom>
          <a:ln w="12700">
            <a:solidFill>
              <a:srgbClr val="EEBC1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9283797" y="315450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8282500" y="423450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8490860" y="4234506"/>
            <a:ext cx="727075" cy="0"/>
          </a:xfrm>
          <a:custGeom>
            <a:avLst/>
            <a:gdLst/>
            <a:ahLst/>
            <a:cxnLst/>
            <a:rect l="l" t="t" r="r" b="b"/>
            <a:pathLst>
              <a:path w="727075" h="0">
                <a:moveTo>
                  <a:pt x="0" y="0"/>
                </a:moveTo>
                <a:lnTo>
                  <a:pt x="726859" y="0"/>
                </a:lnTo>
              </a:path>
            </a:pathLst>
          </a:custGeom>
          <a:ln w="12700">
            <a:solidFill>
              <a:srgbClr val="EEBC1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283797" y="4234506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439500" y="531450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676435" y="5314503"/>
            <a:ext cx="1527175" cy="0"/>
          </a:xfrm>
          <a:custGeom>
            <a:avLst/>
            <a:gdLst/>
            <a:ahLst/>
            <a:cxnLst/>
            <a:rect l="l" t="t" r="r" b="b"/>
            <a:pathLst>
              <a:path w="1527175" h="0">
                <a:moveTo>
                  <a:pt x="0" y="0"/>
                </a:moveTo>
                <a:lnTo>
                  <a:pt x="1526997" y="0"/>
                </a:lnTo>
              </a:path>
            </a:pathLst>
          </a:custGeom>
          <a:ln w="12700">
            <a:solidFill>
              <a:srgbClr val="EEBC1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283797" y="5314503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7648300" y="639450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7866253" y="6394504"/>
            <a:ext cx="1346835" cy="0"/>
          </a:xfrm>
          <a:custGeom>
            <a:avLst/>
            <a:gdLst/>
            <a:ahLst/>
            <a:cxnLst/>
            <a:rect l="l" t="t" r="r" b="b"/>
            <a:pathLst>
              <a:path w="1346834" h="0">
                <a:moveTo>
                  <a:pt x="0" y="0"/>
                </a:moveTo>
                <a:lnTo>
                  <a:pt x="1346669" y="0"/>
                </a:lnTo>
              </a:path>
            </a:pathLst>
          </a:custGeom>
          <a:ln w="12700">
            <a:solidFill>
              <a:srgbClr val="EEBC1E"/>
            </a:solidFill>
            <a:prstDash val="lgDash"/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283797" y="6394504"/>
            <a:ext cx="76200" cy="0"/>
          </a:xfrm>
          <a:custGeom>
            <a:avLst/>
            <a:gdLst/>
            <a:ahLst/>
            <a:cxnLst/>
            <a:rect l="l" t="t" r="r" b="b"/>
            <a:pathLst>
              <a:path w="76200" h="0">
                <a:moveTo>
                  <a:pt x="0" y="0"/>
                </a:moveTo>
                <a:lnTo>
                  <a:pt x="76200" y="0"/>
                </a:lnTo>
              </a:path>
            </a:pathLst>
          </a:custGeom>
          <a:ln w="127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9527301" y="1945253"/>
            <a:ext cx="2387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푸른전남"/>
                <a:cs typeface="푸른전남"/>
              </a:rPr>
              <a:t>01</a:t>
            </a:r>
            <a:endParaRPr sz="1400">
              <a:latin typeface="푸른전남"/>
              <a:cs typeface="푸른전남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527301" y="3011698"/>
            <a:ext cx="2387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푸른전남"/>
                <a:cs typeface="푸른전남"/>
              </a:rPr>
              <a:t>02</a:t>
            </a:r>
            <a:endParaRPr sz="1400">
              <a:latin typeface="푸른전남"/>
              <a:cs typeface="푸른전남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527301" y="4091655"/>
            <a:ext cx="2387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푸른전남"/>
                <a:cs typeface="푸른전남"/>
              </a:rPr>
              <a:t>03</a:t>
            </a:r>
            <a:endParaRPr sz="1400">
              <a:latin typeface="푸른전남"/>
              <a:cs typeface="푸른전남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527301" y="5171613"/>
            <a:ext cx="2387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푸른전남"/>
                <a:cs typeface="푸른전남"/>
              </a:rPr>
              <a:t>04</a:t>
            </a:r>
            <a:endParaRPr sz="1400">
              <a:latin typeface="푸른전남"/>
              <a:cs typeface="푸른전남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527301" y="6251569"/>
            <a:ext cx="2387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푸른전남"/>
                <a:cs typeface="푸른전남"/>
              </a:rPr>
              <a:t>05</a:t>
            </a:r>
            <a:endParaRPr sz="1400">
              <a:latin typeface="푸른전남"/>
              <a:cs typeface="푸른전남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87299" y="1928174"/>
            <a:ext cx="2934335" cy="593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4910" algn="l"/>
                <a:tab pos="2920365" algn="l"/>
              </a:tabLst>
            </a:pPr>
            <a:r>
              <a:rPr dirty="0" sz="1600">
                <a:latin typeface="푸른전남"/>
                <a:cs typeface="푸른전남"/>
              </a:rPr>
              <a:t>개발</a:t>
            </a:r>
            <a:r>
              <a:rPr dirty="0" sz="1600" spc="-100">
                <a:latin typeface="푸른전남"/>
                <a:cs typeface="푸른전남"/>
              </a:rPr>
              <a:t> </a:t>
            </a:r>
            <a:r>
              <a:rPr dirty="0" sz="1600">
                <a:latin typeface="푸른전남"/>
                <a:cs typeface="푸른전남"/>
              </a:rPr>
              <a:t>환경	</a:t>
            </a:r>
            <a:r>
              <a:rPr dirty="0" sz="1600"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000">
                <a:solidFill>
                  <a:srgbClr val="AEAEAE"/>
                </a:solidFill>
                <a:latin typeface="푸른전남"/>
                <a:cs typeface="푸른전남"/>
              </a:rPr>
              <a:t>운영체제, 언어, 툴,</a:t>
            </a:r>
            <a:r>
              <a:rPr dirty="0" sz="1000" spc="-10">
                <a:solidFill>
                  <a:srgbClr val="AEAEAE"/>
                </a:solidFill>
                <a:latin typeface="푸른전남"/>
                <a:cs typeface="푸른전남"/>
              </a:rPr>
              <a:t> </a:t>
            </a:r>
            <a:r>
              <a:rPr dirty="0" sz="1000">
                <a:solidFill>
                  <a:srgbClr val="AEAEAE"/>
                </a:solidFill>
                <a:latin typeface="푸른전남"/>
                <a:cs typeface="푸른전남"/>
              </a:rPr>
              <a:t>외부API</a:t>
            </a:r>
            <a:endParaRPr sz="1000">
              <a:latin typeface="푸른전남"/>
              <a:cs typeface="푸른전남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287299" y="3008183"/>
            <a:ext cx="2939415" cy="593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97660" algn="l"/>
                <a:tab pos="2926080" algn="l"/>
              </a:tabLst>
            </a:pPr>
            <a:r>
              <a:rPr dirty="0" sz="1600">
                <a:latin typeface="푸른전남"/>
                <a:cs typeface="푸른전남"/>
              </a:rPr>
              <a:t>요구사항</a:t>
            </a:r>
            <a:r>
              <a:rPr dirty="0" sz="1600" spc="-100">
                <a:latin typeface="푸른전남"/>
                <a:cs typeface="푸른전남"/>
              </a:rPr>
              <a:t> </a:t>
            </a:r>
            <a:r>
              <a:rPr dirty="0" sz="1600">
                <a:latin typeface="푸른전남"/>
                <a:cs typeface="푸른전남"/>
              </a:rPr>
              <a:t>분석	</a:t>
            </a:r>
            <a:r>
              <a:rPr dirty="0" sz="1600">
                <a:latin typeface="Times New Roman"/>
                <a:cs typeface="Times New Roman"/>
              </a:rPr>
              <a:t> 	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000">
                <a:solidFill>
                  <a:srgbClr val="AEAEAE"/>
                </a:solidFill>
                <a:latin typeface="푸른전남"/>
                <a:cs typeface="푸른전남"/>
              </a:rPr>
              <a:t>기능, 설명 / 사전조건 /</a:t>
            </a:r>
            <a:r>
              <a:rPr dirty="0" sz="1000" spc="-15">
                <a:solidFill>
                  <a:srgbClr val="AEAEAE"/>
                </a:solidFill>
                <a:latin typeface="푸른전남"/>
                <a:cs typeface="푸른전남"/>
              </a:rPr>
              <a:t> </a:t>
            </a:r>
            <a:r>
              <a:rPr dirty="0" sz="1000">
                <a:solidFill>
                  <a:srgbClr val="AEAEAE"/>
                </a:solidFill>
                <a:latin typeface="푸른전남"/>
                <a:cs typeface="푸른전남"/>
              </a:rPr>
              <a:t>사후조건</a:t>
            </a:r>
            <a:endParaRPr sz="1000">
              <a:latin typeface="푸른전남"/>
              <a:cs typeface="푸른전남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287299" y="4088191"/>
            <a:ext cx="2134235" cy="593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푸른전남"/>
                <a:cs typeface="푸른전남"/>
              </a:rPr>
              <a:t>데이터베이스</a:t>
            </a:r>
            <a:r>
              <a:rPr dirty="0" sz="1600" spc="-15">
                <a:latin typeface="푸른전남"/>
                <a:cs typeface="푸른전남"/>
              </a:rPr>
              <a:t> </a:t>
            </a:r>
            <a:r>
              <a:rPr dirty="0" sz="1600">
                <a:latin typeface="푸른전남"/>
                <a:cs typeface="푸른전남"/>
              </a:rPr>
              <a:t>구조도</a:t>
            </a:r>
            <a:endParaRPr sz="1600">
              <a:latin typeface="푸른전남"/>
              <a:cs typeface="푸른전남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000">
                <a:solidFill>
                  <a:srgbClr val="AEAEAE"/>
                </a:solidFill>
                <a:latin typeface="푸른전남"/>
                <a:cs typeface="푸른전남"/>
              </a:rPr>
              <a:t>테이블 : 필드명, 자료형, 제약조건,</a:t>
            </a:r>
            <a:r>
              <a:rPr dirty="0" sz="1000" spc="-95">
                <a:solidFill>
                  <a:srgbClr val="AEAEAE"/>
                </a:solidFill>
                <a:latin typeface="푸른전남"/>
                <a:cs typeface="푸른전남"/>
              </a:rPr>
              <a:t> </a:t>
            </a:r>
            <a:r>
              <a:rPr dirty="0" sz="1000">
                <a:solidFill>
                  <a:srgbClr val="AEAEAE"/>
                </a:solidFill>
                <a:latin typeface="푸른전남"/>
                <a:cs typeface="푸른전남"/>
              </a:rPr>
              <a:t>설명</a:t>
            </a:r>
            <a:endParaRPr sz="1000">
              <a:latin typeface="푸른전남"/>
              <a:cs typeface="푸른전남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287299" y="5168198"/>
            <a:ext cx="1164590" cy="593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latin typeface="푸른전남"/>
                <a:cs typeface="푸른전남"/>
              </a:rPr>
              <a:t>스토리보드</a:t>
            </a:r>
            <a:endParaRPr sz="1600">
              <a:latin typeface="푸른전남"/>
              <a:cs typeface="푸른전남"/>
            </a:endParaRPr>
          </a:p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dirty="0" sz="1000">
                <a:solidFill>
                  <a:srgbClr val="AEAEAE"/>
                </a:solidFill>
                <a:latin typeface="푸른전남"/>
                <a:cs typeface="푸른전남"/>
              </a:rPr>
              <a:t>프로그램 시현과</a:t>
            </a:r>
            <a:r>
              <a:rPr dirty="0" sz="1000" spc="-90">
                <a:solidFill>
                  <a:srgbClr val="AEAEAE"/>
                </a:solidFill>
                <a:latin typeface="푸른전남"/>
                <a:cs typeface="푸른전남"/>
              </a:rPr>
              <a:t> </a:t>
            </a:r>
            <a:r>
              <a:rPr dirty="0" sz="1000">
                <a:solidFill>
                  <a:srgbClr val="AEAEAE"/>
                </a:solidFill>
                <a:latin typeface="푸른전남"/>
                <a:cs typeface="푸른전남"/>
              </a:rPr>
              <a:t>설명</a:t>
            </a:r>
            <a:endParaRPr sz="1000">
              <a:latin typeface="푸른전남"/>
              <a:cs typeface="푸른전남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87299" y="6663041"/>
            <a:ext cx="129667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solidFill>
                  <a:srgbClr val="AEAEAE"/>
                </a:solidFill>
                <a:latin typeface="푸른전남"/>
                <a:cs typeface="푸른전남"/>
              </a:rPr>
              <a:t>미완성 부분 / 개선할</a:t>
            </a:r>
            <a:r>
              <a:rPr dirty="0" sz="1000" spc="-95">
                <a:solidFill>
                  <a:srgbClr val="AEAEAE"/>
                </a:solidFill>
                <a:latin typeface="푸른전남"/>
                <a:cs typeface="푸른전남"/>
              </a:rPr>
              <a:t> </a:t>
            </a:r>
            <a:r>
              <a:rPr dirty="0" sz="1000">
                <a:solidFill>
                  <a:srgbClr val="AEAEAE"/>
                </a:solidFill>
                <a:latin typeface="푸른전남"/>
                <a:cs typeface="푸른전남"/>
              </a:rPr>
              <a:t>점</a:t>
            </a:r>
            <a:endParaRPr sz="1000">
              <a:latin typeface="푸른전남"/>
              <a:cs typeface="푸른전남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07306" y="646349"/>
            <a:ext cx="592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푸른전남"/>
                <a:cs typeface="푸른전남"/>
              </a:rPr>
              <a:t>목차</a:t>
            </a:r>
            <a:endParaRPr sz="2400">
              <a:latin typeface="푸른전남"/>
              <a:cs typeface="푸른전남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840576" y="6673708"/>
            <a:ext cx="101600" cy="177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푸른전남"/>
                <a:cs typeface="푸른전남"/>
              </a:rPr>
              <a:t>2</a:t>
            </a:r>
            <a:endParaRPr sz="1000">
              <a:latin typeface="푸른전남"/>
              <a:cs typeface="푸른전남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7306" y="6708788"/>
            <a:ext cx="812165" cy="147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">
                <a:latin typeface="푸른전남"/>
                <a:cs typeface="푸른전남"/>
              </a:rPr>
              <a:t>키오스크</a:t>
            </a:r>
            <a:r>
              <a:rPr dirty="0" sz="800" spc="-70">
                <a:latin typeface="푸른전남"/>
                <a:cs typeface="푸른전남"/>
              </a:rPr>
              <a:t> </a:t>
            </a:r>
            <a:r>
              <a:rPr dirty="0" sz="800">
                <a:latin typeface="푸른전남"/>
                <a:cs typeface="푸른전남"/>
              </a:rPr>
              <a:t>프로그램</a:t>
            </a:r>
            <a:endParaRPr sz="800">
              <a:latin typeface="푸른전남"/>
              <a:cs typeface="푸른전남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46002" y="1980002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005"/>
                </a:lnTo>
              </a:path>
            </a:pathLst>
          </a:custGeom>
          <a:ln w="127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285997" y="3778807"/>
            <a:ext cx="6120130" cy="0"/>
          </a:xfrm>
          <a:custGeom>
            <a:avLst/>
            <a:gdLst/>
            <a:ahLst/>
            <a:cxnLst/>
            <a:rect l="l" t="t" r="r" b="b"/>
            <a:pathLst>
              <a:path w="6120130" h="0">
                <a:moveTo>
                  <a:pt x="0" y="0"/>
                </a:moveTo>
                <a:lnTo>
                  <a:pt x="6120003" y="0"/>
                </a:lnTo>
              </a:path>
            </a:pathLst>
          </a:custGeom>
          <a:ln w="127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0" y="360008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600005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31989" y="7200006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32005" y="360008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599992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0000" y="3600003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005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07306" y="646349"/>
            <a:ext cx="11595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개발환경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432353" y="4055743"/>
            <a:ext cx="793750" cy="770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 spc="-20">
                <a:latin typeface="푸른전남"/>
                <a:cs typeface="푸른전남"/>
              </a:rPr>
              <a:t>Tools</a:t>
            </a:r>
            <a:endParaRPr sz="1000">
              <a:latin typeface="푸른전남"/>
              <a:cs typeface="푸른전남"/>
            </a:endParaRPr>
          </a:p>
          <a:p>
            <a:pPr marL="78105" indent="-65405">
              <a:lnSpc>
                <a:spcPct val="100000"/>
              </a:lnSpc>
              <a:spcBef>
                <a:spcPts val="819"/>
              </a:spcBef>
              <a:buChar char="·"/>
              <a:tabLst>
                <a:tab pos="78740" algn="l"/>
              </a:tabLst>
            </a:pPr>
            <a:r>
              <a:rPr dirty="0" sz="800">
                <a:latin typeface="푸른전남"/>
                <a:cs typeface="푸른전남"/>
              </a:rPr>
              <a:t>Eclipse</a:t>
            </a:r>
            <a:endParaRPr sz="800">
              <a:latin typeface="푸른전남"/>
              <a:cs typeface="푸른전남"/>
            </a:endParaRPr>
          </a:p>
          <a:p>
            <a:pPr marL="78105" indent="-65405">
              <a:lnSpc>
                <a:spcPct val="100000"/>
              </a:lnSpc>
              <a:buChar char="·"/>
              <a:tabLst>
                <a:tab pos="78740" algn="l"/>
              </a:tabLst>
            </a:pPr>
            <a:r>
              <a:rPr dirty="0" sz="800">
                <a:latin typeface="푸른전남"/>
                <a:cs typeface="푸른전남"/>
              </a:rPr>
              <a:t>Scene</a:t>
            </a:r>
            <a:r>
              <a:rPr dirty="0" sz="800" spc="-70">
                <a:latin typeface="푸른전남"/>
                <a:cs typeface="푸른전남"/>
              </a:rPr>
              <a:t> </a:t>
            </a:r>
            <a:r>
              <a:rPr dirty="0" sz="800">
                <a:latin typeface="푸른전남"/>
                <a:cs typeface="푸른전남"/>
              </a:rPr>
              <a:t>Builder</a:t>
            </a:r>
            <a:endParaRPr sz="800">
              <a:latin typeface="푸른전남"/>
              <a:cs typeface="푸른전남"/>
            </a:endParaRPr>
          </a:p>
          <a:p>
            <a:pPr marL="78105" indent="-65405">
              <a:lnSpc>
                <a:spcPct val="100000"/>
              </a:lnSpc>
              <a:buChar char="·"/>
              <a:tabLst>
                <a:tab pos="78740" algn="l"/>
              </a:tabLst>
            </a:pPr>
            <a:r>
              <a:rPr dirty="0" sz="800">
                <a:latin typeface="푸른전남"/>
                <a:cs typeface="푸른전남"/>
              </a:rPr>
              <a:t>Photoshop</a:t>
            </a:r>
            <a:endParaRPr sz="800">
              <a:latin typeface="푸른전남"/>
              <a:cs typeface="푸른전남"/>
            </a:endParaRPr>
          </a:p>
          <a:p>
            <a:pPr marL="78105" indent="-65405">
              <a:lnSpc>
                <a:spcPct val="100000"/>
              </a:lnSpc>
              <a:buChar char="·"/>
              <a:tabLst>
                <a:tab pos="78740" algn="l"/>
              </a:tabLst>
            </a:pPr>
            <a:r>
              <a:rPr dirty="0" sz="800" spc="-5">
                <a:latin typeface="푸른전남"/>
                <a:cs typeface="푸른전남"/>
              </a:rPr>
              <a:t>Illustrator</a:t>
            </a:r>
            <a:endParaRPr sz="800">
              <a:latin typeface="푸른전남"/>
              <a:cs typeface="푸른전남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86974" y="2210433"/>
            <a:ext cx="1380490" cy="526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푸른전남"/>
                <a:cs typeface="푸른전남"/>
              </a:rPr>
              <a:t>Language /</a:t>
            </a:r>
            <a:r>
              <a:rPr dirty="0" sz="1000" spc="-90">
                <a:latin typeface="푸른전남"/>
                <a:cs typeface="푸른전남"/>
              </a:rPr>
              <a:t> </a:t>
            </a:r>
            <a:r>
              <a:rPr dirty="0" sz="1000">
                <a:latin typeface="푸른전남"/>
                <a:cs typeface="푸른전남"/>
              </a:rPr>
              <a:t>Database</a:t>
            </a:r>
            <a:endParaRPr sz="1000">
              <a:latin typeface="푸른전남"/>
              <a:cs typeface="푸른전남"/>
            </a:endParaRPr>
          </a:p>
          <a:p>
            <a:pPr marL="78105" indent="-65405">
              <a:lnSpc>
                <a:spcPct val="100000"/>
              </a:lnSpc>
              <a:spcBef>
                <a:spcPts val="825"/>
              </a:spcBef>
              <a:buChar char="·"/>
              <a:tabLst>
                <a:tab pos="78740" algn="l"/>
              </a:tabLst>
            </a:pPr>
            <a:r>
              <a:rPr dirty="0" sz="800">
                <a:latin typeface="푸른전남"/>
                <a:cs typeface="푸른전남"/>
              </a:rPr>
              <a:t>Java (jdk</a:t>
            </a:r>
            <a:r>
              <a:rPr dirty="0" sz="800" spc="-20">
                <a:latin typeface="푸른전남"/>
                <a:cs typeface="푸른전남"/>
              </a:rPr>
              <a:t> </a:t>
            </a:r>
            <a:r>
              <a:rPr dirty="0" sz="800">
                <a:latin typeface="푸른전남"/>
                <a:cs typeface="푸른전남"/>
              </a:rPr>
              <a:t>1.8.0_291)</a:t>
            </a:r>
            <a:endParaRPr sz="800">
              <a:latin typeface="푸른전남"/>
              <a:cs typeface="푸른전남"/>
            </a:endParaRPr>
          </a:p>
          <a:p>
            <a:pPr marL="78105" indent="-65405">
              <a:lnSpc>
                <a:spcPct val="100000"/>
              </a:lnSpc>
              <a:buChar char="·"/>
              <a:tabLst>
                <a:tab pos="78740" algn="l"/>
              </a:tabLst>
            </a:pPr>
            <a:r>
              <a:rPr dirty="0" sz="800" spc="-5">
                <a:latin typeface="푸른전남"/>
                <a:cs typeface="푸른전남"/>
              </a:rPr>
              <a:t>Oracle </a:t>
            </a:r>
            <a:r>
              <a:rPr dirty="0" sz="800">
                <a:latin typeface="푸른전남"/>
                <a:cs typeface="푸른전남"/>
              </a:rPr>
              <a:t>Database</a:t>
            </a:r>
            <a:r>
              <a:rPr dirty="0" sz="800" spc="-10">
                <a:latin typeface="푸른전남"/>
                <a:cs typeface="푸른전남"/>
              </a:rPr>
              <a:t> </a:t>
            </a:r>
            <a:r>
              <a:rPr dirty="0" sz="800">
                <a:latin typeface="푸른전남"/>
                <a:cs typeface="푸른전남"/>
              </a:rPr>
              <a:t>18c</a:t>
            </a:r>
            <a:endParaRPr sz="800">
              <a:latin typeface="푸른전남"/>
              <a:cs typeface="푸른전남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75787" y="2140583"/>
            <a:ext cx="969644" cy="40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푸른전남"/>
                <a:cs typeface="푸른전남"/>
              </a:rPr>
              <a:t>O/S</a:t>
            </a:r>
            <a:endParaRPr sz="1000">
              <a:latin typeface="푸른전남"/>
              <a:cs typeface="푸른전남"/>
            </a:endParaRPr>
          </a:p>
          <a:p>
            <a:pPr marL="78105" indent="-65405">
              <a:lnSpc>
                <a:spcPct val="100000"/>
              </a:lnSpc>
              <a:spcBef>
                <a:spcPts val="819"/>
              </a:spcBef>
              <a:buChar char="·"/>
              <a:tabLst>
                <a:tab pos="78740" algn="l"/>
              </a:tabLst>
            </a:pPr>
            <a:r>
              <a:rPr dirty="0" sz="800">
                <a:latin typeface="푸른전남"/>
                <a:cs typeface="푸른전남"/>
              </a:rPr>
              <a:t>Windows 10</a:t>
            </a:r>
            <a:r>
              <a:rPr dirty="0" sz="800" spc="-85">
                <a:latin typeface="푸른전남"/>
                <a:cs typeface="푸른전남"/>
              </a:rPr>
              <a:t> </a:t>
            </a:r>
            <a:r>
              <a:rPr dirty="0" sz="800">
                <a:latin typeface="푸른전남"/>
                <a:cs typeface="푸른전남"/>
              </a:rPr>
              <a:t>64bit</a:t>
            </a:r>
            <a:endParaRPr sz="800">
              <a:latin typeface="푸른전남"/>
              <a:cs typeface="푸른전남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19215" y="4046980"/>
            <a:ext cx="454025" cy="40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">
                <a:latin typeface="푸른전남"/>
                <a:cs typeface="푸른전남"/>
              </a:rPr>
              <a:t>API</a:t>
            </a:r>
            <a:endParaRPr sz="1000">
              <a:latin typeface="푸른전남"/>
              <a:cs typeface="푸른전남"/>
            </a:endParaRPr>
          </a:p>
          <a:p>
            <a:pPr marL="78105" indent="-65405">
              <a:lnSpc>
                <a:spcPct val="100000"/>
              </a:lnSpc>
              <a:spcBef>
                <a:spcPts val="819"/>
              </a:spcBef>
              <a:buChar char="·"/>
              <a:tabLst>
                <a:tab pos="78740" algn="l"/>
              </a:tabLst>
            </a:pPr>
            <a:r>
              <a:rPr dirty="0" sz="800">
                <a:latin typeface="푸른전남"/>
                <a:cs typeface="푸른전남"/>
              </a:rPr>
              <a:t>J</a:t>
            </a:r>
            <a:r>
              <a:rPr dirty="0" sz="800" spc="-25">
                <a:latin typeface="푸른전남"/>
                <a:cs typeface="푸른전남"/>
              </a:rPr>
              <a:t>f</a:t>
            </a:r>
            <a:r>
              <a:rPr dirty="0" sz="800">
                <a:latin typeface="푸른전남"/>
                <a:cs typeface="푸른전남"/>
              </a:rPr>
              <a:t>oneix</a:t>
            </a:r>
            <a:endParaRPr sz="800">
              <a:latin typeface="푸른전남"/>
              <a:cs typeface="푸른전남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665223" y="4093379"/>
            <a:ext cx="854109" cy="1388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5971889" y="3042688"/>
            <a:ext cx="636421" cy="31675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45032" y="2730982"/>
            <a:ext cx="1944000" cy="358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837199" y="4643983"/>
            <a:ext cx="695999" cy="2891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678053" y="4187132"/>
            <a:ext cx="539999" cy="48937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29853" y="4867780"/>
            <a:ext cx="539999" cy="540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4501653" y="4729381"/>
            <a:ext cx="540000" cy="5399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681410" y="2854285"/>
            <a:ext cx="537378" cy="6055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501653" y="4075781"/>
            <a:ext cx="539999" cy="53999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9303" y="360008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00628" y="1742757"/>
            <a:ext cx="9091295" cy="0"/>
          </a:xfrm>
          <a:custGeom>
            <a:avLst/>
            <a:gdLst/>
            <a:ahLst/>
            <a:cxnLst/>
            <a:rect l="l" t="t" r="r" b="b"/>
            <a:pathLst>
              <a:path w="9091295" h="0">
                <a:moveTo>
                  <a:pt x="0" y="0"/>
                </a:moveTo>
                <a:lnTo>
                  <a:pt x="90907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00628" y="6062753"/>
            <a:ext cx="9091295" cy="0"/>
          </a:xfrm>
          <a:custGeom>
            <a:avLst/>
            <a:gdLst/>
            <a:ahLst/>
            <a:cxnLst/>
            <a:rect l="l" t="t" r="r" b="b"/>
            <a:pathLst>
              <a:path w="9091295" h="0">
                <a:moveTo>
                  <a:pt x="0" y="0"/>
                </a:moveTo>
                <a:lnTo>
                  <a:pt x="9090748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62803" y="1922753"/>
            <a:ext cx="0" cy="762635"/>
          </a:xfrm>
          <a:custGeom>
            <a:avLst/>
            <a:gdLst/>
            <a:ahLst/>
            <a:cxnLst/>
            <a:rect l="l" t="t" r="r" b="b"/>
            <a:pathLst>
              <a:path w="0" h="762635">
                <a:moveTo>
                  <a:pt x="0" y="0"/>
                </a:moveTo>
                <a:lnTo>
                  <a:pt x="0" y="762293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62803" y="2927667"/>
            <a:ext cx="0" cy="2955290"/>
          </a:xfrm>
          <a:custGeom>
            <a:avLst/>
            <a:gdLst/>
            <a:ahLst/>
            <a:cxnLst/>
            <a:rect l="l" t="t" r="r" b="b"/>
            <a:pathLst>
              <a:path w="0" h="2955290">
                <a:moveTo>
                  <a:pt x="0" y="0"/>
                </a:moveTo>
                <a:lnTo>
                  <a:pt x="0" y="2955085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316395" y="1922753"/>
            <a:ext cx="0" cy="762635"/>
          </a:xfrm>
          <a:custGeom>
            <a:avLst/>
            <a:gdLst/>
            <a:ahLst/>
            <a:cxnLst/>
            <a:rect l="l" t="t" r="r" b="b"/>
            <a:pathLst>
              <a:path w="0" h="762635">
                <a:moveTo>
                  <a:pt x="0" y="0"/>
                </a:moveTo>
                <a:lnTo>
                  <a:pt x="0" y="762293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316395" y="2927667"/>
            <a:ext cx="0" cy="274320"/>
          </a:xfrm>
          <a:custGeom>
            <a:avLst/>
            <a:gdLst/>
            <a:ahLst/>
            <a:cxnLst/>
            <a:rect l="l" t="t" r="r" b="b"/>
            <a:pathLst>
              <a:path w="0" h="274319">
                <a:moveTo>
                  <a:pt x="0" y="0"/>
                </a:moveTo>
                <a:lnTo>
                  <a:pt x="0" y="274281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316395" y="3444570"/>
            <a:ext cx="0" cy="2438400"/>
          </a:xfrm>
          <a:custGeom>
            <a:avLst/>
            <a:gdLst/>
            <a:ahLst/>
            <a:cxnLst/>
            <a:rect l="l" t="t" r="r" b="b"/>
            <a:pathLst>
              <a:path w="0" h="2438400">
                <a:moveTo>
                  <a:pt x="0" y="0"/>
                </a:moveTo>
                <a:lnTo>
                  <a:pt x="0" y="2438182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5670000" y="1922753"/>
            <a:ext cx="0" cy="1758950"/>
          </a:xfrm>
          <a:custGeom>
            <a:avLst/>
            <a:gdLst/>
            <a:ahLst/>
            <a:cxnLst/>
            <a:rect l="l" t="t" r="r" b="b"/>
            <a:pathLst>
              <a:path w="0" h="1758950">
                <a:moveTo>
                  <a:pt x="0" y="0"/>
                </a:moveTo>
                <a:lnTo>
                  <a:pt x="0" y="1758786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670000" y="3924160"/>
            <a:ext cx="0" cy="1958975"/>
          </a:xfrm>
          <a:custGeom>
            <a:avLst/>
            <a:gdLst/>
            <a:ahLst/>
            <a:cxnLst/>
            <a:rect l="l" t="t" r="r" b="b"/>
            <a:pathLst>
              <a:path w="0" h="1958975">
                <a:moveTo>
                  <a:pt x="0" y="0"/>
                </a:moveTo>
                <a:lnTo>
                  <a:pt x="0" y="1958592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023603" y="1922753"/>
            <a:ext cx="0" cy="1758950"/>
          </a:xfrm>
          <a:custGeom>
            <a:avLst/>
            <a:gdLst/>
            <a:ahLst/>
            <a:cxnLst/>
            <a:rect l="l" t="t" r="r" b="b"/>
            <a:pathLst>
              <a:path w="0" h="1758950">
                <a:moveTo>
                  <a:pt x="0" y="0"/>
                </a:moveTo>
                <a:lnTo>
                  <a:pt x="0" y="1758786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023603" y="3924160"/>
            <a:ext cx="0" cy="237490"/>
          </a:xfrm>
          <a:custGeom>
            <a:avLst/>
            <a:gdLst/>
            <a:ahLst/>
            <a:cxnLst/>
            <a:rect l="l" t="t" r="r" b="b"/>
            <a:pathLst>
              <a:path w="0" h="237489">
                <a:moveTo>
                  <a:pt x="0" y="0"/>
                </a:moveTo>
                <a:lnTo>
                  <a:pt x="0" y="236956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023603" y="4403737"/>
            <a:ext cx="0" cy="1479550"/>
          </a:xfrm>
          <a:custGeom>
            <a:avLst/>
            <a:gdLst/>
            <a:ahLst/>
            <a:cxnLst/>
            <a:rect l="l" t="t" r="r" b="b"/>
            <a:pathLst>
              <a:path w="0" h="1479550">
                <a:moveTo>
                  <a:pt x="0" y="0"/>
                </a:moveTo>
                <a:lnTo>
                  <a:pt x="0" y="1479015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8377195" y="1922753"/>
            <a:ext cx="0" cy="2238375"/>
          </a:xfrm>
          <a:custGeom>
            <a:avLst/>
            <a:gdLst/>
            <a:ahLst/>
            <a:cxnLst/>
            <a:rect l="l" t="t" r="r" b="b"/>
            <a:pathLst>
              <a:path w="0" h="2238375">
                <a:moveTo>
                  <a:pt x="0" y="0"/>
                </a:moveTo>
                <a:lnTo>
                  <a:pt x="0" y="2238363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8377195" y="4403737"/>
            <a:ext cx="0" cy="1479550"/>
          </a:xfrm>
          <a:custGeom>
            <a:avLst/>
            <a:gdLst/>
            <a:ahLst/>
            <a:cxnLst/>
            <a:rect l="l" t="t" r="r" b="b"/>
            <a:pathLst>
              <a:path w="0" h="1479550">
                <a:moveTo>
                  <a:pt x="0" y="0"/>
                </a:moveTo>
                <a:lnTo>
                  <a:pt x="0" y="1479015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1637995" y="2685046"/>
            <a:ext cx="3016885" cy="243204"/>
          </a:xfrm>
          <a:custGeom>
            <a:avLst/>
            <a:gdLst/>
            <a:ahLst/>
            <a:cxnLst/>
            <a:rect l="l" t="t" r="r" b="b"/>
            <a:pathLst>
              <a:path w="3016885" h="243205">
                <a:moveTo>
                  <a:pt x="3016808" y="242620"/>
                </a:moveTo>
                <a:lnTo>
                  <a:pt x="0" y="242620"/>
                </a:lnTo>
                <a:lnTo>
                  <a:pt x="0" y="0"/>
                </a:lnTo>
                <a:lnTo>
                  <a:pt x="3016808" y="0"/>
                </a:lnTo>
                <a:lnTo>
                  <a:pt x="3016808" y="242620"/>
                </a:lnTo>
                <a:close/>
              </a:path>
            </a:pathLst>
          </a:custGeom>
          <a:solidFill>
            <a:srgbClr val="EEBC1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360798" y="3681539"/>
            <a:ext cx="3678554" cy="243204"/>
          </a:xfrm>
          <a:custGeom>
            <a:avLst/>
            <a:gdLst/>
            <a:ahLst/>
            <a:cxnLst/>
            <a:rect l="l" t="t" r="r" b="b"/>
            <a:pathLst>
              <a:path w="3678554" h="243204">
                <a:moveTo>
                  <a:pt x="3677996" y="242620"/>
                </a:moveTo>
                <a:lnTo>
                  <a:pt x="0" y="242620"/>
                </a:lnTo>
                <a:lnTo>
                  <a:pt x="0" y="0"/>
                </a:lnTo>
                <a:lnTo>
                  <a:pt x="3677996" y="0"/>
                </a:lnTo>
                <a:lnTo>
                  <a:pt x="3677996" y="242620"/>
                </a:lnTo>
                <a:close/>
              </a:path>
            </a:pathLst>
          </a:custGeom>
          <a:solidFill>
            <a:srgbClr val="EEBC1E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91611" y="3201949"/>
            <a:ext cx="2649855" cy="243204"/>
          </a:xfrm>
          <a:custGeom>
            <a:avLst/>
            <a:gdLst/>
            <a:ahLst/>
            <a:cxnLst/>
            <a:rect l="l" t="t" r="r" b="b"/>
            <a:pathLst>
              <a:path w="2649854" h="243204">
                <a:moveTo>
                  <a:pt x="2649296" y="242620"/>
                </a:moveTo>
                <a:lnTo>
                  <a:pt x="0" y="242620"/>
                </a:lnTo>
                <a:lnTo>
                  <a:pt x="0" y="0"/>
                </a:lnTo>
                <a:lnTo>
                  <a:pt x="2649296" y="0"/>
                </a:lnTo>
                <a:lnTo>
                  <a:pt x="2649296" y="242620"/>
                </a:lnTo>
                <a:close/>
              </a:path>
            </a:pathLst>
          </a:custGeom>
          <a:solidFill>
            <a:srgbClr val="EEBC1E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698947" y="4161116"/>
            <a:ext cx="3355340" cy="243204"/>
          </a:xfrm>
          <a:custGeom>
            <a:avLst/>
            <a:gdLst/>
            <a:ahLst/>
            <a:cxnLst/>
            <a:rect l="l" t="t" r="r" b="b"/>
            <a:pathLst>
              <a:path w="3355340" h="243204">
                <a:moveTo>
                  <a:pt x="3355060" y="242620"/>
                </a:moveTo>
                <a:lnTo>
                  <a:pt x="0" y="242620"/>
                </a:lnTo>
                <a:lnTo>
                  <a:pt x="0" y="0"/>
                </a:lnTo>
                <a:lnTo>
                  <a:pt x="3355060" y="0"/>
                </a:lnTo>
                <a:lnTo>
                  <a:pt x="3355060" y="242620"/>
                </a:lnTo>
                <a:close/>
              </a:path>
            </a:pathLst>
          </a:custGeom>
          <a:solidFill>
            <a:srgbClr val="EEBC1E">
              <a:alpha val="2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59998" y="347308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600005" y="25400"/>
                </a:lnTo>
                <a:lnTo>
                  <a:pt x="36000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6731988" y="7200006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10319303" y="360008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59998" y="3600003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005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07306" y="646349"/>
            <a:ext cx="125095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간트</a:t>
            </a:r>
            <a:r>
              <a:rPr dirty="0" spc="-90"/>
              <a:t> </a:t>
            </a:r>
            <a:r>
              <a:rPr dirty="0"/>
              <a:t>차트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1406996" y="1454077"/>
            <a:ext cx="78784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88975" algn="l"/>
                <a:tab pos="1365885" algn="l"/>
                <a:tab pos="2042795" algn="l"/>
                <a:tab pos="2719705" algn="l"/>
                <a:tab pos="3396615" algn="l"/>
                <a:tab pos="4072890" algn="l"/>
                <a:tab pos="4749800" algn="l"/>
                <a:tab pos="5426710" algn="l"/>
                <a:tab pos="6103620" algn="l"/>
                <a:tab pos="6780530" algn="l"/>
                <a:tab pos="7457440" algn="l"/>
              </a:tabLst>
            </a:pPr>
            <a:r>
              <a:rPr dirty="0" sz="1200">
                <a:latin typeface="푸른전남"/>
                <a:cs typeface="푸른전남"/>
              </a:rPr>
              <a:t>07.31	08.01	08.02	08.03	08.04	08.05	08.06	08.07	08.08	08.09	08.10	08.11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442249" y="2918641"/>
            <a:ext cx="186817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주제 선택 / 화면</a:t>
            </a:r>
            <a:r>
              <a:rPr dirty="0" sz="1200" spc="-3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구성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70492" y="3433448"/>
            <a:ext cx="779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테이블</a:t>
            </a:r>
            <a:r>
              <a:rPr dirty="0" sz="1200" spc="-8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생성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83292" y="3433448"/>
            <a:ext cx="13804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/ 데이터</a:t>
            </a:r>
            <a:r>
              <a:rPr dirty="0" sz="1200" spc="-2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입력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53851" y="3913051"/>
            <a:ext cx="2868930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메뉴 주문 / 주문정보</a:t>
            </a:r>
            <a:r>
              <a:rPr dirty="0" sz="1200" spc="-15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출력</a:t>
            </a:r>
            <a:endParaRPr sz="1200">
              <a:latin typeface="푸른전남"/>
              <a:cs typeface="푸른전남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000">
              <a:latin typeface="Times New Roman"/>
              <a:cs typeface="Times New Roman"/>
            </a:endParaRPr>
          </a:p>
          <a:p>
            <a:pPr marL="1189355">
              <a:lnSpc>
                <a:spcPct val="100000"/>
              </a:lnSpc>
            </a:pPr>
            <a:r>
              <a:rPr dirty="0" sz="1200">
                <a:latin typeface="푸른전남"/>
                <a:cs typeface="푸른전남"/>
              </a:rPr>
              <a:t>관리자 로그인 / 차트</a:t>
            </a:r>
            <a:r>
              <a:rPr dirty="0" sz="1200" spc="-95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구현</a:t>
            </a:r>
            <a:endParaRPr sz="1200">
              <a:latin typeface="푸른전남"/>
              <a:cs typeface="푸른전남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9302" y="360005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360003" y="347305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599992" y="25400"/>
                </a:lnTo>
                <a:lnTo>
                  <a:pt x="3599992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731985" y="7200003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0319302" y="360005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0003" y="3600006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599992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299" y="646343"/>
            <a:ext cx="18180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요구사항</a:t>
            </a:r>
            <a:r>
              <a:rPr dirty="0" spc="-90"/>
              <a:t> </a:t>
            </a:r>
            <a:r>
              <a:rPr dirty="0"/>
              <a:t>분석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71650" y="1870964"/>
          <a:ext cx="8155305" cy="4251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320"/>
                <a:gridCol w="2323464"/>
                <a:gridCol w="1440179"/>
                <a:gridCol w="2574289"/>
              </a:tblGrid>
              <a:tr h="63373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메뉴</a:t>
                      </a:r>
                      <a:r>
                        <a:rPr dirty="0" sz="1200" spc="-5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주문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127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화면</a:t>
                      </a:r>
                      <a:r>
                        <a:rPr dirty="0" sz="1200" spc="-10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이름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12065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메뉴</a:t>
                      </a:r>
                      <a:r>
                        <a:rPr dirty="0" sz="1200" spc="-5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주문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요구사항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12065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메뉴</a:t>
                      </a:r>
                      <a:r>
                        <a:rPr dirty="0" sz="1200" spc="-5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주문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내용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6452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원하는 메뉴를 주문하고 주문정보를</a:t>
                      </a:r>
                      <a:r>
                        <a:rPr dirty="0" sz="1200" spc="-10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확인한다.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선행조건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7719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원하는 메뉴 플러스</a:t>
                      </a:r>
                      <a:r>
                        <a:rPr dirty="0" sz="1200" spc="-30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클릭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259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후행조건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0929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주문 정보</a:t>
                      </a:r>
                      <a:r>
                        <a:rPr dirty="0" sz="1200" spc="-15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업데이트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기본동작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28600" indent="-179070">
                        <a:lnSpc>
                          <a:spcPct val="100000"/>
                        </a:lnSpc>
                        <a:buAutoNum type="arabicPeriod"/>
                        <a:tabLst>
                          <a:tab pos="229235" algn="l"/>
                        </a:tabLst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원하는 메뉴 클릭(+버튼은 추가 및 증가, -버튼은 취소 및</a:t>
                      </a:r>
                      <a:r>
                        <a:rPr dirty="0" sz="1200" spc="-20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감소)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  <a:p>
                      <a:pPr marL="228600" indent="-179070">
                        <a:lnSpc>
                          <a:spcPct val="100000"/>
                        </a:lnSpc>
                        <a:buAutoNum type="arabicPeriod"/>
                        <a:tabLst>
                          <a:tab pos="229235" algn="l"/>
                        </a:tabLst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취소버튼은</a:t>
                      </a:r>
                      <a:r>
                        <a:rPr dirty="0" sz="1200" spc="-5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초기화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  <a:p>
                      <a:pPr marL="228600" indent="-179070">
                        <a:lnSpc>
                          <a:spcPct val="100000"/>
                        </a:lnSpc>
                        <a:buAutoNum type="arabicPeriod"/>
                        <a:tabLst>
                          <a:tab pos="229235" algn="l"/>
                        </a:tabLst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메뉴 클릭 시, 주문정보 출력(메뉴 이름, 수량, 가격, 총합</a:t>
                      </a:r>
                      <a:r>
                        <a:rPr dirty="0" sz="1200" spc="-20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가격)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984" y="7200003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19299" y="360005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1" y="3600006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599992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001" y="347305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599992" y="25400"/>
                </a:lnTo>
                <a:lnTo>
                  <a:pt x="3599992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19299" y="360005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306" y="646343"/>
            <a:ext cx="181800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요구사항</a:t>
            </a:r>
            <a:r>
              <a:rPr dirty="0" spc="-90"/>
              <a:t> </a:t>
            </a:r>
            <a:r>
              <a:rPr dirty="0"/>
              <a:t>분석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271650" y="1870964"/>
          <a:ext cx="8155305" cy="4251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320"/>
                <a:gridCol w="2323464"/>
                <a:gridCol w="1440179"/>
                <a:gridCol w="2574289"/>
              </a:tblGrid>
              <a:tr h="63373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1054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관리자</a:t>
                      </a:r>
                      <a:r>
                        <a:rPr dirty="0" sz="1200" spc="-5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기능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화면</a:t>
                      </a:r>
                      <a:r>
                        <a:rPr dirty="0" sz="1200" spc="-10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이름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120650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관리자</a:t>
                      </a:r>
                      <a:r>
                        <a:rPr dirty="0" sz="1200" spc="-5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기능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요구사항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826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주문 정보 테이블 / 항목, 월별 매출</a:t>
                      </a:r>
                      <a:r>
                        <a:rPr dirty="0" sz="1200" spc="-15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정보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내용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marR="120650">
                        <a:lnSpc>
                          <a:spcPct val="100000"/>
                        </a:lnSpc>
                        <a:spcBef>
                          <a:spcPts val="865"/>
                        </a:spcBef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현재까지 주문 정보들을 확인</a:t>
                      </a:r>
                      <a:r>
                        <a:rPr dirty="0" sz="1200" spc="-10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가능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  <a:p>
                      <a:pPr algn="ctr" marR="12128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항목별, 월별로 매출 정보가 시각적인 요소로 확인이</a:t>
                      </a:r>
                      <a:r>
                        <a:rPr dirty="0" sz="1200" spc="-20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가능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1098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6337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선행조건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 marR="571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로그인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259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후행조건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63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7092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주문 정보</a:t>
                      </a:r>
                      <a:r>
                        <a:rPr dirty="0" sz="1200" spc="-15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읽어오기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66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algn="ctr" marR="5270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기본동작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228600" indent="-179070">
                        <a:lnSpc>
                          <a:spcPct val="100000"/>
                        </a:lnSpc>
                        <a:buAutoNum type="arabicPeriod"/>
                        <a:tabLst>
                          <a:tab pos="229235" algn="l"/>
                        </a:tabLst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관리자 로그인(비밀번호</a:t>
                      </a:r>
                      <a:r>
                        <a:rPr dirty="0" sz="1200" spc="-100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확인)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  <a:p>
                      <a:pPr marL="228600" indent="-179070">
                        <a:lnSpc>
                          <a:spcPct val="100000"/>
                        </a:lnSpc>
                        <a:buAutoNum type="arabicPeriod"/>
                        <a:tabLst>
                          <a:tab pos="229235" algn="l"/>
                        </a:tabLst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테이블 형태로 주문정보</a:t>
                      </a:r>
                      <a:r>
                        <a:rPr dirty="0" sz="1200" spc="-100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출력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  <a:p>
                      <a:pPr marL="228600" indent="-179070">
                        <a:lnSpc>
                          <a:spcPct val="100000"/>
                        </a:lnSpc>
                        <a:buAutoNum type="arabicPeriod"/>
                        <a:tabLst>
                          <a:tab pos="229235" algn="l"/>
                        </a:tabLst>
                      </a:pPr>
                      <a:r>
                        <a:rPr dirty="0" sz="1200">
                          <a:latin typeface="푸른전남"/>
                          <a:cs typeface="푸른전남"/>
                        </a:rPr>
                        <a:t>항목별, 월별로 매출 정보를 시각적인 요소로 확인이</a:t>
                      </a:r>
                      <a:r>
                        <a:rPr dirty="0" sz="1200" spc="-15">
                          <a:latin typeface="푸른전남"/>
                          <a:cs typeface="푸른전남"/>
                        </a:rPr>
                        <a:t> </a:t>
                      </a:r>
                      <a:r>
                        <a:rPr dirty="0" sz="1200">
                          <a:latin typeface="푸른전남"/>
                          <a:cs typeface="푸른전남"/>
                        </a:rPr>
                        <a:t>가능</a:t>
                      </a:r>
                      <a:endParaRPr sz="1200">
                        <a:latin typeface="푸른전남"/>
                        <a:cs typeface="푸른전남"/>
                      </a:endParaRPr>
                    </a:p>
                  </a:txBody>
                  <a:tcPr marL="0" marR="0" marB="0" marT="444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19305" y="360005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2160002" y="2082709"/>
            <a:ext cx="6372225" cy="0"/>
          </a:xfrm>
          <a:custGeom>
            <a:avLst/>
            <a:gdLst/>
            <a:ahLst/>
            <a:cxnLst/>
            <a:rect l="l" t="t" r="r" b="b"/>
            <a:pathLst>
              <a:path w="6372225" h="0">
                <a:moveTo>
                  <a:pt x="0" y="0"/>
                </a:moveTo>
                <a:lnTo>
                  <a:pt x="3185998" y="0"/>
                </a:lnTo>
                <a:lnTo>
                  <a:pt x="63719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160002" y="5682701"/>
            <a:ext cx="6372225" cy="0"/>
          </a:xfrm>
          <a:custGeom>
            <a:avLst/>
            <a:gdLst/>
            <a:ahLst/>
            <a:cxnLst/>
            <a:rect l="l" t="t" r="r" b="b"/>
            <a:pathLst>
              <a:path w="6372225" h="0">
                <a:moveTo>
                  <a:pt x="0" y="0"/>
                </a:moveTo>
                <a:lnTo>
                  <a:pt x="3185998" y="0"/>
                </a:lnTo>
                <a:lnTo>
                  <a:pt x="637197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284002" y="2262700"/>
            <a:ext cx="0" cy="3240405"/>
          </a:xfrm>
          <a:custGeom>
            <a:avLst/>
            <a:gdLst/>
            <a:ahLst/>
            <a:cxnLst/>
            <a:rect l="l" t="t" r="r" b="b"/>
            <a:pathLst>
              <a:path w="0" h="3240404">
                <a:moveTo>
                  <a:pt x="0" y="3239998"/>
                </a:moveTo>
                <a:lnTo>
                  <a:pt x="0" y="0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408002" y="2262700"/>
            <a:ext cx="0" cy="3240405"/>
          </a:xfrm>
          <a:custGeom>
            <a:avLst/>
            <a:gdLst/>
            <a:ahLst/>
            <a:cxnLst/>
            <a:rect l="l" t="t" r="r" b="b"/>
            <a:pathLst>
              <a:path w="0" h="3240404">
                <a:moveTo>
                  <a:pt x="0" y="3239998"/>
                </a:moveTo>
                <a:lnTo>
                  <a:pt x="0" y="0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60000" y="347305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600005" y="25400"/>
                </a:lnTo>
                <a:lnTo>
                  <a:pt x="36000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6731989" y="7200003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19305" y="360005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60000" y="3600006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599992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707306" y="646343"/>
            <a:ext cx="26682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데이터베이스</a:t>
            </a:r>
            <a:r>
              <a:rPr dirty="0" spc="-90"/>
              <a:t> </a:t>
            </a:r>
            <a:r>
              <a:rPr dirty="0"/>
              <a:t>구조도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23" name="object 2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100209" y="1834128"/>
            <a:ext cx="49212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MENU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40040" y="3254649"/>
            <a:ext cx="1644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id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97394" y="3625438"/>
            <a:ext cx="449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name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15987" y="3996227"/>
            <a:ext cx="412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price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65996" y="3254649"/>
            <a:ext cx="1160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푸른전남"/>
                <a:cs typeface="푸른전남"/>
              </a:rPr>
              <a:t>VARCHAR(200)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765996" y="3625438"/>
            <a:ext cx="1160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푸른전남"/>
                <a:cs typeface="푸른전남"/>
              </a:rPr>
              <a:t>VARCHAR(200)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65996" y="3996227"/>
            <a:ext cx="1160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푸른전남"/>
                <a:cs typeface="푸른전남"/>
              </a:rPr>
              <a:t>VARCHAR(200)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13540" y="3254649"/>
            <a:ext cx="513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메뉴</a:t>
            </a:r>
            <a:r>
              <a:rPr dirty="0" sz="1200" spc="-8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ID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50903" y="3625438"/>
            <a:ext cx="638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메뉴</a:t>
            </a:r>
            <a:r>
              <a:rPr dirty="0" sz="1200" spc="-8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이름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150903" y="3996227"/>
            <a:ext cx="638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메뉴</a:t>
            </a:r>
            <a:r>
              <a:rPr dirty="0" sz="1200" spc="-8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가격</a:t>
            </a:r>
            <a:endParaRPr sz="1200">
              <a:latin typeface="푸른전남"/>
              <a:cs typeface="푸른전남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84000" y="2271096"/>
            <a:ext cx="0" cy="3240405"/>
          </a:xfrm>
          <a:custGeom>
            <a:avLst/>
            <a:gdLst/>
            <a:ahLst/>
            <a:cxnLst/>
            <a:rect l="l" t="t" r="r" b="b"/>
            <a:pathLst>
              <a:path w="0" h="3240404">
                <a:moveTo>
                  <a:pt x="0" y="3239998"/>
                </a:moveTo>
                <a:lnTo>
                  <a:pt x="0" y="0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408000" y="2271096"/>
            <a:ext cx="0" cy="3240405"/>
          </a:xfrm>
          <a:custGeom>
            <a:avLst/>
            <a:gdLst/>
            <a:ahLst/>
            <a:cxnLst/>
            <a:rect l="l" t="t" r="r" b="b"/>
            <a:pathLst>
              <a:path w="0" h="3240404">
                <a:moveTo>
                  <a:pt x="0" y="3239998"/>
                </a:moveTo>
                <a:lnTo>
                  <a:pt x="0" y="0"/>
                </a:lnTo>
              </a:path>
            </a:pathLst>
          </a:custGeom>
          <a:ln w="12700">
            <a:solidFill>
              <a:srgbClr val="C5C5C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59998" y="347305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600005" y="25400"/>
                </a:lnTo>
                <a:lnTo>
                  <a:pt x="36000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731988" y="7200003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19303" y="360005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9998" y="3600006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599992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59998" y="347305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600005" y="25400"/>
                </a:lnTo>
                <a:lnTo>
                  <a:pt x="3600005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0319303" y="360005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599992"/>
                </a:moveTo>
                <a:lnTo>
                  <a:pt x="25400" y="3599992"/>
                </a:lnTo>
                <a:lnTo>
                  <a:pt x="25400" y="0"/>
                </a:lnTo>
                <a:lnTo>
                  <a:pt x="0" y="0"/>
                </a:lnTo>
                <a:lnTo>
                  <a:pt x="0" y="3599992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160000" y="2082709"/>
            <a:ext cx="6372225" cy="0"/>
          </a:xfrm>
          <a:custGeom>
            <a:avLst/>
            <a:gdLst/>
            <a:ahLst/>
            <a:cxnLst/>
            <a:rect l="l" t="t" r="r" b="b"/>
            <a:pathLst>
              <a:path w="6372225" h="0">
                <a:moveTo>
                  <a:pt x="0" y="0"/>
                </a:moveTo>
                <a:lnTo>
                  <a:pt x="3185998" y="0"/>
                </a:lnTo>
                <a:lnTo>
                  <a:pt x="637198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160000" y="5682701"/>
            <a:ext cx="6372225" cy="0"/>
          </a:xfrm>
          <a:custGeom>
            <a:avLst/>
            <a:gdLst/>
            <a:ahLst/>
            <a:cxnLst/>
            <a:rect l="l" t="t" r="r" b="b"/>
            <a:pathLst>
              <a:path w="6372225" h="0">
                <a:moveTo>
                  <a:pt x="0" y="0"/>
                </a:moveTo>
                <a:lnTo>
                  <a:pt x="3185998" y="0"/>
                </a:lnTo>
                <a:lnTo>
                  <a:pt x="6371983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07306" y="646343"/>
            <a:ext cx="266827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데이터베이스</a:t>
            </a:r>
            <a:r>
              <a:rPr dirty="0" spc="-90"/>
              <a:t> </a:t>
            </a:r>
            <a:r>
              <a:rPr dirty="0"/>
              <a:t>구조도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36" name="object 3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75374" y="1834128"/>
            <a:ext cx="1141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ORDER_</a:t>
            </a:r>
            <a:r>
              <a:rPr dirty="0" sz="1200" spc="-100">
                <a:latin typeface="푸른전남"/>
                <a:cs typeface="푸른전남"/>
              </a:rPr>
              <a:t>T</a:t>
            </a:r>
            <a:r>
              <a:rPr dirty="0" sz="1200">
                <a:latin typeface="푸른전남"/>
                <a:cs typeface="푸른전남"/>
              </a:rPr>
              <a:t>ABLE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64709" y="2517795"/>
            <a:ext cx="514984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userID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9141" y="2888584"/>
            <a:ext cx="6057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o</a:t>
            </a:r>
            <a:r>
              <a:rPr dirty="0" sz="1200" spc="-20">
                <a:latin typeface="푸른전남"/>
                <a:cs typeface="푸른전남"/>
              </a:rPr>
              <a:t>r</a:t>
            </a:r>
            <a:r>
              <a:rPr dirty="0" sz="1200">
                <a:latin typeface="푸른전남"/>
                <a:cs typeface="푸른전남"/>
              </a:rPr>
              <a:t>derID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916093" y="3259373"/>
            <a:ext cx="61214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menuID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97323" y="3630162"/>
            <a:ext cx="4495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name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015915" y="4000952"/>
            <a:ext cx="4121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price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993818" y="4371741"/>
            <a:ext cx="45656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count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15840" y="4742530"/>
            <a:ext cx="101219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o</a:t>
            </a:r>
            <a:r>
              <a:rPr dirty="0" sz="1200" spc="-20">
                <a:latin typeface="푸른전남"/>
                <a:cs typeface="푸른전남"/>
              </a:rPr>
              <a:t>r</a:t>
            </a:r>
            <a:r>
              <a:rPr dirty="0" sz="1200">
                <a:latin typeface="푸른전남"/>
                <a:cs typeface="푸른전남"/>
              </a:rPr>
              <a:t>de</a:t>
            </a:r>
            <a:r>
              <a:rPr dirty="0" sz="1200" spc="-20">
                <a:latin typeface="푸른전남"/>
                <a:cs typeface="푸른전남"/>
              </a:rPr>
              <a:t>r</a:t>
            </a:r>
            <a:r>
              <a:rPr dirty="0" sz="1200">
                <a:latin typeface="푸른전남"/>
                <a:cs typeface="푸른전남"/>
              </a:rPr>
              <a:t>edTime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02196" y="2517795"/>
            <a:ext cx="10877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NUMBER(200)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765925" y="2888584"/>
            <a:ext cx="1160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푸른전남"/>
                <a:cs typeface="푸른전남"/>
              </a:rPr>
              <a:t>VARCHAR(200)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65925" y="3259373"/>
            <a:ext cx="1160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푸른전남"/>
                <a:cs typeface="푸른전남"/>
              </a:rPr>
              <a:t>VARCHAR(200)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65925" y="3630162"/>
            <a:ext cx="1160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푸른전남"/>
                <a:cs typeface="푸른전남"/>
              </a:rPr>
              <a:t>VARCHAR(200)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65925" y="4000952"/>
            <a:ext cx="1160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푸른전남"/>
                <a:cs typeface="푸른전남"/>
              </a:rPr>
              <a:t>VARCHAR(200)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65925" y="4371741"/>
            <a:ext cx="116014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푸른전남"/>
                <a:cs typeface="푸른전남"/>
              </a:rPr>
              <a:t>VARCHAR(200)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81749" y="4742530"/>
            <a:ext cx="92836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5">
                <a:latin typeface="푸른전남"/>
                <a:cs typeface="푸른전남"/>
              </a:rPr>
              <a:t>TIMESTAMP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150832" y="2517795"/>
            <a:ext cx="638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주문</a:t>
            </a:r>
            <a:r>
              <a:rPr dirty="0" sz="1200" spc="-8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순서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13469" y="2888584"/>
            <a:ext cx="513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주문</a:t>
            </a:r>
            <a:r>
              <a:rPr dirty="0" sz="1200" spc="-8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ID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50832" y="3630162"/>
            <a:ext cx="638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메뉴</a:t>
            </a:r>
            <a:r>
              <a:rPr dirty="0" sz="1200" spc="-8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이름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150832" y="4000952"/>
            <a:ext cx="638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메뉴</a:t>
            </a:r>
            <a:r>
              <a:rPr dirty="0" sz="1200" spc="-8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가격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150832" y="4371741"/>
            <a:ext cx="63817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주문</a:t>
            </a:r>
            <a:r>
              <a:rPr dirty="0" sz="1200" spc="-8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수량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79967" y="4742530"/>
            <a:ext cx="7797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주문한</a:t>
            </a:r>
            <a:r>
              <a:rPr dirty="0" sz="1200" spc="-8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시간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213317" y="3259373"/>
            <a:ext cx="51308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메뉴</a:t>
            </a:r>
            <a:r>
              <a:rPr dirty="0" sz="1200" spc="-8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ID</a:t>
            </a:r>
            <a:endParaRPr sz="1200">
              <a:latin typeface="푸른전남"/>
              <a:cs typeface="푸른전남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1985" y="7200007"/>
            <a:ext cx="3600450" cy="0"/>
          </a:xfrm>
          <a:custGeom>
            <a:avLst/>
            <a:gdLst/>
            <a:ahLst/>
            <a:cxnLst/>
            <a:rect l="l" t="t" r="r" b="b"/>
            <a:pathLst>
              <a:path w="3600450" h="0">
                <a:moveTo>
                  <a:pt x="0" y="0"/>
                </a:moveTo>
                <a:lnTo>
                  <a:pt x="3599992" y="0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0319302" y="360003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60003" y="3600003"/>
            <a:ext cx="0" cy="3600450"/>
          </a:xfrm>
          <a:custGeom>
            <a:avLst/>
            <a:gdLst/>
            <a:ahLst/>
            <a:cxnLst/>
            <a:rect l="l" t="t" r="r" b="b"/>
            <a:pathLst>
              <a:path w="0" h="3600450">
                <a:moveTo>
                  <a:pt x="0" y="0"/>
                </a:moveTo>
                <a:lnTo>
                  <a:pt x="0" y="3600005"/>
                </a:lnTo>
              </a:path>
            </a:pathLst>
          </a:custGeom>
          <a:ln w="25400">
            <a:solidFill>
              <a:srgbClr val="EEBC1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60003" y="347303"/>
            <a:ext cx="3600450" cy="25400"/>
          </a:xfrm>
          <a:custGeom>
            <a:avLst/>
            <a:gdLst/>
            <a:ahLst/>
            <a:cxnLst/>
            <a:rect l="l" t="t" r="r" b="b"/>
            <a:pathLst>
              <a:path w="3600450" h="25400">
                <a:moveTo>
                  <a:pt x="0" y="25400"/>
                </a:moveTo>
                <a:lnTo>
                  <a:pt x="3599992" y="25400"/>
                </a:lnTo>
                <a:lnTo>
                  <a:pt x="3599992" y="0"/>
                </a:lnTo>
                <a:lnTo>
                  <a:pt x="0" y="0"/>
                </a:lnTo>
                <a:lnTo>
                  <a:pt x="0" y="25400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0319302" y="360003"/>
            <a:ext cx="25400" cy="3600450"/>
          </a:xfrm>
          <a:custGeom>
            <a:avLst/>
            <a:gdLst/>
            <a:ahLst/>
            <a:cxnLst/>
            <a:rect l="l" t="t" r="r" b="b"/>
            <a:pathLst>
              <a:path w="25400" h="3600450">
                <a:moveTo>
                  <a:pt x="0" y="3600005"/>
                </a:moveTo>
                <a:lnTo>
                  <a:pt x="25400" y="3600005"/>
                </a:lnTo>
                <a:lnTo>
                  <a:pt x="25400" y="0"/>
                </a:lnTo>
                <a:lnTo>
                  <a:pt x="0" y="0"/>
                </a:lnTo>
                <a:lnTo>
                  <a:pt x="0" y="3600005"/>
                </a:lnTo>
                <a:close/>
              </a:path>
            </a:pathLst>
          </a:custGeom>
          <a:solidFill>
            <a:srgbClr val="EEBC1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7299" y="646343"/>
            <a:ext cx="14427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스토리보드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96703" y="5184924"/>
            <a:ext cx="13925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카레라이스 주문</a:t>
            </a:r>
            <a:r>
              <a:rPr dirty="0" sz="1200" spc="-9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화면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6322" y="5184924"/>
            <a:ext cx="125095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카레우동 주문</a:t>
            </a:r>
            <a:r>
              <a:rPr dirty="0" sz="1200" spc="-9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화면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267937" y="5184924"/>
            <a:ext cx="167640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푸른전남"/>
                <a:cs typeface="푸른전남"/>
              </a:rPr>
              <a:t>크림카레파스타 주문</a:t>
            </a:r>
            <a:r>
              <a:rPr dirty="0" sz="1200" spc="-90">
                <a:latin typeface="푸른전남"/>
                <a:cs typeface="푸른전남"/>
              </a:rPr>
              <a:t> </a:t>
            </a:r>
            <a:r>
              <a:rPr dirty="0" sz="1200">
                <a:latin typeface="푸른전남"/>
                <a:cs typeface="푸른전남"/>
              </a:rPr>
              <a:t>화면</a:t>
            </a:r>
            <a:endParaRPr sz="1200">
              <a:latin typeface="푸른전남"/>
              <a:cs typeface="푸른전남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0312" y="2168105"/>
            <a:ext cx="2517201" cy="28799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127707" y="2168105"/>
            <a:ext cx="2517209" cy="2879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414478" y="2168105"/>
            <a:ext cx="2517200" cy="28799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25400">
              <a:lnSpc>
                <a:spcPts val="1195"/>
              </a:lnSpc>
            </a:pPr>
            <a:fld id="{81D60167-4931-47E6-BA6A-407CBD079E47}" type="slidenum">
              <a:rPr dirty="0"/>
              <a:t>10</a:t>
            </a:fld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키오스크</a:t>
            </a:r>
            <a:r>
              <a:rPr dirty="0" spc="-70"/>
              <a:t> </a:t>
            </a:r>
            <a:r>
              <a:rPr dirty="0"/>
              <a:t>프로그램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발표</dc:title>
  <dcterms:created xsi:type="dcterms:W3CDTF">2022-01-10T23:09:56Z</dcterms:created>
  <dcterms:modified xsi:type="dcterms:W3CDTF">2022-01-10T23:09:56Z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2021-08-11T00:00:00Z</vt:filetime>
  </property>
  <property fmtid="{D5CDD505-2E9C-101B-9397-08002B2CF9AE}" pid="3" name="Creator">
    <vt:lpwstr>Adobe Illustrator 24.0 (Windows)</vt:lpwstr>
  </property>
  <property fmtid="{D5CDD505-2E9C-101B-9397-08002B2CF9AE}" pid="4" name="LastSaved">
    <vt:filetime>2022-01-10T00:00:00Z</vt:filetime>
  </property>
</Properties>
</file>