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1"/>
  </p:notesMasterIdLst>
  <p:sldIdLst>
    <p:sldId id="256" r:id="rId2"/>
    <p:sldId id="316" r:id="rId3"/>
    <p:sldId id="334" r:id="rId4"/>
    <p:sldId id="335" r:id="rId5"/>
    <p:sldId id="336" r:id="rId6"/>
    <p:sldId id="337" r:id="rId7"/>
    <p:sldId id="338" r:id="rId8"/>
    <p:sldId id="328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ma Govindaraja" initials="BG" lastIdx="2" clrIdx="0">
    <p:extLst>
      <p:ext uri="{19B8F6BF-5375-455C-9EA6-DF929625EA0E}">
        <p15:presenceInfo xmlns:p15="http://schemas.microsoft.com/office/powerpoint/2012/main" userId="S::bama.govindaraja@pb.com::3bc49030-7d3f-4976-b21e-a74b4496b1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6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2A64F-C10D-5E45-8521-00DA76F6438F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240F-D042-B243-BD1F-EA5C103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2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646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CF13B6-F484-0D47-B20D-2E1E5145E277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tools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eclipse.org/downloads/pack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acle.com/java/technologies/javase-downloads.html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36B78-DD9E-5849-86B1-5D194832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119" y="643466"/>
            <a:ext cx="334801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tx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C2FF1-5DA0-B248-A191-1A3A7A5FA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2315" y="0"/>
            <a:ext cx="4534781" cy="6214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Java </a:t>
            </a:r>
            <a:r>
              <a:rPr lang="en-US" sz="1800" dirty="0" err="1"/>
              <a:t>jdk</a:t>
            </a:r>
            <a:r>
              <a:rPr lang="en-US" sz="1800" dirty="0"/>
              <a:t>: </a:t>
            </a:r>
            <a:r>
              <a:rPr lang="en-US" sz="1800" u="sng" dirty="0">
                <a:hlinkClick r:id="rId6"/>
              </a:rPr>
              <a:t>https://www.oracle.com/java/technologies/javase-downloads.html</a:t>
            </a:r>
            <a:endParaRPr lang="en-US" sz="1800" u="sng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Eclipse: </a:t>
            </a:r>
            <a:r>
              <a:rPr lang="en-US" sz="1800" u="sng" dirty="0">
                <a:hlinkClick r:id="rId7"/>
              </a:rPr>
              <a:t>https://www.eclipse.org/downloads/packages/</a:t>
            </a:r>
            <a:endParaRPr lang="en-US" sz="1800" u="sng" dirty="0"/>
          </a:p>
          <a:p>
            <a:r>
              <a:rPr lang="en-US" sz="1800" u="sng" dirty="0"/>
              <a:t>or</a:t>
            </a:r>
            <a:endParaRPr lang="en-US" sz="1800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Spring Tool Suite 4: </a:t>
            </a:r>
            <a:r>
              <a:rPr lang="en-US" sz="1800" u="sng" dirty="0">
                <a:hlinkClick r:id="rId8"/>
              </a:rPr>
              <a:t>https://spring.io/tools</a:t>
            </a:r>
            <a:r>
              <a:rPr lang="en-US" sz="1800" dirty="0"/>
              <a:t>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GitHub</a:t>
            </a:r>
            <a:br>
              <a:rPr lang="en-US" sz="1800" dirty="0"/>
            </a:br>
            <a:r>
              <a:rPr lang="en-US" sz="1800" dirty="0"/>
              <a:t>    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75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5BC9E8E-C837-2D4E-B0B0-3F2FD369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4E8500-BA95-624C-BF18-D3A252C5D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773365"/>
          </a:xfrm>
        </p:spPr>
        <p:txBody>
          <a:bodyPr/>
          <a:lstStyle/>
          <a:p>
            <a:pPr lvl="3"/>
            <a:r>
              <a:rPr lang="en-US" dirty="0"/>
              <a:t>Sequence	  					Example : </a:t>
            </a:r>
            <a:r>
              <a:rPr lang="en-US" dirty="0" err="1"/>
              <a:t>Paycheck.java</a:t>
            </a:r>
            <a:r>
              <a:rPr lang="en-US" dirty="0"/>
              <a:t> 							from class1		</a:t>
            </a:r>
          </a:p>
          <a:p>
            <a:endParaRPr lang="en-US" dirty="0"/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C288B0AC-28A6-B645-A3AF-8227F88C6458}"/>
              </a:ext>
            </a:extLst>
          </p:cNvPr>
          <p:cNvSpPr/>
          <p:nvPr/>
        </p:nvSpPr>
        <p:spPr>
          <a:xfrm>
            <a:off x="2743200" y="2782957"/>
            <a:ext cx="308113" cy="33793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75FAE996-915E-DA40-BFB8-88C19FC7D3B4}"/>
              </a:ext>
            </a:extLst>
          </p:cNvPr>
          <p:cNvSpPr/>
          <p:nvPr/>
        </p:nvSpPr>
        <p:spPr>
          <a:xfrm>
            <a:off x="2077277" y="3405345"/>
            <a:ext cx="1679713" cy="5168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696625E-2735-0042-8106-57DB69F9597C}"/>
              </a:ext>
            </a:extLst>
          </p:cNvPr>
          <p:cNvSpPr/>
          <p:nvPr/>
        </p:nvSpPr>
        <p:spPr>
          <a:xfrm>
            <a:off x="2117034" y="4467639"/>
            <a:ext cx="1679713" cy="52677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E51E019F-F0B9-2641-AC17-0FA8387B6D5D}"/>
              </a:ext>
            </a:extLst>
          </p:cNvPr>
          <p:cNvSpPr/>
          <p:nvPr/>
        </p:nvSpPr>
        <p:spPr>
          <a:xfrm>
            <a:off x="2117034" y="5919544"/>
            <a:ext cx="1789043" cy="437322"/>
          </a:xfrm>
          <a:prstGeom prst="frame">
            <a:avLst>
              <a:gd name="adj1" fmla="val 5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931409-2C57-A340-82E4-DB1E1A55A3B2}"/>
              </a:ext>
            </a:extLst>
          </p:cNvPr>
          <p:cNvSpPr txBox="1"/>
          <p:nvPr/>
        </p:nvSpPr>
        <p:spPr>
          <a:xfrm>
            <a:off x="2202569" y="3444906"/>
            <a:ext cx="136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Statement1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EA84CA-4278-DA4E-934E-3D40CE476ABA}"/>
              </a:ext>
            </a:extLst>
          </p:cNvPr>
          <p:cNvSpPr txBox="1"/>
          <p:nvPr/>
        </p:nvSpPr>
        <p:spPr>
          <a:xfrm>
            <a:off x="2202570" y="4552121"/>
            <a:ext cx="136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88B1EA-EC9B-9E46-BC52-0419B0C35CB6}"/>
              </a:ext>
            </a:extLst>
          </p:cNvPr>
          <p:cNvSpPr txBox="1"/>
          <p:nvPr/>
        </p:nvSpPr>
        <p:spPr>
          <a:xfrm>
            <a:off x="2202569" y="5953539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 n</a:t>
            </a: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CEFBB076-D915-694F-9A80-93A6DE62D910}"/>
              </a:ext>
            </a:extLst>
          </p:cNvPr>
          <p:cNvSpPr/>
          <p:nvPr/>
        </p:nvSpPr>
        <p:spPr>
          <a:xfrm>
            <a:off x="2946951" y="6556843"/>
            <a:ext cx="308113" cy="33793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847B6A-F6BA-3847-8B86-520D909839B5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2897257" y="3120887"/>
            <a:ext cx="19877" cy="28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796C73-66C2-6B4A-B5E8-286227868966}"/>
              </a:ext>
            </a:extLst>
          </p:cNvPr>
          <p:cNvCxnSpPr>
            <a:cxnSpLocks/>
          </p:cNvCxnSpPr>
          <p:nvPr/>
        </p:nvCxnSpPr>
        <p:spPr>
          <a:xfrm>
            <a:off x="2845602" y="3922180"/>
            <a:ext cx="39757" cy="54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ABBFB2-1A73-3A41-8060-53BF26A69E08}"/>
              </a:ext>
            </a:extLst>
          </p:cNvPr>
          <p:cNvCxnSpPr>
            <a:stCxn id="16" idx="2"/>
          </p:cNvCxnSpPr>
          <p:nvPr/>
        </p:nvCxnSpPr>
        <p:spPr>
          <a:xfrm flipH="1">
            <a:off x="2956890" y="4994413"/>
            <a:ext cx="1" cy="95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ADBA1D-4265-4B43-B028-51861078DB24}"/>
              </a:ext>
            </a:extLst>
          </p:cNvPr>
          <p:cNvCxnSpPr>
            <a:cxnSpLocks/>
            <a:endCxn id="27" idx="1"/>
          </p:cNvCxnSpPr>
          <p:nvPr/>
        </p:nvCxnSpPr>
        <p:spPr>
          <a:xfrm flipH="1">
            <a:off x="2992073" y="6302799"/>
            <a:ext cx="12552" cy="30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2074-C87D-4540-B8B1-7760A156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3005-0CFC-7F44-BF50-7A2FD61C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1286"/>
            <a:ext cx="11128248" cy="3910914"/>
          </a:xfrm>
        </p:spPr>
        <p:txBody>
          <a:bodyPr/>
          <a:lstStyle/>
          <a:p>
            <a:pPr lvl="5"/>
            <a:r>
              <a:rPr lang="en-US" dirty="0"/>
              <a:t>Selection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C2C95A38-02D8-5343-9714-9F08504E7336}"/>
              </a:ext>
            </a:extLst>
          </p:cNvPr>
          <p:cNvSpPr/>
          <p:nvPr/>
        </p:nvSpPr>
        <p:spPr>
          <a:xfrm>
            <a:off x="1889265" y="2832651"/>
            <a:ext cx="417443" cy="3776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4B780B91-EADF-D64B-A95C-95521A24B45B}"/>
              </a:ext>
            </a:extLst>
          </p:cNvPr>
          <p:cNvSpPr/>
          <p:nvPr/>
        </p:nvSpPr>
        <p:spPr>
          <a:xfrm rot="18053938">
            <a:off x="1901151" y="3804446"/>
            <a:ext cx="811114" cy="78612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766550-BC50-4449-BEDE-8D08F14CC77F}"/>
              </a:ext>
            </a:extLst>
          </p:cNvPr>
          <p:cNvCxnSpPr/>
          <p:nvPr/>
        </p:nvCxnSpPr>
        <p:spPr>
          <a:xfrm>
            <a:off x="2196548" y="3210338"/>
            <a:ext cx="0" cy="43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9E2D64-9B6E-4149-83B1-3358075090D0}"/>
              </a:ext>
            </a:extLst>
          </p:cNvPr>
          <p:cNvSpPr txBox="1"/>
          <p:nvPr/>
        </p:nvSpPr>
        <p:spPr>
          <a:xfrm>
            <a:off x="1987826" y="4174435"/>
            <a:ext cx="77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74F35D-F36A-0E48-8E19-76BAE1C1C763}"/>
              </a:ext>
            </a:extLst>
          </p:cNvPr>
          <p:cNvCxnSpPr/>
          <p:nvPr/>
        </p:nvCxnSpPr>
        <p:spPr>
          <a:xfrm>
            <a:off x="2852248" y="4045226"/>
            <a:ext cx="121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9901A7-5E65-4349-8ADA-0234654C4C40}"/>
              </a:ext>
            </a:extLst>
          </p:cNvPr>
          <p:cNvCxnSpPr/>
          <p:nvPr/>
        </p:nvCxnSpPr>
        <p:spPr>
          <a:xfrm flipH="1">
            <a:off x="755374" y="4323522"/>
            <a:ext cx="1005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5C4BB0-87E4-894D-8582-7DC38CB3C768}"/>
              </a:ext>
            </a:extLst>
          </p:cNvPr>
          <p:cNvCxnSpPr>
            <a:cxnSpLocks/>
            <a:stCxn id="19" idx="3"/>
            <a:endCxn id="17" idx="0"/>
          </p:cNvCxnSpPr>
          <p:nvPr/>
        </p:nvCxnSpPr>
        <p:spPr>
          <a:xfrm>
            <a:off x="4065009" y="4110623"/>
            <a:ext cx="0" cy="142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5C8614-4B0E-3C4A-B98B-D4EB176DD879}"/>
              </a:ext>
            </a:extLst>
          </p:cNvPr>
          <p:cNvCxnSpPr/>
          <p:nvPr/>
        </p:nvCxnSpPr>
        <p:spPr>
          <a:xfrm>
            <a:off x="755374" y="4323522"/>
            <a:ext cx="0" cy="12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ame 16">
            <a:extLst>
              <a:ext uri="{FF2B5EF4-FFF2-40B4-BE49-F238E27FC236}">
                <a16:creationId xmlns:a16="http://schemas.microsoft.com/office/drawing/2014/main" id="{9386938F-C988-DB48-BF99-B56CB76B54D2}"/>
              </a:ext>
            </a:extLst>
          </p:cNvPr>
          <p:cNvSpPr/>
          <p:nvPr/>
        </p:nvSpPr>
        <p:spPr>
          <a:xfrm>
            <a:off x="3264909" y="5536094"/>
            <a:ext cx="1600199" cy="6360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7A729AE-C944-B54A-8D7F-A143A0C6C278}"/>
              </a:ext>
            </a:extLst>
          </p:cNvPr>
          <p:cNvSpPr/>
          <p:nvPr/>
        </p:nvSpPr>
        <p:spPr>
          <a:xfrm>
            <a:off x="178904" y="5546035"/>
            <a:ext cx="1582264" cy="46713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A538B-15CA-FA40-B6BC-68C50A0923CA}"/>
              </a:ext>
            </a:extLst>
          </p:cNvPr>
          <p:cNvSpPr txBox="1"/>
          <p:nvPr/>
        </p:nvSpPr>
        <p:spPr>
          <a:xfrm>
            <a:off x="3448878" y="3925957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53514A-DB61-694C-86CF-4DB05C178E92}"/>
              </a:ext>
            </a:extLst>
          </p:cNvPr>
          <p:cNvSpPr txBox="1"/>
          <p:nvPr/>
        </p:nvSpPr>
        <p:spPr>
          <a:xfrm>
            <a:off x="1003853" y="4164227"/>
            <a:ext cx="104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57467-9325-DC4A-B52D-984F0DDE17C4}"/>
              </a:ext>
            </a:extLst>
          </p:cNvPr>
          <p:cNvSpPr txBox="1"/>
          <p:nvPr/>
        </p:nvSpPr>
        <p:spPr>
          <a:xfrm>
            <a:off x="226134" y="5589969"/>
            <a:ext cx="171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5403A-2429-254A-8C50-ED4F23CF9CFB}"/>
              </a:ext>
            </a:extLst>
          </p:cNvPr>
          <p:cNvSpPr txBox="1"/>
          <p:nvPr/>
        </p:nvSpPr>
        <p:spPr>
          <a:xfrm rot="10800000" flipV="1">
            <a:off x="3354360" y="5675648"/>
            <a:ext cx="142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 1 </a:t>
            </a: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2BF3FEA1-7D58-8040-A04B-A1F1828A7CFD}"/>
              </a:ext>
            </a:extLst>
          </p:cNvPr>
          <p:cNvSpPr/>
          <p:nvPr/>
        </p:nvSpPr>
        <p:spPr>
          <a:xfrm>
            <a:off x="2376419" y="5794781"/>
            <a:ext cx="388594" cy="38407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940A9C-5671-C74E-9838-66731854600E}"/>
              </a:ext>
            </a:extLst>
          </p:cNvPr>
          <p:cNvCxnSpPr/>
          <p:nvPr/>
        </p:nvCxnSpPr>
        <p:spPr>
          <a:xfrm>
            <a:off x="1761168" y="5774635"/>
            <a:ext cx="1503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8E3342-9521-434C-B7C4-62DD8DE5F734}"/>
              </a:ext>
            </a:extLst>
          </p:cNvPr>
          <p:cNvSpPr txBox="1"/>
          <p:nvPr/>
        </p:nvSpPr>
        <p:spPr>
          <a:xfrm>
            <a:off x="3262184" y="2520778"/>
            <a:ext cx="19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wages</a:t>
            </a:r>
          </a:p>
        </p:txBody>
      </p:sp>
    </p:spTree>
    <p:extLst>
      <p:ext uri="{BB962C8B-B14F-4D97-AF65-F5344CB8AC3E}">
        <p14:creationId xmlns:p14="http://schemas.microsoft.com/office/powerpoint/2010/main" val="55726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D28E-D1B7-D24B-9C39-C5F6971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48C6-2FFC-144F-8275-5B535A26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04171"/>
          </a:xfrm>
          <a:noFill/>
        </p:spPr>
        <p:txBody>
          <a:bodyPr/>
          <a:lstStyle/>
          <a:p>
            <a:pPr marL="1371400" lvl="5" indent="0">
              <a:buNone/>
            </a:pPr>
            <a:r>
              <a:rPr lang="en-US" dirty="0"/>
              <a:t>Loop.         (Example: wages for 5 employee )</a:t>
            </a:r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lvl="8"/>
            <a:r>
              <a:rPr lang="en-US" dirty="0"/>
              <a:t>True																															</a:t>
            </a:r>
          </a:p>
          <a:p>
            <a:pPr marL="2271400" lvl="8" indent="0">
              <a:buNone/>
            </a:pPr>
            <a:r>
              <a:rPr lang="en-US" dirty="0"/>
              <a:t>																				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394BE911-7E67-D241-BA3E-49D7979BA218}"/>
              </a:ext>
            </a:extLst>
          </p:cNvPr>
          <p:cNvSpPr/>
          <p:nvPr/>
        </p:nvSpPr>
        <p:spPr>
          <a:xfrm>
            <a:off x="2248930" y="2434281"/>
            <a:ext cx="766119" cy="6796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11D3999-3735-0042-9D62-71F4E56B649C}"/>
              </a:ext>
            </a:extLst>
          </p:cNvPr>
          <p:cNvSpPr/>
          <p:nvPr/>
        </p:nvSpPr>
        <p:spPr>
          <a:xfrm rot="2853809">
            <a:off x="1964586" y="3842565"/>
            <a:ext cx="1093507" cy="1116862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DE76C3-A243-704D-B767-4F6F2EF306B2}"/>
              </a:ext>
            </a:extLst>
          </p:cNvPr>
          <p:cNvCxnSpPr/>
          <p:nvPr/>
        </p:nvCxnSpPr>
        <p:spPr>
          <a:xfrm>
            <a:off x="2631989" y="3113903"/>
            <a:ext cx="0" cy="63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547169-E824-AD4A-BE6A-1539DD93021A}"/>
              </a:ext>
            </a:extLst>
          </p:cNvPr>
          <p:cNvCxnSpPr/>
          <p:nvPr/>
        </p:nvCxnSpPr>
        <p:spPr>
          <a:xfrm>
            <a:off x="3361030" y="4374292"/>
            <a:ext cx="123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FEFC57-BB77-6D43-8DEB-651EFFC4E054}"/>
              </a:ext>
            </a:extLst>
          </p:cNvPr>
          <p:cNvCxnSpPr/>
          <p:nvPr/>
        </p:nvCxnSpPr>
        <p:spPr>
          <a:xfrm>
            <a:off x="2458995" y="5171274"/>
            <a:ext cx="0" cy="85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>
            <a:extLst>
              <a:ext uri="{FF2B5EF4-FFF2-40B4-BE49-F238E27FC236}">
                <a16:creationId xmlns:a16="http://schemas.microsoft.com/office/drawing/2014/main" id="{E7FE9246-3976-5346-9121-216E860DC732}"/>
              </a:ext>
            </a:extLst>
          </p:cNvPr>
          <p:cNvSpPr/>
          <p:nvPr/>
        </p:nvSpPr>
        <p:spPr>
          <a:xfrm>
            <a:off x="2125364" y="6005474"/>
            <a:ext cx="667261" cy="42010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27D541-1B54-1646-A0C5-563ACE8DCEEF}"/>
              </a:ext>
            </a:extLst>
          </p:cNvPr>
          <p:cNvCxnSpPr/>
          <p:nvPr/>
        </p:nvCxnSpPr>
        <p:spPr>
          <a:xfrm flipV="1">
            <a:off x="4596714" y="3429000"/>
            <a:ext cx="0" cy="94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ame 23">
            <a:extLst>
              <a:ext uri="{FF2B5EF4-FFF2-40B4-BE49-F238E27FC236}">
                <a16:creationId xmlns:a16="http://schemas.microsoft.com/office/drawing/2014/main" id="{13B86168-61D1-FE44-97F9-C13C461335CA}"/>
              </a:ext>
            </a:extLst>
          </p:cNvPr>
          <p:cNvSpPr/>
          <p:nvPr/>
        </p:nvSpPr>
        <p:spPr>
          <a:xfrm>
            <a:off x="3917092" y="3027405"/>
            <a:ext cx="1729946" cy="40159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67EC21-8556-FB45-ABF4-8BC4EB47E519}"/>
              </a:ext>
            </a:extLst>
          </p:cNvPr>
          <p:cNvCxnSpPr>
            <a:cxnSpLocks/>
          </p:cNvCxnSpPr>
          <p:nvPr/>
        </p:nvCxnSpPr>
        <p:spPr>
          <a:xfrm flipH="1">
            <a:off x="3015049" y="2749378"/>
            <a:ext cx="1562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8D9587-ECB8-F34E-9258-CDA2C1E6CC95}"/>
              </a:ext>
            </a:extLst>
          </p:cNvPr>
          <p:cNvCxnSpPr/>
          <p:nvPr/>
        </p:nvCxnSpPr>
        <p:spPr>
          <a:xfrm flipV="1">
            <a:off x="4596714" y="2749378"/>
            <a:ext cx="0" cy="27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57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C17B-E5AE-FA43-99C5-FD0AE528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F83-217E-B240-8F72-CCC620F5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/>
              <a:t>!=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&lt;=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&gt;=</a:t>
            </a:r>
          </a:p>
          <a:p>
            <a:r>
              <a:rPr lang="en-US" dirty="0"/>
              <a:t>Examples include</a:t>
            </a:r>
          </a:p>
          <a:p>
            <a:pPr marL="0" indent="0">
              <a:buNone/>
            </a:pPr>
            <a:r>
              <a:rPr lang="en-US" dirty="0"/>
              <a:t>. (8&lt;‘5’)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3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74DA-9D0C-E84B-9463-77ECCF94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D707-674C-E946-97E6-676AC6CA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</a:t>
            </a:r>
          </a:p>
          <a:p>
            <a:r>
              <a:rPr lang="en-US" dirty="0"/>
              <a:t>&amp;&amp;</a:t>
            </a:r>
          </a:p>
          <a:p>
            <a:r>
              <a:rPr lang="en-US" dirty="0"/>
              <a:t>||</a:t>
            </a:r>
          </a:p>
          <a:p>
            <a:endParaRPr lang="en-US" dirty="0"/>
          </a:p>
          <a:p>
            <a:r>
              <a:rPr lang="en-US" dirty="0"/>
              <a:t>Evaluate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(17 &lt; 4*3+4)  || (8*2==4*4) &amp;&amp; !(3+3==6)</a:t>
            </a:r>
          </a:p>
        </p:txBody>
      </p:sp>
    </p:spTree>
    <p:extLst>
      <p:ext uri="{BB962C8B-B14F-4D97-AF65-F5344CB8AC3E}">
        <p14:creationId xmlns:p14="http://schemas.microsoft.com/office/powerpoint/2010/main" val="166675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D702-5ED1-CE4F-9DCE-3BC9A203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B34C-20D1-B04E-BBBE-F2B89EB6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(x&gt;y) || (x==5)</a:t>
            </a:r>
          </a:p>
          <a:p>
            <a:pPr marL="0" indent="0">
              <a:buNone/>
            </a:pPr>
            <a:r>
              <a:rPr lang="en-US" dirty="0"/>
              <a:t>(a==b) &amp;&amp; (x&gt;=7)</a:t>
            </a:r>
          </a:p>
          <a:p>
            <a:endParaRPr lang="en-US" dirty="0"/>
          </a:p>
          <a:p>
            <a:r>
              <a:rPr lang="en-US" dirty="0"/>
              <a:t>OR					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true + true = true.  		true * true = true.  </a:t>
            </a:r>
          </a:p>
          <a:p>
            <a:r>
              <a:rPr lang="en-US" dirty="0"/>
              <a:t>true + false = true		true * false = false</a:t>
            </a:r>
          </a:p>
          <a:p>
            <a:r>
              <a:rPr lang="en-US" dirty="0"/>
              <a:t>false + true = true		false * true = false</a:t>
            </a:r>
          </a:p>
          <a:p>
            <a:r>
              <a:rPr lang="en-US" dirty="0"/>
              <a:t>false + false = false		false * false = false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8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858C-317F-BE40-943F-C3667A00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F1E-5B13-D14A-9232-F4D803E5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conditional operator. ?  ((a&gt;b) ? a : b;</a:t>
            </a:r>
          </a:p>
          <a:p>
            <a:pPr marL="0" indent="0">
              <a:buNone/>
            </a:pPr>
            <a:r>
              <a:rPr lang="en-US" dirty="0"/>
              <a:t>Switch- case for month of the year</a:t>
            </a:r>
          </a:p>
        </p:txBody>
      </p:sp>
    </p:spTree>
    <p:extLst>
      <p:ext uri="{BB962C8B-B14F-4D97-AF65-F5344CB8AC3E}">
        <p14:creationId xmlns:p14="http://schemas.microsoft.com/office/powerpoint/2010/main" val="82628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1B3-A539-4943-94C3-68ADF061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86497"/>
            <a:ext cx="10058400" cy="8291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Submit this java file  along  with other class work you did today.</a:t>
            </a:r>
          </a:p>
          <a:p>
            <a:pPr marL="0" indent="0">
              <a:buNone/>
            </a:pPr>
            <a:r>
              <a:rPr lang="en-US" sz="1400" dirty="0"/>
              <a:t>Calculate customer bill for a local cable company.</a:t>
            </a:r>
          </a:p>
          <a:p>
            <a:pPr marL="0" indent="0">
              <a:buNone/>
            </a:pPr>
            <a:r>
              <a:rPr lang="en-US" sz="1400" dirty="0"/>
              <a:t>There are 2 types of customers. Residential and business</a:t>
            </a:r>
          </a:p>
          <a:p>
            <a:pPr marL="0" indent="0">
              <a:buNone/>
            </a:pPr>
            <a:r>
              <a:rPr lang="en-US" sz="1400" dirty="0"/>
              <a:t>There are 2 rates for calculating bill , one for residential and one for business.</a:t>
            </a:r>
          </a:p>
          <a:p>
            <a:pPr marL="0" indent="0">
              <a:buNone/>
            </a:pPr>
            <a:r>
              <a:rPr lang="en-US" sz="1400" b="1" dirty="0"/>
              <a:t>For residential,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  bill processing fee = 4.5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  basic service fee = 20.5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</a:t>
            </a:r>
            <a:r>
              <a:rPr lang="en-US" sz="1400" dirty="0"/>
              <a:t> </a:t>
            </a:r>
            <a:r>
              <a:rPr lang="en-US" sz="1400" b="1" dirty="0"/>
              <a:t>  premium channels 7.5 per channel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For business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bill processing fee = 15.0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basic service fee = 75 for 10 connections, 5 for each additional connections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 </a:t>
            </a:r>
            <a:r>
              <a:rPr lang="en-US" sz="1400" b="1" dirty="0"/>
              <a:t>premium channels 50 per channel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program should ask the user for an account number (an integer) and a customer type. 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Assume that R or r stands for residential and B or b stands for business</a:t>
            </a:r>
          </a:p>
          <a:p>
            <a:pPr marL="0" indent="0">
              <a:buNone/>
            </a:pPr>
            <a:r>
              <a:rPr lang="en-US" sz="1400" b="1" dirty="0"/>
              <a:t>If the customer type is R or r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1. prompt the user to enter the number of premium channels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2. Compute the bill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3.Print the bill with account number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</a:t>
            </a:r>
            <a:r>
              <a:rPr lang="en-US" sz="1400" dirty="0"/>
              <a:t> </a:t>
            </a:r>
            <a:r>
              <a:rPr lang="en-US" sz="1400" b="1" dirty="0"/>
              <a:t>If the customer type is B or b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1. prompt the user to enter the number of basic service connections and number of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premium channels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2. Compute the bill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  3.Print the bill with account number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31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31536</TotalTime>
  <Words>540</Words>
  <Application>Microsoft Macintosh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Dev Tools</vt:lpstr>
      <vt:lpstr>Control structures</vt:lpstr>
      <vt:lpstr>Control structures</vt:lpstr>
      <vt:lpstr>Control structures</vt:lpstr>
      <vt:lpstr>Relational operators</vt:lpstr>
      <vt:lpstr>Boolean operators</vt:lpstr>
      <vt:lpstr>Short circuit evaluation</vt:lpstr>
      <vt:lpstr>Other topic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Tools</dc:title>
  <dc:creator>Shruthi Raghuraman</dc:creator>
  <cp:lastModifiedBy>Bama Govindaraja</cp:lastModifiedBy>
  <cp:revision>203</cp:revision>
  <dcterms:created xsi:type="dcterms:W3CDTF">2020-09-10T20:11:55Z</dcterms:created>
  <dcterms:modified xsi:type="dcterms:W3CDTF">2021-02-16T01:51:54Z</dcterms:modified>
</cp:coreProperties>
</file>