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318" r:id="rId2"/>
    <p:sldId id="390" r:id="rId3"/>
    <p:sldId id="376" r:id="rId4"/>
    <p:sldId id="259" r:id="rId5"/>
    <p:sldId id="393" r:id="rId6"/>
    <p:sldId id="261" r:id="rId7"/>
    <p:sldId id="264" r:id="rId8"/>
    <p:sldId id="260" r:id="rId9"/>
    <p:sldId id="375" r:id="rId10"/>
    <p:sldId id="269" r:id="rId11"/>
    <p:sldId id="266" r:id="rId12"/>
    <p:sldId id="271" r:id="rId13"/>
    <p:sldId id="268" r:id="rId14"/>
    <p:sldId id="319" r:id="rId15"/>
    <p:sldId id="273" r:id="rId16"/>
    <p:sldId id="320" r:id="rId17"/>
    <p:sldId id="274" r:id="rId18"/>
    <p:sldId id="275" r:id="rId19"/>
    <p:sldId id="280" r:id="rId20"/>
    <p:sldId id="281" r:id="rId21"/>
    <p:sldId id="282" r:id="rId22"/>
    <p:sldId id="283" r:id="rId23"/>
    <p:sldId id="322" r:id="rId24"/>
    <p:sldId id="323" r:id="rId25"/>
    <p:sldId id="285" r:id="rId26"/>
    <p:sldId id="286" r:id="rId27"/>
    <p:sldId id="394" r:id="rId28"/>
    <p:sldId id="287" r:id="rId29"/>
    <p:sldId id="387" r:id="rId30"/>
    <p:sldId id="289" r:id="rId31"/>
    <p:sldId id="325" r:id="rId32"/>
    <p:sldId id="328" r:id="rId33"/>
    <p:sldId id="391" r:id="rId34"/>
    <p:sldId id="290" r:id="rId35"/>
    <p:sldId id="291" r:id="rId36"/>
    <p:sldId id="292" r:id="rId37"/>
    <p:sldId id="293" r:id="rId38"/>
    <p:sldId id="294" r:id="rId39"/>
    <p:sldId id="296" r:id="rId40"/>
    <p:sldId id="299" r:id="rId41"/>
    <p:sldId id="330" r:id="rId42"/>
    <p:sldId id="311" r:id="rId43"/>
    <p:sldId id="317" r:id="rId44"/>
    <p:sldId id="332" r:id="rId45"/>
    <p:sldId id="321" r:id="rId46"/>
    <p:sldId id="333" r:id="rId47"/>
    <p:sldId id="388" r:id="rId48"/>
    <p:sldId id="335" r:id="rId49"/>
    <p:sldId id="338" r:id="rId50"/>
    <p:sldId id="354" r:id="rId51"/>
    <p:sldId id="355" r:id="rId52"/>
    <p:sldId id="357" r:id="rId53"/>
    <p:sldId id="385" r:id="rId54"/>
    <p:sldId id="389" r:id="rId55"/>
    <p:sldId id="358" r:id="rId56"/>
    <p:sldId id="361" r:id="rId57"/>
    <p:sldId id="363" r:id="rId58"/>
    <p:sldId id="344" r:id="rId59"/>
    <p:sldId id="364" r:id="rId60"/>
    <p:sldId id="362" r:id="rId61"/>
    <p:sldId id="365" r:id="rId62"/>
    <p:sldId id="366" r:id="rId63"/>
    <p:sldId id="367" r:id="rId64"/>
    <p:sldId id="369" r:id="rId65"/>
    <p:sldId id="368" r:id="rId66"/>
    <p:sldId id="348" r:id="rId67"/>
    <p:sldId id="370" r:id="rId68"/>
    <p:sldId id="392" r:id="rId69"/>
    <p:sldId id="374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4F81BD"/>
    <a:srgbClr val="679799"/>
    <a:srgbClr val="00B05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94660"/>
  </p:normalViewPr>
  <p:slideViewPr>
    <p:cSldViewPr>
      <p:cViewPr varScale="1">
        <p:scale>
          <a:sx n="49" d="100"/>
          <a:sy n="49" d="100"/>
        </p:scale>
        <p:origin x="-118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68.wmf"/><Relationship Id="rId4" Type="http://schemas.openxmlformats.org/officeDocument/2006/relationships/image" Target="../media/image6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5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7.wmf"/><Relationship Id="rId1" Type="http://schemas.openxmlformats.org/officeDocument/2006/relationships/image" Target="../media/image84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5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5.wmf"/><Relationship Id="rId1" Type="http://schemas.openxmlformats.org/officeDocument/2006/relationships/image" Target="../media/image103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4.wmf"/><Relationship Id="rId1" Type="http://schemas.openxmlformats.org/officeDocument/2006/relationships/image" Target="../media/image30.wmf"/><Relationship Id="rId4" Type="http://schemas.openxmlformats.org/officeDocument/2006/relationships/image" Target="../media/image32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11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24.wmf"/><Relationship Id="rId1" Type="http://schemas.openxmlformats.org/officeDocument/2006/relationships/image" Target="../media/image34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366BF-84F4-47CD-AED5-572A57D99C6E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5ACD0-A24F-4C19-A296-0460A4F75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F4A97-C3CF-884F-A751-1883D4A6688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2356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F4A97-C3CF-884F-A751-1883D4A6688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719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41EA-97C7-44ED-9BE1-83055E687E4A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8906-B0DF-4884-A344-07BA4D067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41EA-97C7-44ED-9BE1-83055E687E4A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8906-B0DF-4884-A344-07BA4D067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41EA-97C7-44ED-9BE1-83055E687E4A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8906-B0DF-4884-A344-07BA4D067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41EA-97C7-44ED-9BE1-83055E687E4A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8906-B0DF-4884-A344-07BA4D067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41EA-97C7-44ED-9BE1-83055E687E4A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8906-B0DF-4884-A344-07BA4D067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41EA-97C7-44ED-9BE1-83055E687E4A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8906-B0DF-4884-A344-07BA4D067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41EA-97C7-44ED-9BE1-83055E687E4A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8906-B0DF-4884-A344-07BA4D067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41EA-97C7-44ED-9BE1-83055E687E4A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8906-B0DF-4884-A344-07BA4D067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41EA-97C7-44ED-9BE1-83055E687E4A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8906-B0DF-4884-A344-07BA4D067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41EA-97C7-44ED-9BE1-83055E687E4A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8906-B0DF-4884-A344-07BA4D067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41EA-97C7-44ED-9BE1-83055E687E4A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8906-B0DF-4884-A344-07BA4D067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141EA-97C7-44ED-9BE1-83055E687E4A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F8906-B0DF-4884-A344-07BA4D067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jpe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5.pn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15.png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slide" Target="slide6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9.png"/><Relationship Id="rId5" Type="http://schemas.openxmlformats.org/officeDocument/2006/relationships/image" Target="../media/image58.wmf"/><Relationship Id="rId4" Type="http://schemas.openxmlformats.org/officeDocument/2006/relationships/oleObject" Target="../embeddings/oleObject4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41.bin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7.png"/><Relationship Id="rId5" Type="http://schemas.openxmlformats.org/officeDocument/2006/relationships/oleObject" Target="../embeddings/oleObject43.bin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9.png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6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59.png"/><Relationship Id="rId4" Type="http://schemas.openxmlformats.org/officeDocument/2006/relationships/image" Target="../media/image5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eg"/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9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5.png"/><Relationship Id="rId5" Type="http://schemas.openxmlformats.org/officeDocument/2006/relationships/image" Target="../media/image15.png"/><Relationship Id="rId4" Type="http://schemas.openxmlformats.org/officeDocument/2006/relationships/image" Target="../media/image9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jpeg"/><Relationship Id="rId3" Type="http://schemas.openxmlformats.org/officeDocument/2006/relationships/image" Target="../media/image13.jpeg"/><Relationship Id="rId7" Type="http://schemas.openxmlformats.org/officeDocument/2006/relationships/image" Target="../media/image9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5.png"/><Relationship Id="rId5" Type="http://schemas.openxmlformats.org/officeDocument/2006/relationships/image" Target="../media/image15.png"/><Relationship Id="rId4" Type="http://schemas.openxmlformats.org/officeDocument/2006/relationships/image" Target="../media/image9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13.jpeg"/><Relationship Id="rId7" Type="http://schemas.openxmlformats.org/officeDocument/2006/relationships/image" Target="../media/image9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5.png"/><Relationship Id="rId5" Type="http://schemas.openxmlformats.org/officeDocument/2006/relationships/image" Target="../media/image15.png"/><Relationship Id="rId4" Type="http://schemas.openxmlformats.org/officeDocument/2006/relationships/image" Target="../media/image9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9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97.jpeg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97.jpeg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96.png"/><Relationship Id="rId5" Type="http://schemas.openxmlformats.org/officeDocument/2006/relationships/image" Target="../media/image53.png"/><Relationship Id="rId4" Type="http://schemas.openxmlformats.org/officeDocument/2006/relationships/oleObject" Target="../embeddings/oleObject8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oleObject" Target="../embeddings/oleObject89.bin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96.png"/><Relationship Id="rId5" Type="http://schemas.openxmlformats.org/officeDocument/2006/relationships/image" Target="../media/image97.jpeg"/><Relationship Id="rId4" Type="http://schemas.openxmlformats.org/officeDocument/2006/relationships/oleObject" Target="../embeddings/oleObject90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slide" Target="slide1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oleObject" Target="../embeddings/oleObject99.bin"/><Relationship Id="rId7" Type="http://schemas.openxmlformats.org/officeDocument/2006/relationships/image" Target="../media/image97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53.png"/><Relationship Id="rId4" Type="http://schemas.openxmlformats.org/officeDocument/2006/relationships/oleObject" Target="../embeddings/oleObject100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3.png"/><Relationship Id="rId4" Type="http://schemas.openxmlformats.org/officeDocument/2006/relationships/oleObject" Target="../embeddings/oleObject103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oleObject" Target="../embeddings/oleObject104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18.jpeg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97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7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 Brief Story of 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Computing on Private 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Ten H Lai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Ohio State University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788988" y="1789113"/>
          <a:ext cx="7072312" cy="2008187"/>
        </p:xfrm>
        <a:graphic>
          <a:graphicData uri="http://schemas.openxmlformats.org/presentationml/2006/ole">
            <p:oleObj spid="_x0000_s24578" name="Equation" r:id="rId3" imgW="2857320" imgH="812520" progId="Equation.DSMT4">
              <p:embed/>
            </p:oleObj>
          </a:graphicData>
        </a:graphic>
      </p:graphicFrame>
      <p:pic>
        <p:nvPicPr>
          <p:cNvPr id="8" name="Picture 7" descr="C:\Users\Leeshya\AppData\Local\Microsoft\Windows\Temporary Internet Files\Content.IE5\AVELG8WE\MC900431578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5486400"/>
            <a:ext cx="681258" cy="685800"/>
          </a:xfrm>
          <a:prstGeom prst="rect">
            <a:avLst/>
          </a:prstGeom>
          <a:noFill/>
        </p:spPr>
      </p:pic>
      <p:pic>
        <p:nvPicPr>
          <p:cNvPr id="11" name="Picture 10" descr="cloud.jpe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953000"/>
            <a:ext cx="2037645" cy="14478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257800" y="5486400"/>
            <a:ext cx="685800" cy="2286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971800" y="5486400"/>
            <a:ext cx="762000" cy="2286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433513" y="4837113"/>
          <a:ext cx="1489075" cy="1609725"/>
        </p:xfrm>
        <a:graphic>
          <a:graphicData uri="http://schemas.openxmlformats.org/presentationml/2006/ole">
            <p:oleObj spid="_x0000_s24579" name="Equation" r:id="rId6" imgW="634680" imgH="685800" progId="Equation.DSMT4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019800" y="5334000"/>
          <a:ext cx="2695575" cy="515938"/>
        </p:xfrm>
        <a:graphic>
          <a:graphicData uri="http://schemas.openxmlformats.org/presentationml/2006/ole">
            <p:oleObj spid="_x0000_s24580" name="Equation" r:id="rId7" imgW="1193760" imgH="228600" progId="Equation.DSMT4">
              <p:embed/>
            </p:oleObj>
          </a:graphicData>
        </a:graphic>
      </p:graphicFrame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-homomorphic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 descr="C:\Users\Leeshya\AppData\Local\Microsoft\Windows\Temporary Internet Files\Content.IE5\AVELG8WE\MC900431578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742" y="4648200"/>
            <a:ext cx="681258" cy="685800"/>
          </a:xfrm>
          <a:prstGeom prst="rect">
            <a:avLst/>
          </a:prstGeom>
          <a:noFill/>
        </p:spPr>
      </p:pic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3773488" y="5410200"/>
          <a:ext cx="1517650" cy="385763"/>
        </p:xfrm>
        <a:graphic>
          <a:graphicData uri="http://schemas.openxmlformats.org/presentationml/2006/ole">
            <p:oleObj spid="_x0000_s24581" name="Equation" r:id="rId8" imgW="7999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RSA is multiplicatively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homomorphic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447800" y="1600200"/>
          <a:ext cx="6664440" cy="2827338"/>
        </p:xfrm>
        <a:graphic>
          <a:graphicData uri="http://schemas.openxmlformats.org/presentationml/2006/ole">
            <p:oleObj spid="_x0000_s22530" name="Equation" r:id="rId3" imgW="2692080" imgH="1143000" progId="Equation.DSMT4">
              <p:embed/>
            </p:oleObj>
          </a:graphicData>
        </a:graphic>
      </p:graphicFrame>
      <p:pic>
        <p:nvPicPr>
          <p:cNvPr id="8" name="Picture 7" descr="C:\Users\Leeshya\AppData\Local\Microsoft\Windows\Temporary Internet Files\Content.IE5\AVELG8WE\MC900431578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105400"/>
            <a:ext cx="762000" cy="767080"/>
          </a:xfrm>
          <a:prstGeom prst="rect">
            <a:avLst/>
          </a:prstGeom>
          <a:noFill/>
        </p:spPr>
      </p:pic>
      <p:pic>
        <p:nvPicPr>
          <p:cNvPr id="11" name="Picture 10" descr="cloud.jpe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876800"/>
            <a:ext cx="2209800" cy="157012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334000" y="5486400"/>
            <a:ext cx="685800" cy="2286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048000" y="5486400"/>
            <a:ext cx="762000" cy="2286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447800" y="5105400"/>
          <a:ext cx="1460500" cy="1073020"/>
        </p:xfrm>
        <a:graphic>
          <a:graphicData uri="http://schemas.openxmlformats.org/presentationml/2006/ole">
            <p:oleObj spid="_x0000_s22532" name="Equation" r:id="rId6" imgW="622080" imgH="457200" progId="Equation.DSMT4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096000" y="5334000"/>
          <a:ext cx="2006600" cy="515983"/>
        </p:xfrm>
        <a:graphic>
          <a:graphicData uri="http://schemas.openxmlformats.org/presentationml/2006/ole">
            <p:oleObj spid="_x0000_s22533" name="Equation" r:id="rId7" imgW="888840" imgH="228600" progId="Equation.DSMT4">
              <p:embed/>
            </p:oleObj>
          </a:graphicData>
        </a:graphic>
      </p:graphicFrame>
      <p:pic>
        <p:nvPicPr>
          <p:cNvPr id="14" name="Picture 13" descr="C:\Users\Leeshya\AppData\Local\Microsoft\Windows\Temporary Internet Files\Content.IE5\AVELG8WE\MC900431578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0" y="5105400"/>
            <a:ext cx="762000" cy="767080"/>
          </a:xfrm>
          <a:prstGeom prst="rect">
            <a:avLst/>
          </a:prstGeom>
          <a:noFill/>
        </p:spPr>
      </p:pic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962400" y="5334000"/>
          <a:ext cx="1371600" cy="385011"/>
        </p:xfrm>
        <a:graphic>
          <a:graphicData uri="http://schemas.openxmlformats.org/presentationml/2006/ole">
            <p:oleObj spid="_x0000_s22534" name="Equation" r:id="rId8" imgW="7236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Leeshya\AppData\Local\Microsoft\Windows\Temporary Internet Files\Content.IE5\AVELG8WE\MC90043157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181600"/>
            <a:ext cx="681258" cy="685800"/>
          </a:xfrm>
          <a:prstGeom prst="rect">
            <a:avLst/>
          </a:prstGeom>
          <a:noFill/>
        </p:spPr>
      </p:pic>
      <p:pic>
        <p:nvPicPr>
          <p:cNvPr id="11" name="Picture 10" descr="cloud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724400"/>
            <a:ext cx="2037645" cy="14478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800600" y="5257800"/>
            <a:ext cx="685800" cy="2286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514600" y="5257800"/>
            <a:ext cx="762000" cy="2286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976313" y="4608513"/>
          <a:ext cx="1487487" cy="1608137"/>
        </p:xfrm>
        <a:graphic>
          <a:graphicData uri="http://schemas.openxmlformats.org/presentationml/2006/ole">
            <p:oleObj spid="_x0000_s27651" name="Equation" r:id="rId5" imgW="634680" imgH="685800" progId="Equation.DSMT4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562600" y="5105400"/>
          <a:ext cx="2695575" cy="515938"/>
        </p:xfrm>
        <a:graphic>
          <a:graphicData uri="http://schemas.openxmlformats.org/presentationml/2006/ole">
            <p:oleObj spid="_x0000_s27652" name="Equation" r:id="rId6" imgW="1193760" imgH="228600" progId="Equation.DSMT4">
              <p:embed/>
            </p:oleObj>
          </a:graphicData>
        </a:graphic>
      </p:graphicFrame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Fully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Homomorphic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Encryption (FHE)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 descr="C:\Users\Leeshya\AppData\Local\Microsoft\Windows\Temporary Internet Files\Content.IE5\AVELG8WE\MC90043157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4495800"/>
            <a:ext cx="681258" cy="685800"/>
          </a:xfrm>
          <a:prstGeom prst="rect">
            <a:avLst/>
          </a:prstGeom>
          <a:noFill/>
        </p:spPr>
      </p:pic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31800" y="1676400"/>
          <a:ext cx="8129588" cy="1981200"/>
        </p:xfrm>
        <a:graphic>
          <a:graphicData uri="http://schemas.openxmlformats.org/presentationml/2006/ole">
            <p:oleObj spid="_x0000_s27653" name="Equation" r:id="rId7" imgW="3022560" imgH="736560" progId="Equation.DSMT4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3352800" y="4419600"/>
          <a:ext cx="1517650" cy="1254125"/>
        </p:xfrm>
        <a:graphic>
          <a:graphicData uri="http://schemas.openxmlformats.org/presentationml/2006/ole">
            <p:oleObj spid="_x0000_s27655" name="Equation" r:id="rId8" imgW="799920" imgH="660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396875" y="831850"/>
          <a:ext cx="8328025" cy="5664200"/>
        </p:xfrm>
        <a:graphic>
          <a:graphicData uri="http://schemas.openxmlformats.org/presentationml/2006/ole">
            <p:oleObj spid="_x0000_s28674" name="Equation" r:id="rId3" imgW="3771720" imgH="2565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Leeshya\AppData\Local\Microsoft\Windows\Temporary Internet Files\Content.IE5\AVELG8WE\MC90043157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257800"/>
            <a:ext cx="681258" cy="685800"/>
          </a:xfrm>
          <a:prstGeom prst="rect">
            <a:avLst/>
          </a:prstGeom>
          <a:noFill/>
        </p:spPr>
      </p:pic>
      <p:pic>
        <p:nvPicPr>
          <p:cNvPr id="11" name="Picture 10" descr="cloud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724400"/>
            <a:ext cx="2037645" cy="14478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800600" y="5257800"/>
            <a:ext cx="685800" cy="2286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514600" y="5257800"/>
            <a:ext cx="762000" cy="2286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976313" y="4608513"/>
          <a:ext cx="1487487" cy="1608137"/>
        </p:xfrm>
        <a:graphic>
          <a:graphicData uri="http://schemas.openxmlformats.org/presentationml/2006/ole">
            <p:oleObj spid="_x0000_s77826" name="Equation" r:id="rId5" imgW="634680" imgH="685800" progId="Equation.DSMT4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562600" y="5105400"/>
          <a:ext cx="2695575" cy="515938"/>
        </p:xfrm>
        <a:graphic>
          <a:graphicData uri="http://schemas.openxmlformats.org/presentationml/2006/ole">
            <p:oleObj spid="_x0000_s77827" name="Equation" r:id="rId6" imgW="1193760" imgH="228600" progId="Equation.DSMT4">
              <p:embed/>
            </p:oleObj>
          </a:graphicData>
        </a:graphic>
      </p:graphicFrame>
      <p:pic>
        <p:nvPicPr>
          <p:cNvPr id="17" name="Picture 16" descr="C:\Users\Leeshya\AppData\Local\Microsoft\Windows\Temporary Internet Files\Content.IE5\AVELG8WE\MC90043157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5542" y="4419600"/>
            <a:ext cx="681258" cy="685800"/>
          </a:xfrm>
          <a:prstGeom prst="rect">
            <a:avLst/>
          </a:prstGeom>
          <a:noFill/>
        </p:spPr>
      </p:pic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92113" y="787400"/>
          <a:ext cx="8369300" cy="2665413"/>
        </p:xfrm>
        <a:graphic>
          <a:graphicData uri="http://schemas.openxmlformats.org/presentationml/2006/ole">
            <p:oleObj spid="_x0000_s77828" name="Equation" r:id="rId7" imgW="3593880" imgH="1143000" progId="Equation.DSMT4">
              <p:embed/>
            </p:oleObj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3276600" y="4343400"/>
          <a:ext cx="1662112" cy="1254125"/>
        </p:xfrm>
        <a:graphic>
          <a:graphicData uri="http://schemas.openxmlformats.org/presentationml/2006/ole">
            <p:oleObj spid="_x0000_s77829" name="Equation" r:id="rId8" imgW="876240" imgH="660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352425" y="1066800"/>
          <a:ext cx="8504238" cy="4724400"/>
        </p:xfrm>
        <a:graphic>
          <a:graphicData uri="http://schemas.openxmlformats.org/presentationml/2006/ole">
            <p:oleObj spid="_x0000_s30722" name="Equation" r:id="rId3" imgW="4089240" imgH="2273040" progId="Equation.DSMT4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AB26D-8A20-4E35-B8F1-2A9D66703A2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243013" y="838200"/>
          <a:ext cx="6735762" cy="3108325"/>
        </p:xfrm>
        <a:graphic>
          <a:graphicData uri="http://schemas.openxmlformats.org/presentationml/2006/ole">
            <p:oleObj spid="_x0000_s78850" name="Equation" r:id="rId3" imgW="2971800" imgH="1371600" progId="Equation.DSMT4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AB26D-8A20-4E35-B8F1-2A9D66703A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533399" y="4419600"/>
          <a:ext cx="1981201" cy="556126"/>
        </p:xfrm>
        <a:graphic>
          <a:graphicData uri="http://schemas.openxmlformats.org/presentationml/2006/ole">
            <p:oleObj spid="_x0000_s78854" name="Equation" r:id="rId4" imgW="723600" imgH="203040" progId="Equation.DSMT4">
              <p:embed/>
            </p:oleObj>
          </a:graphicData>
        </a:graphic>
      </p:graphicFrame>
      <p:sp>
        <p:nvSpPr>
          <p:cNvPr id="9" name="Oval 8"/>
          <p:cNvSpPr/>
          <p:nvPr/>
        </p:nvSpPr>
        <p:spPr>
          <a:xfrm>
            <a:off x="2743200" y="434340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24200" y="4724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592138" y="5603875"/>
          <a:ext cx="2016125" cy="625475"/>
        </p:xfrm>
        <a:graphic>
          <a:graphicData uri="http://schemas.openxmlformats.org/presentationml/2006/ole">
            <p:oleObj spid="_x0000_s78856" name="Equation" r:id="rId5" imgW="736560" imgH="228600" progId="Equation.DSMT4">
              <p:embed/>
            </p:oleObj>
          </a:graphicData>
        </a:graphic>
      </p:graphicFrame>
      <p:sp>
        <p:nvSpPr>
          <p:cNvPr id="13" name="Oval 12"/>
          <p:cNvSpPr/>
          <p:nvPr/>
        </p:nvSpPr>
        <p:spPr>
          <a:xfrm>
            <a:off x="2819400" y="556260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5943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24600" y="480060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5600" y="5181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905250" y="4876800"/>
          <a:ext cx="1752600" cy="609600"/>
        </p:xfrm>
        <a:graphic>
          <a:graphicData uri="http://schemas.openxmlformats.org/presentationml/2006/ole">
            <p:oleObj spid="_x0000_s78857" name="Equation" r:id="rId6" imgW="5839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431800" y="392113"/>
          <a:ext cx="8062913" cy="5881687"/>
        </p:xfrm>
        <a:graphic>
          <a:graphicData uri="http://schemas.openxmlformats.org/presentationml/2006/ole">
            <p:oleObj spid="_x0000_s31746" name="Equation" r:id="rId3" imgW="3962160" imgH="2895480" progId="Equation.DSMT4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AB26D-8A20-4E35-B8F1-2A9D66703A2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Down Arrow 3">
            <a:hlinkClick r:id="rId4" action="ppaction://hlinksldjump"/>
          </p:cNvPr>
          <p:cNvSpPr/>
          <p:nvPr/>
        </p:nvSpPr>
        <p:spPr>
          <a:xfrm>
            <a:off x="8686800" y="3124200"/>
            <a:ext cx="256032" cy="597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804863" y="1635125"/>
          <a:ext cx="7532687" cy="3394075"/>
        </p:xfrm>
        <a:graphic>
          <a:graphicData uri="http://schemas.openxmlformats.org/presentationml/2006/ole">
            <p:oleObj spid="_x0000_s32770" name="Equation" r:id="rId3" imgW="3606480" imgH="1625400" progId="Equation.DSMT4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AB26D-8A20-4E35-B8F1-2A9D66703A2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95800" y="5257800"/>
            <a:ext cx="3124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Bootstrapping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447800" y="685800"/>
          <a:ext cx="6023304" cy="1676400"/>
        </p:xfrm>
        <a:graphic>
          <a:graphicData uri="http://schemas.openxmlformats.org/presentationml/2006/ole">
            <p:oleObj spid="_x0000_s36866" name="Equation" r:id="rId3" imgW="2730240" imgH="761760" progId="Equation.DSMT4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AB26D-8A20-4E35-B8F1-2A9D66703A2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37488" y="3704095"/>
            <a:ext cx="604434" cy="619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475495" y="4324028"/>
            <a:ext cx="635431" cy="2014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51170" y="390557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m</a:t>
            </a:r>
            <a:endParaRPr lang="en-US" sz="2800" i="1" dirty="0"/>
          </a:p>
        </p:txBody>
      </p:sp>
      <p:sp>
        <p:nvSpPr>
          <p:cNvPr id="7" name="Cube 6"/>
          <p:cNvSpPr/>
          <p:nvPr/>
        </p:nvSpPr>
        <p:spPr>
          <a:xfrm>
            <a:off x="2654086" y="4262035"/>
            <a:ext cx="712922" cy="635430"/>
          </a:xfrm>
          <a:prstGeom prst="cub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</a:rPr>
              <a:t>m</a:t>
            </a:r>
            <a:endParaRPr lang="en-US" sz="3200" i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7074" y="3347635"/>
            <a:ext cx="68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6699"/>
                </a:solidFill>
              </a:rPr>
              <a:t>sk</a:t>
            </a:r>
            <a:r>
              <a:rPr lang="en-US" sz="3200" baseline="-25000" dirty="0" err="1" smtClean="0">
                <a:solidFill>
                  <a:srgbClr val="FF6699"/>
                </a:solidFill>
              </a:rPr>
              <a:t>A</a:t>
            </a:r>
            <a:endParaRPr lang="en-US" sz="3200" dirty="0">
              <a:solidFill>
                <a:srgbClr val="FF6699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4343400" y="3657600"/>
            <a:ext cx="1487837" cy="94539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Decrypt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764077" y="4148381"/>
            <a:ext cx="681925" cy="154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54102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m</a:t>
            </a:r>
            <a:r>
              <a:rPr lang="en-US" sz="2400" dirty="0" smtClean="0"/>
              <a:t> encrypted under a pink key </a:t>
            </a:r>
            <a:r>
              <a:rPr lang="en-US" sz="2400" dirty="0" err="1" smtClean="0"/>
              <a:t>pk</a:t>
            </a:r>
            <a:r>
              <a:rPr lang="en-US" sz="2400" baseline="-25000" dirty="0" err="1" smtClean="0"/>
              <a:t>A</a:t>
            </a:r>
            <a:endParaRPr lang="en-US" sz="2400" baseline="-25000" dirty="0"/>
          </a:p>
        </p:txBody>
      </p:sp>
      <p:sp>
        <p:nvSpPr>
          <p:cNvPr id="17" name="Cloud Callout 16"/>
          <p:cNvSpPr/>
          <p:nvPr/>
        </p:nvSpPr>
        <p:spPr>
          <a:xfrm>
            <a:off x="5638800" y="2286000"/>
            <a:ext cx="1905000" cy="914400"/>
          </a:xfrm>
          <a:prstGeom prst="cloudCallout">
            <a:avLst>
              <a:gd name="adj1" fmla="val -35851"/>
              <a:gd name="adj2" fmla="val 100255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Evaluate </a:t>
            </a:r>
          </a:p>
          <a:p>
            <a:pPr algn="ctr"/>
            <a:r>
              <a:rPr lang="en-US" sz="2000" dirty="0" smtClean="0"/>
              <a:t>Decrypt</a:t>
            </a:r>
            <a:endParaRPr lang="en-US" sz="2000" dirty="0"/>
          </a:p>
        </p:txBody>
      </p:sp>
      <p:sp>
        <p:nvSpPr>
          <p:cNvPr id="14" name="Cube 13"/>
          <p:cNvSpPr/>
          <p:nvPr/>
        </p:nvSpPr>
        <p:spPr>
          <a:xfrm>
            <a:off x="304800" y="4495800"/>
            <a:ext cx="712922" cy="635430"/>
          </a:xfrm>
          <a:prstGeom prst="cub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</a:rPr>
              <a:t>m</a:t>
            </a:r>
            <a:endParaRPr lang="en-US" sz="3200" i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4343400"/>
            <a:ext cx="17526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on private data</a:t>
            </a:r>
          </a:p>
          <a:p>
            <a:r>
              <a:rPr lang="en-US" dirty="0" smtClean="0"/>
              <a:t>Fully </a:t>
            </a:r>
            <a:r>
              <a:rPr lang="en-US" dirty="0" err="1" smtClean="0"/>
              <a:t>homomorphic</a:t>
            </a:r>
            <a:r>
              <a:rPr lang="en-US" dirty="0" smtClean="0"/>
              <a:t> encryption </a:t>
            </a:r>
            <a:r>
              <a:rPr lang="en-US" dirty="0" smtClean="0">
                <a:solidFill>
                  <a:srgbClr val="FF0000"/>
                </a:solidFill>
              </a:rPr>
              <a:t>(FHE)</a:t>
            </a:r>
          </a:p>
          <a:p>
            <a:r>
              <a:rPr lang="en-US" dirty="0" smtClean="0"/>
              <a:t>Gentry’s bootstrapping theorem</a:t>
            </a:r>
          </a:p>
          <a:p>
            <a:r>
              <a:rPr lang="en-US" dirty="0" smtClean="0"/>
              <a:t>Our result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308888" y="2103895"/>
            <a:ext cx="604434" cy="619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246895" y="2723828"/>
            <a:ext cx="635431" cy="2014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027403" y="2898184"/>
            <a:ext cx="681925" cy="15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22570" y="230537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m</a:t>
            </a:r>
            <a:endParaRPr lang="en-US" sz="2800" i="1" dirty="0"/>
          </a:p>
        </p:txBody>
      </p:sp>
      <p:sp>
        <p:nvSpPr>
          <p:cNvPr id="22" name="Cube 21"/>
          <p:cNvSpPr/>
          <p:nvPr/>
        </p:nvSpPr>
        <p:spPr>
          <a:xfrm>
            <a:off x="2425486" y="2661835"/>
            <a:ext cx="712922" cy="635430"/>
          </a:xfrm>
          <a:prstGeom prst="cub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</a:rPr>
              <a:t>m</a:t>
            </a:r>
            <a:endParaRPr lang="en-US" sz="3200" i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8474" y="1747435"/>
            <a:ext cx="68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6699"/>
                </a:solidFill>
              </a:rPr>
              <a:t>sk</a:t>
            </a:r>
            <a:r>
              <a:rPr lang="en-US" sz="3200" baseline="-25000" dirty="0" err="1" smtClean="0">
                <a:solidFill>
                  <a:srgbClr val="FF6699"/>
                </a:solidFill>
              </a:rPr>
              <a:t>A</a:t>
            </a:r>
            <a:endParaRPr lang="en-US" sz="3200" dirty="0">
              <a:solidFill>
                <a:srgbClr val="FF6699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781586" y="4818681"/>
            <a:ext cx="604434" cy="619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799668" y="5565184"/>
            <a:ext cx="588936" cy="3874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75335" y="5175144"/>
            <a:ext cx="681925" cy="154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be 30"/>
          <p:cNvSpPr/>
          <p:nvPr/>
        </p:nvSpPr>
        <p:spPr>
          <a:xfrm>
            <a:off x="2541723" y="5702085"/>
            <a:ext cx="712922" cy="635430"/>
          </a:xfrm>
          <a:prstGeom prst="cub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</a:rPr>
              <a:t>m</a:t>
            </a:r>
            <a:endParaRPr lang="en-US" sz="3200" i="1" dirty="0">
              <a:solidFill>
                <a:schemeClr val="tx1"/>
              </a:solidFill>
            </a:endParaRPr>
          </a:p>
        </p:txBody>
      </p:sp>
      <p:sp>
        <p:nvSpPr>
          <p:cNvPr id="33" name="Cube 32"/>
          <p:cNvSpPr/>
          <p:nvPr/>
        </p:nvSpPr>
        <p:spPr>
          <a:xfrm>
            <a:off x="2513309" y="4340818"/>
            <a:ext cx="976393" cy="697424"/>
          </a:xfrm>
          <a:prstGeom prst="cub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rgbClr val="FF6699"/>
                </a:solidFill>
              </a:rPr>
              <a:t>sk</a:t>
            </a:r>
            <a:r>
              <a:rPr lang="en-US" sz="3200" baseline="-25000" dirty="0" err="1" smtClean="0">
                <a:solidFill>
                  <a:srgbClr val="FF6699"/>
                </a:solidFill>
              </a:rPr>
              <a:t>A</a:t>
            </a:r>
            <a:endParaRPr lang="en-US" sz="3200" baseline="-25000" dirty="0">
              <a:solidFill>
                <a:srgbClr val="FF6699"/>
              </a:solidFill>
            </a:endParaRPr>
          </a:p>
        </p:txBody>
      </p:sp>
      <p:sp>
        <p:nvSpPr>
          <p:cNvPr id="34" name="Cube 33"/>
          <p:cNvSpPr/>
          <p:nvPr/>
        </p:nvSpPr>
        <p:spPr>
          <a:xfrm>
            <a:off x="2187843" y="5301714"/>
            <a:ext cx="1549831" cy="1131376"/>
          </a:xfrm>
          <a:prstGeom prst="cube">
            <a:avLst/>
          </a:prstGeom>
          <a:solidFill>
            <a:schemeClr val="accent1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6912244" y="4818681"/>
            <a:ext cx="839492" cy="715505"/>
          </a:xfrm>
          <a:prstGeom prst="cub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</a:rPr>
              <a:t>m</a:t>
            </a:r>
            <a:endParaRPr lang="en-US" sz="3200" i="1" baseline="-25000" dirty="0">
              <a:solidFill>
                <a:schemeClr val="tx1"/>
              </a:solidFill>
            </a:endParaRPr>
          </a:p>
        </p:txBody>
      </p:sp>
      <p:sp>
        <p:nvSpPr>
          <p:cNvPr id="45" name="Flowchart: Alternate Process 44"/>
          <p:cNvSpPr/>
          <p:nvPr/>
        </p:nvSpPr>
        <p:spPr>
          <a:xfrm>
            <a:off x="4114800" y="2057400"/>
            <a:ext cx="1487837" cy="945397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Decrypt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Flowchart: Alternate Process 45"/>
          <p:cNvSpPr/>
          <p:nvPr/>
        </p:nvSpPr>
        <p:spPr>
          <a:xfrm>
            <a:off x="4572000" y="4572000"/>
            <a:ext cx="1487837" cy="945397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Evaluate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Decrypt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535477" y="2548181"/>
            <a:ext cx="681925" cy="154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2474" y="2004447"/>
            <a:ext cx="2402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0" y="1554997"/>
            <a:ext cx="9144000" cy="218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0" y="3737675"/>
            <a:ext cx="9144000" cy="3120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1587500" y="381000"/>
          <a:ext cx="5629275" cy="490538"/>
        </p:xfrm>
        <a:graphic>
          <a:graphicData uri="http://schemas.openxmlformats.org/presentationml/2006/ole">
            <p:oleObj spid="_x0000_s37890" name="Equation" r:id="rId3" imgW="2768400" imgH="241200" progId="Equation.DSMT4">
              <p:embed/>
            </p:oleObj>
          </a:graphicData>
        </a:graphic>
      </p:graphicFrame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/>
          <a:p>
            <a:pPr>
              <a:defRPr/>
            </a:pPr>
            <a:fld id="{6CAAB26D-8A20-4E35-B8F1-2A9D66703A2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0" name="Right Brace 39"/>
          <p:cNvSpPr/>
          <p:nvPr/>
        </p:nvSpPr>
        <p:spPr>
          <a:xfrm>
            <a:off x="1219200" y="4267200"/>
            <a:ext cx="381000" cy="2209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0" y="4419600"/>
            <a:ext cx="129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Encrypt under a blue key </a:t>
            </a:r>
            <a:r>
              <a:rPr lang="en-US" sz="2400" dirty="0" err="1" smtClean="0">
                <a:solidFill>
                  <a:schemeClr val="tx2"/>
                </a:solidFill>
              </a:rPr>
              <a:t>pk</a:t>
            </a:r>
            <a:r>
              <a:rPr lang="en-US" sz="2400" baseline="-25000" dirty="0" err="1" smtClean="0">
                <a:solidFill>
                  <a:schemeClr val="tx2"/>
                </a:solidFill>
              </a:rPr>
              <a:t>B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sp>
        <p:nvSpPr>
          <p:cNvPr id="26" name="Cloud Callout 25"/>
          <p:cNvSpPr/>
          <p:nvPr/>
        </p:nvSpPr>
        <p:spPr>
          <a:xfrm>
            <a:off x="7239000" y="304800"/>
            <a:ext cx="1905000" cy="914400"/>
          </a:xfrm>
          <a:prstGeom prst="cloudCallout">
            <a:avLst>
              <a:gd name="adj1" fmla="val -49682"/>
              <a:gd name="adj2" fmla="val 113814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Evaluate </a:t>
            </a:r>
          </a:p>
          <a:p>
            <a:pPr algn="ctr"/>
            <a:r>
              <a:rPr lang="en-US" sz="2000" dirty="0" smtClean="0"/>
              <a:t>Decrypt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6" grpId="0" animBg="1"/>
      <p:bldP spid="40" grpId="0" animBg="1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3108" y="3864890"/>
            <a:ext cx="137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lowchart: Alternate Process 2"/>
          <p:cNvSpPr/>
          <p:nvPr/>
        </p:nvSpPr>
        <p:spPr>
          <a:xfrm>
            <a:off x="3301138" y="3316637"/>
            <a:ext cx="1487837" cy="9453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Decrypt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3347633" y="4618494"/>
            <a:ext cx="1487837" cy="9453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Decrypt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62200" y="3581400"/>
            <a:ext cx="938938" cy="452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703522" y="5266842"/>
            <a:ext cx="1626029" cy="6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24000" y="3962400"/>
            <a:ext cx="1790053" cy="180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43565" y="4876799"/>
            <a:ext cx="883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2600" y="3124200"/>
            <a:ext cx="762000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0066"/>
                </a:solidFill>
              </a:rPr>
              <a:t>sk</a:t>
            </a:r>
            <a:r>
              <a:rPr lang="en-US" sz="3200" baseline="-25000" dirty="0" err="1" smtClean="0">
                <a:solidFill>
                  <a:srgbClr val="FF0066"/>
                </a:solidFill>
              </a:rPr>
              <a:t>A</a:t>
            </a:r>
            <a:endParaRPr lang="en-US" sz="3200" baseline="-25000" dirty="0" smtClean="0">
              <a:solidFill>
                <a:srgbClr val="FF0066"/>
              </a:solidFill>
            </a:endParaRPr>
          </a:p>
          <a:p>
            <a:endParaRPr lang="en-US" sz="3200" baseline="-25000" dirty="0" smtClean="0">
              <a:solidFill>
                <a:srgbClr val="FF0066"/>
              </a:solidFill>
            </a:endParaRPr>
          </a:p>
          <a:p>
            <a:endParaRPr lang="en-US" dirty="0" smtClean="0">
              <a:solidFill>
                <a:srgbClr val="FF0066"/>
              </a:solidFill>
            </a:endParaRPr>
          </a:p>
          <a:p>
            <a:endParaRPr lang="en-US" dirty="0" smtClean="0">
              <a:solidFill>
                <a:srgbClr val="FF0066"/>
              </a:solidFill>
            </a:endParaRPr>
          </a:p>
          <a:p>
            <a:r>
              <a:rPr lang="en-US" sz="3200" dirty="0" err="1" smtClean="0">
                <a:solidFill>
                  <a:srgbClr val="FF0066"/>
                </a:solidFill>
              </a:rPr>
              <a:t>sk</a:t>
            </a:r>
            <a:r>
              <a:rPr lang="en-US" sz="3200" baseline="-25000" dirty="0" err="1" smtClean="0">
                <a:solidFill>
                  <a:srgbClr val="FF0066"/>
                </a:solidFill>
              </a:rPr>
              <a:t>A</a:t>
            </a:r>
            <a:endParaRPr lang="en-US" sz="3200" baseline="-25000" dirty="0" smtClean="0">
              <a:solidFill>
                <a:srgbClr val="FF0066"/>
              </a:solidFill>
            </a:endParaRPr>
          </a:p>
          <a:p>
            <a:endParaRPr lang="en-US" sz="3200" baseline="-25000" dirty="0">
              <a:solidFill>
                <a:srgbClr val="FF006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97466" y="3487117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NAND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Flowchart: Terminator 18"/>
          <p:cNvSpPr/>
          <p:nvPr/>
        </p:nvSpPr>
        <p:spPr>
          <a:xfrm>
            <a:off x="2971800" y="3200400"/>
            <a:ext cx="3068666" cy="2464231"/>
          </a:xfrm>
          <a:prstGeom prst="flowChartTerminator">
            <a:avLst/>
          </a:prstGeom>
          <a:solidFill>
            <a:srgbClr val="FFC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214821" y="4184542"/>
            <a:ext cx="2146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m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</a:t>
            </a:r>
            <a:r>
              <a:rPr lang="en-US" dirty="0" smtClean="0"/>
              <a:t>NAND</a:t>
            </a:r>
            <a:r>
              <a:rPr lang="en-US" sz="3200" dirty="0" smtClean="0"/>
              <a:t> </a:t>
            </a:r>
            <a:r>
              <a:rPr lang="en-US" sz="3200" i="1" dirty="0" smtClean="0"/>
              <a:t>m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1406525" y="533400"/>
          <a:ext cx="5332413" cy="1211263"/>
        </p:xfrm>
        <a:graphic>
          <a:graphicData uri="http://schemas.openxmlformats.org/presentationml/2006/ole">
            <p:oleObj spid="_x0000_s38914" name="Equation" r:id="rId4" imgW="2336760" imgH="533160" progId="Equation.DSMT4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317356" y="2262753"/>
            <a:ext cx="5540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NAND-augmented Decrypt circuit: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D1EF4-3D61-490D-957E-9B91267DB3C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9" name="Cube 28"/>
          <p:cNvSpPr/>
          <p:nvPr/>
        </p:nvSpPr>
        <p:spPr>
          <a:xfrm flipH="1">
            <a:off x="1066800" y="3733800"/>
            <a:ext cx="914400" cy="609600"/>
          </a:xfrm>
          <a:prstGeom prst="cub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</a:rPr>
              <a:t>m</a:t>
            </a:r>
            <a:r>
              <a:rPr lang="en-US" sz="2800" i="1" baseline="-25000" dirty="0" smtClean="0">
                <a:solidFill>
                  <a:schemeClr val="tx1"/>
                </a:solidFill>
              </a:rPr>
              <a:t>1</a:t>
            </a:r>
            <a:endParaRPr lang="en-US" sz="2800" i="1" baseline="-25000" dirty="0">
              <a:solidFill>
                <a:schemeClr val="tx1"/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 flipH="1">
            <a:off x="990600" y="5105400"/>
            <a:ext cx="914400" cy="609600"/>
          </a:xfrm>
          <a:prstGeom prst="cub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</a:rPr>
              <a:t>m</a:t>
            </a:r>
            <a:r>
              <a:rPr lang="en-US" sz="2800" i="1" baseline="-25000" dirty="0" smtClean="0">
                <a:solidFill>
                  <a:schemeClr val="tx1"/>
                </a:solidFill>
              </a:rPr>
              <a:t>2</a:t>
            </a:r>
            <a:endParaRPr lang="en-US" sz="2800" i="1" baseline="-250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endCxn id="24" idx="1"/>
          </p:cNvCxnSpPr>
          <p:nvPr/>
        </p:nvCxnSpPr>
        <p:spPr>
          <a:xfrm>
            <a:off x="5791200" y="4419600"/>
            <a:ext cx="423621" cy="57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3218" y="4314340"/>
            <a:ext cx="137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lowchart: Alternate Process 2"/>
          <p:cNvSpPr/>
          <p:nvPr/>
        </p:nvSpPr>
        <p:spPr>
          <a:xfrm>
            <a:off x="3071248" y="3766087"/>
            <a:ext cx="1487837" cy="9453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Decrypt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3117743" y="5067944"/>
            <a:ext cx="1487837" cy="9453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Decrypt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87845" y="4076053"/>
            <a:ext cx="883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16258" y="5716292"/>
            <a:ext cx="883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00760" y="4429931"/>
            <a:ext cx="883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13675" y="5326249"/>
            <a:ext cx="88340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02964" y="3595607"/>
            <a:ext cx="108828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6699"/>
                </a:solidFill>
              </a:rPr>
              <a:t>sk</a:t>
            </a:r>
            <a:r>
              <a:rPr lang="en-US" sz="3200" baseline="-25000" dirty="0" err="1" smtClean="0">
                <a:solidFill>
                  <a:srgbClr val="FF6699"/>
                </a:solidFill>
              </a:rPr>
              <a:t>A</a:t>
            </a:r>
            <a:endParaRPr lang="en-US" sz="3200" baseline="-25000" dirty="0" smtClean="0">
              <a:solidFill>
                <a:srgbClr val="FF6699"/>
              </a:solidFill>
            </a:endParaRPr>
          </a:p>
          <a:p>
            <a:r>
              <a:rPr lang="en-US" sz="3200" i="1" dirty="0" smtClean="0">
                <a:solidFill>
                  <a:srgbClr val="FF6699"/>
                </a:solidFill>
              </a:rPr>
              <a:t>c</a:t>
            </a:r>
            <a:r>
              <a:rPr lang="en-US" sz="3200" baseline="-25000" dirty="0" smtClean="0">
                <a:solidFill>
                  <a:srgbClr val="FF6699"/>
                </a:solidFill>
              </a:rPr>
              <a:t>1</a:t>
            </a:r>
          </a:p>
          <a:p>
            <a:endParaRPr lang="en-US" dirty="0" smtClean="0">
              <a:solidFill>
                <a:srgbClr val="FF6699"/>
              </a:solidFill>
            </a:endParaRPr>
          </a:p>
          <a:p>
            <a:r>
              <a:rPr lang="en-US" sz="3200" dirty="0" err="1" smtClean="0">
                <a:solidFill>
                  <a:srgbClr val="FF6699"/>
                </a:solidFill>
              </a:rPr>
              <a:t>sk</a:t>
            </a:r>
            <a:r>
              <a:rPr lang="en-US" sz="3200" baseline="-25000" dirty="0" err="1" smtClean="0">
                <a:solidFill>
                  <a:srgbClr val="FF6699"/>
                </a:solidFill>
              </a:rPr>
              <a:t>A</a:t>
            </a:r>
            <a:endParaRPr lang="en-US" sz="3200" baseline="-25000" dirty="0" smtClean="0">
              <a:solidFill>
                <a:srgbClr val="FF6699"/>
              </a:solidFill>
            </a:endParaRPr>
          </a:p>
          <a:p>
            <a:r>
              <a:rPr lang="en-US" sz="3200" i="1" dirty="0" smtClean="0"/>
              <a:t>c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667576" y="3936567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NAND</a:t>
            </a:r>
            <a:endParaRPr lang="en-US" sz="2000" dirty="0"/>
          </a:p>
        </p:txBody>
      </p:sp>
      <p:sp>
        <p:nvSpPr>
          <p:cNvPr id="19" name="Flowchart: Terminator 18"/>
          <p:cNvSpPr/>
          <p:nvPr/>
        </p:nvSpPr>
        <p:spPr>
          <a:xfrm>
            <a:off x="2590800" y="3657600"/>
            <a:ext cx="3068666" cy="2464231"/>
          </a:xfrm>
          <a:prstGeom prst="flowChartTerminator">
            <a:avLst/>
          </a:prstGeom>
          <a:solidFill>
            <a:srgbClr val="FFC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84931" y="4633992"/>
            <a:ext cx="2146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m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</a:t>
            </a:r>
            <a:r>
              <a:rPr lang="en-US" dirty="0" smtClean="0"/>
              <a:t>NAND</a:t>
            </a:r>
            <a:r>
              <a:rPr lang="en-US" sz="3200" dirty="0" smtClean="0"/>
              <a:t> </a:t>
            </a:r>
            <a:r>
              <a:rPr lang="en-US" sz="3200" i="1" dirty="0" smtClean="0"/>
              <a:t>m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20" name="Cube 19"/>
          <p:cNvSpPr/>
          <p:nvPr/>
        </p:nvSpPr>
        <p:spPr>
          <a:xfrm>
            <a:off x="914400" y="3200400"/>
            <a:ext cx="1246321" cy="3314054"/>
          </a:xfrm>
          <a:prstGeom prst="cube">
            <a:avLst/>
          </a:prstGeom>
          <a:solidFill>
            <a:srgbClr val="3333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381000" y="533400"/>
          <a:ext cx="8509000" cy="1938338"/>
        </p:xfrm>
        <a:graphic>
          <a:graphicData uri="http://schemas.openxmlformats.org/presentationml/2006/ole">
            <p:oleObj spid="_x0000_s39938" name="Equation" r:id="rId4" imgW="4127400" imgH="93960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117743" y="3045344"/>
            <a:ext cx="182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Evaluate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Cube 21"/>
          <p:cNvSpPr/>
          <p:nvPr/>
        </p:nvSpPr>
        <p:spPr>
          <a:xfrm>
            <a:off x="5984930" y="4352441"/>
            <a:ext cx="2386739" cy="994474"/>
          </a:xfrm>
          <a:prstGeom prst="cube">
            <a:avLst/>
          </a:prstGeom>
          <a:solidFill>
            <a:srgbClr val="3333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D1EF4-3D61-490D-957E-9B91267DB3C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778189" y="5346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fresh</a:t>
            </a:r>
            <a:endParaRPr lang="en-US" dirty="0"/>
          </a:p>
        </p:txBody>
      </p:sp>
      <p:sp>
        <p:nvSpPr>
          <p:cNvPr id="25" name="Cube 24"/>
          <p:cNvSpPr/>
          <p:nvPr/>
        </p:nvSpPr>
        <p:spPr>
          <a:xfrm>
            <a:off x="1059712" y="4262551"/>
            <a:ext cx="712922" cy="635430"/>
          </a:xfrm>
          <a:prstGeom prst="cub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i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5586" y="4404617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0" name="Cube 29"/>
          <p:cNvSpPr/>
          <p:nvPr/>
        </p:nvSpPr>
        <p:spPr>
          <a:xfrm>
            <a:off x="1054061" y="5556382"/>
            <a:ext cx="712922" cy="635430"/>
          </a:xfrm>
          <a:prstGeom prst="cub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i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5586" y="5709481"/>
            <a:ext cx="64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7" name="Rectangle 36"/>
          <p:cNvSpPr/>
          <p:nvPr/>
        </p:nvSpPr>
        <p:spPr>
          <a:xfrm>
            <a:off x="0" y="1066800"/>
            <a:ext cx="914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0" y="1524000"/>
            <a:ext cx="914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0" y="1981200"/>
            <a:ext cx="914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Callout 25"/>
          <p:cNvSpPr/>
          <p:nvPr/>
        </p:nvSpPr>
        <p:spPr>
          <a:xfrm>
            <a:off x="7924800" y="457200"/>
            <a:ext cx="1219200" cy="685800"/>
          </a:xfrm>
          <a:prstGeom prst="cloudCallout">
            <a:avLst>
              <a:gd name="adj1" fmla="val -49682"/>
              <a:gd name="adj2" fmla="val 113814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8806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" grpId="0"/>
      <p:bldP spid="37" grpId="1" animBg="1"/>
      <p:bldP spid="38" grpId="0" animBg="1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42314742"/>
              </p:ext>
            </p:extLst>
          </p:nvPr>
        </p:nvGraphicFramePr>
        <p:xfrm>
          <a:off x="1882775" y="685800"/>
          <a:ext cx="5808663" cy="496888"/>
        </p:xfrm>
        <a:graphic>
          <a:graphicData uri="http://schemas.openxmlformats.org/presentationml/2006/ole">
            <p:oleObj spid="_x0000_s86018" name="Equation" r:id="rId3" imgW="2819160" imgH="241200" progId="Equation.DSMT4">
              <p:embed/>
            </p:oleObj>
          </a:graphicData>
        </a:graphic>
      </p:graphicFrame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D1EF4-3D61-490D-957E-9B91267DB3C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00200" y="5667931"/>
            <a:ext cx="1088283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aseline="-25000" dirty="0" smtClean="0"/>
          </a:p>
          <a:p>
            <a:endParaRPr lang="en-US" dirty="0" smtClean="0"/>
          </a:p>
          <a:p>
            <a:endParaRPr lang="en-US" sz="32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3733800"/>
            <a:ext cx="2146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m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</a:t>
            </a:r>
            <a:r>
              <a:rPr lang="en-US" sz="2400" dirty="0" smtClean="0"/>
              <a:t>NAND</a:t>
            </a:r>
            <a:r>
              <a:rPr lang="en-US" sz="3200" dirty="0" smtClean="0"/>
              <a:t> </a:t>
            </a:r>
            <a:r>
              <a:rPr lang="en-US" sz="3200" i="1" dirty="0" smtClean="0"/>
              <a:t>m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17" name="Cube 16"/>
          <p:cNvSpPr/>
          <p:nvPr/>
        </p:nvSpPr>
        <p:spPr>
          <a:xfrm>
            <a:off x="6207069" y="3443208"/>
            <a:ext cx="2386739" cy="994474"/>
          </a:xfrm>
          <a:prstGeom prst="cube">
            <a:avLst/>
          </a:prstGeom>
          <a:solidFill>
            <a:srgbClr val="3333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2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D1EF4-3D61-490D-957E-9B91267DB3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41658" y="4446723"/>
            <a:ext cx="922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fresh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>
            <a:off x="1605851" y="2897169"/>
            <a:ext cx="712922" cy="635430"/>
          </a:xfrm>
          <a:prstGeom prst="cub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i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11725" y="3039235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m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22" name="Cube 21"/>
          <p:cNvSpPr/>
          <p:nvPr/>
        </p:nvSpPr>
        <p:spPr>
          <a:xfrm>
            <a:off x="1600200" y="4191000"/>
            <a:ext cx="712922" cy="635430"/>
          </a:xfrm>
          <a:prstGeom prst="cub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i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11725" y="4344099"/>
            <a:ext cx="64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m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26" name="Right Arrow 25"/>
          <p:cNvSpPr/>
          <p:nvPr/>
        </p:nvSpPr>
        <p:spPr>
          <a:xfrm>
            <a:off x="3768669" y="37480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24000" y="5616635"/>
            <a:ext cx="1088283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0066"/>
                </a:solidFill>
              </a:rPr>
              <a:t>sk</a:t>
            </a:r>
            <a:r>
              <a:rPr lang="en-US" sz="3200" baseline="-25000" dirty="0" err="1" smtClean="0">
                <a:solidFill>
                  <a:srgbClr val="FF0066"/>
                </a:solidFill>
              </a:rPr>
              <a:t>A</a:t>
            </a:r>
            <a:endParaRPr lang="en-US" sz="3200" baseline="-25000" dirty="0" smtClean="0">
              <a:solidFill>
                <a:srgbClr val="FF0066"/>
              </a:solidFill>
            </a:endParaRPr>
          </a:p>
          <a:p>
            <a:endParaRPr lang="en-US" sz="3200" baseline="-25000" dirty="0" smtClean="0"/>
          </a:p>
          <a:p>
            <a:endParaRPr lang="en-US" sz="3200" baseline="-25000" dirty="0"/>
          </a:p>
        </p:txBody>
      </p:sp>
      <p:sp>
        <p:nvSpPr>
          <p:cNvPr id="34" name="Cube 33"/>
          <p:cNvSpPr/>
          <p:nvPr/>
        </p:nvSpPr>
        <p:spPr>
          <a:xfrm>
            <a:off x="1524000" y="5562600"/>
            <a:ext cx="762000" cy="685800"/>
          </a:xfrm>
          <a:prstGeom prst="cube">
            <a:avLst>
              <a:gd name="adj" fmla="val 19376"/>
            </a:avLst>
          </a:prstGeom>
          <a:solidFill>
            <a:srgbClr val="3333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1981200"/>
            <a:ext cx="3218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Under a pink key </a:t>
            </a:r>
            <a:r>
              <a:rPr lang="en-US" sz="2800" dirty="0" smtClean="0">
                <a:solidFill>
                  <a:srgbClr val="FF0066"/>
                </a:solidFill>
              </a:rPr>
              <a:t>PK</a:t>
            </a:r>
            <a:r>
              <a:rPr lang="en-US" sz="2800" baseline="-25000" dirty="0" smtClean="0">
                <a:solidFill>
                  <a:srgbClr val="FF0066"/>
                </a:solidFill>
              </a:rPr>
              <a:t>A</a:t>
            </a:r>
            <a:endParaRPr lang="en-US" sz="2800" baseline="-25000" dirty="0">
              <a:solidFill>
                <a:srgbClr val="FF0066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62600" y="1981200"/>
            <a:ext cx="3224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Under a blue key </a:t>
            </a:r>
            <a:r>
              <a:rPr lang="en-US" sz="2800" dirty="0" smtClean="0">
                <a:solidFill>
                  <a:schemeClr val="tx2"/>
                </a:solidFill>
              </a:rPr>
              <a:t>PK</a:t>
            </a:r>
            <a:r>
              <a:rPr lang="en-US" sz="2800" baseline="-25000" dirty="0" smtClean="0">
                <a:solidFill>
                  <a:schemeClr val="tx2"/>
                </a:solidFill>
              </a:rPr>
              <a:t>B</a:t>
            </a:r>
            <a:endParaRPr lang="en-US" sz="2800" baseline="-25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3" grpId="0"/>
      <p:bldP spid="3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42314742"/>
              </p:ext>
            </p:extLst>
          </p:nvPr>
        </p:nvGraphicFramePr>
        <p:xfrm>
          <a:off x="1493838" y="1296988"/>
          <a:ext cx="6254750" cy="496887"/>
        </p:xfrm>
        <a:graphic>
          <a:graphicData uri="http://schemas.openxmlformats.org/presentationml/2006/ole">
            <p:oleObj spid="_x0000_s89090" name="Equation" r:id="rId3" imgW="3035160" imgH="241200" progId="Equation.DSMT4">
              <p:embed/>
            </p:oleObj>
          </a:graphicData>
        </a:graphic>
      </p:graphicFrame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D1EF4-3D61-490D-957E-9B91267DB3C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00200" y="5667931"/>
            <a:ext cx="1088283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aseline="-25000" dirty="0" smtClean="0"/>
          </a:p>
          <a:p>
            <a:endParaRPr lang="en-US" dirty="0" smtClean="0"/>
          </a:p>
          <a:p>
            <a:endParaRPr lang="en-US" sz="3200" baseline="-25000" dirty="0"/>
          </a:p>
        </p:txBody>
      </p:sp>
      <p:sp>
        <p:nvSpPr>
          <p:cNvPr id="18" name="Slide Number Placeholder 2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D1EF4-3D61-490D-957E-9B91267DB3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ube 19"/>
          <p:cNvSpPr/>
          <p:nvPr/>
        </p:nvSpPr>
        <p:spPr>
          <a:xfrm>
            <a:off x="1605851" y="2897169"/>
            <a:ext cx="712922" cy="635430"/>
          </a:xfrm>
          <a:prstGeom prst="cub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i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11725" y="3039235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m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22" name="Cube 21"/>
          <p:cNvSpPr/>
          <p:nvPr/>
        </p:nvSpPr>
        <p:spPr>
          <a:xfrm>
            <a:off x="1600200" y="4191000"/>
            <a:ext cx="712922" cy="635430"/>
          </a:xfrm>
          <a:prstGeom prst="cub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i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11725" y="4344099"/>
            <a:ext cx="64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m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26" name="Right Arrow 25"/>
          <p:cNvSpPr/>
          <p:nvPr/>
        </p:nvSpPr>
        <p:spPr>
          <a:xfrm>
            <a:off x="3768669" y="37480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48400" y="3733800"/>
            <a:ext cx="2146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m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</a:t>
            </a:r>
            <a:r>
              <a:rPr lang="en-US" sz="2400" dirty="0" smtClean="0"/>
              <a:t>NAND</a:t>
            </a:r>
            <a:r>
              <a:rPr lang="en-US" sz="3200" dirty="0" smtClean="0"/>
              <a:t> </a:t>
            </a:r>
            <a:r>
              <a:rPr lang="en-US" sz="3200" i="1" dirty="0" smtClean="0"/>
              <a:t>m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16" name="Cube 15"/>
          <p:cNvSpPr/>
          <p:nvPr/>
        </p:nvSpPr>
        <p:spPr>
          <a:xfrm>
            <a:off x="6172200" y="3429000"/>
            <a:ext cx="2386739" cy="994474"/>
          </a:xfrm>
          <a:prstGeom prst="cub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72200" y="4572000"/>
            <a:ext cx="245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Increased noise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8741" y="3676488"/>
            <a:ext cx="12763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9941" y="4637384"/>
            <a:ext cx="12763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3447" y="2700095"/>
            <a:ext cx="12763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109797" y="3212023"/>
            <a:ext cx="601688" cy="7400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140277" y="4463770"/>
            <a:ext cx="581799" cy="691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862" name="Object 6"/>
          <p:cNvGraphicFramePr>
            <a:graphicFrameLocks noChangeAspect="1"/>
          </p:cNvGraphicFramePr>
          <p:nvPr/>
        </p:nvGraphicFramePr>
        <p:xfrm>
          <a:off x="838200" y="685800"/>
          <a:ext cx="7594600" cy="1509713"/>
        </p:xfrm>
        <a:graphic>
          <a:graphicData uri="http://schemas.openxmlformats.org/presentationml/2006/ole">
            <p:oleObj spid="_x0000_s41986" name="Equation" r:id="rId4" imgW="3682800" imgH="736560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230061" y="2586871"/>
          <a:ext cx="574675" cy="3048000"/>
        </p:xfrm>
        <a:graphic>
          <a:graphicData uri="http://schemas.openxmlformats.org/presentationml/2006/ole">
            <p:oleObj spid="_x0000_s41987" name="Equation" r:id="rId5" imgW="215806" imgH="1218671" progId="Equation.DSMT4">
              <p:embed/>
            </p:oleObj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D1EF4-3D61-490D-957E-9B91267DB3C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1" name="Cloud Callout 10"/>
          <p:cNvSpPr/>
          <p:nvPr/>
        </p:nvSpPr>
        <p:spPr>
          <a:xfrm>
            <a:off x="7696200" y="228600"/>
            <a:ext cx="1219200" cy="685800"/>
          </a:xfrm>
          <a:prstGeom prst="cloudCallout">
            <a:avLst>
              <a:gd name="adj1" fmla="val -49682"/>
              <a:gd name="adj2" fmla="val 113814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1177871" y="1162377"/>
            <a:ext cx="449452" cy="154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90786" y="1779727"/>
            <a:ext cx="390042" cy="335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03701" y="2402242"/>
            <a:ext cx="454619" cy="103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990" y="681931"/>
            <a:ext cx="1088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6699"/>
                </a:solidFill>
              </a:rPr>
              <a:t>sk</a:t>
            </a:r>
            <a:r>
              <a:rPr lang="en-US" sz="3200" baseline="-25000" dirty="0" err="1" smtClean="0">
                <a:solidFill>
                  <a:srgbClr val="FF6699"/>
                </a:solidFill>
              </a:rPr>
              <a:t>A</a:t>
            </a:r>
            <a:endParaRPr lang="en-US" sz="3200" baseline="-25000" dirty="0" smtClean="0">
              <a:solidFill>
                <a:srgbClr val="FF6699"/>
              </a:solidFill>
            </a:endParaRPr>
          </a:p>
          <a:p>
            <a:endParaRPr lang="en-US" sz="3200" i="1" dirty="0" smtClean="0"/>
          </a:p>
          <a:p>
            <a:r>
              <a:rPr lang="en-US" sz="3200" i="1" dirty="0" smtClean="0"/>
              <a:t>m</a:t>
            </a:r>
            <a:r>
              <a:rPr lang="en-US" sz="3200" baseline="-25000" dirty="0" smtClean="0"/>
              <a:t>1</a:t>
            </a:r>
          </a:p>
          <a:p>
            <a:r>
              <a:rPr lang="en-US" sz="3200" i="1" dirty="0" smtClean="0"/>
              <a:t>m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18" name="Flowchart: Terminator 17"/>
          <p:cNvSpPr/>
          <p:nvPr/>
        </p:nvSpPr>
        <p:spPr>
          <a:xfrm>
            <a:off x="1782305" y="712929"/>
            <a:ext cx="914402" cy="24332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5400000">
            <a:off x="2557222" y="1518840"/>
            <a:ext cx="2146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m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</a:t>
            </a:r>
            <a:r>
              <a:rPr lang="en-US" dirty="0" smtClean="0"/>
              <a:t>NAND</a:t>
            </a:r>
            <a:r>
              <a:rPr lang="en-US" sz="3200" dirty="0" smtClean="0"/>
              <a:t> </a:t>
            </a:r>
            <a:r>
              <a:rPr lang="en-US" sz="3200" i="1" dirty="0" smtClean="0"/>
              <a:t>m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21" name="Cube 20"/>
          <p:cNvSpPr/>
          <p:nvPr/>
        </p:nvSpPr>
        <p:spPr>
          <a:xfrm rot="5400000">
            <a:off x="2510727" y="1438769"/>
            <a:ext cx="2386739" cy="994474"/>
          </a:xfrm>
          <a:prstGeom prst="cube">
            <a:avLst/>
          </a:prstGeom>
          <a:solidFill>
            <a:srgbClr val="3333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/>
          <p:cNvSpPr/>
          <p:nvPr/>
        </p:nvSpPr>
        <p:spPr>
          <a:xfrm>
            <a:off x="123988" y="1596328"/>
            <a:ext cx="759418" cy="1239865"/>
          </a:xfrm>
          <a:prstGeom prst="cub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5400000">
            <a:off x="1162374" y="1565333"/>
            <a:ext cx="2169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Evaluate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Decrypt-NAND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77871" y="4507427"/>
            <a:ext cx="449452" cy="154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90786" y="5124777"/>
            <a:ext cx="390042" cy="335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03701" y="5747292"/>
            <a:ext cx="454619" cy="103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990" y="4026981"/>
            <a:ext cx="1088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6699"/>
                </a:solidFill>
              </a:rPr>
              <a:t>sk</a:t>
            </a:r>
            <a:r>
              <a:rPr lang="en-US" sz="3200" baseline="-25000" dirty="0" err="1" smtClean="0">
                <a:solidFill>
                  <a:srgbClr val="FF6699"/>
                </a:solidFill>
              </a:rPr>
              <a:t>A</a:t>
            </a:r>
            <a:endParaRPr lang="en-US" sz="3200" baseline="-25000" dirty="0" smtClean="0">
              <a:solidFill>
                <a:srgbClr val="FF6699"/>
              </a:solidFill>
            </a:endParaRPr>
          </a:p>
          <a:p>
            <a:endParaRPr lang="en-US" sz="3200" i="1" dirty="0" smtClean="0"/>
          </a:p>
          <a:p>
            <a:r>
              <a:rPr lang="en-US" sz="3200" i="1" dirty="0" smtClean="0"/>
              <a:t> m</a:t>
            </a:r>
            <a:r>
              <a:rPr lang="en-US" sz="3200" baseline="-25000" dirty="0" smtClean="0"/>
              <a:t>3</a:t>
            </a:r>
          </a:p>
          <a:p>
            <a:r>
              <a:rPr lang="en-US" sz="3200" i="1" dirty="0" smtClean="0"/>
              <a:t> m</a:t>
            </a:r>
            <a:r>
              <a:rPr lang="en-US" sz="3200" baseline="-25000" dirty="0" smtClean="0"/>
              <a:t>4</a:t>
            </a:r>
            <a:endParaRPr lang="en-US" sz="3200" baseline="-25000" dirty="0"/>
          </a:p>
        </p:txBody>
      </p:sp>
      <p:sp>
        <p:nvSpPr>
          <p:cNvPr id="33" name="Flowchart: Terminator 32"/>
          <p:cNvSpPr/>
          <p:nvPr/>
        </p:nvSpPr>
        <p:spPr>
          <a:xfrm>
            <a:off x="1782305" y="4057979"/>
            <a:ext cx="914402" cy="24332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2526225" y="4863890"/>
            <a:ext cx="2146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m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 </a:t>
            </a:r>
            <a:r>
              <a:rPr lang="en-US" dirty="0" smtClean="0"/>
              <a:t>NAND</a:t>
            </a:r>
            <a:r>
              <a:rPr lang="en-US" sz="3200" dirty="0" smtClean="0"/>
              <a:t> </a:t>
            </a:r>
            <a:r>
              <a:rPr lang="en-US" sz="3200" i="1" dirty="0" smtClean="0"/>
              <a:t>m</a:t>
            </a:r>
            <a:r>
              <a:rPr lang="en-US" sz="3200" baseline="-25000" dirty="0" smtClean="0"/>
              <a:t>4</a:t>
            </a:r>
            <a:endParaRPr lang="en-US" sz="3200" baseline="-25000" dirty="0"/>
          </a:p>
        </p:txBody>
      </p:sp>
      <p:sp>
        <p:nvSpPr>
          <p:cNvPr id="36" name="Cube 35"/>
          <p:cNvSpPr/>
          <p:nvPr/>
        </p:nvSpPr>
        <p:spPr>
          <a:xfrm rot="5400000">
            <a:off x="2433235" y="4721828"/>
            <a:ext cx="2386739" cy="994474"/>
          </a:xfrm>
          <a:prstGeom prst="cube">
            <a:avLst/>
          </a:prstGeom>
          <a:solidFill>
            <a:srgbClr val="3333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/>
          <p:cNvSpPr/>
          <p:nvPr/>
        </p:nvSpPr>
        <p:spPr>
          <a:xfrm>
            <a:off x="216976" y="4972372"/>
            <a:ext cx="743921" cy="1257948"/>
          </a:xfrm>
          <a:prstGeom prst="cub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5400000">
            <a:off x="1162374" y="4910383"/>
            <a:ext cx="2169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Evaluate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Decrypt-NAND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704454" y="1934710"/>
            <a:ext cx="454619" cy="103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657958" y="5282344"/>
            <a:ext cx="454619" cy="103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5400000">
            <a:off x="4073472" y="1640245"/>
            <a:ext cx="2146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m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</a:t>
            </a:r>
            <a:r>
              <a:rPr lang="en-US" dirty="0" smtClean="0"/>
              <a:t>NAND</a:t>
            </a:r>
            <a:r>
              <a:rPr lang="en-US" sz="3200" dirty="0" smtClean="0"/>
              <a:t> </a:t>
            </a:r>
            <a:r>
              <a:rPr lang="en-US" sz="3200" i="1" dirty="0" smtClean="0"/>
              <a:t>m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42" name="Cube 41"/>
          <p:cNvSpPr/>
          <p:nvPr/>
        </p:nvSpPr>
        <p:spPr>
          <a:xfrm rot="5400000">
            <a:off x="4026977" y="1560174"/>
            <a:ext cx="2386739" cy="994474"/>
          </a:xfrm>
          <a:prstGeom prst="cube">
            <a:avLst/>
          </a:prstGeom>
          <a:solidFill>
            <a:srgbClr val="3333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5400000">
            <a:off x="4088970" y="4985296"/>
            <a:ext cx="2146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m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 </a:t>
            </a:r>
            <a:r>
              <a:rPr lang="en-US" dirty="0" smtClean="0"/>
              <a:t>NAND</a:t>
            </a:r>
            <a:r>
              <a:rPr lang="en-US" sz="3200" dirty="0" smtClean="0"/>
              <a:t> </a:t>
            </a:r>
            <a:r>
              <a:rPr lang="en-US" sz="3200" i="1" dirty="0" smtClean="0"/>
              <a:t>m</a:t>
            </a:r>
            <a:r>
              <a:rPr lang="en-US" sz="3200" baseline="-25000" dirty="0" smtClean="0"/>
              <a:t>4</a:t>
            </a:r>
            <a:endParaRPr lang="en-US" sz="3200" baseline="-25000" dirty="0"/>
          </a:p>
        </p:txBody>
      </p:sp>
      <p:sp>
        <p:nvSpPr>
          <p:cNvPr id="44" name="Cube 43"/>
          <p:cNvSpPr/>
          <p:nvPr/>
        </p:nvSpPr>
        <p:spPr>
          <a:xfrm rot="5400000">
            <a:off x="3995980" y="4843234"/>
            <a:ext cx="2386739" cy="994474"/>
          </a:xfrm>
          <a:prstGeom prst="cube">
            <a:avLst/>
          </a:prstGeom>
          <a:solidFill>
            <a:srgbClr val="3333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Terminator 44"/>
          <p:cNvSpPr/>
          <p:nvPr/>
        </p:nvSpPr>
        <p:spPr>
          <a:xfrm>
            <a:off x="6599697" y="2492653"/>
            <a:ext cx="914402" cy="24332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5400000">
            <a:off x="5979766" y="3345057"/>
            <a:ext cx="2169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Evaluate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Decrypt-NAND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8975" y="3409629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accent1"/>
                </a:solidFill>
              </a:rPr>
              <a:t>sk</a:t>
            </a:r>
            <a:r>
              <a:rPr lang="en-US" sz="3200" baseline="-25000" dirty="0" err="1" smtClean="0">
                <a:solidFill>
                  <a:schemeClr val="accent1"/>
                </a:solidFill>
              </a:rPr>
              <a:t>B</a:t>
            </a:r>
            <a:endParaRPr lang="en-US" sz="3200" baseline="-25000" dirty="0">
              <a:solidFill>
                <a:schemeClr val="accent1"/>
              </a:solidFill>
            </a:endParaRPr>
          </a:p>
        </p:txBody>
      </p:sp>
      <p:sp>
        <p:nvSpPr>
          <p:cNvPr id="48" name="Cube 47"/>
          <p:cNvSpPr/>
          <p:nvPr/>
        </p:nvSpPr>
        <p:spPr>
          <a:xfrm>
            <a:off x="4572000" y="304800"/>
            <a:ext cx="1549829" cy="6307809"/>
          </a:xfrm>
          <a:prstGeom prst="cube">
            <a:avLst/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119247" y="2849110"/>
            <a:ext cx="449452" cy="154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134745" y="3748012"/>
            <a:ext cx="449452" cy="154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150243" y="4556504"/>
            <a:ext cx="421038" cy="2608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104468" y="1981204"/>
            <a:ext cx="449452" cy="154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073471" y="5282344"/>
            <a:ext cx="449452" cy="154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467600" y="3593030"/>
            <a:ext cx="449452" cy="154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5400000">
            <a:off x="5408909" y="3099664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(m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</a:t>
            </a:r>
            <a:r>
              <a:rPr lang="en-US" dirty="0" smtClean="0"/>
              <a:t>NAND</a:t>
            </a:r>
            <a:r>
              <a:rPr lang="en-US" sz="3200" dirty="0" smtClean="0"/>
              <a:t> m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) </a:t>
            </a:r>
            <a:r>
              <a:rPr lang="en-US" dirty="0" smtClean="0">
                <a:solidFill>
                  <a:srgbClr val="000000"/>
                </a:solidFill>
              </a:rPr>
              <a:t>NAND</a:t>
            </a:r>
            <a:r>
              <a:rPr lang="en-US" sz="3200" dirty="0" smtClean="0"/>
              <a:t> (m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NAND</a:t>
            </a:r>
            <a:r>
              <a:rPr lang="en-US" sz="3200" dirty="0" smtClean="0"/>
              <a:t> m</a:t>
            </a:r>
            <a:r>
              <a:rPr lang="en-US" sz="3200" baseline="-25000" dirty="0" smtClean="0"/>
              <a:t>4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60" name="Cube 59"/>
          <p:cNvSpPr/>
          <p:nvPr/>
        </p:nvSpPr>
        <p:spPr>
          <a:xfrm>
            <a:off x="7919633" y="224727"/>
            <a:ext cx="852408" cy="5959098"/>
          </a:xfrm>
          <a:prstGeom prst="cube">
            <a:avLst/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>
          <a:xfrm>
            <a:off x="6568699" y="6400800"/>
            <a:ext cx="1905000" cy="457200"/>
          </a:xfrm>
        </p:spPr>
        <p:txBody>
          <a:bodyPr/>
          <a:lstStyle/>
          <a:p>
            <a:pPr>
              <a:defRPr/>
            </a:pPr>
            <a:fld id="{F01D1EF4-3D61-490D-957E-9B91267DB3C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7" name="Cube 56"/>
          <p:cNvSpPr/>
          <p:nvPr/>
        </p:nvSpPr>
        <p:spPr>
          <a:xfrm>
            <a:off x="0" y="381000"/>
            <a:ext cx="1208869" cy="2665708"/>
          </a:xfrm>
          <a:prstGeom prst="cube">
            <a:avLst/>
          </a:prstGeom>
          <a:solidFill>
            <a:srgbClr val="3333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0" y="3810000"/>
            <a:ext cx="1239864" cy="2652787"/>
          </a:xfrm>
          <a:prstGeom prst="cube">
            <a:avLst/>
          </a:prstGeom>
          <a:solidFill>
            <a:srgbClr val="3333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34" grpId="0"/>
      <p:bldP spid="36" grpId="0" animBg="1"/>
      <p:bldP spid="41" grpId="0"/>
      <p:bldP spid="42" grpId="0" animBg="1"/>
      <p:bldP spid="43" grpId="0"/>
      <p:bldP spid="44" grpId="0" animBg="1"/>
      <p:bldP spid="47" grpId="0"/>
      <p:bldP spid="48" grpId="0" animBg="1"/>
      <p:bldP spid="59" grpId="0"/>
      <p:bldP spid="60" grpId="0" animBg="1"/>
      <p:bldP spid="57" grpId="0" animBg="1"/>
      <p:bldP spid="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1177871" y="1162377"/>
            <a:ext cx="449452" cy="154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90786" y="1779727"/>
            <a:ext cx="390042" cy="335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03701" y="2402242"/>
            <a:ext cx="454619" cy="103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990" y="681931"/>
            <a:ext cx="1088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6699"/>
                </a:solidFill>
              </a:rPr>
              <a:t>sk</a:t>
            </a:r>
            <a:r>
              <a:rPr lang="en-US" sz="3200" baseline="-25000" dirty="0" err="1" smtClean="0">
                <a:solidFill>
                  <a:srgbClr val="FF6699"/>
                </a:solidFill>
              </a:rPr>
              <a:t>A</a:t>
            </a:r>
            <a:endParaRPr lang="en-US" sz="3200" baseline="-25000" dirty="0" smtClean="0">
              <a:solidFill>
                <a:srgbClr val="FF6699"/>
              </a:solidFill>
            </a:endParaRPr>
          </a:p>
          <a:p>
            <a:endParaRPr lang="en-US" sz="3200" i="1" dirty="0" smtClean="0"/>
          </a:p>
          <a:p>
            <a:r>
              <a:rPr lang="en-US" sz="3200" i="1" dirty="0" smtClean="0"/>
              <a:t>m</a:t>
            </a:r>
            <a:r>
              <a:rPr lang="en-US" sz="3200" baseline="-25000" dirty="0" smtClean="0"/>
              <a:t>1</a:t>
            </a:r>
          </a:p>
          <a:p>
            <a:r>
              <a:rPr lang="en-US" sz="3200" i="1" dirty="0" smtClean="0"/>
              <a:t>m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18" name="Flowchart: Terminator 17"/>
          <p:cNvSpPr/>
          <p:nvPr/>
        </p:nvSpPr>
        <p:spPr>
          <a:xfrm>
            <a:off x="1782305" y="712929"/>
            <a:ext cx="914402" cy="24332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5400000">
            <a:off x="2557222" y="1518840"/>
            <a:ext cx="2146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m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</a:t>
            </a:r>
            <a:r>
              <a:rPr lang="en-US" dirty="0" smtClean="0"/>
              <a:t>NAND</a:t>
            </a:r>
            <a:r>
              <a:rPr lang="en-US" sz="3200" dirty="0" smtClean="0"/>
              <a:t> </a:t>
            </a:r>
            <a:r>
              <a:rPr lang="en-US" sz="3200" i="1" dirty="0" smtClean="0"/>
              <a:t>m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21" name="Cube 20"/>
          <p:cNvSpPr/>
          <p:nvPr/>
        </p:nvSpPr>
        <p:spPr>
          <a:xfrm rot="5400000">
            <a:off x="2510727" y="1438769"/>
            <a:ext cx="2386739" cy="994474"/>
          </a:xfrm>
          <a:prstGeom prst="cube">
            <a:avLst/>
          </a:prstGeom>
          <a:solidFill>
            <a:srgbClr val="3333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/>
          <p:cNvSpPr/>
          <p:nvPr/>
        </p:nvSpPr>
        <p:spPr>
          <a:xfrm>
            <a:off x="123988" y="1596328"/>
            <a:ext cx="759418" cy="1239865"/>
          </a:xfrm>
          <a:prstGeom prst="cub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5400000">
            <a:off x="1162374" y="1565333"/>
            <a:ext cx="2169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Evaluate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Decrypt-NAND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77871" y="4507427"/>
            <a:ext cx="449452" cy="154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90786" y="5124777"/>
            <a:ext cx="390042" cy="335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03701" y="5747292"/>
            <a:ext cx="454619" cy="103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990" y="4026981"/>
            <a:ext cx="1088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6699"/>
                </a:solidFill>
              </a:rPr>
              <a:t>sk</a:t>
            </a:r>
            <a:r>
              <a:rPr lang="en-US" sz="3200" baseline="-25000" dirty="0" err="1" smtClean="0">
                <a:solidFill>
                  <a:srgbClr val="FF6699"/>
                </a:solidFill>
              </a:rPr>
              <a:t>A</a:t>
            </a:r>
            <a:endParaRPr lang="en-US" sz="3200" baseline="-25000" dirty="0" smtClean="0">
              <a:solidFill>
                <a:srgbClr val="FF6699"/>
              </a:solidFill>
            </a:endParaRPr>
          </a:p>
          <a:p>
            <a:endParaRPr lang="en-US" sz="3200" i="1" dirty="0" smtClean="0"/>
          </a:p>
          <a:p>
            <a:r>
              <a:rPr lang="en-US" sz="3200" i="1" dirty="0" smtClean="0"/>
              <a:t> m</a:t>
            </a:r>
            <a:r>
              <a:rPr lang="en-US" sz="3200" baseline="-25000" dirty="0" smtClean="0"/>
              <a:t>3</a:t>
            </a:r>
          </a:p>
          <a:p>
            <a:r>
              <a:rPr lang="en-US" sz="3200" i="1" dirty="0" smtClean="0"/>
              <a:t> m</a:t>
            </a:r>
            <a:r>
              <a:rPr lang="en-US" sz="3200" baseline="-25000" dirty="0" smtClean="0"/>
              <a:t>4</a:t>
            </a:r>
            <a:endParaRPr lang="en-US" sz="3200" baseline="-25000" dirty="0"/>
          </a:p>
        </p:txBody>
      </p:sp>
      <p:sp>
        <p:nvSpPr>
          <p:cNvPr id="33" name="Flowchart: Terminator 32"/>
          <p:cNvSpPr/>
          <p:nvPr/>
        </p:nvSpPr>
        <p:spPr>
          <a:xfrm>
            <a:off x="1782305" y="4057979"/>
            <a:ext cx="914402" cy="24332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2526225" y="4863890"/>
            <a:ext cx="2146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m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 </a:t>
            </a:r>
            <a:r>
              <a:rPr lang="en-US" dirty="0" smtClean="0"/>
              <a:t>NAND</a:t>
            </a:r>
            <a:r>
              <a:rPr lang="en-US" sz="3200" dirty="0" smtClean="0"/>
              <a:t> </a:t>
            </a:r>
            <a:r>
              <a:rPr lang="en-US" sz="3200" i="1" dirty="0" smtClean="0"/>
              <a:t>m</a:t>
            </a:r>
            <a:r>
              <a:rPr lang="en-US" sz="3200" baseline="-25000" dirty="0" smtClean="0"/>
              <a:t>4</a:t>
            </a:r>
            <a:endParaRPr lang="en-US" sz="3200" baseline="-25000" dirty="0"/>
          </a:p>
        </p:txBody>
      </p:sp>
      <p:sp>
        <p:nvSpPr>
          <p:cNvPr id="36" name="Cube 35"/>
          <p:cNvSpPr/>
          <p:nvPr/>
        </p:nvSpPr>
        <p:spPr>
          <a:xfrm rot="5400000">
            <a:off x="2433235" y="4721828"/>
            <a:ext cx="2386739" cy="994474"/>
          </a:xfrm>
          <a:prstGeom prst="cube">
            <a:avLst/>
          </a:prstGeom>
          <a:solidFill>
            <a:srgbClr val="3333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/>
          <p:cNvSpPr/>
          <p:nvPr/>
        </p:nvSpPr>
        <p:spPr>
          <a:xfrm>
            <a:off x="216976" y="4972372"/>
            <a:ext cx="743921" cy="1257948"/>
          </a:xfrm>
          <a:prstGeom prst="cub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5400000">
            <a:off x="1162374" y="4910383"/>
            <a:ext cx="2169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Evaluate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Decrypt-NAND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704454" y="1934710"/>
            <a:ext cx="454619" cy="103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657958" y="5282344"/>
            <a:ext cx="454619" cy="103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5400000">
            <a:off x="4073472" y="1640245"/>
            <a:ext cx="2146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m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</a:t>
            </a:r>
            <a:r>
              <a:rPr lang="en-US" dirty="0" smtClean="0"/>
              <a:t>NAND</a:t>
            </a:r>
            <a:r>
              <a:rPr lang="en-US" sz="3200" dirty="0" smtClean="0"/>
              <a:t> </a:t>
            </a:r>
            <a:r>
              <a:rPr lang="en-US" sz="3200" i="1" dirty="0" smtClean="0"/>
              <a:t>m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42" name="Cube 41"/>
          <p:cNvSpPr/>
          <p:nvPr/>
        </p:nvSpPr>
        <p:spPr>
          <a:xfrm rot="5400000">
            <a:off x="4026977" y="1560174"/>
            <a:ext cx="2386739" cy="994474"/>
          </a:xfrm>
          <a:prstGeom prst="cube">
            <a:avLst/>
          </a:prstGeom>
          <a:solidFill>
            <a:srgbClr val="3333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5400000">
            <a:off x="4088970" y="4985296"/>
            <a:ext cx="2146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m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 </a:t>
            </a:r>
            <a:r>
              <a:rPr lang="en-US" dirty="0" smtClean="0"/>
              <a:t>NAND</a:t>
            </a:r>
            <a:r>
              <a:rPr lang="en-US" sz="3200" dirty="0" smtClean="0"/>
              <a:t> </a:t>
            </a:r>
            <a:r>
              <a:rPr lang="en-US" sz="3200" i="1" dirty="0" smtClean="0"/>
              <a:t>m</a:t>
            </a:r>
            <a:r>
              <a:rPr lang="en-US" sz="3200" baseline="-25000" dirty="0" smtClean="0"/>
              <a:t>4</a:t>
            </a:r>
            <a:endParaRPr lang="en-US" sz="3200" baseline="-25000" dirty="0"/>
          </a:p>
        </p:txBody>
      </p:sp>
      <p:sp>
        <p:nvSpPr>
          <p:cNvPr id="44" name="Cube 43"/>
          <p:cNvSpPr/>
          <p:nvPr/>
        </p:nvSpPr>
        <p:spPr>
          <a:xfrm rot="5400000">
            <a:off x="3995980" y="4843234"/>
            <a:ext cx="2386739" cy="994474"/>
          </a:xfrm>
          <a:prstGeom prst="cube">
            <a:avLst/>
          </a:prstGeom>
          <a:solidFill>
            <a:srgbClr val="3333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Terminator 44"/>
          <p:cNvSpPr/>
          <p:nvPr/>
        </p:nvSpPr>
        <p:spPr>
          <a:xfrm>
            <a:off x="6599697" y="2492653"/>
            <a:ext cx="914402" cy="24332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5400000">
            <a:off x="5979766" y="3345057"/>
            <a:ext cx="2169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Evaluate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Decrypt-NAND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8975" y="3409629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accent1"/>
                </a:solidFill>
              </a:rPr>
              <a:t>sk</a:t>
            </a:r>
            <a:r>
              <a:rPr lang="en-US" sz="3200" baseline="-25000" dirty="0" err="1" smtClean="0">
                <a:solidFill>
                  <a:schemeClr val="accent1"/>
                </a:solidFill>
              </a:rPr>
              <a:t>B</a:t>
            </a:r>
            <a:endParaRPr lang="en-US" sz="3200" baseline="-25000" dirty="0">
              <a:solidFill>
                <a:schemeClr val="accent1"/>
              </a:solidFill>
            </a:endParaRPr>
          </a:p>
        </p:txBody>
      </p:sp>
      <p:sp>
        <p:nvSpPr>
          <p:cNvPr id="48" name="Cube 47"/>
          <p:cNvSpPr/>
          <p:nvPr/>
        </p:nvSpPr>
        <p:spPr>
          <a:xfrm>
            <a:off x="4572000" y="304800"/>
            <a:ext cx="1549829" cy="6307809"/>
          </a:xfrm>
          <a:prstGeom prst="cube">
            <a:avLst/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119247" y="2849110"/>
            <a:ext cx="449452" cy="154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134745" y="3748012"/>
            <a:ext cx="449452" cy="154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150243" y="4556504"/>
            <a:ext cx="421038" cy="2608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104468" y="1981204"/>
            <a:ext cx="449452" cy="154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073471" y="5282344"/>
            <a:ext cx="449452" cy="154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467600" y="3593030"/>
            <a:ext cx="449452" cy="154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5400000">
            <a:off x="5408909" y="3099664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(m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</a:t>
            </a:r>
            <a:r>
              <a:rPr lang="en-US" dirty="0" smtClean="0"/>
              <a:t>NAND</a:t>
            </a:r>
            <a:r>
              <a:rPr lang="en-US" sz="3200" dirty="0" smtClean="0"/>
              <a:t> m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) </a:t>
            </a:r>
            <a:r>
              <a:rPr lang="en-US" dirty="0" smtClean="0">
                <a:solidFill>
                  <a:srgbClr val="000000"/>
                </a:solidFill>
              </a:rPr>
              <a:t>NAND</a:t>
            </a:r>
            <a:r>
              <a:rPr lang="en-US" sz="3200" dirty="0" smtClean="0"/>
              <a:t> (m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NAND</a:t>
            </a:r>
            <a:r>
              <a:rPr lang="en-US" sz="3200" dirty="0" smtClean="0"/>
              <a:t> m</a:t>
            </a:r>
            <a:r>
              <a:rPr lang="en-US" sz="3200" baseline="-25000" dirty="0" smtClean="0"/>
              <a:t>4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60" name="Cube 59"/>
          <p:cNvSpPr/>
          <p:nvPr/>
        </p:nvSpPr>
        <p:spPr>
          <a:xfrm>
            <a:off x="7919633" y="224727"/>
            <a:ext cx="852408" cy="5959098"/>
          </a:xfrm>
          <a:prstGeom prst="cube">
            <a:avLst/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>
          <a:xfrm>
            <a:off x="6568699" y="6400800"/>
            <a:ext cx="1905000" cy="457200"/>
          </a:xfrm>
        </p:spPr>
        <p:txBody>
          <a:bodyPr/>
          <a:lstStyle/>
          <a:p>
            <a:pPr>
              <a:defRPr/>
            </a:pPr>
            <a:fld id="{F01D1EF4-3D61-490D-957E-9B91267DB3C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7" name="Cube 56"/>
          <p:cNvSpPr/>
          <p:nvPr/>
        </p:nvSpPr>
        <p:spPr>
          <a:xfrm>
            <a:off x="0" y="381000"/>
            <a:ext cx="1208869" cy="2665708"/>
          </a:xfrm>
          <a:prstGeom prst="cube">
            <a:avLst/>
          </a:prstGeom>
          <a:solidFill>
            <a:srgbClr val="3333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0" y="3810000"/>
            <a:ext cx="1239864" cy="2652787"/>
          </a:xfrm>
          <a:prstGeom prst="cube">
            <a:avLst/>
          </a:prstGeom>
          <a:solidFill>
            <a:srgbClr val="3333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801688" y="381000"/>
          <a:ext cx="7416800" cy="3875088"/>
        </p:xfrm>
        <a:graphic>
          <a:graphicData uri="http://schemas.openxmlformats.org/presentationml/2006/ole">
            <p:oleObj spid="_x0000_s43010" name="Equation" r:id="rId3" imgW="3492360" imgH="1828800" progId="Equation.DSMT4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76448" y="6492875"/>
            <a:ext cx="2133600" cy="365125"/>
          </a:xfrm>
        </p:spPr>
        <p:txBody>
          <a:bodyPr/>
          <a:lstStyle/>
          <a:p>
            <a:pPr>
              <a:defRPr/>
            </a:pPr>
            <a:fld id="{6CAAB26D-8A20-4E35-B8F1-2A9D66703A2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2923" y="4953000"/>
            <a:ext cx="1371600" cy="112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lowchart: Alternate Process 4"/>
          <p:cNvSpPr/>
          <p:nvPr/>
        </p:nvSpPr>
        <p:spPr>
          <a:xfrm>
            <a:off x="3100953" y="4876800"/>
            <a:ext cx="1487837" cy="50530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Decrypt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3124201" y="5638801"/>
            <a:ext cx="1447800" cy="5334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Decrypt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6800" y="4648200"/>
            <a:ext cx="928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NAND</a:t>
            </a:r>
            <a:endParaRPr lang="en-US" sz="2000" dirty="0"/>
          </a:p>
        </p:txBody>
      </p:sp>
      <p:sp>
        <p:nvSpPr>
          <p:cNvPr id="13" name="Flowchart: Terminator 12"/>
          <p:cNvSpPr/>
          <p:nvPr/>
        </p:nvSpPr>
        <p:spPr>
          <a:xfrm>
            <a:off x="2743200" y="4572000"/>
            <a:ext cx="3068666" cy="1828800"/>
          </a:xfrm>
          <a:prstGeom prst="flowChartTerminator">
            <a:avLst/>
          </a:prstGeom>
          <a:solidFill>
            <a:srgbClr val="FFC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855663" y="1587500"/>
          <a:ext cx="7308850" cy="1130300"/>
        </p:xfrm>
        <a:graphic>
          <a:graphicData uri="http://schemas.openxmlformats.org/presentationml/2006/ole">
            <p:oleObj spid="_x0000_s219138" name="Equation" r:id="rId3" imgW="3441600" imgH="533160" progId="Equation.DSMT4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76448" y="6492875"/>
            <a:ext cx="2133600" cy="365125"/>
          </a:xfrm>
        </p:spPr>
        <p:txBody>
          <a:bodyPr/>
          <a:lstStyle/>
          <a:p>
            <a:pPr>
              <a:defRPr/>
            </a:pPr>
            <a:fld id="{6CAAB26D-8A20-4E35-B8F1-2A9D66703A2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FHE: The Holy Grail of Cryptography</a:t>
            </a:r>
            <a:endParaRPr lang="en-US" dirty="0"/>
          </a:p>
        </p:txBody>
      </p:sp>
      <p:pic>
        <p:nvPicPr>
          <p:cNvPr id="196610" name="Picture 2" descr="C:\Users\Leeshya\Desktop\thCAXANXS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905000"/>
            <a:ext cx="38862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057400" y="3429000"/>
          <a:ext cx="5105401" cy="1996525"/>
        </p:xfrm>
        <a:graphic>
          <a:graphicData uri="http://schemas.openxmlformats.org/presentationml/2006/ole">
            <p:oleObj spid="_x0000_s45058" name="Equation" r:id="rId3" imgW="1816100" imgH="711200" progId="Equation.DSMT4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AB26D-8A20-4E35-B8F1-2A9D66703A2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17563" y="609600"/>
          <a:ext cx="7729537" cy="525463"/>
        </p:xfrm>
        <a:graphic>
          <a:graphicData uri="http://schemas.openxmlformats.org/presentationml/2006/ole">
            <p:oleObj spid="_x0000_s45059" name="Equation" r:id="rId4" imgW="3174840" imgH="215640" progId="Equation.DSMT4">
              <p:embed/>
            </p:oleObj>
          </a:graphicData>
        </a:graphic>
      </p:graphicFrame>
      <p:pic>
        <p:nvPicPr>
          <p:cNvPr id="45062" name="Picture 6" descr="C:\Users\Leeshya\AppData\Local\Microsoft\Windows\Temporary Internet Files\Content.IE5\HD5TP2CG\MC9003907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1295400"/>
            <a:ext cx="1263077" cy="990600"/>
          </a:xfrm>
          <a:prstGeom prst="rect">
            <a:avLst/>
          </a:prstGeom>
          <a:noFill/>
        </p:spPr>
      </p:pic>
      <p:pic>
        <p:nvPicPr>
          <p:cNvPr id="18" name="Picture 9" descr="C:\Users\Leeshya\AppData\Local\Microsoft\Windows\Temporary Internet Files\Content.IE5\UP1WZ2ZQ\MC900432593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0400" y="1143000"/>
            <a:ext cx="1371600" cy="1371600"/>
          </a:xfrm>
          <a:prstGeom prst="rect">
            <a:avLst/>
          </a:prstGeom>
          <a:noFill/>
        </p:spPr>
      </p:pic>
      <p:sp>
        <p:nvSpPr>
          <p:cNvPr id="20" name="Oval 19"/>
          <p:cNvSpPr/>
          <p:nvPr/>
        </p:nvSpPr>
        <p:spPr>
          <a:xfrm>
            <a:off x="2133600" y="3352800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9600" y="2743200"/>
            <a:ext cx="2328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Encryption key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24600" y="4648200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00800" y="5638800"/>
            <a:ext cx="23638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 smtClean="0">
                <a:solidFill>
                  <a:srgbClr val="FF0000"/>
                </a:solidFill>
              </a:rPr>
              <a:t>Decryption key</a:t>
            </a: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4114800"/>
            <a:ext cx="22697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 smtClean="0">
                <a:solidFill>
                  <a:srgbClr val="FF0000"/>
                </a:solidFill>
              </a:rPr>
              <a:t>Evaluation key</a:t>
            </a:r>
          </a:p>
          <a:p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2231756" y="3235086"/>
            <a:ext cx="5207430" cy="2375300"/>
          </a:xfrm>
          <a:custGeom>
            <a:avLst/>
            <a:gdLst>
              <a:gd name="connsiteX0" fmla="*/ 61993 w 5207430"/>
              <a:gd name="connsiteY0" fmla="*/ 2235816 h 2375300"/>
              <a:gd name="connsiteX1" fmla="*/ 61993 w 5207430"/>
              <a:gd name="connsiteY1" fmla="*/ 2235816 h 2375300"/>
              <a:gd name="connsiteX2" fmla="*/ 46495 w 5207430"/>
              <a:gd name="connsiteY2" fmla="*/ 1832860 h 2375300"/>
              <a:gd name="connsiteX3" fmla="*/ 30997 w 5207430"/>
              <a:gd name="connsiteY3" fmla="*/ 1662378 h 2375300"/>
              <a:gd name="connsiteX4" fmla="*/ 15498 w 5207430"/>
              <a:gd name="connsiteY4" fmla="*/ 1584887 h 2375300"/>
              <a:gd name="connsiteX5" fmla="*/ 0 w 5207430"/>
              <a:gd name="connsiteY5" fmla="*/ 1460900 h 2375300"/>
              <a:gd name="connsiteX6" fmla="*/ 30997 w 5207430"/>
              <a:gd name="connsiteY6" fmla="*/ 1321416 h 2375300"/>
              <a:gd name="connsiteX7" fmla="*/ 77491 w 5207430"/>
              <a:gd name="connsiteY7" fmla="*/ 1274921 h 2375300"/>
              <a:gd name="connsiteX8" fmla="*/ 123986 w 5207430"/>
              <a:gd name="connsiteY8" fmla="*/ 1243924 h 2375300"/>
              <a:gd name="connsiteX9" fmla="*/ 216976 w 5207430"/>
              <a:gd name="connsiteY9" fmla="*/ 1212928 h 2375300"/>
              <a:gd name="connsiteX10" fmla="*/ 526942 w 5207430"/>
              <a:gd name="connsiteY10" fmla="*/ 1228426 h 2375300"/>
              <a:gd name="connsiteX11" fmla="*/ 635430 w 5207430"/>
              <a:gd name="connsiteY11" fmla="*/ 1243924 h 2375300"/>
              <a:gd name="connsiteX12" fmla="*/ 852407 w 5207430"/>
              <a:gd name="connsiteY12" fmla="*/ 1228426 h 2375300"/>
              <a:gd name="connsiteX13" fmla="*/ 898902 w 5207430"/>
              <a:gd name="connsiteY13" fmla="*/ 1212928 h 2375300"/>
              <a:gd name="connsiteX14" fmla="*/ 945397 w 5207430"/>
              <a:gd name="connsiteY14" fmla="*/ 1166433 h 2375300"/>
              <a:gd name="connsiteX15" fmla="*/ 991891 w 5207430"/>
              <a:gd name="connsiteY15" fmla="*/ 1135436 h 2375300"/>
              <a:gd name="connsiteX16" fmla="*/ 1053885 w 5207430"/>
              <a:gd name="connsiteY16" fmla="*/ 1042446 h 2375300"/>
              <a:gd name="connsiteX17" fmla="*/ 1084881 w 5207430"/>
              <a:gd name="connsiteY17" fmla="*/ 995951 h 2375300"/>
              <a:gd name="connsiteX18" fmla="*/ 1100380 w 5207430"/>
              <a:gd name="connsiteY18" fmla="*/ 732480 h 2375300"/>
              <a:gd name="connsiteX19" fmla="*/ 1115878 w 5207430"/>
              <a:gd name="connsiteY19" fmla="*/ 221036 h 2375300"/>
              <a:gd name="connsiteX20" fmla="*/ 1177871 w 5207430"/>
              <a:gd name="connsiteY20" fmla="*/ 81551 h 2375300"/>
              <a:gd name="connsiteX21" fmla="*/ 1270861 w 5207430"/>
              <a:gd name="connsiteY21" fmla="*/ 19558 h 2375300"/>
              <a:gd name="connsiteX22" fmla="*/ 1332854 w 5207430"/>
              <a:gd name="connsiteY22" fmla="*/ 4060 h 2375300"/>
              <a:gd name="connsiteX23" fmla="*/ 1441342 w 5207430"/>
              <a:gd name="connsiteY23" fmla="*/ 19558 h 2375300"/>
              <a:gd name="connsiteX24" fmla="*/ 1503336 w 5207430"/>
              <a:gd name="connsiteY24" fmla="*/ 35056 h 2375300"/>
              <a:gd name="connsiteX25" fmla="*/ 1673817 w 5207430"/>
              <a:gd name="connsiteY25" fmla="*/ 50555 h 2375300"/>
              <a:gd name="connsiteX26" fmla="*/ 1766807 w 5207430"/>
              <a:gd name="connsiteY26" fmla="*/ 66053 h 2375300"/>
              <a:gd name="connsiteX27" fmla="*/ 2030278 w 5207430"/>
              <a:gd name="connsiteY27" fmla="*/ 97050 h 2375300"/>
              <a:gd name="connsiteX28" fmla="*/ 2696705 w 5207430"/>
              <a:gd name="connsiteY28" fmla="*/ 81551 h 2375300"/>
              <a:gd name="connsiteX29" fmla="*/ 2975675 w 5207430"/>
              <a:gd name="connsiteY29" fmla="*/ 50555 h 2375300"/>
              <a:gd name="connsiteX30" fmla="*/ 3285641 w 5207430"/>
              <a:gd name="connsiteY30" fmla="*/ 19558 h 2375300"/>
              <a:gd name="connsiteX31" fmla="*/ 4184542 w 5207430"/>
              <a:gd name="connsiteY31" fmla="*/ 35056 h 2375300"/>
              <a:gd name="connsiteX32" fmla="*/ 4262034 w 5207430"/>
              <a:gd name="connsiteY32" fmla="*/ 50555 h 2375300"/>
              <a:gd name="connsiteX33" fmla="*/ 4448013 w 5207430"/>
              <a:gd name="connsiteY33" fmla="*/ 66053 h 2375300"/>
              <a:gd name="connsiteX34" fmla="*/ 4541003 w 5207430"/>
              <a:gd name="connsiteY34" fmla="*/ 81551 h 2375300"/>
              <a:gd name="connsiteX35" fmla="*/ 4695986 w 5207430"/>
              <a:gd name="connsiteY35" fmla="*/ 112548 h 2375300"/>
              <a:gd name="connsiteX36" fmla="*/ 4835471 w 5207430"/>
              <a:gd name="connsiteY36" fmla="*/ 128046 h 2375300"/>
              <a:gd name="connsiteX37" fmla="*/ 4897464 w 5207430"/>
              <a:gd name="connsiteY37" fmla="*/ 143545 h 2375300"/>
              <a:gd name="connsiteX38" fmla="*/ 4974956 w 5207430"/>
              <a:gd name="connsiteY38" fmla="*/ 159043 h 2375300"/>
              <a:gd name="connsiteX39" fmla="*/ 5021451 w 5207430"/>
              <a:gd name="connsiteY39" fmla="*/ 174541 h 2375300"/>
              <a:gd name="connsiteX40" fmla="*/ 5114441 w 5207430"/>
              <a:gd name="connsiteY40" fmla="*/ 236534 h 2375300"/>
              <a:gd name="connsiteX41" fmla="*/ 5176434 w 5207430"/>
              <a:gd name="connsiteY41" fmla="*/ 345022 h 2375300"/>
              <a:gd name="connsiteX42" fmla="*/ 5191932 w 5207430"/>
              <a:gd name="connsiteY42" fmla="*/ 422514 h 2375300"/>
              <a:gd name="connsiteX43" fmla="*/ 5207430 w 5207430"/>
              <a:gd name="connsiteY43" fmla="*/ 484507 h 2375300"/>
              <a:gd name="connsiteX44" fmla="*/ 5191932 w 5207430"/>
              <a:gd name="connsiteY44" fmla="*/ 763477 h 2375300"/>
              <a:gd name="connsiteX45" fmla="*/ 5160936 w 5207430"/>
              <a:gd name="connsiteY45" fmla="*/ 856467 h 2375300"/>
              <a:gd name="connsiteX46" fmla="*/ 5145437 w 5207430"/>
              <a:gd name="connsiteY46" fmla="*/ 902961 h 2375300"/>
              <a:gd name="connsiteX47" fmla="*/ 5114441 w 5207430"/>
              <a:gd name="connsiteY47" fmla="*/ 949456 h 2375300"/>
              <a:gd name="connsiteX48" fmla="*/ 5036949 w 5207430"/>
              <a:gd name="connsiteY48" fmla="*/ 1088941 h 2375300"/>
              <a:gd name="connsiteX49" fmla="*/ 4928461 w 5207430"/>
              <a:gd name="connsiteY49" fmla="*/ 1150934 h 2375300"/>
              <a:gd name="connsiteX50" fmla="*/ 4881966 w 5207430"/>
              <a:gd name="connsiteY50" fmla="*/ 1166433 h 2375300"/>
              <a:gd name="connsiteX51" fmla="*/ 4757980 w 5207430"/>
              <a:gd name="connsiteY51" fmla="*/ 1181931 h 2375300"/>
              <a:gd name="connsiteX52" fmla="*/ 4200041 w 5207430"/>
              <a:gd name="connsiteY52" fmla="*/ 1197429 h 2375300"/>
              <a:gd name="connsiteX53" fmla="*/ 4029559 w 5207430"/>
              <a:gd name="connsiteY53" fmla="*/ 1259422 h 2375300"/>
              <a:gd name="connsiteX54" fmla="*/ 3952068 w 5207430"/>
              <a:gd name="connsiteY54" fmla="*/ 1398907 h 2375300"/>
              <a:gd name="connsiteX55" fmla="*/ 3936569 w 5207430"/>
              <a:gd name="connsiteY55" fmla="*/ 1476399 h 2375300"/>
              <a:gd name="connsiteX56" fmla="*/ 3952068 w 5207430"/>
              <a:gd name="connsiteY56" fmla="*/ 1894853 h 2375300"/>
              <a:gd name="connsiteX57" fmla="*/ 3967566 w 5207430"/>
              <a:gd name="connsiteY57" fmla="*/ 1956846 h 2375300"/>
              <a:gd name="connsiteX58" fmla="*/ 3952068 w 5207430"/>
              <a:gd name="connsiteY58" fmla="*/ 2096331 h 2375300"/>
              <a:gd name="connsiteX59" fmla="*/ 3828081 w 5207430"/>
              <a:gd name="connsiteY59" fmla="*/ 2204819 h 2375300"/>
              <a:gd name="connsiteX60" fmla="*/ 3719593 w 5207430"/>
              <a:gd name="connsiteY60" fmla="*/ 2282311 h 2375300"/>
              <a:gd name="connsiteX61" fmla="*/ 3177152 w 5207430"/>
              <a:gd name="connsiteY61" fmla="*/ 2328806 h 2375300"/>
              <a:gd name="connsiteX62" fmla="*/ 3022169 w 5207430"/>
              <a:gd name="connsiteY62" fmla="*/ 2344304 h 2375300"/>
              <a:gd name="connsiteX63" fmla="*/ 2619213 w 5207430"/>
              <a:gd name="connsiteY63" fmla="*/ 2375300 h 2375300"/>
              <a:gd name="connsiteX64" fmla="*/ 1301858 w 5207430"/>
              <a:gd name="connsiteY64" fmla="*/ 2359802 h 2375300"/>
              <a:gd name="connsiteX65" fmla="*/ 1239864 w 5207430"/>
              <a:gd name="connsiteY65" fmla="*/ 2344304 h 2375300"/>
              <a:gd name="connsiteX66" fmla="*/ 1131376 w 5207430"/>
              <a:gd name="connsiteY66" fmla="*/ 2328806 h 2375300"/>
              <a:gd name="connsiteX67" fmla="*/ 883403 w 5207430"/>
              <a:gd name="connsiteY67" fmla="*/ 2282311 h 2375300"/>
              <a:gd name="connsiteX68" fmla="*/ 588936 w 5207430"/>
              <a:gd name="connsiteY68" fmla="*/ 2297809 h 2375300"/>
              <a:gd name="connsiteX69" fmla="*/ 464949 w 5207430"/>
              <a:gd name="connsiteY69" fmla="*/ 2313307 h 2375300"/>
              <a:gd name="connsiteX70" fmla="*/ 123986 w 5207430"/>
              <a:gd name="connsiteY70" fmla="*/ 2297809 h 2375300"/>
              <a:gd name="connsiteX71" fmla="*/ 30997 w 5207430"/>
              <a:gd name="connsiteY71" fmla="*/ 2251314 h 2375300"/>
              <a:gd name="connsiteX72" fmla="*/ 61993 w 5207430"/>
              <a:gd name="connsiteY72" fmla="*/ 2235816 h 23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207430" h="2375300">
                <a:moveTo>
                  <a:pt x="61993" y="2235816"/>
                </a:moveTo>
                <a:lnTo>
                  <a:pt x="61993" y="2235816"/>
                </a:lnTo>
                <a:cubicBezTo>
                  <a:pt x="56827" y="2101497"/>
                  <a:pt x="53750" y="1967082"/>
                  <a:pt x="46495" y="1832860"/>
                </a:cubicBezTo>
                <a:cubicBezTo>
                  <a:pt x="43415" y="1775882"/>
                  <a:pt x="38075" y="1718999"/>
                  <a:pt x="30997" y="1662378"/>
                </a:cubicBezTo>
                <a:cubicBezTo>
                  <a:pt x="27730" y="1636239"/>
                  <a:pt x="19504" y="1610923"/>
                  <a:pt x="15498" y="1584887"/>
                </a:cubicBezTo>
                <a:cubicBezTo>
                  <a:pt x="9165" y="1543721"/>
                  <a:pt x="5166" y="1502229"/>
                  <a:pt x="0" y="1460900"/>
                </a:cubicBezTo>
                <a:cubicBezTo>
                  <a:pt x="1876" y="1449642"/>
                  <a:pt x="14038" y="1346854"/>
                  <a:pt x="30997" y="1321416"/>
                </a:cubicBezTo>
                <a:cubicBezTo>
                  <a:pt x="43155" y="1303179"/>
                  <a:pt x="60653" y="1288953"/>
                  <a:pt x="77491" y="1274921"/>
                </a:cubicBezTo>
                <a:cubicBezTo>
                  <a:pt x="91800" y="1262996"/>
                  <a:pt x="106965" y="1251489"/>
                  <a:pt x="123986" y="1243924"/>
                </a:cubicBezTo>
                <a:cubicBezTo>
                  <a:pt x="153843" y="1230654"/>
                  <a:pt x="216976" y="1212928"/>
                  <a:pt x="216976" y="1212928"/>
                </a:cubicBezTo>
                <a:cubicBezTo>
                  <a:pt x="320298" y="1218094"/>
                  <a:pt x="423774" y="1220784"/>
                  <a:pt x="526942" y="1228426"/>
                </a:cubicBezTo>
                <a:cubicBezTo>
                  <a:pt x="563372" y="1231124"/>
                  <a:pt x="598900" y="1243924"/>
                  <a:pt x="635430" y="1243924"/>
                </a:cubicBezTo>
                <a:cubicBezTo>
                  <a:pt x="707940" y="1243924"/>
                  <a:pt x="780081" y="1233592"/>
                  <a:pt x="852407" y="1228426"/>
                </a:cubicBezTo>
                <a:cubicBezTo>
                  <a:pt x="867905" y="1223260"/>
                  <a:pt x="885309" y="1221990"/>
                  <a:pt x="898902" y="1212928"/>
                </a:cubicBezTo>
                <a:cubicBezTo>
                  <a:pt x="917139" y="1200770"/>
                  <a:pt x="928559" y="1180465"/>
                  <a:pt x="945397" y="1166433"/>
                </a:cubicBezTo>
                <a:cubicBezTo>
                  <a:pt x="959706" y="1154509"/>
                  <a:pt x="976393" y="1145768"/>
                  <a:pt x="991891" y="1135436"/>
                </a:cubicBezTo>
                <a:lnTo>
                  <a:pt x="1053885" y="1042446"/>
                </a:lnTo>
                <a:lnTo>
                  <a:pt x="1084881" y="995951"/>
                </a:lnTo>
                <a:cubicBezTo>
                  <a:pt x="1090047" y="908127"/>
                  <a:pt x="1096864" y="820385"/>
                  <a:pt x="1100380" y="732480"/>
                </a:cubicBezTo>
                <a:cubicBezTo>
                  <a:pt x="1107197" y="562057"/>
                  <a:pt x="1102797" y="391093"/>
                  <a:pt x="1115878" y="221036"/>
                </a:cubicBezTo>
                <a:cubicBezTo>
                  <a:pt x="1117901" y="194736"/>
                  <a:pt x="1148627" y="107140"/>
                  <a:pt x="1177871" y="81551"/>
                </a:cubicBezTo>
                <a:cubicBezTo>
                  <a:pt x="1205907" y="57020"/>
                  <a:pt x="1234720" y="28593"/>
                  <a:pt x="1270861" y="19558"/>
                </a:cubicBezTo>
                <a:lnTo>
                  <a:pt x="1332854" y="4060"/>
                </a:lnTo>
                <a:cubicBezTo>
                  <a:pt x="1369017" y="9226"/>
                  <a:pt x="1405401" y="13023"/>
                  <a:pt x="1441342" y="19558"/>
                </a:cubicBezTo>
                <a:cubicBezTo>
                  <a:pt x="1462299" y="23368"/>
                  <a:pt x="1482222" y="32241"/>
                  <a:pt x="1503336" y="35056"/>
                </a:cubicBezTo>
                <a:cubicBezTo>
                  <a:pt x="1559897" y="42598"/>
                  <a:pt x="1617146" y="43888"/>
                  <a:pt x="1673817" y="50555"/>
                </a:cubicBezTo>
                <a:cubicBezTo>
                  <a:pt x="1705026" y="54227"/>
                  <a:pt x="1735699" y="61609"/>
                  <a:pt x="1766807" y="66053"/>
                </a:cubicBezTo>
                <a:cubicBezTo>
                  <a:pt x="1841341" y="76700"/>
                  <a:pt x="1957080" y="88917"/>
                  <a:pt x="2030278" y="97050"/>
                </a:cubicBezTo>
                <a:lnTo>
                  <a:pt x="2696705" y="81551"/>
                </a:lnTo>
                <a:cubicBezTo>
                  <a:pt x="2882211" y="74680"/>
                  <a:pt x="2824369" y="66482"/>
                  <a:pt x="2975675" y="50555"/>
                </a:cubicBezTo>
                <a:cubicBezTo>
                  <a:pt x="3455945" y="0"/>
                  <a:pt x="2930677" y="63927"/>
                  <a:pt x="3285641" y="19558"/>
                </a:cubicBezTo>
                <a:lnTo>
                  <a:pt x="4184542" y="35056"/>
                </a:lnTo>
                <a:cubicBezTo>
                  <a:pt x="4210871" y="35892"/>
                  <a:pt x="4235872" y="47477"/>
                  <a:pt x="4262034" y="50555"/>
                </a:cubicBezTo>
                <a:cubicBezTo>
                  <a:pt x="4323816" y="57824"/>
                  <a:pt x="4386186" y="59183"/>
                  <a:pt x="4448013" y="66053"/>
                </a:cubicBezTo>
                <a:cubicBezTo>
                  <a:pt x="4479245" y="69523"/>
                  <a:pt x="4510117" y="75760"/>
                  <a:pt x="4541003" y="81551"/>
                </a:cubicBezTo>
                <a:cubicBezTo>
                  <a:pt x="4592785" y="91260"/>
                  <a:pt x="4643624" y="106730"/>
                  <a:pt x="4695986" y="112548"/>
                </a:cubicBezTo>
                <a:lnTo>
                  <a:pt x="4835471" y="128046"/>
                </a:lnTo>
                <a:cubicBezTo>
                  <a:pt x="4856135" y="133212"/>
                  <a:pt x="4876671" y="138924"/>
                  <a:pt x="4897464" y="143545"/>
                </a:cubicBezTo>
                <a:cubicBezTo>
                  <a:pt x="4923179" y="149259"/>
                  <a:pt x="4949400" y="152654"/>
                  <a:pt x="4974956" y="159043"/>
                </a:cubicBezTo>
                <a:cubicBezTo>
                  <a:pt x="4990805" y="163005"/>
                  <a:pt x="5005953" y="169375"/>
                  <a:pt x="5021451" y="174541"/>
                </a:cubicBezTo>
                <a:cubicBezTo>
                  <a:pt x="5052448" y="195205"/>
                  <a:pt x="5097781" y="203213"/>
                  <a:pt x="5114441" y="236534"/>
                </a:cubicBezTo>
                <a:cubicBezTo>
                  <a:pt x="5153767" y="315188"/>
                  <a:pt x="5132621" y="279305"/>
                  <a:pt x="5176434" y="345022"/>
                </a:cubicBezTo>
                <a:cubicBezTo>
                  <a:pt x="5181600" y="370853"/>
                  <a:pt x="5186218" y="396799"/>
                  <a:pt x="5191932" y="422514"/>
                </a:cubicBezTo>
                <a:cubicBezTo>
                  <a:pt x="5196553" y="443307"/>
                  <a:pt x="5207430" y="463207"/>
                  <a:pt x="5207430" y="484507"/>
                </a:cubicBezTo>
                <a:cubicBezTo>
                  <a:pt x="5207430" y="577640"/>
                  <a:pt x="5203484" y="671063"/>
                  <a:pt x="5191932" y="763477"/>
                </a:cubicBezTo>
                <a:cubicBezTo>
                  <a:pt x="5187879" y="795898"/>
                  <a:pt x="5171268" y="825470"/>
                  <a:pt x="5160936" y="856467"/>
                </a:cubicBezTo>
                <a:cubicBezTo>
                  <a:pt x="5155770" y="871965"/>
                  <a:pt x="5154499" y="889368"/>
                  <a:pt x="5145437" y="902961"/>
                </a:cubicBezTo>
                <a:cubicBezTo>
                  <a:pt x="5135105" y="918459"/>
                  <a:pt x="5122771" y="932796"/>
                  <a:pt x="5114441" y="949456"/>
                </a:cubicBezTo>
                <a:cubicBezTo>
                  <a:pt x="5086179" y="1005981"/>
                  <a:pt x="5110244" y="1040077"/>
                  <a:pt x="5036949" y="1088941"/>
                </a:cubicBezTo>
                <a:cubicBezTo>
                  <a:pt x="4990252" y="1120073"/>
                  <a:pt x="4983522" y="1127336"/>
                  <a:pt x="4928461" y="1150934"/>
                </a:cubicBezTo>
                <a:cubicBezTo>
                  <a:pt x="4913445" y="1157369"/>
                  <a:pt x="4898039" y="1163511"/>
                  <a:pt x="4881966" y="1166433"/>
                </a:cubicBezTo>
                <a:cubicBezTo>
                  <a:pt x="4840988" y="1173884"/>
                  <a:pt x="4799587" y="1180040"/>
                  <a:pt x="4757980" y="1181931"/>
                </a:cubicBezTo>
                <a:cubicBezTo>
                  <a:pt x="4572120" y="1190379"/>
                  <a:pt x="4386021" y="1192263"/>
                  <a:pt x="4200041" y="1197429"/>
                </a:cubicBezTo>
                <a:cubicBezTo>
                  <a:pt x="4057984" y="1232944"/>
                  <a:pt x="4111500" y="1204796"/>
                  <a:pt x="4029559" y="1259422"/>
                </a:cubicBezTo>
                <a:cubicBezTo>
                  <a:pt x="3983384" y="1328685"/>
                  <a:pt x="3968436" y="1333436"/>
                  <a:pt x="3952068" y="1398907"/>
                </a:cubicBezTo>
                <a:cubicBezTo>
                  <a:pt x="3945679" y="1424463"/>
                  <a:pt x="3941735" y="1450568"/>
                  <a:pt x="3936569" y="1476399"/>
                </a:cubicBezTo>
                <a:cubicBezTo>
                  <a:pt x="3941735" y="1615884"/>
                  <a:pt x="3943081" y="1755562"/>
                  <a:pt x="3952068" y="1894853"/>
                </a:cubicBezTo>
                <a:cubicBezTo>
                  <a:pt x="3953439" y="1916109"/>
                  <a:pt x="3967566" y="1935546"/>
                  <a:pt x="3967566" y="1956846"/>
                </a:cubicBezTo>
                <a:cubicBezTo>
                  <a:pt x="3967566" y="2003627"/>
                  <a:pt x="3963414" y="2050947"/>
                  <a:pt x="3952068" y="2096331"/>
                </a:cubicBezTo>
                <a:cubicBezTo>
                  <a:pt x="3938755" y="2149581"/>
                  <a:pt x="3859872" y="2180976"/>
                  <a:pt x="3828081" y="2204819"/>
                </a:cubicBezTo>
                <a:cubicBezTo>
                  <a:pt x="3819756" y="2211063"/>
                  <a:pt x="3738134" y="2274071"/>
                  <a:pt x="3719593" y="2282311"/>
                </a:cubicBezTo>
                <a:cubicBezTo>
                  <a:pt x="3548139" y="2358512"/>
                  <a:pt x="3366769" y="2322267"/>
                  <a:pt x="3177152" y="2328806"/>
                </a:cubicBezTo>
                <a:cubicBezTo>
                  <a:pt x="3125491" y="2333972"/>
                  <a:pt x="3073973" y="2340850"/>
                  <a:pt x="3022169" y="2344304"/>
                </a:cubicBezTo>
                <a:cubicBezTo>
                  <a:pt x="2623926" y="2370853"/>
                  <a:pt x="2831528" y="2339915"/>
                  <a:pt x="2619213" y="2375300"/>
                </a:cubicBezTo>
                <a:lnTo>
                  <a:pt x="1301858" y="2359802"/>
                </a:lnTo>
                <a:cubicBezTo>
                  <a:pt x="1280563" y="2359323"/>
                  <a:pt x="1260821" y="2348114"/>
                  <a:pt x="1239864" y="2344304"/>
                </a:cubicBezTo>
                <a:cubicBezTo>
                  <a:pt x="1203923" y="2337769"/>
                  <a:pt x="1167350" y="2335154"/>
                  <a:pt x="1131376" y="2328806"/>
                </a:cubicBezTo>
                <a:cubicBezTo>
                  <a:pt x="499809" y="2217353"/>
                  <a:pt x="1294246" y="2350783"/>
                  <a:pt x="883403" y="2282311"/>
                </a:cubicBezTo>
                <a:cubicBezTo>
                  <a:pt x="785247" y="2287477"/>
                  <a:pt x="686959" y="2290548"/>
                  <a:pt x="588936" y="2297809"/>
                </a:cubicBezTo>
                <a:cubicBezTo>
                  <a:pt x="547399" y="2300886"/>
                  <a:pt x="506600" y="2313307"/>
                  <a:pt x="464949" y="2313307"/>
                </a:cubicBezTo>
                <a:cubicBezTo>
                  <a:pt x="351177" y="2313307"/>
                  <a:pt x="237640" y="2302975"/>
                  <a:pt x="123986" y="2297809"/>
                </a:cubicBezTo>
                <a:cubicBezTo>
                  <a:pt x="99345" y="2289595"/>
                  <a:pt x="46019" y="2276352"/>
                  <a:pt x="30997" y="2251314"/>
                </a:cubicBezTo>
                <a:cubicBezTo>
                  <a:pt x="23023" y="2238024"/>
                  <a:pt x="56827" y="2238399"/>
                  <a:pt x="61993" y="2235816"/>
                </a:cubicBezTo>
                <a:close/>
              </a:path>
            </a:pathLst>
          </a:cu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990600" y="990600"/>
          <a:ext cx="7418387" cy="490537"/>
        </p:xfrm>
        <a:graphic>
          <a:graphicData uri="http://schemas.openxmlformats.org/presentationml/2006/ole">
            <p:oleObj spid="_x0000_s94210" name="Equation" r:id="rId3" imgW="3644640" imgH="241200" progId="Equation.DSMT4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2133600" cy="365125"/>
          </a:xfrm>
        </p:spPr>
        <p:txBody>
          <a:bodyPr/>
          <a:lstStyle/>
          <a:p>
            <a:pPr>
              <a:defRPr/>
            </a:pPr>
            <a:fld id="{6CAAB26D-8A20-4E35-B8F1-2A9D66703A2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838200" y="2286000"/>
          <a:ext cx="2203450" cy="1128713"/>
        </p:xfrm>
        <a:graphic>
          <a:graphicData uri="http://schemas.openxmlformats.org/presentationml/2006/ole">
            <p:oleObj spid="_x0000_s94211" name="Equation" r:id="rId4" imgW="939600" imgH="482400" progId="Equation.DSMT4">
              <p:embed/>
            </p:oleObj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5867400" y="2133600"/>
          <a:ext cx="2255838" cy="1044575"/>
        </p:xfrm>
        <a:graphic>
          <a:graphicData uri="http://schemas.openxmlformats.org/presentationml/2006/ole">
            <p:oleObj spid="_x0000_s94212" name="Equation" r:id="rId5" imgW="1041120" imgH="482400" progId="Equation.DSMT4">
              <p:embed/>
            </p:oleObj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85800" y="2057400"/>
            <a:ext cx="2590800" cy="15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91200" y="1981200"/>
            <a:ext cx="2514600" cy="15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114800" y="2590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3400" y="30480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4648200"/>
            <a:ext cx="1235364" cy="101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Flowchart: Alternate Process 17"/>
          <p:cNvSpPr/>
          <p:nvPr/>
        </p:nvSpPr>
        <p:spPr>
          <a:xfrm>
            <a:off x="1038935" y="4558962"/>
            <a:ext cx="1340055" cy="44213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Decrypt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1058205" y="5324475"/>
            <a:ext cx="1303995" cy="46672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Decrypt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Flowchart: Terminator 20"/>
          <p:cNvSpPr/>
          <p:nvPr/>
        </p:nvSpPr>
        <p:spPr>
          <a:xfrm>
            <a:off x="685800" y="4343400"/>
            <a:ext cx="2763866" cy="1600200"/>
          </a:xfrm>
          <a:prstGeom prst="flowChartTerminator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0" y="4800600"/>
            <a:ext cx="626778" cy="53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5334000"/>
            <a:ext cx="626778" cy="53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4419600"/>
            <a:ext cx="626778" cy="53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6858000" y="4953001"/>
          <a:ext cx="609600" cy="320842"/>
        </p:xfrm>
        <a:graphic>
          <a:graphicData uri="http://schemas.openxmlformats.org/presentationml/2006/ole">
            <p:oleObj spid="_x0000_s94217" name="Equation" r:id="rId8" imgW="241200" imgH="126720" progId="Equation.DSMT4">
              <p:embed/>
            </p:oleObj>
          </a:graphicData>
        </a:graphic>
      </p:graphicFrame>
      <p:sp>
        <p:nvSpPr>
          <p:cNvPr id="33" name="Flowchart: Terminator 32"/>
          <p:cNvSpPr/>
          <p:nvPr/>
        </p:nvSpPr>
        <p:spPr>
          <a:xfrm>
            <a:off x="5715000" y="4267200"/>
            <a:ext cx="2667000" cy="1676400"/>
          </a:xfrm>
          <a:prstGeom prst="flowChartTerminator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3892550" y="1397000"/>
          <a:ext cx="114300" cy="177800"/>
        </p:xfrm>
        <a:graphic>
          <a:graphicData uri="http://schemas.openxmlformats.org/presentationml/2006/ole">
            <p:oleObj spid="_x0000_s94218" name="Equation" r:id="rId9" imgW="114120" imgH="177480" progId="Equation.DSMT4">
              <p:embed/>
            </p:oleObj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477000" y="5943600"/>
          <a:ext cx="1371600" cy="457200"/>
        </p:xfrm>
        <a:graphic>
          <a:graphicData uri="http://schemas.openxmlformats.org/presentationml/2006/ole">
            <p:oleObj spid="_x0000_s94219" name="Equation" r:id="rId10" imgW="53316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990600" y="990600"/>
          <a:ext cx="7418387" cy="490537"/>
        </p:xfrm>
        <a:graphic>
          <a:graphicData uri="http://schemas.openxmlformats.org/presentationml/2006/ole">
            <p:oleObj spid="_x0000_s99330" name="Equation" r:id="rId3" imgW="3644640" imgH="241200" progId="Equation.DSMT4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2133600" cy="365125"/>
          </a:xfrm>
        </p:spPr>
        <p:txBody>
          <a:bodyPr/>
          <a:lstStyle/>
          <a:p>
            <a:pPr>
              <a:defRPr/>
            </a:pPr>
            <a:fld id="{6CAAB26D-8A20-4E35-B8F1-2A9D66703A2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838200" y="2286000"/>
          <a:ext cx="2201863" cy="1128713"/>
        </p:xfrm>
        <a:graphic>
          <a:graphicData uri="http://schemas.openxmlformats.org/presentationml/2006/ole">
            <p:oleObj spid="_x0000_s99331" name="Equation" r:id="rId4" imgW="939600" imgH="482400" progId="Equation.DSMT4">
              <p:embed/>
            </p:oleObj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5867400" y="2133600"/>
          <a:ext cx="2255838" cy="1044575"/>
        </p:xfrm>
        <a:graphic>
          <a:graphicData uri="http://schemas.openxmlformats.org/presentationml/2006/ole">
            <p:oleObj spid="_x0000_s99332" name="Equation" r:id="rId5" imgW="1041120" imgH="482400" progId="Equation.DSMT4">
              <p:embed/>
            </p:oleObj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85800" y="2209800"/>
            <a:ext cx="25146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943600" y="2133600"/>
            <a:ext cx="2362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114800" y="2590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3400" y="30480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3492500" y="1397000"/>
          <a:ext cx="914400" cy="179388"/>
        </p:xfrm>
        <a:graphic>
          <a:graphicData uri="http://schemas.openxmlformats.org/presentationml/2006/ole">
            <p:oleObj spid="_x0000_s99334" name="Equation" r:id="rId6" imgW="114120" imgH="177480" progId="Equation.DSMT4">
              <p:embed/>
            </p:oleObj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1066800" y="3657600"/>
          <a:ext cx="7340600" cy="2276475"/>
        </p:xfrm>
        <a:graphic>
          <a:graphicData uri="http://schemas.openxmlformats.org/presentationml/2006/ole">
            <p:oleObj spid="_x0000_s99336" name="Equation" r:id="rId7" imgW="3111480" imgH="965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057400" y="3429000"/>
          <a:ext cx="5105401" cy="1996525"/>
        </p:xfrm>
        <a:graphic>
          <a:graphicData uri="http://schemas.openxmlformats.org/presentationml/2006/ole">
            <p:oleObj spid="_x0000_s227330" name="Equation" r:id="rId3" imgW="1816100" imgH="711200" progId="Equation.DSMT4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AB26D-8A20-4E35-B8F1-2A9D66703A2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66738" y="498475"/>
          <a:ext cx="2068512" cy="642938"/>
        </p:xfrm>
        <a:graphic>
          <a:graphicData uri="http://schemas.openxmlformats.org/presentationml/2006/ole">
            <p:oleObj spid="_x0000_s227331" name="Equation" r:id="rId4" imgW="736560" imgH="228600" progId="Equation.DSMT4">
              <p:embed/>
            </p:oleObj>
          </a:graphicData>
        </a:graphic>
      </p:graphicFrame>
      <p:pic>
        <p:nvPicPr>
          <p:cNvPr id="45062" name="Picture 6" descr="C:\Users\Leeshya\AppData\Local\Microsoft\Windows\Temporary Internet Files\Content.IE5\HD5TP2CG\MC90039070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1295400"/>
            <a:ext cx="1263077" cy="990600"/>
          </a:xfrm>
          <a:prstGeom prst="rect">
            <a:avLst/>
          </a:prstGeom>
          <a:noFill/>
        </p:spPr>
      </p:pic>
      <p:pic>
        <p:nvPicPr>
          <p:cNvPr id="18" name="Picture 9" descr="C:\Users\Leeshya\AppData\Local\Microsoft\Windows\Temporary Internet Files\Content.IE5\UP1WZ2ZQ\MC900432593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0400" y="1143000"/>
            <a:ext cx="1371600" cy="1371600"/>
          </a:xfrm>
          <a:prstGeom prst="rect">
            <a:avLst/>
          </a:prstGeom>
          <a:noFill/>
        </p:spPr>
      </p:pic>
      <p:sp>
        <p:nvSpPr>
          <p:cNvPr id="20" name="Oval 19"/>
          <p:cNvSpPr/>
          <p:nvPr/>
        </p:nvSpPr>
        <p:spPr>
          <a:xfrm>
            <a:off x="2133600" y="3352800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9600" y="2743200"/>
            <a:ext cx="2328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Encryption key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24600" y="4648200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00800" y="5638800"/>
            <a:ext cx="23638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 smtClean="0">
                <a:solidFill>
                  <a:srgbClr val="FF0000"/>
                </a:solidFill>
              </a:rPr>
              <a:t>Decryption key</a:t>
            </a: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4114800"/>
            <a:ext cx="22697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 smtClean="0">
                <a:solidFill>
                  <a:srgbClr val="FF0000"/>
                </a:solidFill>
              </a:rPr>
              <a:t>Evaluation key</a:t>
            </a:r>
          </a:p>
          <a:p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2231756" y="3235086"/>
            <a:ext cx="5207430" cy="2375300"/>
          </a:xfrm>
          <a:custGeom>
            <a:avLst/>
            <a:gdLst>
              <a:gd name="connsiteX0" fmla="*/ 61993 w 5207430"/>
              <a:gd name="connsiteY0" fmla="*/ 2235816 h 2375300"/>
              <a:gd name="connsiteX1" fmla="*/ 61993 w 5207430"/>
              <a:gd name="connsiteY1" fmla="*/ 2235816 h 2375300"/>
              <a:gd name="connsiteX2" fmla="*/ 46495 w 5207430"/>
              <a:gd name="connsiteY2" fmla="*/ 1832860 h 2375300"/>
              <a:gd name="connsiteX3" fmla="*/ 30997 w 5207430"/>
              <a:gd name="connsiteY3" fmla="*/ 1662378 h 2375300"/>
              <a:gd name="connsiteX4" fmla="*/ 15498 w 5207430"/>
              <a:gd name="connsiteY4" fmla="*/ 1584887 h 2375300"/>
              <a:gd name="connsiteX5" fmla="*/ 0 w 5207430"/>
              <a:gd name="connsiteY5" fmla="*/ 1460900 h 2375300"/>
              <a:gd name="connsiteX6" fmla="*/ 30997 w 5207430"/>
              <a:gd name="connsiteY6" fmla="*/ 1321416 h 2375300"/>
              <a:gd name="connsiteX7" fmla="*/ 77491 w 5207430"/>
              <a:gd name="connsiteY7" fmla="*/ 1274921 h 2375300"/>
              <a:gd name="connsiteX8" fmla="*/ 123986 w 5207430"/>
              <a:gd name="connsiteY8" fmla="*/ 1243924 h 2375300"/>
              <a:gd name="connsiteX9" fmla="*/ 216976 w 5207430"/>
              <a:gd name="connsiteY9" fmla="*/ 1212928 h 2375300"/>
              <a:gd name="connsiteX10" fmla="*/ 526942 w 5207430"/>
              <a:gd name="connsiteY10" fmla="*/ 1228426 h 2375300"/>
              <a:gd name="connsiteX11" fmla="*/ 635430 w 5207430"/>
              <a:gd name="connsiteY11" fmla="*/ 1243924 h 2375300"/>
              <a:gd name="connsiteX12" fmla="*/ 852407 w 5207430"/>
              <a:gd name="connsiteY12" fmla="*/ 1228426 h 2375300"/>
              <a:gd name="connsiteX13" fmla="*/ 898902 w 5207430"/>
              <a:gd name="connsiteY13" fmla="*/ 1212928 h 2375300"/>
              <a:gd name="connsiteX14" fmla="*/ 945397 w 5207430"/>
              <a:gd name="connsiteY14" fmla="*/ 1166433 h 2375300"/>
              <a:gd name="connsiteX15" fmla="*/ 991891 w 5207430"/>
              <a:gd name="connsiteY15" fmla="*/ 1135436 h 2375300"/>
              <a:gd name="connsiteX16" fmla="*/ 1053885 w 5207430"/>
              <a:gd name="connsiteY16" fmla="*/ 1042446 h 2375300"/>
              <a:gd name="connsiteX17" fmla="*/ 1084881 w 5207430"/>
              <a:gd name="connsiteY17" fmla="*/ 995951 h 2375300"/>
              <a:gd name="connsiteX18" fmla="*/ 1100380 w 5207430"/>
              <a:gd name="connsiteY18" fmla="*/ 732480 h 2375300"/>
              <a:gd name="connsiteX19" fmla="*/ 1115878 w 5207430"/>
              <a:gd name="connsiteY19" fmla="*/ 221036 h 2375300"/>
              <a:gd name="connsiteX20" fmla="*/ 1177871 w 5207430"/>
              <a:gd name="connsiteY20" fmla="*/ 81551 h 2375300"/>
              <a:gd name="connsiteX21" fmla="*/ 1270861 w 5207430"/>
              <a:gd name="connsiteY21" fmla="*/ 19558 h 2375300"/>
              <a:gd name="connsiteX22" fmla="*/ 1332854 w 5207430"/>
              <a:gd name="connsiteY22" fmla="*/ 4060 h 2375300"/>
              <a:gd name="connsiteX23" fmla="*/ 1441342 w 5207430"/>
              <a:gd name="connsiteY23" fmla="*/ 19558 h 2375300"/>
              <a:gd name="connsiteX24" fmla="*/ 1503336 w 5207430"/>
              <a:gd name="connsiteY24" fmla="*/ 35056 h 2375300"/>
              <a:gd name="connsiteX25" fmla="*/ 1673817 w 5207430"/>
              <a:gd name="connsiteY25" fmla="*/ 50555 h 2375300"/>
              <a:gd name="connsiteX26" fmla="*/ 1766807 w 5207430"/>
              <a:gd name="connsiteY26" fmla="*/ 66053 h 2375300"/>
              <a:gd name="connsiteX27" fmla="*/ 2030278 w 5207430"/>
              <a:gd name="connsiteY27" fmla="*/ 97050 h 2375300"/>
              <a:gd name="connsiteX28" fmla="*/ 2696705 w 5207430"/>
              <a:gd name="connsiteY28" fmla="*/ 81551 h 2375300"/>
              <a:gd name="connsiteX29" fmla="*/ 2975675 w 5207430"/>
              <a:gd name="connsiteY29" fmla="*/ 50555 h 2375300"/>
              <a:gd name="connsiteX30" fmla="*/ 3285641 w 5207430"/>
              <a:gd name="connsiteY30" fmla="*/ 19558 h 2375300"/>
              <a:gd name="connsiteX31" fmla="*/ 4184542 w 5207430"/>
              <a:gd name="connsiteY31" fmla="*/ 35056 h 2375300"/>
              <a:gd name="connsiteX32" fmla="*/ 4262034 w 5207430"/>
              <a:gd name="connsiteY32" fmla="*/ 50555 h 2375300"/>
              <a:gd name="connsiteX33" fmla="*/ 4448013 w 5207430"/>
              <a:gd name="connsiteY33" fmla="*/ 66053 h 2375300"/>
              <a:gd name="connsiteX34" fmla="*/ 4541003 w 5207430"/>
              <a:gd name="connsiteY34" fmla="*/ 81551 h 2375300"/>
              <a:gd name="connsiteX35" fmla="*/ 4695986 w 5207430"/>
              <a:gd name="connsiteY35" fmla="*/ 112548 h 2375300"/>
              <a:gd name="connsiteX36" fmla="*/ 4835471 w 5207430"/>
              <a:gd name="connsiteY36" fmla="*/ 128046 h 2375300"/>
              <a:gd name="connsiteX37" fmla="*/ 4897464 w 5207430"/>
              <a:gd name="connsiteY37" fmla="*/ 143545 h 2375300"/>
              <a:gd name="connsiteX38" fmla="*/ 4974956 w 5207430"/>
              <a:gd name="connsiteY38" fmla="*/ 159043 h 2375300"/>
              <a:gd name="connsiteX39" fmla="*/ 5021451 w 5207430"/>
              <a:gd name="connsiteY39" fmla="*/ 174541 h 2375300"/>
              <a:gd name="connsiteX40" fmla="*/ 5114441 w 5207430"/>
              <a:gd name="connsiteY40" fmla="*/ 236534 h 2375300"/>
              <a:gd name="connsiteX41" fmla="*/ 5176434 w 5207430"/>
              <a:gd name="connsiteY41" fmla="*/ 345022 h 2375300"/>
              <a:gd name="connsiteX42" fmla="*/ 5191932 w 5207430"/>
              <a:gd name="connsiteY42" fmla="*/ 422514 h 2375300"/>
              <a:gd name="connsiteX43" fmla="*/ 5207430 w 5207430"/>
              <a:gd name="connsiteY43" fmla="*/ 484507 h 2375300"/>
              <a:gd name="connsiteX44" fmla="*/ 5191932 w 5207430"/>
              <a:gd name="connsiteY44" fmla="*/ 763477 h 2375300"/>
              <a:gd name="connsiteX45" fmla="*/ 5160936 w 5207430"/>
              <a:gd name="connsiteY45" fmla="*/ 856467 h 2375300"/>
              <a:gd name="connsiteX46" fmla="*/ 5145437 w 5207430"/>
              <a:gd name="connsiteY46" fmla="*/ 902961 h 2375300"/>
              <a:gd name="connsiteX47" fmla="*/ 5114441 w 5207430"/>
              <a:gd name="connsiteY47" fmla="*/ 949456 h 2375300"/>
              <a:gd name="connsiteX48" fmla="*/ 5036949 w 5207430"/>
              <a:gd name="connsiteY48" fmla="*/ 1088941 h 2375300"/>
              <a:gd name="connsiteX49" fmla="*/ 4928461 w 5207430"/>
              <a:gd name="connsiteY49" fmla="*/ 1150934 h 2375300"/>
              <a:gd name="connsiteX50" fmla="*/ 4881966 w 5207430"/>
              <a:gd name="connsiteY50" fmla="*/ 1166433 h 2375300"/>
              <a:gd name="connsiteX51" fmla="*/ 4757980 w 5207430"/>
              <a:gd name="connsiteY51" fmla="*/ 1181931 h 2375300"/>
              <a:gd name="connsiteX52" fmla="*/ 4200041 w 5207430"/>
              <a:gd name="connsiteY52" fmla="*/ 1197429 h 2375300"/>
              <a:gd name="connsiteX53" fmla="*/ 4029559 w 5207430"/>
              <a:gd name="connsiteY53" fmla="*/ 1259422 h 2375300"/>
              <a:gd name="connsiteX54" fmla="*/ 3952068 w 5207430"/>
              <a:gd name="connsiteY54" fmla="*/ 1398907 h 2375300"/>
              <a:gd name="connsiteX55" fmla="*/ 3936569 w 5207430"/>
              <a:gd name="connsiteY55" fmla="*/ 1476399 h 2375300"/>
              <a:gd name="connsiteX56" fmla="*/ 3952068 w 5207430"/>
              <a:gd name="connsiteY56" fmla="*/ 1894853 h 2375300"/>
              <a:gd name="connsiteX57" fmla="*/ 3967566 w 5207430"/>
              <a:gd name="connsiteY57" fmla="*/ 1956846 h 2375300"/>
              <a:gd name="connsiteX58" fmla="*/ 3952068 w 5207430"/>
              <a:gd name="connsiteY58" fmla="*/ 2096331 h 2375300"/>
              <a:gd name="connsiteX59" fmla="*/ 3828081 w 5207430"/>
              <a:gd name="connsiteY59" fmla="*/ 2204819 h 2375300"/>
              <a:gd name="connsiteX60" fmla="*/ 3719593 w 5207430"/>
              <a:gd name="connsiteY60" fmla="*/ 2282311 h 2375300"/>
              <a:gd name="connsiteX61" fmla="*/ 3177152 w 5207430"/>
              <a:gd name="connsiteY61" fmla="*/ 2328806 h 2375300"/>
              <a:gd name="connsiteX62" fmla="*/ 3022169 w 5207430"/>
              <a:gd name="connsiteY62" fmla="*/ 2344304 h 2375300"/>
              <a:gd name="connsiteX63" fmla="*/ 2619213 w 5207430"/>
              <a:gd name="connsiteY63" fmla="*/ 2375300 h 2375300"/>
              <a:gd name="connsiteX64" fmla="*/ 1301858 w 5207430"/>
              <a:gd name="connsiteY64" fmla="*/ 2359802 h 2375300"/>
              <a:gd name="connsiteX65" fmla="*/ 1239864 w 5207430"/>
              <a:gd name="connsiteY65" fmla="*/ 2344304 h 2375300"/>
              <a:gd name="connsiteX66" fmla="*/ 1131376 w 5207430"/>
              <a:gd name="connsiteY66" fmla="*/ 2328806 h 2375300"/>
              <a:gd name="connsiteX67" fmla="*/ 883403 w 5207430"/>
              <a:gd name="connsiteY67" fmla="*/ 2282311 h 2375300"/>
              <a:gd name="connsiteX68" fmla="*/ 588936 w 5207430"/>
              <a:gd name="connsiteY68" fmla="*/ 2297809 h 2375300"/>
              <a:gd name="connsiteX69" fmla="*/ 464949 w 5207430"/>
              <a:gd name="connsiteY69" fmla="*/ 2313307 h 2375300"/>
              <a:gd name="connsiteX70" fmla="*/ 123986 w 5207430"/>
              <a:gd name="connsiteY70" fmla="*/ 2297809 h 2375300"/>
              <a:gd name="connsiteX71" fmla="*/ 30997 w 5207430"/>
              <a:gd name="connsiteY71" fmla="*/ 2251314 h 2375300"/>
              <a:gd name="connsiteX72" fmla="*/ 61993 w 5207430"/>
              <a:gd name="connsiteY72" fmla="*/ 2235816 h 23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207430" h="2375300">
                <a:moveTo>
                  <a:pt x="61993" y="2235816"/>
                </a:moveTo>
                <a:lnTo>
                  <a:pt x="61993" y="2235816"/>
                </a:lnTo>
                <a:cubicBezTo>
                  <a:pt x="56827" y="2101497"/>
                  <a:pt x="53750" y="1967082"/>
                  <a:pt x="46495" y="1832860"/>
                </a:cubicBezTo>
                <a:cubicBezTo>
                  <a:pt x="43415" y="1775882"/>
                  <a:pt x="38075" y="1718999"/>
                  <a:pt x="30997" y="1662378"/>
                </a:cubicBezTo>
                <a:cubicBezTo>
                  <a:pt x="27730" y="1636239"/>
                  <a:pt x="19504" y="1610923"/>
                  <a:pt x="15498" y="1584887"/>
                </a:cubicBezTo>
                <a:cubicBezTo>
                  <a:pt x="9165" y="1543721"/>
                  <a:pt x="5166" y="1502229"/>
                  <a:pt x="0" y="1460900"/>
                </a:cubicBezTo>
                <a:cubicBezTo>
                  <a:pt x="1876" y="1449642"/>
                  <a:pt x="14038" y="1346854"/>
                  <a:pt x="30997" y="1321416"/>
                </a:cubicBezTo>
                <a:cubicBezTo>
                  <a:pt x="43155" y="1303179"/>
                  <a:pt x="60653" y="1288953"/>
                  <a:pt x="77491" y="1274921"/>
                </a:cubicBezTo>
                <a:cubicBezTo>
                  <a:pt x="91800" y="1262996"/>
                  <a:pt x="106965" y="1251489"/>
                  <a:pt x="123986" y="1243924"/>
                </a:cubicBezTo>
                <a:cubicBezTo>
                  <a:pt x="153843" y="1230654"/>
                  <a:pt x="216976" y="1212928"/>
                  <a:pt x="216976" y="1212928"/>
                </a:cubicBezTo>
                <a:cubicBezTo>
                  <a:pt x="320298" y="1218094"/>
                  <a:pt x="423774" y="1220784"/>
                  <a:pt x="526942" y="1228426"/>
                </a:cubicBezTo>
                <a:cubicBezTo>
                  <a:pt x="563372" y="1231124"/>
                  <a:pt x="598900" y="1243924"/>
                  <a:pt x="635430" y="1243924"/>
                </a:cubicBezTo>
                <a:cubicBezTo>
                  <a:pt x="707940" y="1243924"/>
                  <a:pt x="780081" y="1233592"/>
                  <a:pt x="852407" y="1228426"/>
                </a:cubicBezTo>
                <a:cubicBezTo>
                  <a:pt x="867905" y="1223260"/>
                  <a:pt x="885309" y="1221990"/>
                  <a:pt x="898902" y="1212928"/>
                </a:cubicBezTo>
                <a:cubicBezTo>
                  <a:pt x="917139" y="1200770"/>
                  <a:pt x="928559" y="1180465"/>
                  <a:pt x="945397" y="1166433"/>
                </a:cubicBezTo>
                <a:cubicBezTo>
                  <a:pt x="959706" y="1154509"/>
                  <a:pt x="976393" y="1145768"/>
                  <a:pt x="991891" y="1135436"/>
                </a:cubicBezTo>
                <a:lnTo>
                  <a:pt x="1053885" y="1042446"/>
                </a:lnTo>
                <a:lnTo>
                  <a:pt x="1084881" y="995951"/>
                </a:lnTo>
                <a:cubicBezTo>
                  <a:pt x="1090047" y="908127"/>
                  <a:pt x="1096864" y="820385"/>
                  <a:pt x="1100380" y="732480"/>
                </a:cubicBezTo>
                <a:cubicBezTo>
                  <a:pt x="1107197" y="562057"/>
                  <a:pt x="1102797" y="391093"/>
                  <a:pt x="1115878" y="221036"/>
                </a:cubicBezTo>
                <a:cubicBezTo>
                  <a:pt x="1117901" y="194736"/>
                  <a:pt x="1148627" y="107140"/>
                  <a:pt x="1177871" y="81551"/>
                </a:cubicBezTo>
                <a:cubicBezTo>
                  <a:pt x="1205907" y="57020"/>
                  <a:pt x="1234720" y="28593"/>
                  <a:pt x="1270861" y="19558"/>
                </a:cubicBezTo>
                <a:lnTo>
                  <a:pt x="1332854" y="4060"/>
                </a:lnTo>
                <a:cubicBezTo>
                  <a:pt x="1369017" y="9226"/>
                  <a:pt x="1405401" y="13023"/>
                  <a:pt x="1441342" y="19558"/>
                </a:cubicBezTo>
                <a:cubicBezTo>
                  <a:pt x="1462299" y="23368"/>
                  <a:pt x="1482222" y="32241"/>
                  <a:pt x="1503336" y="35056"/>
                </a:cubicBezTo>
                <a:cubicBezTo>
                  <a:pt x="1559897" y="42598"/>
                  <a:pt x="1617146" y="43888"/>
                  <a:pt x="1673817" y="50555"/>
                </a:cubicBezTo>
                <a:cubicBezTo>
                  <a:pt x="1705026" y="54227"/>
                  <a:pt x="1735699" y="61609"/>
                  <a:pt x="1766807" y="66053"/>
                </a:cubicBezTo>
                <a:cubicBezTo>
                  <a:pt x="1841341" y="76700"/>
                  <a:pt x="1957080" y="88917"/>
                  <a:pt x="2030278" y="97050"/>
                </a:cubicBezTo>
                <a:lnTo>
                  <a:pt x="2696705" y="81551"/>
                </a:lnTo>
                <a:cubicBezTo>
                  <a:pt x="2882211" y="74680"/>
                  <a:pt x="2824369" y="66482"/>
                  <a:pt x="2975675" y="50555"/>
                </a:cubicBezTo>
                <a:cubicBezTo>
                  <a:pt x="3455945" y="0"/>
                  <a:pt x="2930677" y="63927"/>
                  <a:pt x="3285641" y="19558"/>
                </a:cubicBezTo>
                <a:lnTo>
                  <a:pt x="4184542" y="35056"/>
                </a:lnTo>
                <a:cubicBezTo>
                  <a:pt x="4210871" y="35892"/>
                  <a:pt x="4235872" y="47477"/>
                  <a:pt x="4262034" y="50555"/>
                </a:cubicBezTo>
                <a:cubicBezTo>
                  <a:pt x="4323816" y="57824"/>
                  <a:pt x="4386186" y="59183"/>
                  <a:pt x="4448013" y="66053"/>
                </a:cubicBezTo>
                <a:cubicBezTo>
                  <a:pt x="4479245" y="69523"/>
                  <a:pt x="4510117" y="75760"/>
                  <a:pt x="4541003" y="81551"/>
                </a:cubicBezTo>
                <a:cubicBezTo>
                  <a:pt x="4592785" y="91260"/>
                  <a:pt x="4643624" y="106730"/>
                  <a:pt x="4695986" y="112548"/>
                </a:cubicBezTo>
                <a:lnTo>
                  <a:pt x="4835471" y="128046"/>
                </a:lnTo>
                <a:cubicBezTo>
                  <a:pt x="4856135" y="133212"/>
                  <a:pt x="4876671" y="138924"/>
                  <a:pt x="4897464" y="143545"/>
                </a:cubicBezTo>
                <a:cubicBezTo>
                  <a:pt x="4923179" y="149259"/>
                  <a:pt x="4949400" y="152654"/>
                  <a:pt x="4974956" y="159043"/>
                </a:cubicBezTo>
                <a:cubicBezTo>
                  <a:pt x="4990805" y="163005"/>
                  <a:pt x="5005953" y="169375"/>
                  <a:pt x="5021451" y="174541"/>
                </a:cubicBezTo>
                <a:cubicBezTo>
                  <a:pt x="5052448" y="195205"/>
                  <a:pt x="5097781" y="203213"/>
                  <a:pt x="5114441" y="236534"/>
                </a:cubicBezTo>
                <a:cubicBezTo>
                  <a:pt x="5153767" y="315188"/>
                  <a:pt x="5132621" y="279305"/>
                  <a:pt x="5176434" y="345022"/>
                </a:cubicBezTo>
                <a:cubicBezTo>
                  <a:pt x="5181600" y="370853"/>
                  <a:pt x="5186218" y="396799"/>
                  <a:pt x="5191932" y="422514"/>
                </a:cubicBezTo>
                <a:cubicBezTo>
                  <a:pt x="5196553" y="443307"/>
                  <a:pt x="5207430" y="463207"/>
                  <a:pt x="5207430" y="484507"/>
                </a:cubicBezTo>
                <a:cubicBezTo>
                  <a:pt x="5207430" y="577640"/>
                  <a:pt x="5203484" y="671063"/>
                  <a:pt x="5191932" y="763477"/>
                </a:cubicBezTo>
                <a:cubicBezTo>
                  <a:pt x="5187879" y="795898"/>
                  <a:pt x="5171268" y="825470"/>
                  <a:pt x="5160936" y="856467"/>
                </a:cubicBezTo>
                <a:cubicBezTo>
                  <a:pt x="5155770" y="871965"/>
                  <a:pt x="5154499" y="889368"/>
                  <a:pt x="5145437" y="902961"/>
                </a:cubicBezTo>
                <a:cubicBezTo>
                  <a:pt x="5135105" y="918459"/>
                  <a:pt x="5122771" y="932796"/>
                  <a:pt x="5114441" y="949456"/>
                </a:cubicBezTo>
                <a:cubicBezTo>
                  <a:pt x="5086179" y="1005981"/>
                  <a:pt x="5110244" y="1040077"/>
                  <a:pt x="5036949" y="1088941"/>
                </a:cubicBezTo>
                <a:cubicBezTo>
                  <a:pt x="4990252" y="1120073"/>
                  <a:pt x="4983522" y="1127336"/>
                  <a:pt x="4928461" y="1150934"/>
                </a:cubicBezTo>
                <a:cubicBezTo>
                  <a:pt x="4913445" y="1157369"/>
                  <a:pt x="4898039" y="1163511"/>
                  <a:pt x="4881966" y="1166433"/>
                </a:cubicBezTo>
                <a:cubicBezTo>
                  <a:pt x="4840988" y="1173884"/>
                  <a:pt x="4799587" y="1180040"/>
                  <a:pt x="4757980" y="1181931"/>
                </a:cubicBezTo>
                <a:cubicBezTo>
                  <a:pt x="4572120" y="1190379"/>
                  <a:pt x="4386021" y="1192263"/>
                  <a:pt x="4200041" y="1197429"/>
                </a:cubicBezTo>
                <a:cubicBezTo>
                  <a:pt x="4057984" y="1232944"/>
                  <a:pt x="4111500" y="1204796"/>
                  <a:pt x="4029559" y="1259422"/>
                </a:cubicBezTo>
                <a:cubicBezTo>
                  <a:pt x="3983384" y="1328685"/>
                  <a:pt x="3968436" y="1333436"/>
                  <a:pt x="3952068" y="1398907"/>
                </a:cubicBezTo>
                <a:cubicBezTo>
                  <a:pt x="3945679" y="1424463"/>
                  <a:pt x="3941735" y="1450568"/>
                  <a:pt x="3936569" y="1476399"/>
                </a:cubicBezTo>
                <a:cubicBezTo>
                  <a:pt x="3941735" y="1615884"/>
                  <a:pt x="3943081" y="1755562"/>
                  <a:pt x="3952068" y="1894853"/>
                </a:cubicBezTo>
                <a:cubicBezTo>
                  <a:pt x="3953439" y="1916109"/>
                  <a:pt x="3967566" y="1935546"/>
                  <a:pt x="3967566" y="1956846"/>
                </a:cubicBezTo>
                <a:cubicBezTo>
                  <a:pt x="3967566" y="2003627"/>
                  <a:pt x="3963414" y="2050947"/>
                  <a:pt x="3952068" y="2096331"/>
                </a:cubicBezTo>
                <a:cubicBezTo>
                  <a:pt x="3938755" y="2149581"/>
                  <a:pt x="3859872" y="2180976"/>
                  <a:pt x="3828081" y="2204819"/>
                </a:cubicBezTo>
                <a:cubicBezTo>
                  <a:pt x="3819756" y="2211063"/>
                  <a:pt x="3738134" y="2274071"/>
                  <a:pt x="3719593" y="2282311"/>
                </a:cubicBezTo>
                <a:cubicBezTo>
                  <a:pt x="3548139" y="2358512"/>
                  <a:pt x="3366769" y="2322267"/>
                  <a:pt x="3177152" y="2328806"/>
                </a:cubicBezTo>
                <a:cubicBezTo>
                  <a:pt x="3125491" y="2333972"/>
                  <a:pt x="3073973" y="2340850"/>
                  <a:pt x="3022169" y="2344304"/>
                </a:cubicBezTo>
                <a:cubicBezTo>
                  <a:pt x="2623926" y="2370853"/>
                  <a:pt x="2831528" y="2339915"/>
                  <a:pt x="2619213" y="2375300"/>
                </a:cubicBezTo>
                <a:lnTo>
                  <a:pt x="1301858" y="2359802"/>
                </a:lnTo>
                <a:cubicBezTo>
                  <a:pt x="1280563" y="2359323"/>
                  <a:pt x="1260821" y="2348114"/>
                  <a:pt x="1239864" y="2344304"/>
                </a:cubicBezTo>
                <a:cubicBezTo>
                  <a:pt x="1203923" y="2337769"/>
                  <a:pt x="1167350" y="2335154"/>
                  <a:pt x="1131376" y="2328806"/>
                </a:cubicBezTo>
                <a:cubicBezTo>
                  <a:pt x="499809" y="2217353"/>
                  <a:pt x="1294246" y="2350783"/>
                  <a:pt x="883403" y="2282311"/>
                </a:cubicBezTo>
                <a:cubicBezTo>
                  <a:pt x="785247" y="2287477"/>
                  <a:pt x="686959" y="2290548"/>
                  <a:pt x="588936" y="2297809"/>
                </a:cubicBezTo>
                <a:cubicBezTo>
                  <a:pt x="547399" y="2300886"/>
                  <a:pt x="506600" y="2313307"/>
                  <a:pt x="464949" y="2313307"/>
                </a:cubicBezTo>
                <a:cubicBezTo>
                  <a:pt x="351177" y="2313307"/>
                  <a:pt x="237640" y="2302975"/>
                  <a:pt x="123986" y="2297809"/>
                </a:cubicBezTo>
                <a:cubicBezTo>
                  <a:pt x="99345" y="2289595"/>
                  <a:pt x="46019" y="2276352"/>
                  <a:pt x="30997" y="2251314"/>
                </a:cubicBezTo>
                <a:cubicBezTo>
                  <a:pt x="23023" y="2238024"/>
                  <a:pt x="56827" y="2238399"/>
                  <a:pt x="61993" y="2235816"/>
                </a:cubicBezTo>
                <a:close/>
              </a:path>
            </a:pathLst>
          </a:cu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676275" y="744538"/>
          <a:ext cx="7697788" cy="5140325"/>
        </p:xfrm>
        <a:graphic>
          <a:graphicData uri="http://schemas.openxmlformats.org/presentationml/2006/ole">
            <p:oleObj spid="_x0000_s46082" name="Equation" r:id="rId3" imgW="3479760" imgH="2323800" progId="Equation.DSMT4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AB26D-8A20-4E35-B8F1-2A9D66703A2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635000" y="1579563"/>
          <a:ext cx="7567613" cy="3506787"/>
        </p:xfrm>
        <a:graphic>
          <a:graphicData uri="http://schemas.openxmlformats.org/presentationml/2006/ole">
            <p:oleObj spid="_x0000_s47106" name="Equation" r:id="rId3" imgW="3720960" imgH="1726920" progId="Equation.DSMT4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AB26D-8A20-4E35-B8F1-2A9D66703A2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26230" y="1965702"/>
            <a:ext cx="4835471" cy="283618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06679" y="2136184"/>
            <a:ext cx="309966" cy="2495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0" y="2133600"/>
            <a:ext cx="309966" cy="2495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99703" y="2149099"/>
            <a:ext cx="309966" cy="2495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37321" y="2131017"/>
            <a:ext cx="309966" cy="2495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69432" y="2678625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7201" y="3048000"/>
          <a:ext cx="2133600" cy="1776042"/>
        </p:xfrm>
        <a:graphic>
          <a:graphicData uri="http://schemas.openxmlformats.org/presentationml/2006/ole">
            <p:oleObj spid="_x0000_s48130" name="Equation" r:id="rId3" imgW="825480" imgH="6858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183538" y="5105696"/>
          <a:ext cx="646408" cy="727209"/>
        </p:xfrm>
        <a:graphic>
          <a:graphicData uri="http://schemas.openxmlformats.org/presentationml/2006/ole">
            <p:oleObj spid="_x0000_s48131" name="Equation" r:id="rId4" imgW="203040" imgH="22860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14859" y="495382"/>
          <a:ext cx="4985488" cy="806476"/>
        </p:xfrm>
        <a:graphic>
          <a:graphicData uri="http://schemas.openxmlformats.org/presentationml/2006/ole">
            <p:oleObj spid="_x0000_s48132" name="Equation" r:id="rId5" imgW="1726920" imgH="27936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57226" y="1429720"/>
            <a:ext cx="5182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level d                                          level 1</a:t>
            </a:r>
            <a:endParaRPr lang="en-US" sz="24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D1EF4-3D61-490D-957E-9B91267DB3C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14781" y="1983782"/>
            <a:ext cx="5455402" cy="283618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15160" y="2154264"/>
            <a:ext cx="309966" cy="2495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80481" y="2151680"/>
            <a:ext cx="309966" cy="2495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8184" y="2167179"/>
            <a:ext cx="309966" cy="2495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45802" y="2149097"/>
            <a:ext cx="309966" cy="2495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77913" y="2696705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85980" y="2478518"/>
          <a:ext cx="1987550" cy="3205162"/>
        </p:xfrm>
        <a:graphic>
          <a:graphicData uri="http://schemas.openxmlformats.org/presentationml/2006/ole">
            <p:oleObj spid="_x0000_s49154" name="Equation" r:id="rId3" imgW="660240" imgH="106668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876550" y="4860925"/>
          <a:ext cx="5740388" cy="702967"/>
        </p:xfrm>
        <a:graphic>
          <a:graphicData uri="http://schemas.openxmlformats.org/presentationml/2006/ole">
            <p:oleObj spid="_x0000_s49155" name="Equation" r:id="rId4" imgW="1866600" imgH="228600" progId="Equation.DSMT4">
              <p:embed/>
            </p:oleObj>
          </a:graphicData>
        </a:graphic>
      </p:graphicFrame>
      <p:sp>
        <p:nvSpPr>
          <p:cNvPr id="13" name="Rectangle 12"/>
          <p:cNvSpPr/>
          <p:nvPr/>
        </p:nvSpPr>
        <p:spPr>
          <a:xfrm>
            <a:off x="2557220" y="2169762"/>
            <a:ext cx="542441" cy="24642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5400000">
            <a:off x="1719217" y="3130658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Decrypt circuits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34711" y="1456842"/>
            <a:ext cx="4830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level </a:t>
            </a:r>
            <a:r>
              <a:rPr lang="en-US" sz="2400" i="1" dirty="0" smtClean="0"/>
              <a:t>d</a:t>
            </a:r>
            <a:r>
              <a:rPr lang="en-US" sz="2400" dirty="0" smtClean="0"/>
              <a:t>                                         level 1</a:t>
            </a:r>
          </a:p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D1EF4-3D61-490D-957E-9B91267DB3C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89765" y="2541721"/>
            <a:ext cx="309966" cy="2495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52400" y="2971800"/>
          <a:ext cx="4852988" cy="3200400"/>
        </p:xfrm>
        <a:graphic>
          <a:graphicData uri="http://schemas.openxmlformats.org/presentationml/2006/ole">
            <p:oleObj spid="_x0000_s50178" name="Equation" r:id="rId3" imgW="1612800" imgH="1066680" progId="Equation.DSMT4">
              <p:embed/>
            </p:oleObj>
          </a:graphicData>
        </a:graphic>
      </p:graphicFrame>
      <p:sp>
        <p:nvSpPr>
          <p:cNvPr id="13" name="Rectangle 12"/>
          <p:cNvSpPr/>
          <p:nvPr/>
        </p:nvSpPr>
        <p:spPr>
          <a:xfrm>
            <a:off x="1931825" y="2557219"/>
            <a:ext cx="542441" cy="24642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5400000">
            <a:off x="1093822" y="3518115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Decrypt circuits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908120" y="2448729"/>
            <a:ext cx="4091552" cy="283618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09970" y="2616627"/>
            <a:ext cx="309966" cy="2495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237673" y="2632126"/>
            <a:ext cx="309966" cy="2495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75291" y="2614044"/>
            <a:ext cx="309966" cy="2495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07402" y="3161652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6826977" y="5325872"/>
          <a:ext cx="896937" cy="703263"/>
        </p:xfrm>
        <a:graphic>
          <a:graphicData uri="http://schemas.openxmlformats.org/presentationml/2006/ole">
            <p:oleObj spid="_x0000_s50179" name="Equation" r:id="rId4" imgW="291960" imgH="228600" progId="Equation.DSMT4">
              <p:embed/>
            </p:oleObj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648200" y="1905000"/>
          <a:ext cx="4284663" cy="406400"/>
        </p:xfrm>
        <a:graphic>
          <a:graphicData uri="http://schemas.openxmlformats.org/presentationml/2006/ole">
            <p:oleObj spid="_x0000_s50180" name="Equation" r:id="rId5" imgW="1866600" imgH="177480" progId="Equation.DSMT4">
              <p:embed/>
            </p:oleObj>
          </a:graphicData>
        </a:graphic>
      </p:graphicFrame>
      <p:graphicFrame>
        <p:nvGraphicFramePr>
          <p:cNvPr id="131079" name="Object 7"/>
          <p:cNvGraphicFramePr>
            <a:graphicFrameLocks noChangeAspect="1"/>
          </p:cNvGraphicFramePr>
          <p:nvPr/>
        </p:nvGraphicFramePr>
        <p:xfrm>
          <a:off x="1289050" y="523875"/>
          <a:ext cx="7250113" cy="609600"/>
        </p:xfrm>
        <a:graphic>
          <a:graphicData uri="http://schemas.openxmlformats.org/presentationml/2006/ole">
            <p:oleObj spid="_x0000_s50181" name="Equation" r:id="rId6" imgW="2692080" imgH="228600" progId="Equation.DSMT4">
              <p:embed/>
            </p:oleObj>
          </a:graphicData>
        </a:graphic>
      </p:graphicFrame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D1EF4-3D61-490D-957E-9B91267DB3C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86000" y="1219200"/>
            <a:ext cx="76200" cy="990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629400" y="1219200"/>
            <a:ext cx="76200" cy="914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30658" y="3223647"/>
            <a:ext cx="3006671" cy="216976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375150" y="5410200"/>
          <a:ext cx="582613" cy="698500"/>
        </p:xfrm>
        <a:graphic>
          <a:graphicData uri="http://schemas.openxmlformats.org/presentationml/2006/ole">
            <p:oleObj spid="_x0000_s52226" name="Equation" r:id="rId3" imgW="190440" imgH="22860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114425" y="700088"/>
          <a:ext cx="7192963" cy="1863725"/>
        </p:xfrm>
        <a:graphic>
          <a:graphicData uri="http://schemas.openxmlformats.org/presentationml/2006/ole">
            <p:oleObj spid="_x0000_s52227" name="Equation" r:id="rId4" imgW="3085920" imgH="799920" progId="Equation.DSMT4">
              <p:embed/>
            </p:oleObj>
          </a:graphicData>
        </a:graphic>
      </p:graphicFrame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1049338" y="3873500"/>
          <a:ext cx="6664325" cy="1651000"/>
        </p:xfrm>
        <a:graphic>
          <a:graphicData uri="http://schemas.openxmlformats.org/presentationml/2006/ole">
            <p:oleObj spid="_x0000_s52228" name="Equation" r:id="rId5" imgW="1841400" imgH="457200" progId="Equation.DSMT4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D1EF4-3D61-490D-957E-9B91267DB3C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Computing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609600" y="4114801"/>
            <a:ext cx="1752600" cy="2057400"/>
            <a:chOff x="2486276" y="1791065"/>
            <a:chExt cx="1595878" cy="1415585"/>
          </a:xfrm>
        </p:grpSpPr>
        <p:pic>
          <p:nvPicPr>
            <p:cNvPr id="44" name="Picture 43" descr="cloud_servers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955" y="1995450"/>
              <a:ext cx="1211199" cy="1211200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2486276" y="1791065"/>
              <a:ext cx="1192464" cy="31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Servers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8"/>
          <p:cNvGrpSpPr/>
          <p:nvPr/>
        </p:nvGrpSpPr>
        <p:grpSpPr>
          <a:xfrm>
            <a:off x="3048000" y="4114800"/>
            <a:ext cx="1708386" cy="2057400"/>
            <a:chOff x="4046664" y="1757938"/>
            <a:chExt cx="1437400" cy="1382710"/>
          </a:xfrm>
        </p:grpSpPr>
        <p:pic>
          <p:nvPicPr>
            <p:cNvPr id="41" name="Picture 40" descr="cloud storage.jpe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4889" y="1831474"/>
              <a:ext cx="1309175" cy="1309174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046664" y="1757938"/>
              <a:ext cx="1192464" cy="310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Storages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5105401" y="4114800"/>
            <a:ext cx="1808169" cy="2006254"/>
            <a:chOff x="5575189" y="1688642"/>
            <a:chExt cx="1521356" cy="1348337"/>
          </a:xfrm>
        </p:grpSpPr>
        <p:pic>
          <p:nvPicPr>
            <p:cNvPr id="42" name="Picture 41" descr="cloud_networking.jpe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3414" y="2047123"/>
              <a:ext cx="1393131" cy="98985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5575189" y="1688642"/>
              <a:ext cx="1192464" cy="310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Networks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 10"/>
          <p:cNvGrpSpPr/>
          <p:nvPr/>
        </p:nvGrpSpPr>
        <p:grpSpPr>
          <a:xfrm>
            <a:off x="6858000" y="4114800"/>
            <a:ext cx="1912556" cy="2450796"/>
            <a:chOff x="6935984" y="1688643"/>
            <a:chExt cx="1609185" cy="1647099"/>
          </a:xfrm>
        </p:grpSpPr>
        <p:sp>
          <p:nvSpPr>
            <p:cNvPr id="48" name="TextBox 47"/>
            <p:cNvSpPr txBox="1"/>
            <p:nvPr/>
          </p:nvSpPr>
          <p:spPr>
            <a:xfrm>
              <a:off x="6935984" y="1688643"/>
              <a:ext cx="1486310" cy="310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Applications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9" name="Picture 48" descr="cloud_applications3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550" y="2047124"/>
              <a:ext cx="1288619" cy="1288618"/>
            </a:xfrm>
            <a:prstGeom prst="rect">
              <a:avLst/>
            </a:prstGeom>
          </p:spPr>
        </p:pic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676399"/>
            <a:ext cx="9144000" cy="15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999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120775" y="990600"/>
          <a:ext cx="6886575" cy="2292350"/>
        </p:xfrm>
        <a:graphic>
          <a:graphicData uri="http://schemas.openxmlformats.org/presentationml/2006/ole">
            <p:oleObj spid="_x0000_s55298" name="Equation" r:id="rId3" imgW="2806560" imgH="939600" progId="Equation.DSMT4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AB26D-8A20-4E35-B8F1-2A9D66703A2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2000" y="4648200"/>
          <a:ext cx="2201863" cy="1128713"/>
        </p:xfrm>
        <a:graphic>
          <a:graphicData uri="http://schemas.openxmlformats.org/presentationml/2006/ole">
            <p:oleObj spid="_x0000_s55299" name="Equation" r:id="rId4" imgW="939600" imgH="4824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791200" y="4495800"/>
          <a:ext cx="2255838" cy="1044575"/>
        </p:xfrm>
        <a:graphic>
          <a:graphicData uri="http://schemas.openxmlformats.org/presentationml/2006/ole">
            <p:oleObj spid="_x0000_s55300" name="Equation" r:id="rId5" imgW="1041120" imgH="482400" progId="Equation.DSMT4">
              <p:embed/>
            </p:oleObj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09600" y="4572000"/>
            <a:ext cx="25146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67400" y="4495800"/>
            <a:ext cx="2362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038600" y="4953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035444" y="4003914"/>
          <a:ext cx="5105401" cy="1996525"/>
        </p:xfrm>
        <a:graphic>
          <a:graphicData uri="http://schemas.openxmlformats.org/presentationml/2006/ole">
            <p:oleObj spid="_x0000_s102402" name="Equation" r:id="rId3" imgW="1816100" imgH="711200" progId="Equation.DSMT4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AB26D-8A20-4E35-B8F1-2A9D66703A2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45062" name="Picture 6" descr="C:\Users\Leeshya\AppData\Local\Microsoft\Windows\Temporary Internet Files\Content.IE5\HD5TP2CG\MC90039070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743200"/>
            <a:ext cx="1263077" cy="990600"/>
          </a:xfrm>
          <a:prstGeom prst="rect">
            <a:avLst/>
          </a:prstGeom>
          <a:noFill/>
        </p:spPr>
      </p:pic>
      <p:pic>
        <p:nvPicPr>
          <p:cNvPr id="18" name="Picture 9" descr="C:\Users\Leeshya\AppData\Local\Microsoft\Windows\Temporary Internet Files\Content.IE5\UP1WZ2ZQ\MC900432593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2133600"/>
            <a:ext cx="1371600" cy="1371600"/>
          </a:xfrm>
          <a:prstGeom prst="rect">
            <a:avLst/>
          </a:prstGeom>
          <a:noFill/>
        </p:spPr>
      </p:pic>
      <p:sp>
        <p:nvSpPr>
          <p:cNvPr id="20" name="Oval 19"/>
          <p:cNvSpPr/>
          <p:nvPr/>
        </p:nvSpPr>
        <p:spPr>
          <a:xfrm>
            <a:off x="2111644" y="3927714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87644" y="3318114"/>
            <a:ext cx="2328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Encryption key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02644" y="5223114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72200" y="6324600"/>
            <a:ext cx="23638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solidFill>
                  <a:srgbClr val="FF0000"/>
                </a:solidFill>
              </a:rPr>
              <a:t>Decryption key</a:t>
            </a: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59444" y="4689714"/>
            <a:ext cx="22697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 smtClean="0">
                <a:solidFill>
                  <a:srgbClr val="FF0000"/>
                </a:solidFill>
              </a:rPr>
              <a:t>Evaluation key</a:t>
            </a:r>
          </a:p>
          <a:p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2209800" y="3810000"/>
            <a:ext cx="5207430" cy="2375300"/>
          </a:xfrm>
          <a:custGeom>
            <a:avLst/>
            <a:gdLst>
              <a:gd name="connsiteX0" fmla="*/ 61993 w 5207430"/>
              <a:gd name="connsiteY0" fmla="*/ 2235816 h 2375300"/>
              <a:gd name="connsiteX1" fmla="*/ 61993 w 5207430"/>
              <a:gd name="connsiteY1" fmla="*/ 2235816 h 2375300"/>
              <a:gd name="connsiteX2" fmla="*/ 46495 w 5207430"/>
              <a:gd name="connsiteY2" fmla="*/ 1832860 h 2375300"/>
              <a:gd name="connsiteX3" fmla="*/ 30997 w 5207430"/>
              <a:gd name="connsiteY3" fmla="*/ 1662378 h 2375300"/>
              <a:gd name="connsiteX4" fmla="*/ 15498 w 5207430"/>
              <a:gd name="connsiteY4" fmla="*/ 1584887 h 2375300"/>
              <a:gd name="connsiteX5" fmla="*/ 0 w 5207430"/>
              <a:gd name="connsiteY5" fmla="*/ 1460900 h 2375300"/>
              <a:gd name="connsiteX6" fmla="*/ 30997 w 5207430"/>
              <a:gd name="connsiteY6" fmla="*/ 1321416 h 2375300"/>
              <a:gd name="connsiteX7" fmla="*/ 77491 w 5207430"/>
              <a:gd name="connsiteY7" fmla="*/ 1274921 h 2375300"/>
              <a:gd name="connsiteX8" fmla="*/ 123986 w 5207430"/>
              <a:gd name="connsiteY8" fmla="*/ 1243924 h 2375300"/>
              <a:gd name="connsiteX9" fmla="*/ 216976 w 5207430"/>
              <a:gd name="connsiteY9" fmla="*/ 1212928 h 2375300"/>
              <a:gd name="connsiteX10" fmla="*/ 526942 w 5207430"/>
              <a:gd name="connsiteY10" fmla="*/ 1228426 h 2375300"/>
              <a:gd name="connsiteX11" fmla="*/ 635430 w 5207430"/>
              <a:gd name="connsiteY11" fmla="*/ 1243924 h 2375300"/>
              <a:gd name="connsiteX12" fmla="*/ 852407 w 5207430"/>
              <a:gd name="connsiteY12" fmla="*/ 1228426 h 2375300"/>
              <a:gd name="connsiteX13" fmla="*/ 898902 w 5207430"/>
              <a:gd name="connsiteY13" fmla="*/ 1212928 h 2375300"/>
              <a:gd name="connsiteX14" fmla="*/ 945397 w 5207430"/>
              <a:gd name="connsiteY14" fmla="*/ 1166433 h 2375300"/>
              <a:gd name="connsiteX15" fmla="*/ 991891 w 5207430"/>
              <a:gd name="connsiteY15" fmla="*/ 1135436 h 2375300"/>
              <a:gd name="connsiteX16" fmla="*/ 1053885 w 5207430"/>
              <a:gd name="connsiteY16" fmla="*/ 1042446 h 2375300"/>
              <a:gd name="connsiteX17" fmla="*/ 1084881 w 5207430"/>
              <a:gd name="connsiteY17" fmla="*/ 995951 h 2375300"/>
              <a:gd name="connsiteX18" fmla="*/ 1100380 w 5207430"/>
              <a:gd name="connsiteY18" fmla="*/ 732480 h 2375300"/>
              <a:gd name="connsiteX19" fmla="*/ 1115878 w 5207430"/>
              <a:gd name="connsiteY19" fmla="*/ 221036 h 2375300"/>
              <a:gd name="connsiteX20" fmla="*/ 1177871 w 5207430"/>
              <a:gd name="connsiteY20" fmla="*/ 81551 h 2375300"/>
              <a:gd name="connsiteX21" fmla="*/ 1270861 w 5207430"/>
              <a:gd name="connsiteY21" fmla="*/ 19558 h 2375300"/>
              <a:gd name="connsiteX22" fmla="*/ 1332854 w 5207430"/>
              <a:gd name="connsiteY22" fmla="*/ 4060 h 2375300"/>
              <a:gd name="connsiteX23" fmla="*/ 1441342 w 5207430"/>
              <a:gd name="connsiteY23" fmla="*/ 19558 h 2375300"/>
              <a:gd name="connsiteX24" fmla="*/ 1503336 w 5207430"/>
              <a:gd name="connsiteY24" fmla="*/ 35056 h 2375300"/>
              <a:gd name="connsiteX25" fmla="*/ 1673817 w 5207430"/>
              <a:gd name="connsiteY25" fmla="*/ 50555 h 2375300"/>
              <a:gd name="connsiteX26" fmla="*/ 1766807 w 5207430"/>
              <a:gd name="connsiteY26" fmla="*/ 66053 h 2375300"/>
              <a:gd name="connsiteX27" fmla="*/ 2030278 w 5207430"/>
              <a:gd name="connsiteY27" fmla="*/ 97050 h 2375300"/>
              <a:gd name="connsiteX28" fmla="*/ 2696705 w 5207430"/>
              <a:gd name="connsiteY28" fmla="*/ 81551 h 2375300"/>
              <a:gd name="connsiteX29" fmla="*/ 2975675 w 5207430"/>
              <a:gd name="connsiteY29" fmla="*/ 50555 h 2375300"/>
              <a:gd name="connsiteX30" fmla="*/ 3285641 w 5207430"/>
              <a:gd name="connsiteY30" fmla="*/ 19558 h 2375300"/>
              <a:gd name="connsiteX31" fmla="*/ 4184542 w 5207430"/>
              <a:gd name="connsiteY31" fmla="*/ 35056 h 2375300"/>
              <a:gd name="connsiteX32" fmla="*/ 4262034 w 5207430"/>
              <a:gd name="connsiteY32" fmla="*/ 50555 h 2375300"/>
              <a:gd name="connsiteX33" fmla="*/ 4448013 w 5207430"/>
              <a:gd name="connsiteY33" fmla="*/ 66053 h 2375300"/>
              <a:gd name="connsiteX34" fmla="*/ 4541003 w 5207430"/>
              <a:gd name="connsiteY34" fmla="*/ 81551 h 2375300"/>
              <a:gd name="connsiteX35" fmla="*/ 4695986 w 5207430"/>
              <a:gd name="connsiteY35" fmla="*/ 112548 h 2375300"/>
              <a:gd name="connsiteX36" fmla="*/ 4835471 w 5207430"/>
              <a:gd name="connsiteY36" fmla="*/ 128046 h 2375300"/>
              <a:gd name="connsiteX37" fmla="*/ 4897464 w 5207430"/>
              <a:gd name="connsiteY37" fmla="*/ 143545 h 2375300"/>
              <a:gd name="connsiteX38" fmla="*/ 4974956 w 5207430"/>
              <a:gd name="connsiteY38" fmla="*/ 159043 h 2375300"/>
              <a:gd name="connsiteX39" fmla="*/ 5021451 w 5207430"/>
              <a:gd name="connsiteY39" fmla="*/ 174541 h 2375300"/>
              <a:gd name="connsiteX40" fmla="*/ 5114441 w 5207430"/>
              <a:gd name="connsiteY40" fmla="*/ 236534 h 2375300"/>
              <a:gd name="connsiteX41" fmla="*/ 5176434 w 5207430"/>
              <a:gd name="connsiteY41" fmla="*/ 345022 h 2375300"/>
              <a:gd name="connsiteX42" fmla="*/ 5191932 w 5207430"/>
              <a:gd name="connsiteY42" fmla="*/ 422514 h 2375300"/>
              <a:gd name="connsiteX43" fmla="*/ 5207430 w 5207430"/>
              <a:gd name="connsiteY43" fmla="*/ 484507 h 2375300"/>
              <a:gd name="connsiteX44" fmla="*/ 5191932 w 5207430"/>
              <a:gd name="connsiteY44" fmla="*/ 763477 h 2375300"/>
              <a:gd name="connsiteX45" fmla="*/ 5160936 w 5207430"/>
              <a:gd name="connsiteY45" fmla="*/ 856467 h 2375300"/>
              <a:gd name="connsiteX46" fmla="*/ 5145437 w 5207430"/>
              <a:gd name="connsiteY46" fmla="*/ 902961 h 2375300"/>
              <a:gd name="connsiteX47" fmla="*/ 5114441 w 5207430"/>
              <a:gd name="connsiteY47" fmla="*/ 949456 h 2375300"/>
              <a:gd name="connsiteX48" fmla="*/ 5036949 w 5207430"/>
              <a:gd name="connsiteY48" fmla="*/ 1088941 h 2375300"/>
              <a:gd name="connsiteX49" fmla="*/ 4928461 w 5207430"/>
              <a:gd name="connsiteY49" fmla="*/ 1150934 h 2375300"/>
              <a:gd name="connsiteX50" fmla="*/ 4881966 w 5207430"/>
              <a:gd name="connsiteY50" fmla="*/ 1166433 h 2375300"/>
              <a:gd name="connsiteX51" fmla="*/ 4757980 w 5207430"/>
              <a:gd name="connsiteY51" fmla="*/ 1181931 h 2375300"/>
              <a:gd name="connsiteX52" fmla="*/ 4200041 w 5207430"/>
              <a:gd name="connsiteY52" fmla="*/ 1197429 h 2375300"/>
              <a:gd name="connsiteX53" fmla="*/ 4029559 w 5207430"/>
              <a:gd name="connsiteY53" fmla="*/ 1259422 h 2375300"/>
              <a:gd name="connsiteX54" fmla="*/ 3952068 w 5207430"/>
              <a:gd name="connsiteY54" fmla="*/ 1398907 h 2375300"/>
              <a:gd name="connsiteX55" fmla="*/ 3936569 w 5207430"/>
              <a:gd name="connsiteY55" fmla="*/ 1476399 h 2375300"/>
              <a:gd name="connsiteX56" fmla="*/ 3952068 w 5207430"/>
              <a:gd name="connsiteY56" fmla="*/ 1894853 h 2375300"/>
              <a:gd name="connsiteX57" fmla="*/ 3967566 w 5207430"/>
              <a:gd name="connsiteY57" fmla="*/ 1956846 h 2375300"/>
              <a:gd name="connsiteX58" fmla="*/ 3952068 w 5207430"/>
              <a:gd name="connsiteY58" fmla="*/ 2096331 h 2375300"/>
              <a:gd name="connsiteX59" fmla="*/ 3828081 w 5207430"/>
              <a:gd name="connsiteY59" fmla="*/ 2204819 h 2375300"/>
              <a:gd name="connsiteX60" fmla="*/ 3719593 w 5207430"/>
              <a:gd name="connsiteY60" fmla="*/ 2282311 h 2375300"/>
              <a:gd name="connsiteX61" fmla="*/ 3177152 w 5207430"/>
              <a:gd name="connsiteY61" fmla="*/ 2328806 h 2375300"/>
              <a:gd name="connsiteX62" fmla="*/ 3022169 w 5207430"/>
              <a:gd name="connsiteY62" fmla="*/ 2344304 h 2375300"/>
              <a:gd name="connsiteX63" fmla="*/ 2619213 w 5207430"/>
              <a:gd name="connsiteY63" fmla="*/ 2375300 h 2375300"/>
              <a:gd name="connsiteX64" fmla="*/ 1301858 w 5207430"/>
              <a:gd name="connsiteY64" fmla="*/ 2359802 h 2375300"/>
              <a:gd name="connsiteX65" fmla="*/ 1239864 w 5207430"/>
              <a:gd name="connsiteY65" fmla="*/ 2344304 h 2375300"/>
              <a:gd name="connsiteX66" fmla="*/ 1131376 w 5207430"/>
              <a:gd name="connsiteY66" fmla="*/ 2328806 h 2375300"/>
              <a:gd name="connsiteX67" fmla="*/ 883403 w 5207430"/>
              <a:gd name="connsiteY67" fmla="*/ 2282311 h 2375300"/>
              <a:gd name="connsiteX68" fmla="*/ 588936 w 5207430"/>
              <a:gd name="connsiteY68" fmla="*/ 2297809 h 2375300"/>
              <a:gd name="connsiteX69" fmla="*/ 464949 w 5207430"/>
              <a:gd name="connsiteY69" fmla="*/ 2313307 h 2375300"/>
              <a:gd name="connsiteX70" fmla="*/ 123986 w 5207430"/>
              <a:gd name="connsiteY70" fmla="*/ 2297809 h 2375300"/>
              <a:gd name="connsiteX71" fmla="*/ 30997 w 5207430"/>
              <a:gd name="connsiteY71" fmla="*/ 2251314 h 2375300"/>
              <a:gd name="connsiteX72" fmla="*/ 61993 w 5207430"/>
              <a:gd name="connsiteY72" fmla="*/ 2235816 h 23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207430" h="2375300">
                <a:moveTo>
                  <a:pt x="61993" y="2235816"/>
                </a:moveTo>
                <a:lnTo>
                  <a:pt x="61993" y="2235816"/>
                </a:lnTo>
                <a:cubicBezTo>
                  <a:pt x="56827" y="2101497"/>
                  <a:pt x="53750" y="1967082"/>
                  <a:pt x="46495" y="1832860"/>
                </a:cubicBezTo>
                <a:cubicBezTo>
                  <a:pt x="43415" y="1775882"/>
                  <a:pt x="38075" y="1718999"/>
                  <a:pt x="30997" y="1662378"/>
                </a:cubicBezTo>
                <a:cubicBezTo>
                  <a:pt x="27730" y="1636239"/>
                  <a:pt x="19504" y="1610923"/>
                  <a:pt x="15498" y="1584887"/>
                </a:cubicBezTo>
                <a:cubicBezTo>
                  <a:pt x="9165" y="1543721"/>
                  <a:pt x="5166" y="1502229"/>
                  <a:pt x="0" y="1460900"/>
                </a:cubicBezTo>
                <a:cubicBezTo>
                  <a:pt x="1876" y="1449642"/>
                  <a:pt x="14038" y="1346854"/>
                  <a:pt x="30997" y="1321416"/>
                </a:cubicBezTo>
                <a:cubicBezTo>
                  <a:pt x="43155" y="1303179"/>
                  <a:pt x="60653" y="1288953"/>
                  <a:pt x="77491" y="1274921"/>
                </a:cubicBezTo>
                <a:cubicBezTo>
                  <a:pt x="91800" y="1262996"/>
                  <a:pt x="106965" y="1251489"/>
                  <a:pt x="123986" y="1243924"/>
                </a:cubicBezTo>
                <a:cubicBezTo>
                  <a:pt x="153843" y="1230654"/>
                  <a:pt x="216976" y="1212928"/>
                  <a:pt x="216976" y="1212928"/>
                </a:cubicBezTo>
                <a:cubicBezTo>
                  <a:pt x="320298" y="1218094"/>
                  <a:pt x="423774" y="1220784"/>
                  <a:pt x="526942" y="1228426"/>
                </a:cubicBezTo>
                <a:cubicBezTo>
                  <a:pt x="563372" y="1231124"/>
                  <a:pt x="598900" y="1243924"/>
                  <a:pt x="635430" y="1243924"/>
                </a:cubicBezTo>
                <a:cubicBezTo>
                  <a:pt x="707940" y="1243924"/>
                  <a:pt x="780081" y="1233592"/>
                  <a:pt x="852407" y="1228426"/>
                </a:cubicBezTo>
                <a:cubicBezTo>
                  <a:pt x="867905" y="1223260"/>
                  <a:pt x="885309" y="1221990"/>
                  <a:pt x="898902" y="1212928"/>
                </a:cubicBezTo>
                <a:cubicBezTo>
                  <a:pt x="917139" y="1200770"/>
                  <a:pt x="928559" y="1180465"/>
                  <a:pt x="945397" y="1166433"/>
                </a:cubicBezTo>
                <a:cubicBezTo>
                  <a:pt x="959706" y="1154509"/>
                  <a:pt x="976393" y="1145768"/>
                  <a:pt x="991891" y="1135436"/>
                </a:cubicBezTo>
                <a:lnTo>
                  <a:pt x="1053885" y="1042446"/>
                </a:lnTo>
                <a:lnTo>
                  <a:pt x="1084881" y="995951"/>
                </a:lnTo>
                <a:cubicBezTo>
                  <a:pt x="1090047" y="908127"/>
                  <a:pt x="1096864" y="820385"/>
                  <a:pt x="1100380" y="732480"/>
                </a:cubicBezTo>
                <a:cubicBezTo>
                  <a:pt x="1107197" y="562057"/>
                  <a:pt x="1102797" y="391093"/>
                  <a:pt x="1115878" y="221036"/>
                </a:cubicBezTo>
                <a:cubicBezTo>
                  <a:pt x="1117901" y="194736"/>
                  <a:pt x="1148627" y="107140"/>
                  <a:pt x="1177871" y="81551"/>
                </a:cubicBezTo>
                <a:cubicBezTo>
                  <a:pt x="1205907" y="57020"/>
                  <a:pt x="1234720" y="28593"/>
                  <a:pt x="1270861" y="19558"/>
                </a:cubicBezTo>
                <a:lnTo>
                  <a:pt x="1332854" y="4060"/>
                </a:lnTo>
                <a:cubicBezTo>
                  <a:pt x="1369017" y="9226"/>
                  <a:pt x="1405401" y="13023"/>
                  <a:pt x="1441342" y="19558"/>
                </a:cubicBezTo>
                <a:cubicBezTo>
                  <a:pt x="1462299" y="23368"/>
                  <a:pt x="1482222" y="32241"/>
                  <a:pt x="1503336" y="35056"/>
                </a:cubicBezTo>
                <a:cubicBezTo>
                  <a:pt x="1559897" y="42598"/>
                  <a:pt x="1617146" y="43888"/>
                  <a:pt x="1673817" y="50555"/>
                </a:cubicBezTo>
                <a:cubicBezTo>
                  <a:pt x="1705026" y="54227"/>
                  <a:pt x="1735699" y="61609"/>
                  <a:pt x="1766807" y="66053"/>
                </a:cubicBezTo>
                <a:cubicBezTo>
                  <a:pt x="1841341" y="76700"/>
                  <a:pt x="1957080" y="88917"/>
                  <a:pt x="2030278" y="97050"/>
                </a:cubicBezTo>
                <a:lnTo>
                  <a:pt x="2696705" y="81551"/>
                </a:lnTo>
                <a:cubicBezTo>
                  <a:pt x="2882211" y="74680"/>
                  <a:pt x="2824369" y="66482"/>
                  <a:pt x="2975675" y="50555"/>
                </a:cubicBezTo>
                <a:cubicBezTo>
                  <a:pt x="3455945" y="0"/>
                  <a:pt x="2930677" y="63927"/>
                  <a:pt x="3285641" y="19558"/>
                </a:cubicBezTo>
                <a:lnTo>
                  <a:pt x="4184542" y="35056"/>
                </a:lnTo>
                <a:cubicBezTo>
                  <a:pt x="4210871" y="35892"/>
                  <a:pt x="4235872" y="47477"/>
                  <a:pt x="4262034" y="50555"/>
                </a:cubicBezTo>
                <a:cubicBezTo>
                  <a:pt x="4323816" y="57824"/>
                  <a:pt x="4386186" y="59183"/>
                  <a:pt x="4448013" y="66053"/>
                </a:cubicBezTo>
                <a:cubicBezTo>
                  <a:pt x="4479245" y="69523"/>
                  <a:pt x="4510117" y="75760"/>
                  <a:pt x="4541003" y="81551"/>
                </a:cubicBezTo>
                <a:cubicBezTo>
                  <a:pt x="4592785" y="91260"/>
                  <a:pt x="4643624" y="106730"/>
                  <a:pt x="4695986" y="112548"/>
                </a:cubicBezTo>
                <a:lnTo>
                  <a:pt x="4835471" y="128046"/>
                </a:lnTo>
                <a:cubicBezTo>
                  <a:pt x="4856135" y="133212"/>
                  <a:pt x="4876671" y="138924"/>
                  <a:pt x="4897464" y="143545"/>
                </a:cubicBezTo>
                <a:cubicBezTo>
                  <a:pt x="4923179" y="149259"/>
                  <a:pt x="4949400" y="152654"/>
                  <a:pt x="4974956" y="159043"/>
                </a:cubicBezTo>
                <a:cubicBezTo>
                  <a:pt x="4990805" y="163005"/>
                  <a:pt x="5005953" y="169375"/>
                  <a:pt x="5021451" y="174541"/>
                </a:cubicBezTo>
                <a:cubicBezTo>
                  <a:pt x="5052448" y="195205"/>
                  <a:pt x="5097781" y="203213"/>
                  <a:pt x="5114441" y="236534"/>
                </a:cubicBezTo>
                <a:cubicBezTo>
                  <a:pt x="5153767" y="315188"/>
                  <a:pt x="5132621" y="279305"/>
                  <a:pt x="5176434" y="345022"/>
                </a:cubicBezTo>
                <a:cubicBezTo>
                  <a:pt x="5181600" y="370853"/>
                  <a:pt x="5186218" y="396799"/>
                  <a:pt x="5191932" y="422514"/>
                </a:cubicBezTo>
                <a:cubicBezTo>
                  <a:pt x="5196553" y="443307"/>
                  <a:pt x="5207430" y="463207"/>
                  <a:pt x="5207430" y="484507"/>
                </a:cubicBezTo>
                <a:cubicBezTo>
                  <a:pt x="5207430" y="577640"/>
                  <a:pt x="5203484" y="671063"/>
                  <a:pt x="5191932" y="763477"/>
                </a:cubicBezTo>
                <a:cubicBezTo>
                  <a:pt x="5187879" y="795898"/>
                  <a:pt x="5171268" y="825470"/>
                  <a:pt x="5160936" y="856467"/>
                </a:cubicBezTo>
                <a:cubicBezTo>
                  <a:pt x="5155770" y="871965"/>
                  <a:pt x="5154499" y="889368"/>
                  <a:pt x="5145437" y="902961"/>
                </a:cubicBezTo>
                <a:cubicBezTo>
                  <a:pt x="5135105" y="918459"/>
                  <a:pt x="5122771" y="932796"/>
                  <a:pt x="5114441" y="949456"/>
                </a:cubicBezTo>
                <a:cubicBezTo>
                  <a:pt x="5086179" y="1005981"/>
                  <a:pt x="5110244" y="1040077"/>
                  <a:pt x="5036949" y="1088941"/>
                </a:cubicBezTo>
                <a:cubicBezTo>
                  <a:pt x="4990252" y="1120073"/>
                  <a:pt x="4983522" y="1127336"/>
                  <a:pt x="4928461" y="1150934"/>
                </a:cubicBezTo>
                <a:cubicBezTo>
                  <a:pt x="4913445" y="1157369"/>
                  <a:pt x="4898039" y="1163511"/>
                  <a:pt x="4881966" y="1166433"/>
                </a:cubicBezTo>
                <a:cubicBezTo>
                  <a:pt x="4840988" y="1173884"/>
                  <a:pt x="4799587" y="1180040"/>
                  <a:pt x="4757980" y="1181931"/>
                </a:cubicBezTo>
                <a:cubicBezTo>
                  <a:pt x="4572120" y="1190379"/>
                  <a:pt x="4386021" y="1192263"/>
                  <a:pt x="4200041" y="1197429"/>
                </a:cubicBezTo>
                <a:cubicBezTo>
                  <a:pt x="4057984" y="1232944"/>
                  <a:pt x="4111500" y="1204796"/>
                  <a:pt x="4029559" y="1259422"/>
                </a:cubicBezTo>
                <a:cubicBezTo>
                  <a:pt x="3983384" y="1328685"/>
                  <a:pt x="3968436" y="1333436"/>
                  <a:pt x="3952068" y="1398907"/>
                </a:cubicBezTo>
                <a:cubicBezTo>
                  <a:pt x="3945679" y="1424463"/>
                  <a:pt x="3941735" y="1450568"/>
                  <a:pt x="3936569" y="1476399"/>
                </a:cubicBezTo>
                <a:cubicBezTo>
                  <a:pt x="3941735" y="1615884"/>
                  <a:pt x="3943081" y="1755562"/>
                  <a:pt x="3952068" y="1894853"/>
                </a:cubicBezTo>
                <a:cubicBezTo>
                  <a:pt x="3953439" y="1916109"/>
                  <a:pt x="3967566" y="1935546"/>
                  <a:pt x="3967566" y="1956846"/>
                </a:cubicBezTo>
                <a:cubicBezTo>
                  <a:pt x="3967566" y="2003627"/>
                  <a:pt x="3963414" y="2050947"/>
                  <a:pt x="3952068" y="2096331"/>
                </a:cubicBezTo>
                <a:cubicBezTo>
                  <a:pt x="3938755" y="2149581"/>
                  <a:pt x="3859872" y="2180976"/>
                  <a:pt x="3828081" y="2204819"/>
                </a:cubicBezTo>
                <a:cubicBezTo>
                  <a:pt x="3819756" y="2211063"/>
                  <a:pt x="3738134" y="2274071"/>
                  <a:pt x="3719593" y="2282311"/>
                </a:cubicBezTo>
                <a:cubicBezTo>
                  <a:pt x="3548139" y="2358512"/>
                  <a:pt x="3366769" y="2322267"/>
                  <a:pt x="3177152" y="2328806"/>
                </a:cubicBezTo>
                <a:cubicBezTo>
                  <a:pt x="3125491" y="2333972"/>
                  <a:pt x="3073973" y="2340850"/>
                  <a:pt x="3022169" y="2344304"/>
                </a:cubicBezTo>
                <a:cubicBezTo>
                  <a:pt x="2623926" y="2370853"/>
                  <a:pt x="2831528" y="2339915"/>
                  <a:pt x="2619213" y="2375300"/>
                </a:cubicBezTo>
                <a:lnTo>
                  <a:pt x="1301858" y="2359802"/>
                </a:lnTo>
                <a:cubicBezTo>
                  <a:pt x="1280563" y="2359323"/>
                  <a:pt x="1260821" y="2348114"/>
                  <a:pt x="1239864" y="2344304"/>
                </a:cubicBezTo>
                <a:cubicBezTo>
                  <a:pt x="1203923" y="2337769"/>
                  <a:pt x="1167350" y="2335154"/>
                  <a:pt x="1131376" y="2328806"/>
                </a:cubicBezTo>
                <a:cubicBezTo>
                  <a:pt x="499809" y="2217353"/>
                  <a:pt x="1294246" y="2350783"/>
                  <a:pt x="883403" y="2282311"/>
                </a:cubicBezTo>
                <a:cubicBezTo>
                  <a:pt x="785247" y="2287477"/>
                  <a:pt x="686959" y="2290548"/>
                  <a:pt x="588936" y="2297809"/>
                </a:cubicBezTo>
                <a:cubicBezTo>
                  <a:pt x="547399" y="2300886"/>
                  <a:pt x="506600" y="2313307"/>
                  <a:pt x="464949" y="2313307"/>
                </a:cubicBezTo>
                <a:cubicBezTo>
                  <a:pt x="351177" y="2313307"/>
                  <a:pt x="237640" y="2302975"/>
                  <a:pt x="123986" y="2297809"/>
                </a:cubicBezTo>
                <a:cubicBezTo>
                  <a:pt x="99345" y="2289595"/>
                  <a:pt x="46019" y="2276352"/>
                  <a:pt x="30997" y="2251314"/>
                </a:cubicBezTo>
                <a:cubicBezTo>
                  <a:pt x="23023" y="2238024"/>
                  <a:pt x="56827" y="2238399"/>
                  <a:pt x="61993" y="2235816"/>
                </a:cubicBezTo>
                <a:close/>
              </a:path>
            </a:pathLst>
          </a:cu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814513" y="381000"/>
          <a:ext cx="5106987" cy="1539875"/>
        </p:xfrm>
        <a:graphic>
          <a:graphicData uri="http://schemas.openxmlformats.org/presentationml/2006/ole">
            <p:oleObj spid="_x0000_s102404" name="Equation" r:id="rId6" imgW="160020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77800" y="758825"/>
          <a:ext cx="8572500" cy="5126038"/>
        </p:xfrm>
        <a:graphic>
          <a:graphicData uri="http://schemas.openxmlformats.org/presentationml/2006/ole">
            <p:oleObj spid="_x0000_s67586" name="Equation" r:id="rId3" imgW="4216320" imgH="2527200" progId="Equation.DSMT4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30691" y="6400800"/>
            <a:ext cx="1905000" cy="457200"/>
          </a:xfrm>
        </p:spPr>
        <p:txBody>
          <a:bodyPr/>
          <a:lstStyle/>
          <a:p>
            <a:pPr>
              <a:defRPr/>
            </a:pPr>
            <a:fld id="{6CAAB26D-8A20-4E35-B8F1-2A9D66703A2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D88A79-DF84-4F1B-B367-CC288B581FF4}" type="slidenum">
              <a:rPr lang="en-US">
                <a:latin typeface="Arial" charset="0"/>
              </a:rPr>
              <a:pPr/>
              <a:t>43</a:t>
            </a:fld>
            <a:endParaRPr lang="en-US">
              <a:latin typeface="Arial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88396937"/>
              </p:ext>
            </p:extLst>
          </p:nvPr>
        </p:nvGraphicFramePr>
        <p:xfrm>
          <a:off x="741363" y="1458913"/>
          <a:ext cx="7189787" cy="3660775"/>
        </p:xfrm>
        <a:graphic>
          <a:graphicData uri="http://schemas.openxmlformats.org/presentationml/2006/ole">
            <p:oleObj spid="_x0000_s72706" name="Equation" r:id="rId3" imgW="3530520" imgH="180324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505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201738" y="1698625"/>
          <a:ext cx="6715125" cy="1022350"/>
        </p:xfrm>
        <a:graphic>
          <a:graphicData uri="http://schemas.openxmlformats.org/presentationml/2006/ole">
            <p:oleObj spid="_x0000_s104450" name="Equation" r:id="rId3" imgW="3162240" imgH="482400" progId="Equation.DSMT4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76448" y="6492875"/>
            <a:ext cx="2133600" cy="365125"/>
          </a:xfrm>
        </p:spPr>
        <p:txBody>
          <a:bodyPr/>
          <a:lstStyle/>
          <a:p>
            <a:pPr>
              <a:defRPr/>
            </a:pPr>
            <a:fld id="{6CAAB26D-8A20-4E35-B8F1-2A9D66703A2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191000"/>
            <a:ext cx="1371600" cy="112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lowchart: Alternate Process 4"/>
          <p:cNvSpPr/>
          <p:nvPr/>
        </p:nvSpPr>
        <p:spPr>
          <a:xfrm>
            <a:off x="3150030" y="4114800"/>
            <a:ext cx="1487837" cy="50530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Decrypt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3173278" y="4876801"/>
            <a:ext cx="1447800" cy="5334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Decrypt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5877" y="3886200"/>
            <a:ext cx="928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NAND</a:t>
            </a:r>
            <a:endParaRPr lang="en-US" sz="2000" dirty="0"/>
          </a:p>
        </p:txBody>
      </p:sp>
      <p:sp>
        <p:nvSpPr>
          <p:cNvPr id="13" name="Flowchart: Terminator 12"/>
          <p:cNvSpPr/>
          <p:nvPr/>
        </p:nvSpPr>
        <p:spPr>
          <a:xfrm>
            <a:off x="2792277" y="3810000"/>
            <a:ext cx="3068666" cy="1828800"/>
          </a:xfrm>
          <a:prstGeom prst="flowChartTerminator">
            <a:avLst/>
          </a:prstGeom>
          <a:solidFill>
            <a:srgbClr val="FFC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20663" y="1169988"/>
          <a:ext cx="8485187" cy="4335462"/>
        </p:xfrm>
        <a:graphic>
          <a:graphicData uri="http://schemas.openxmlformats.org/presentationml/2006/ole">
            <p:oleObj spid="_x0000_s82946" name="Equation" r:id="rId3" imgW="3720960" imgH="1904760" progId="Equation.DSMT4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AB26D-8A20-4E35-B8F1-2A9D66703A2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05901898"/>
              </p:ext>
            </p:extLst>
          </p:nvPr>
        </p:nvGraphicFramePr>
        <p:xfrm>
          <a:off x="482600" y="685800"/>
          <a:ext cx="8280400" cy="1783719"/>
        </p:xfrm>
        <a:graphic>
          <a:graphicData uri="http://schemas.openxmlformats.org/presentationml/2006/ole">
            <p:oleObj spid="_x0000_s105474" name="Equation" r:id="rId3" imgW="3771720" imgH="812520" progId="Equation.DSMT4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AB26D-8A20-4E35-B8F1-2A9D66703A2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3429000"/>
            <a:ext cx="4038600" cy="266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2400" dirty="0" smtClean="0">
              <a:solidFill>
                <a:prstClr val="black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67400" y="3429000"/>
            <a:ext cx="1676400" cy="266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2400" dirty="0" smtClean="0">
              <a:solidFill>
                <a:prstClr val="black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3810000"/>
            <a:ext cx="35190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Secret-key independent ,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Computationally intensive,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Done with encryption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600" y="4191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Secret-key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dependent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43201" y="27432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Decryption algorithm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5" grpId="1"/>
      <p:bldP spid="17" grpId="0"/>
      <p:bldP spid="17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D88A79-DF84-4F1B-B367-CC288B581FF4}" type="slidenum">
              <a:rPr lang="en-US">
                <a:latin typeface="Arial" charset="0"/>
              </a:rPr>
              <a:pPr/>
              <a:t>47</a:t>
            </a:fld>
            <a:endParaRPr lang="en-US">
              <a:latin typeface="Arial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88396937"/>
              </p:ext>
            </p:extLst>
          </p:nvPr>
        </p:nvGraphicFramePr>
        <p:xfrm>
          <a:off x="1760538" y="1843088"/>
          <a:ext cx="5281612" cy="2938462"/>
        </p:xfrm>
        <a:graphic>
          <a:graphicData uri="http://schemas.openxmlformats.org/presentationml/2006/ole">
            <p:oleObj spid="_x0000_s220162" name="Equation" r:id="rId3" imgW="2552400" imgH="142236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505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AB26D-8A20-4E35-B8F1-2A9D66703A2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107524" name="Picture 4" descr="C:\Users\Leeshya\AppData\Local\Microsoft\Windows\Temporary Internet Files\Content.IE5\M03J7Q6A\MP90042776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348496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52600" y="762000"/>
            <a:ext cx="5102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FHE is still in its infantry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7" name="Picture 15" descr="C:\Users\Leeshya\AppData\Local\Microsoft\Windows\Temporary Internet Files\Content.IE5\UP1WZ2ZQ\MP900423061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914400" y="0"/>
            <a:ext cx="103031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Multi-Key/Multi-Scheme FHE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92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C:\Users\Leeshya\AppData\Local\Microsoft\Windows\Temporary Internet Files\Content.IE5\HD5TP2CG\MP90043930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09188"/>
            <a:ext cx="5181600" cy="321259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876800" y="533400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C00000"/>
                </a:solidFill>
                <a:latin typeface="NSimSun" pitchFamily="49" charset="-122"/>
                <a:ea typeface="NSimSun" pitchFamily="49" charset="-122"/>
              </a:rPr>
              <a:t>天上有多少星星</a:t>
            </a:r>
            <a:endParaRPr lang="en-US" sz="3200" b="1" dirty="0">
              <a:solidFill>
                <a:srgbClr val="C00000"/>
              </a:solidFill>
              <a:latin typeface="NSimSun" pitchFamily="49" charset="-122"/>
              <a:ea typeface="NSimSun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6800" y="1143000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C00000"/>
                </a:solidFill>
                <a:latin typeface="NSimSun" pitchFamily="49" charset="-122"/>
                <a:ea typeface="NSimSun" pitchFamily="49" charset="-122"/>
              </a:rPr>
              <a:t>城裡有多少姑娘</a:t>
            </a:r>
            <a:endParaRPr lang="en-US" sz="3200" b="1" dirty="0">
              <a:solidFill>
                <a:srgbClr val="C00000"/>
              </a:solidFill>
              <a:latin typeface="NSimSun" pitchFamily="49" charset="-122"/>
              <a:ea typeface="NSimSun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800" y="1752600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C00000"/>
                </a:solidFill>
                <a:latin typeface="NSimSun" pitchFamily="49" charset="-122"/>
                <a:ea typeface="NSimSun" pitchFamily="49" charset="-122"/>
              </a:rPr>
              <a:t>但人間只有一個妳</a:t>
            </a:r>
            <a:endParaRPr lang="en-US" sz="3200" b="1" dirty="0">
              <a:solidFill>
                <a:srgbClr val="C00000"/>
              </a:solidFill>
              <a:latin typeface="NSimSun" pitchFamily="49" charset="-122"/>
              <a:ea typeface="NSimSun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6800" y="2362200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C00000"/>
                </a:solidFill>
                <a:latin typeface="NSimSun" pitchFamily="49" charset="-122"/>
                <a:ea typeface="NSimSun" pitchFamily="49" charset="-122"/>
              </a:rPr>
              <a:t>天上只有一顆月亮</a:t>
            </a:r>
            <a:endParaRPr lang="en-US" sz="3200" b="1" dirty="0">
              <a:solidFill>
                <a:srgbClr val="C00000"/>
              </a:solidFill>
              <a:latin typeface="NSimSun" pitchFamily="49" charset="-122"/>
              <a:ea typeface="NSimSun" pitchFamily="49" charset="-122"/>
            </a:endParaRPr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0096" y="3657600"/>
            <a:ext cx="2877899" cy="2997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28600"/>
            <a:ext cx="293307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424" y="228600"/>
            <a:ext cx="36615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Single-key FHE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noFill/>
        </p:spPr>
        <p:txBody>
          <a:bodyPr/>
          <a:lstStyle/>
          <a:p>
            <a:fld id="{408B94D3-8DC1-4B90-BC4F-1AB3E3C5651F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50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Internet User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632325"/>
            <a:ext cx="1593273" cy="1593273"/>
          </a:xfrm>
          <a:prstGeom prst="rect">
            <a:avLst/>
          </a:prstGeom>
        </p:spPr>
      </p:pic>
      <p:pic>
        <p:nvPicPr>
          <p:cNvPr id="15" name="Picture 14" descr="cloud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1355725"/>
            <a:ext cx="2836333" cy="2243889"/>
          </a:xfrm>
          <a:prstGeom prst="rect">
            <a:avLst/>
          </a:prstGeom>
        </p:spPr>
      </p:pic>
      <p:pic>
        <p:nvPicPr>
          <p:cNvPr id="16" name="Picture 15" descr="server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0" y="1660525"/>
            <a:ext cx="1143000" cy="123036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85774" y="4243126"/>
            <a:ext cx="769166" cy="358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828800" y="2574925"/>
            <a:ext cx="1981200" cy="225216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63" name="Picture 15" descr="C:\Users\Leeshya\AppData\Local\Microsoft\Windows\Temporary Internet Files\Content.IE5\AVELG8WE\MC900431578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1" y="3850144"/>
            <a:ext cx="1219200" cy="1227328"/>
          </a:xfrm>
          <a:prstGeom prst="rect">
            <a:avLst/>
          </a:prstGeom>
          <a:noFill/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3773" y="2726993"/>
            <a:ext cx="832622" cy="832622"/>
          </a:xfrm>
          <a:prstGeom prst="rect">
            <a:avLst/>
          </a:prstGeom>
        </p:spPr>
      </p:pic>
      <p:pic>
        <p:nvPicPr>
          <p:cNvPr id="21" name="Picture 20" descr="Internet User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0799" y="4922807"/>
            <a:ext cx="1593273" cy="1593273"/>
          </a:xfrm>
          <a:prstGeom prst="rect">
            <a:avLst/>
          </a:prstGeom>
        </p:spPr>
      </p:pic>
      <p:pic>
        <p:nvPicPr>
          <p:cNvPr id="24" name="Picture 15" descr="C:\Users\Leeshya\AppData\Local\Microsoft\Windows\Temporary Internet Files\Content.IE5\AVELG8WE\MC900431578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4169999"/>
            <a:ext cx="1219200" cy="122732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 flipH="1">
            <a:off x="5867469" y="3880986"/>
            <a:ext cx="523602" cy="32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105400" y="2651125"/>
            <a:ext cx="1905000" cy="22098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lizh\AppData\Local\Microsoft\Windows\Temporary Internet Files\Content.IE5\EG2N4X93\MC90043390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84525"/>
            <a:ext cx="968001" cy="96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lizh\AppData\Local\Microsoft\Windows\Temporary Internet Files\Content.IE5\EG2N4X93\MC90043390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489325"/>
            <a:ext cx="968001" cy="96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493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2 -0.308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1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-0.24167 -0.366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" y="-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Multi-key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FHE Possible?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38027" y="6492875"/>
            <a:ext cx="2133600" cy="365125"/>
          </a:xfrm>
          <a:noFill/>
        </p:spPr>
        <p:txBody>
          <a:bodyPr/>
          <a:lstStyle/>
          <a:p>
            <a:fld id="{408B94D3-8DC1-4B90-BC4F-1AB3E3C5651F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51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Internet User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027" y="4632325"/>
            <a:ext cx="1593273" cy="1593273"/>
          </a:xfrm>
          <a:prstGeom prst="rect">
            <a:avLst/>
          </a:prstGeom>
        </p:spPr>
      </p:pic>
      <p:pic>
        <p:nvPicPr>
          <p:cNvPr id="15" name="Picture 14" descr="cloud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32827" y="1355725"/>
            <a:ext cx="2836333" cy="2243889"/>
          </a:xfrm>
          <a:prstGeom prst="rect">
            <a:avLst/>
          </a:prstGeom>
        </p:spPr>
      </p:pic>
      <p:pic>
        <p:nvPicPr>
          <p:cNvPr id="16" name="Picture 15" descr="server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4827" y="1660525"/>
            <a:ext cx="1143000" cy="123036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70601" y="4243126"/>
            <a:ext cx="769166" cy="358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813627" y="2574925"/>
            <a:ext cx="1981200" cy="225216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63" name="Picture 15" descr="C:\Users\Leeshya\AppData\Local\Microsoft\Windows\Temporary Internet Files\Content.IE5\AVELG8WE\MC900431578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228" y="3850144"/>
            <a:ext cx="1219200" cy="1227328"/>
          </a:xfrm>
          <a:prstGeom prst="rect">
            <a:avLst/>
          </a:prstGeom>
          <a:noFill/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8600" y="2726993"/>
            <a:ext cx="832622" cy="832622"/>
          </a:xfrm>
          <a:prstGeom prst="rect">
            <a:avLst/>
          </a:prstGeom>
        </p:spPr>
      </p:pic>
      <p:pic>
        <p:nvPicPr>
          <p:cNvPr id="21" name="Picture 20" descr="Internet User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85626" y="4922807"/>
            <a:ext cx="1593273" cy="1593273"/>
          </a:xfrm>
          <a:prstGeom prst="rect">
            <a:avLst/>
          </a:prstGeom>
        </p:spPr>
      </p:pic>
      <p:pic>
        <p:nvPicPr>
          <p:cNvPr id="24" name="Picture 15" descr="C:\Users\Leeshya\AppData\Local\Microsoft\Windows\Temporary Internet Files\Content.IE5\AVELG8WE\MC900431578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1427" y="4169999"/>
            <a:ext cx="1219200" cy="122732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 flipH="1">
            <a:off x="5852296" y="3880986"/>
            <a:ext cx="523602" cy="32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090227" y="2651125"/>
            <a:ext cx="1905000" cy="22098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lizh\AppData\Local\Microsoft\Windows\Temporary Internet Files\Content.IE5\EG2N4X93\MC90043390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968001" cy="96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lizh\AppData\Local\Microsoft\Windows\Temporary Internet Files\Content.IE5\C8F69GVD\MC900438792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104431">
            <a:off x="7165702" y="3742146"/>
            <a:ext cx="1128944" cy="6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493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278 L 0.20174 -0.305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1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6 L -0.23993 -0.3530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" y="-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Multi-scheme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FHE Possible?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38027" y="6492875"/>
            <a:ext cx="2133600" cy="365125"/>
          </a:xfrm>
          <a:noFill/>
        </p:spPr>
        <p:txBody>
          <a:bodyPr/>
          <a:lstStyle/>
          <a:p>
            <a:fld id="{408B94D3-8DC1-4B90-BC4F-1AB3E3C5651F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52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Internet User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027" y="4632325"/>
            <a:ext cx="1593273" cy="1593273"/>
          </a:xfrm>
          <a:prstGeom prst="rect">
            <a:avLst/>
          </a:prstGeom>
        </p:spPr>
      </p:pic>
      <p:pic>
        <p:nvPicPr>
          <p:cNvPr id="15" name="Picture 14" descr="cloud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32827" y="1355725"/>
            <a:ext cx="2836333" cy="2243889"/>
          </a:xfrm>
          <a:prstGeom prst="rect">
            <a:avLst/>
          </a:prstGeom>
        </p:spPr>
      </p:pic>
      <p:pic>
        <p:nvPicPr>
          <p:cNvPr id="16" name="Picture 15" descr="server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4827" y="1660525"/>
            <a:ext cx="1143000" cy="123036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70601" y="4243126"/>
            <a:ext cx="769166" cy="358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813627" y="2574925"/>
            <a:ext cx="1981200" cy="225216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63" name="Picture 15" descr="C:\Users\Leeshya\AppData\Local\Microsoft\Windows\Temporary Internet Files\Content.IE5\AVELG8WE\MC900431578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228" y="3850144"/>
            <a:ext cx="1219200" cy="1227328"/>
          </a:xfrm>
          <a:prstGeom prst="rect">
            <a:avLst/>
          </a:prstGeom>
          <a:noFill/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8600" y="2726993"/>
            <a:ext cx="832622" cy="832622"/>
          </a:xfrm>
          <a:prstGeom prst="rect">
            <a:avLst/>
          </a:prstGeom>
        </p:spPr>
      </p:pic>
      <p:pic>
        <p:nvPicPr>
          <p:cNvPr id="21" name="Picture 20" descr="Internet User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85626" y="4922807"/>
            <a:ext cx="1593273" cy="1593273"/>
          </a:xfrm>
          <a:prstGeom prst="rect">
            <a:avLst/>
          </a:prstGeom>
        </p:spPr>
      </p:pic>
      <p:pic>
        <p:nvPicPr>
          <p:cNvPr id="24" name="Picture 15" descr="C:\Users\Leeshya\AppData\Local\Microsoft\Windows\Temporary Internet Files\Content.IE5\AVELG8WE\MC900431578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1427" y="4169999"/>
            <a:ext cx="1219200" cy="122732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 flipH="1">
            <a:off x="5852296" y="3880986"/>
            <a:ext cx="523602" cy="32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090227" y="2651125"/>
            <a:ext cx="1905000" cy="22098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C:\Users\lizh\AppData\Local\Microsoft\Windows\Temporary Internet Files\Content.IE5\C8F69GVD\MC900438792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268799">
            <a:off x="546838" y="3326452"/>
            <a:ext cx="1128944" cy="6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67601" y="3581400"/>
            <a:ext cx="1080586" cy="90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49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D88A79-DF84-4F1B-B367-CC288B581FF4}" type="slidenum">
              <a:rPr lang="en-US">
                <a:latin typeface="Arial" charset="0"/>
              </a:rPr>
              <a:pPr/>
              <a:t>53</a:t>
            </a:fld>
            <a:endParaRPr lang="en-US">
              <a:latin typeface="Arial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88396937"/>
              </p:ext>
            </p:extLst>
          </p:nvPr>
        </p:nvGraphicFramePr>
        <p:xfrm>
          <a:off x="900113" y="812800"/>
          <a:ext cx="7226300" cy="5127625"/>
        </p:xfrm>
        <a:graphic>
          <a:graphicData uri="http://schemas.openxmlformats.org/presentationml/2006/ole">
            <p:oleObj spid="_x0000_s211970" name="Equation" r:id="rId3" imgW="3390840" imgH="241272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505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D88A79-DF84-4F1B-B367-CC288B581FF4}" type="slidenum">
              <a:rPr lang="en-US">
                <a:latin typeface="Arial" charset="0"/>
              </a:rPr>
              <a:pPr/>
              <a:t>54</a:t>
            </a:fld>
            <a:endParaRPr lang="en-US">
              <a:latin typeface="Arial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88396937"/>
              </p:ext>
            </p:extLst>
          </p:nvPr>
        </p:nvGraphicFramePr>
        <p:xfrm>
          <a:off x="709613" y="1703388"/>
          <a:ext cx="7607300" cy="3346450"/>
        </p:xfrm>
        <a:graphic>
          <a:graphicData uri="http://schemas.openxmlformats.org/presentationml/2006/ole">
            <p:oleObj spid="_x0000_s221186" name="Equation" r:id="rId3" imgW="3568680" imgH="157464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505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D88A79-DF84-4F1B-B367-CC288B581FF4}" type="slidenum">
              <a:rPr lang="en-US">
                <a:latin typeface="Arial" charset="0"/>
              </a:rPr>
              <a:pPr/>
              <a:t>55</a:t>
            </a:fld>
            <a:endParaRPr lang="en-US">
              <a:latin typeface="Arial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88396937"/>
              </p:ext>
            </p:extLst>
          </p:nvPr>
        </p:nvGraphicFramePr>
        <p:xfrm>
          <a:off x="630238" y="1716088"/>
          <a:ext cx="7767637" cy="3319462"/>
        </p:xfrm>
        <a:graphic>
          <a:graphicData uri="http://schemas.openxmlformats.org/presentationml/2006/ole">
            <p:oleObj spid="_x0000_s129026" name="Equation" r:id="rId3" imgW="3644640" imgH="156204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505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D88A79-DF84-4F1B-B367-CC288B581FF4}" type="slidenum">
              <a:rPr lang="en-US">
                <a:latin typeface="Arial" charset="0"/>
              </a:rPr>
              <a:pPr/>
              <a:t>56</a:t>
            </a:fld>
            <a:endParaRPr lang="en-US">
              <a:latin typeface="Arial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88396937"/>
              </p:ext>
            </p:extLst>
          </p:nvPr>
        </p:nvGraphicFramePr>
        <p:xfrm>
          <a:off x="473075" y="1058863"/>
          <a:ext cx="7856538" cy="4506912"/>
        </p:xfrm>
        <a:graphic>
          <a:graphicData uri="http://schemas.openxmlformats.org/presentationml/2006/ole">
            <p:oleObj spid="_x0000_s147458" name="Equation" r:id="rId3" imgW="3797280" imgH="218412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505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858000" y="3886200"/>
            <a:ext cx="860756" cy="76201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524000" y="4419600"/>
            <a:ext cx="860756" cy="76201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200" y="2895600"/>
            <a:ext cx="2133600" cy="24384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0" y="3200400"/>
            <a:ext cx="860756" cy="76201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5982" y="3505200"/>
            <a:ext cx="179136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3361" name="Object 1"/>
          <p:cNvGraphicFramePr>
            <a:graphicFrameLocks noChangeAspect="1"/>
          </p:cNvGraphicFramePr>
          <p:nvPr/>
        </p:nvGraphicFramePr>
        <p:xfrm>
          <a:off x="1752600" y="3276600"/>
          <a:ext cx="474133" cy="1828800"/>
        </p:xfrm>
        <a:graphic>
          <a:graphicData uri="http://schemas.openxmlformats.org/presentationml/2006/ole">
            <p:oleObj spid="_x0000_s155650" name="Equation" r:id="rId4" imgW="177480" imgH="685800" progId="Equation.DSMT4">
              <p:embed/>
            </p:oleObj>
          </a:graphicData>
        </a:graphic>
      </p:graphicFrame>
      <p:graphicFrame>
        <p:nvGraphicFramePr>
          <p:cNvPr id="143362" name="Object 2"/>
          <p:cNvGraphicFramePr>
            <a:graphicFrameLocks noChangeAspect="1"/>
          </p:cNvGraphicFramePr>
          <p:nvPr/>
        </p:nvGraphicFramePr>
        <p:xfrm>
          <a:off x="7086600" y="4038600"/>
          <a:ext cx="450850" cy="533400"/>
        </p:xfrm>
        <a:graphic>
          <a:graphicData uri="http://schemas.openxmlformats.org/presentationml/2006/ole">
            <p:oleObj spid="_x0000_s155651" name="Equation" r:id="rId5" imgW="139680" imgH="16488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981200" y="571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5" name="Cloud Callout 34"/>
          <p:cNvSpPr/>
          <p:nvPr/>
        </p:nvSpPr>
        <p:spPr>
          <a:xfrm>
            <a:off x="5029200" y="1371600"/>
            <a:ext cx="2971800" cy="1066800"/>
          </a:xfrm>
          <a:prstGeom prst="cloudCallout">
            <a:avLst>
              <a:gd name="adj1" fmla="val -35851"/>
              <a:gd name="adj2" fmla="val 100255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Evaluate circuit </a:t>
            </a:r>
            <a:r>
              <a:rPr lang="en-US" sz="2000" i="1" dirty="0" smtClean="0"/>
              <a:t>C</a:t>
            </a:r>
            <a:endParaRPr lang="en-US" sz="20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81400" y="2286000"/>
            <a:ext cx="2058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Evaluate(</a:t>
            </a:r>
            <a:r>
              <a:rPr lang="en-US" sz="3200" i="1" dirty="0" smtClean="0"/>
              <a:t>C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2384756" y="3581408"/>
            <a:ext cx="1044244" cy="3047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209800" y="4648200"/>
            <a:ext cx="1219200" cy="76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502486" y="4267200"/>
            <a:ext cx="1279314" cy="202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 descr="C:\Users\lizh\AppData\Local\Microsoft\Windows\Temporary Internet Files\Content.IE5\C8F69GVD\MC900438792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5535733">
            <a:off x="1441070" y="2477131"/>
            <a:ext cx="777106" cy="47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lizh\AppData\Local\Microsoft\Windows\Temporary Internet Files\Content.IE5\EG2N4X93\MC90043390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969486">
            <a:off x="1589485" y="5323284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7200" y="533400"/>
            <a:ext cx="1765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Problem</a:t>
            </a:r>
            <a:endParaRPr lang="en-US" sz="3600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51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8" grpId="0" animBg="1"/>
      <p:bldP spid="11" grpId="0" animBg="1"/>
      <p:bldP spid="35" grpId="0" animBg="1"/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858000" y="3886200"/>
            <a:ext cx="860756" cy="76201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524000" y="4419600"/>
            <a:ext cx="860756" cy="76201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200" y="2895600"/>
            <a:ext cx="2133600" cy="24384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0" y="3200400"/>
            <a:ext cx="860756" cy="76201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5982" y="3505200"/>
            <a:ext cx="179136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3361" name="Object 1"/>
          <p:cNvGraphicFramePr>
            <a:graphicFrameLocks noChangeAspect="1"/>
          </p:cNvGraphicFramePr>
          <p:nvPr/>
        </p:nvGraphicFramePr>
        <p:xfrm>
          <a:off x="1752600" y="3276600"/>
          <a:ext cx="474133" cy="1828800"/>
        </p:xfrm>
        <a:graphic>
          <a:graphicData uri="http://schemas.openxmlformats.org/presentationml/2006/ole">
            <p:oleObj spid="_x0000_s143361" name="Equation" r:id="rId4" imgW="177480" imgH="685800" progId="Equation.DSMT4">
              <p:embed/>
            </p:oleObj>
          </a:graphicData>
        </a:graphic>
      </p:graphicFrame>
      <p:graphicFrame>
        <p:nvGraphicFramePr>
          <p:cNvPr id="143362" name="Object 2"/>
          <p:cNvGraphicFramePr>
            <a:graphicFrameLocks noChangeAspect="1"/>
          </p:cNvGraphicFramePr>
          <p:nvPr/>
        </p:nvGraphicFramePr>
        <p:xfrm>
          <a:off x="7086600" y="4038600"/>
          <a:ext cx="450850" cy="533400"/>
        </p:xfrm>
        <a:graphic>
          <a:graphicData uri="http://schemas.openxmlformats.org/presentationml/2006/ole">
            <p:oleObj spid="_x0000_s143362" name="Equation" r:id="rId5" imgW="139680" imgH="16488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981200" y="571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5" name="Cloud Callout 34"/>
          <p:cNvSpPr/>
          <p:nvPr/>
        </p:nvSpPr>
        <p:spPr>
          <a:xfrm>
            <a:off x="5029200" y="1600200"/>
            <a:ext cx="1981200" cy="838200"/>
          </a:xfrm>
          <a:prstGeom prst="cloudCallout">
            <a:avLst>
              <a:gd name="adj1" fmla="val -35851"/>
              <a:gd name="adj2" fmla="val 100255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86200" y="2895600"/>
            <a:ext cx="1316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Eval</a:t>
            </a:r>
            <a:r>
              <a:rPr lang="en-US" sz="3200" dirty="0" smtClean="0"/>
              <a:t>(</a:t>
            </a:r>
            <a:r>
              <a:rPr lang="en-US" sz="3200" i="1" dirty="0" smtClean="0"/>
              <a:t>C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2384756" y="3581408"/>
            <a:ext cx="1044244" cy="3047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209800" y="4648200"/>
            <a:ext cx="1219200" cy="76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502486" y="4267200"/>
            <a:ext cx="1279314" cy="202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 descr="C:\Users\lizh\AppData\Local\Microsoft\Windows\Temporary Internet Files\Content.IE5\C8F69GVD\MC900438792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7892399">
            <a:off x="2594882" y="1494398"/>
            <a:ext cx="1251029" cy="75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04800" y="1371600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If under </a:t>
            </a:r>
            <a:r>
              <a:rPr lang="en-US" sz="3600" i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pk</a:t>
            </a:r>
            <a:r>
              <a:rPr lang="en-US" sz="3600" i="1" baseline="-250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1</a:t>
            </a:r>
            <a:endParaRPr lang="en-US" sz="3600" i="1" baseline="-25000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43400" y="3886200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C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xmlns="" val="1135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371600" y="4343400"/>
            <a:ext cx="1066800" cy="10668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71600" y="2895600"/>
            <a:ext cx="1066800" cy="10668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400" y="2057400"/>
            <a:ext cx="2971800" cy="3429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24000" y="4495800"/>
            <a:ext cx="784556" cy="76201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536940" y="3124200"/>
            <a:ext cx="749060" cy="6858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1676400" y="3124200"/>
          <a:ext cx="533400" cy="2057400"/>
        </p:xfrm>
        <a:graphic>
          <a:graphicData uri="http://schemas.openxmlformats.org/presentationml/2006/ole">
            <p:oleObj spid="_x0000_s156674" name="Equation" r:id="rId3" imgW="177480" imgH="685800" progId="Equation.DSMT4">
              <p:embed/>
            </p:oleObj>
          </a:graphicData>
        </a:graphic>
      </p:graphicFrame>
      <p:sp>
        <p:nvSpPr>
          <p:cNvPr id="27" name="Rectangle 26"/>
          <p:cNvSpPr/>
          <p:nvPr/>
        </p:nvSpPr>
        <p:spPr>
          <a:xfrm>
            <a:off x="6692660" y="3505200"/>
            <a:ext cx="1066800" cy="10668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858000" y="3733800"/>
            <a:ext cx="749060" cy="6858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6998677" y="3810000"/>
          <a:ext cx="451338" cy="533400"/>
        </p:xfrm>
        <a:graphic>
          <a:graphicData uri="http://schemas.openxmlformats.org/presentationml/2006/ole">
            <p:oleObj spid="_x0000_s156675" name="Equation" r:id="rId4" imgW="139680" imgH="164880" progId="Equation.DSMT4">
              <p:embed/>
            </p:oleObj>
          </a:graphicData>
        </a:graphic>
      </p:graphicFrame>
      <p:sp>
        <p:nvSpPr>
          <p:cNvPr id="30" name="Rounded Rectangle 29"/>
          <p:cNvSpPr/>
          <p:nvPr/>
        </p:nvSpPr>
        <p:spPr>
          <a:xfrm>
            <a:off x="3639218" y="2895600"/>
            <a:ext cx="2133600" cy="22860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3352800"/>
            <a:ext cx="179136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loud Callout 31"/>
          <p:cNvSpPr/>
          <p:nvPr/>
        </p:nvSpPr>
        <p:spPr>
          <a:xfrm>
            <a:off x="6477000" y="1066800"/>
            <a:ext cx="1828800" cy="1066800"/>
          </a:xfrm>
          <a:prstGeom prst="cloudCallout">
            <a:avLst>
              <a:gd name="adj1" fmla="val -65475"/>
              <a:gd name="adj2" fmla="val 7337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38600" y="2819400"/>
            <a:ext cx="116647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 err="1" smtClean="0"/>
              <a:t>Eval</a:t>
            </a:r>
            <a:r>
              <a:rPr lang="en-US" sz="2800" dirty="0" smtClean="0"/>
              <a:t>(</a:t>
            </a:r>
            <a:r>
              <a:rPr lang="en-US" sz="2800" i="1" dirty="0" smtClean="0"/>
              <a:t>C</a:t>
            </a:r>
            <a:r>
              <a:rPr lang="en-US" sz="2800" dirty="0" smtClean="0"/>
              <a:t>)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05200" y="2133600"/>
            <a:ext cx="20949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dirty="0" err="1" smtClean="0">
                <a:solidFill>
                  <a:srgbClr val="C00000"/>
                </a:solidFill>
              </a:rPr>
              <a:t>Eval</a:t>
            </a:r>
            <a:r>
              <a:rPr lang="en-US" sz="3200" dirty="0" smtClean="0">
                <a:solidFill>
                  <a:prstClr val="black"/>
                </a:solidFill>
              </a:rPr>
              <a:t>(</a:t>
            </a:r>
            <a:r>
              <a:rPr lang="en-US" sz="2800" dirty="0" err="1" smtClean="0">
                <a:solidFill>
                  <a:prstClr val="black"/>
                </a:solidFill>
              </a:rPr>
              <a:t>Eval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i="1" dirty="0" smtClean="0">
                <a:solidFill>
                  <a:prstClr val="black"/>
                </a:solidFill>
              </a:rPr>
              <a:t>C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r>
              <a:rPr lang="en-US" sz="3200" dirty="0" smtClean="0">
                <a:solidFill>
                  <a:prstClr val="black"/>
                </a:solidFill>
              </a:rPr>
              <a:t>)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>
            <a:stCxn id="16" idx="3"/>
          </p:cNvCxnSpPr>
          <p:nvPr/>
        </p:nvCxnSpPr>
        <p:spPr>
          <a:xfrm>
            <a:off x="2438400" y="3429000"/>
            <a:ext cx="7620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438400" y="4495800"/>
            <a:ext cx="7620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1"/>
          </p:cNvCxnSpPr>
          <p:nvPr/>
        </p:nvCxnSpPr>
        <p:spPr>
          <a:xfrm>
            <a:off x="6172200" y="4038600"/>
            <a:ext cx="5204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685800"/>
            <a:ext cx="2061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600" dirty="0" smtClean="0">
                <a:solidFill>
                  <a:srgbClr val="FF0000"/>
                </a:solidFill>
                <a:cs typeface="Times New Roman" pitchFamily="18" charset="0"/>
              </a:rPr>
              <a:t>Under </a:t>
            </a:r>
            <a:r>
              <a:rPr lang="en-US" sz="3600" i="1" dirty="0" smtClean="0">
                <a:solidFill>
                  <a:srgbClr val="FF0000"/>
                </a:solidFill>
                <a:cs typeface="Times New Roman" pitchFamily="18" charset="0"/>
              </a:rPr>
              <a:t>pk</a:t>
            </a:r>
            <a:r>
              <a:rPr lang="en-US" sz="3600" i="1" baseline="-25000" dirty="0" smtClean="0">
                <a:solidFill>
                  <a:srgbClr val="FF0000"/>
                </a:solidFill>
                <a:cs typeface="Times New Roman" pitchFamily="18" charset="0"/>
              </a:rPr>
              <a:t>2</a:t>
            </a:r>
          </a:p>
          <a:p>
            <a:endParaRPr lang="en-US" dirty="0"/>
          </a:p>
        </p:txBody>
      </p:sp>
      <p:pic>
        <p:nvPicPr>
          <p:cNvPr id="25" name="Picture 2" descr="C:\Users\lizh\AppData\Local\Microsoft\Windows\Temporary Internet Files\Content.IE5\EG2N4X93\MC90043390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854460">
            <a:off x="2499798" y="366198"/>
            <a:ext cx="1036644" cy="10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33399" y="57150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95800" y="381000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C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xmlns="" val="33058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5" grpId="0" animBg="1"/>
      <p:bldP spid="27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Cloud Computing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8B94D3-8DC1-4B90-BC4F-1AB3E3C5651F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1" name="Cloud"/>
          <p:cNvSpPr>
            <a:spLocks noChangeAspect="1" noEditPoints="1" noChangeArrowheads="1"/>
          </p:cNvSpPr>
          <p:nvPr/>
        </p:nvSpPr>
        <p:spPr bwMode="auto">
          <a:xfrm>
            <a:off x="2722274" y="2819400"/>
            <a:ext cx="3638648" cy="2438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301" name="Picture 14" descr="C:\Users\lai\AppData\Local\Microsoft\Windows\Temporary Internet Files\Content.IE5\ZAGHQ0UN\MMj03567970000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124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Internet User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95800"/>
            <a:ext cx="1593273" cy="1593273"/>
          </a:xfrm>
          <a:prstGeom prst="rect">
            <a:avLst/>
          </a:prstGeom>
        </p:spPr>
      </p:pic>
      <p:pic>
        <p:nvPicPr>
          <p:cNvPr id="15" name="Picture 14" descr="cloud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67" y="1447800"/>
            <a:ext cx="2836333" cy="2243889"/>
          </a:xfrm>
          <a:prstGeom prst="rect">
            <a:avLst/>
          </a:prstGeom>
        </p:spPr>
      </p:pic>
      <p:pic>
        <p:nvPicPr>
          <p:cNvPr id="16" name="Picture 15" descr="server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905000"/>
            <a:ext cx="1143000" cy="123036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15200" y="3352800"/>
            <a:ext cx="1151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Cloud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server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2400" y="5486400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Internet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38"/>
          <p:cNvGrpSpPr/>
          <p:nvPr/>
        </p:nvGrpSpPr>
        <p:grpSpPr>
          <a:xfrm>
            <a:off x="1905001" y="3048000"/>
            <a:ext cx="5333999" cy="2175962"/>
            <a:chOff x="2050474" y="3489037"/>
            <a:chExt cx="5333999" cy="2175962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050474" y="3489037"/>
              <a:ext cx="5333999" cy="217596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51989" y="4513317"/>
              <a:ext cx="796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V="1">
            <a:off x="1828800" y="2590800"/>
            <a:ext cx="5181600" cy="209976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63" name="Picture 15" descr="C:\Users\Leeshya\AppData\Local\Microsoft\Windows\Temporary Internet Files\Content.IE5\AVELG8WE\MC900431578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1" y="3352800"/>
            <a:ext cx="1219200" cy="1227328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762000" y="2895600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Encrypt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73" name="Picture 25" descr="C:\Users\Leeshya\AppData\Local\Microsoft\Windows\Temporary Internet Files\Content.IE5\HD5TP2CG\MC900433853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0" y="1600200"/>
            <a:ext cx="990486" cy="990486"/>
          </a:xfrm>
          <a:prstGeom prst="rect">
            <a:avLst/>
          </a:prstGeom>
          <a:noFill/>
        </p:spPr>
      </p:pic>
      <p:pic>
        <p:nvPicPr>
          <p:cNvPr id="2074" name="Picture 26" descr="C:\Users\Leeshya\AppData\Local\Microsoft\Windows\Temporary Internet Files\Content.IE5\HD5TP2CG\MC900433853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3276600"/>
            <a:ext cx="1066800" cy="1066800"/>
          </a:xfrm>
          <a:prstGeom prst="rect">
            <a:avLst/>
          </a:prstGeom>
          <a:noFill/>
        </p:spPr>
      </p:pic>
      <p:pic>
        <p:nvPicPr>
          <p:cNvPr id="2080" name="Picture 32" descr="C:\Users\Leeshya\AppData\Local\Microsoft\Windows\Temporary Internet Files\Content.IE5\AVELG8WE\MC900431578[2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743200"/>
            <a:ext cx="1066800" cy="1073911"/>
          </a:xfrm>
          <a:prstGeom prst="rect">
            <a:avLst/>
          </a:prstGeom>
          <a:noFill/>
        </p:spPr>
      </p:pic>
      <p:pic>
        <p:nvPicPr>
          <p:cNvPr id="63" name="Picture 25" descr="C:\Users\Leeshya\AppData\Local\Microsoft\Windows\Temporary Internet Files\Content.IE5\HD5TP2CG\MC900433853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76286" y="4953000"/>
            <a:ext cx="914400" cy="914400"/>
          </a:xfrm>
          <a:prstGeom prst="rect">
            <a:avLst/>
          </a:prstGeom>
          <a:noFill/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1143000"/>
            <a:ext cx="832622" cy="832622"/>
          </a:xfrm>
          <a:prstGeom prst="rect">
            <a:avLst/>
          </a:prstGeom>
        </p:spPr>
      </p:pic>
      <p:pic>
        <p:nvPicPr>
          <p:cNvPr id="74" name="Picture 14" descr="C:\Users\lai\AppData\Local\Microsoft\Windows\Temporary Internet Files\Content.IE5\ZAGHQ0UN\MMj03567970000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17526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25" descr="C:\Users\Leeshya\AppData\Local\Microsoft\Windows\Temporary Internet Files\Content.IE5\HD5TP2CG\MC900433853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1600200"/>
            <a:ext cx="990486" cy="990486"/>
          </a:xfrm>
          <a:prstGeom prst="rect">
            <a:avLst/>
          </a:prstGeom>
          <a:noFill/>
        </p:spPr>
      </p:pic>
      <p:pic>
        <p:nvPicPr>
          <p:cNvPr id="24" name="Picture 32" descr="C:\Users\Leeshya\AppData\Local\Microsoft\Windows\Temporary Internet Files\Content.IE5\AVELG8WE\MC900431578[2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8400" y="1524000"/>
            <a:ext cx="1066800" cy="10739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9.82659E-7 L 0.56233 -0.26174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" y="-1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2.42775E-6 C 0.01372 -0.00462 0.02692 -0.00809 0.04081 -0.01133 C 0.05522 -0.00879 0.0639 -0.00393 0.0764 0.00439 C 0.07935 0.00647 0.08525 0.00786 0.0882 0.00902 C 0.10018 0.01364 0.08595 0.00832 0.09845 0.01572 C 0.11667 0.02659 0.10192 0.0148 0.11372 0.02474 C 0.11598 0.02936 0.11824 0.03376 0.12049 0.03838 C 0.12154 0.04069 0.12379 0.04509 0.12379 0.04509 C 0.12848 0.06983 0.12501 0.09665 0.10852 0.11052 C 0.10383 0.12023 0.09706 0.12462 0.08994 0.13087 C 0.07727 0.1422 0.0639 0.15815 0.04931 0.16486 C 0.04324 0.17249 0.04654 0.17156 0.04081 0.17156 " pathEditMode="relative" ptsTypes="fffffffffffA">
                                      <p:cBhvr>
                                        <p:cTn id="45" dur="20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13873E-6 L -0.54167 0.29919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" y="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2.42775E-6 C 0.01372 -0.00462 0.02692 -0.00809 0.04081 -0.01133 C 0.05522 -0.00879 0.0639 -0.00393 0.0764 0.00439 C 0.07935 0.00647 0.08525 0.00786 0.0882 0.00902 C 0.10018 0.01364 0.08595 0.00832 0.09845 0.01572 C 0.11667 0.02659 0.10192 0.0148 0.11372 0.02474 C 0.11598 0.02936 0.11824 0.03376 0.12049 0.03838 C 0.12154 0.04069 0.12379 0.04509 0.12379 0.04509 C 0.12848 0.06983 0.12501 0.09665 0.10852 0.11052 C 0.10383 0.12023 0.09706 0.12462 0.08994 0.13087 C 0.07727 0.1422 0.0639 0.15815 0.04931 0.16486 C 0.04324 0.17249 0.04654 0.17156 0.04081 0.17156 " pathEditMode="relative" ptsTypes="fffffffffffA">
                                      <p:cBhvr>
                                        <p:cTn id="9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286000" y="4343400"/>
            <a:ext cx="1066800" cy="10668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86000" y="2895600"/>
            <a:ext cx="1066800" cy="10668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438400" y="4495800"/>
            <a:ext cx="784556" cy="76201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451340" y="3124200"/>
            <a:ext cx="749060" cy="6858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2590800" y="3124200"/>
          <a:ext cx="533400" cy="2057400"/>
        </p:xfrm>
        <a:graphic>
          <a:graphicData uri="http://schemas.openxmlformats.org/presentationml/2006/ole">
            <p:oleObj spid="_x0000_s148482" name="Equation" r:id="rId3" imgW="177480" imgH="685800" progId="Equation.DSMT4">
              <p:embed/>
            </p:oleObj>
          </a:graphicData>
        </a:graphic>
      </p:graphicFrame>
      <p:cxnSp>
        <p:nvCxnSpPr>
          <p:cNvPr id="24" name="Straight Arrow Connector 23"/>
          <p:cNvCxnSpPr>
            <a:stCxn id="16" idx="3"/>
          </p:cNvCxnSpPr>
          <p:nvPr/>
        </p:nvCxnSpPr>
        <p:spPr>
          <a:xfrm>
            <a:off x="3352800" y="3429000"/>
            <a:ext cx="7620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352800" y="4495800"/>
            <a:ext cx="7620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04799" y="4953001"/>
            <a:ext cx="860756" cy="76201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04801" y="2514601"/>
            <a:ext cx="860756" cy="76201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7" name="Object 1"/>
          <p:cNvGraphicFramePr>
            <a:graphicFrameLocks noChangeAspect="1"/>
          </p:cNvGraphicFramePr>
          <p:nvPr/>
        </p:nvGraphicFramePr>
        <p:xfrm>
          <a:off x="533400" y="2590800"/>
          <a:ext cx="474663" cy="3048000"/>
        </p:xfrm>
        <a:graphic>
          <a:graphicData uri="http://schemas.openxmlformats.org/presentationml/2006/ole">
            <p:oleObj spid="_x0000_s148484" name="Equation" r:id="rId4" imgW="177480" imgH="1143000" progId="Equation.DSMT4">
              <p:embed/>
            </p:oleObj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61999" y="62484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9" name="Picture 3" descr="C:\Users\lizh\AppData\Local\Microsoft\Windows\Temporary Internet Files\Content.IE5\C8F69GVD\MC900438792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5535733">
            <a:off x="221871" y="1791332"/>
            <a:ext cx="777106" cy="47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lizh\AppData\Local\Microsoft\Windows\Temporary Internet Files\Content.IE5\EG2N4X93\MC90043390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969486">
            <a:off x="370284" y="585668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/>
          <p:cNvSpPr/>
          <p:nvPr/>
        </p:nvSpPr>
        <p:spPr>
          <a:xfrm>
            <a:off x="7543800" y="3886200"/>
            <a:ext cx="860756" cy="76201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4191000" y="2895600"/>
            <a:ext cx="2133600" cy="24384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61782" y="3505200"/>
            <a:ext cx="179136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" name="Object 2"/>
          <p:cNvGraphicFramePr>
            <a:graphicFrameLocks noChangeAspect="1"/>
          </p:cNvGraphicFramePr>
          <p:nvPr/>
        </p:nvGraphicFramePr>
        <p:xfrm>
          <a:off x="7772400" y="4038600"/>
          <a:ext cx="450850" cy="533400"/>
        </p:xfrm>
        <a:graphic>
          <a:graphicData uri="http://schemas.openxmlformats.org/presentationml/2006/ole">
            <p:oleObj spid="_x0000_s148486" name="Equation" r:id="rId8" imgW="139680" imgH="164880" progId="Equation.DSMT4">
              <p:embed/>
            </p:oleObj>
          </a:graphicData>
        </a:graphic>
      </p:graphicFrame>
      <p:sp>
        <p:nvSpPr>
          <p:cNvPr id="52" name="Cloud Callout 51"/>
          <p:cNvSpPr/>
          <p:nvPr/>
        </p:nvSpPr>
        <p:spPr>
          <a:xfrm>
            <a:off x="5715000" y="1371600"/>
            <a:ext cx="2971800" cy="1066800"/>
          </a:xfrm>
          <a:prstGeom prst="cloudCallout">
            <a:avLst>
              <a:gd name="adj1" fmla="val -35851"/>
              <a:gd name="adj2" fmla="val 100255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4191000" y="2895600"/>
            <a:ext cx="2058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Evaluate(</a:t>
            </a:r>
            <a:r>
              <a:rPr lang="en-US" sz="3200" i="1" dirty="0" smtClean="0"/>
              <a:t>C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6188286" y="4267200"/>
            <a:ext cx="1279314" cy="202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 rot="20793064">
            <a:off x="1390644" y="4951830"/>
            <a:ext cx="673868" cy="243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854230">
            <a:off x="1371023" y="3159803"/>
            <a:ext cx="673868" cy="243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447800" y="4419600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29200" y="388620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C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xmlns="" val="33058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56" grpId="0" animBg="1"/>
      <p:bldP spid="5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914400" y="2057400"/>
            <a:ext cx="762000" cy="7620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1999" y="62484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0" name="Picture 2" descr="C:\Users\lizh\AppData\Local\Microsoft\Windows\Temporary Internet Files\Content.IE5\EG2N4X93\MC900433903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7787512">
            <a:off x="955062" y="110746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590800" y="1752600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3400" y="1066800"/>
            <a:ext cx="3124200" cy="2819400"/>
          </a:xfrm>
          <a:prstGeom prst="rect">
            <a:avLst/>
          </a:prstGeom>
          <a:solidFill>
            <a:srgbClr val="FF6699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24400" y="1447800"/>
            <a:ext cx="2362200" cy="2133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57800" y="1828800"/>
            <a:ext cx="1371600" cy="1371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562600" y="2133600"/>
            <a:ext cx="749060" cy="6858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5753100" y="2266950"/>
          <a:ext cx="381000" cy="419100"/>
        </p:xfrm>
        <a:graphic>
          <a:graphicData uri="http://schemas.openxmlformats.org/presentationml/2006/ole">
            <p:oleObj spid="_x0000_s157701" name="Equation" r:id="rId4" imgW="126720" imgH="139680" progId="Equation.DSMT4">
              <p:embed/>
            </p:oleObj>
          </a:graphicData>
        </a:graphic>
      </p:graphicFrame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1104900" y="2190750"/>
          <a:ext cx="381000" cy="419100"/>
        </p:xfrm>
        <a:graphic>
          <a:graphicData uri="http://schemas.openxmlformats.org/presentationml/2006/ole">
            <p:oleObj spid="_x0000_s157702" name="Equation" r:id="rId5" imgW="126720" imgH="139680" progId="Equation.DSMT4">
              <p:embed/>
            </p:oleObj>
          </a:graphicData>
        </a:graphic>
      </p:graphicFrame>
      <p:sp>
        <p:nvSpPr>
          <p:cNvPr id="31" name="Right Arrow 30"/>
          <p:cNvSpPr/>
          <p:nvPr/>
        </p:nvSpPr>
        <p:spPr>
          <a:xfrm>
            <a:off x="2362200" y="2286000"/>
            <a:ext cx="9784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7704" name="Object 8"/>
          <p:cNvGraphicFramePr>
            <a:graphicFrameLocks noChangeAspect="1"/>
          </p:cNvGraphicFramePr>
          <p:nvPr/>
        </p:nvGraphicFramePr>
        <p:xfrm>
          <a:off x="457200" y="4800600"/>
          <a:ext cx="8318500" cy="838200"/>
        </p:xfrm>
        <a:graphic>
          <a:graphicData uri="http://schemas.openxmlformats.org/presentationml/2006/ole">
            <p:oleObj spid="_x0000_s157704" name="Equation" r:id="rId6" imgW="3276360" imgH="33012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05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D88A79-DF84-4F1B-B367-CC288B581FF4}" type="slidenum">
              <a:rPr lang="en-US">
                <a:latin typeface="Arial" charset="0"/>
              </a:rPr>
              <a:pPr/>
              <a:t>62</a:t>
            </a:fld>
            <a:endParaRPr lang="en-US">
              <a:latin typeface="Arial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88396937"/>
              </p:ext>
            </p:extLst>
          </p:nvPr>
        </p:nvGraphicFramePr>
        <p:xfrm>
          <a:off x="527050" y="1138238"/>
          <a:ext cx="7750175" cy="4349750"/>
        </p:xfrm>
        <a:graphic>
          <a:graphicData uri="http://schemas.openxmlformats.org/presentationml/2006/ole">
            <p:oleObj spid="_x0000_s158722" name="Equation" r:id="rId3" imgW="3746160" imgH="2108160" progId="Equation.DSMT4">
              <p:embed/>
            </p:oleObj>
          </a:graphicData>
        </a:graphic>
      </p:graphicFrame>
      <p:sp>
        <p:nvSpPr>
          <p:cNvPr id="4" name="Right Arrow 3">
            <a:hlinkClick r:id="rId4" action="ppaction://hlinksldjump"/>
          </p:cNvPr>
          <p:cNvSpPr/>
          <p:nvPr/>
        </p:nvSpPr>
        <p:spPr>
          <a:xfrm rot="16200000">
            <a:off x="8343900" y="36957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05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914400" y="1828800"/>
            <a:ext cx="762000" cy="7620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1999" y="62484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0" name="Picture 2" descr="C:\Users\lizh\AppData\Local\Microsoft\Windows\Temporary Internet Files\Content.IE5\EG2N4X93\MC900433903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7787512">
            <a:off x="955062" y="87886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343400" y="838200"/>
            <a:ext cx="3124200" cy="2819400"/>
          </a:xfrm>
          <a:prstGeom prst="rect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24400" y="1219200"/>
            <a:ext cx="2362200" cy="21336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57800" y="1600200"/>
            <a:ext cx="1371600" cy="1371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562600" y="1905000"/>
            <a:ext cx="749060" cy="685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5753100" y="2038350"/>
          <a:ext cx="381000" cy="419100"/>
        </p:xfrm>
        <a:graphic>
          <a:graphicData uri="http://schemas.openxmlformats.org/presentationml/2006/ole">
            <p:oleObj spid="_x0000_s169986" name="Equation" r:id="rId4" imgW="126720" imgH="139680" progId="Equation.DSMT4">
              <p:embed/>
            </p:oleObj>
          </a:graphicData>
        </a:graphic>
      </p:graphicFrame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1104900" y="1962150"/>
          <a:ext cx="381000" cy="419100"/>
        </p:xfrm>
        <a:graphic>
          <a:graphicData uri="http://schemas.openxmlformats.org/presentationml/2006/ole">
            <p:oleObj spid="_x0000_s169987" name="Equation" r:id="rId5" imgW="126720" imgH="139680" progId="Equation.DSMT4">
              <p:embed/>
            </p:oleObj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381000" y="4419600"/>
          <a:ext cx="8318500" cy="838200"/>
        </p:xfrm>
        <a:graphic>
          <a:graphicData uri="http://schemas.openxmlformats.org/presentationml/2006/ole">
            <p:oleObj spid="_x0000_s169988" name="Equation" r:id="rId6" imgW="3276360" imgH="330120" progId="Equation.DSMT4">
              <p:embed/>
            </p:oleObj>
          </a:graphicData>
        </a:graphic>
      </p:graphicFrame>
      <p:sp>
        <p:nvSpPr>
          <p:cNvPr id="14" name="Right Arrow 13"/>
          <p:cNvSpPr/>
          <p:nvPr/>
        </p:nvSpPr>
        <p:spPr>
          <a:xfrm>
            <a:off x="2362200" y="2057400"/>
            <a:ext cx="9784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48000" y="4419600"/>
            <a:ext cx="914400" cy="914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4419600"/>
            <a:ext cx="914400" cy="914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5600" y="4419600"/>
            <a:ext cx="914400" cy="914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962400" y="5715000"/>
            <a:ext cx="3225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Trivial encryptions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58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133600" y="4267200"/>
            <a:ext cx="1066800" cy="10668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133600" y="2819400"/>
            <a:ext cx="1066800" cy="10668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62400" y="1981200"/>
            <a:ext cx="2971800" cy="3429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286000" y="4419600"/>
            <a:ext cx="784556" cy="76201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298940" y="3048000"/>
            <a:ext cx="749060" cy="6858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2438400" y="3048000"/>
          <a:ext cx="533400" cy="2057400"/>
        </p:xfrm>
        <a:graphic>
          <a:graphicData uri="http://schemas.openxmlformats.org/presentationml/2006/ole">
            <p:oleObj spid="_x0000_s179202" name="Equation" r:id="rId3" imgW="177480" imgH="685800" progId="Equation.DSMT4">
              <p:embed/>
            </p:oleObj>
          </a:graphicData>
        </a:graphic>
      </p:graphicFrame>
      <p:sp>
        <p:nvSpPr>
          <p:cNvPr id="27" name="Rectangle 26"/>
          <p:cNvSpPr/>
          <p:nvPr/>
        </p:nvSpPr>
        <p:spPr>
          <a:xfrm>
            <a:off x="7454660" y="3429000"/>
            <a:ext cx="1066800" cy="10668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620000" y="3657600"/>
            <a:ext cx="749060" cy="6858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7760677" y="3733800"/>
          <a:ext cx="451338" cy="533400"/>
        </p:xfrm>
        <a:graphic>
          <a:graphicData uri="http://schemas.openxmlformats.org/presentationml/2006/ole">
            <p:oleObj spid="_x0000_s179203" name="Equation" r:id="rId4" imgW="139680" imgH="164880" progId="Equation.DSMT4">
              <p:embed/>
            </p:oleObj>
          </a:graphicData>
        </a:graphic>
      </p:graphicFrame>
      <p:sp>
        <p:nvSpPr>
          <p:cNvPr id="30" name="Rounded Rectangle 29"/>
          <p:cNvSpPr/>
          <p:nvPr/>
        </p:nvSpPr>
        <p:spPr>
          <a:xfrm>
            <a:off x="4401218" y="2819400"/>
            <a:ext cx="2133600" cy="22860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276600"/>
            <a:ext cx="179136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loud Callout 31"/>
          <p:cNvSpPr/>
          <p:nvPr/>
        </p:nvSpPr>
        <p:spPr>
          <a:xfrm>
            <a:off x="6400800" y="609600"/>
            <a:ext cx="2362200" cy="990600"/>
          </a:xfrm>
          <a:prstGeom prst="cloudCallout">
            <a:avLst>
              <a:gd name="adj1" fmla="val -65475"/>
              <a:gd name="adj2" fmla="val 7337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00600" y="2743200"/>
            <a:ext cx="116647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 err="1" smtClean="0"/>
              <a:t>Eval</a:t>
            </a:r>
            <a:r>
              <a:rPr lang="en-US" sz="2800" dirty="0" smtClean="0"/>
              <a:t>(</a:t>
            </a:r>
            <a:r>
              <a:rPr lang="en-US" sz="2800" i="1" dirty="0" smtClean="0"/>
              <a:t>C</a:t>
            </a:r>
            <a:r>
              <a:rPr lang="en-US" sz="2800" dirty="0" smtClean="0"/>
              <a:t>)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67200" y="2057400"/>
            <a:ext cx="20949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dirty="0" err="1" smtClean="0">
                <a:solidFill>
                  <a:srgbClr val="C00000"/>
                </a:solidFill>
              </a:rPr>
              <a:t>Eval</a:t>
            </a:r>
            <a:r>
              <a:rPr lang="en-US" sz="3200" dirty="0" smtClean="0">
                <a:solidFill>
                  <a:prstClr val="black"/>
                </a:solidFill>
              </a:rPr>
              <a:t>(</a:t>
            </a:r>
            <a:r>
              <a:rPr lang="en-US" sz="2800" dirty="0" err="1" smtClean="0">
                <a:solidFill>
                  <a:prstClr val="black"/>
                </a:solidFill>
              </a:rPr>
              <a:t>Eval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i="1" dirty="0" smtClean="0">
                <a:solidFill>
                  <a:prstClr val="black"/>
                </a:solidFill>
              </a:rPr>
              <a:t>C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r>
              <a:rPr lang="en-US" sz="3200" dirty="0" smtClean="0">
                <a:solidFill>
                  <a:prstClr val="black"/>
                </a:solidFill>
              </a:rPr>
              <a:t>)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>
            <a:stCxn id="16" idx="3"/>
          </p:cNvCxnSpPr>
          <p:nvPr/>
        </p:nvCxnSpPr>
        <p:spPr>
          <a:xfrm>
            <a:off x="3200400" y="3352800"/>
            <a:ext cx="7620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200400" y="4419600"/>
            <a:ext cx="7620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1"/>
          </p:cNvCxnSpPr>
          <p:nvPr/>
        </p:nvCxnSpPr>
        <p:spPr>
          <a:xfrm>
            <a:off x="6934200" y="3962400"/>
            <a:ext cx="5204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399" y="57150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304799" y="4800601"/>
            <a:ext cx="860756" cy="76201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304801" y="2362201"/>
            <a:ext cx="860756" cy="76201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7" name="Object 1"/>
          <p:cNvGraphicFramePr>
            <a:graphicFrameLocks noChangeAspect="1"/>
          </p:cNvGraphicFramePr>
          <p:nvPr/>
        </p:nvGraphicFramePr>
        <p:xfrm>
          <a:off x="533400" y="2438400"/>
          <a:ext cx="474663" cy="3048000"/>
        </p:xfrm>
        <a:graphic>
          <a:graphicData uri="http://schemas.openxmlformats.org/presentationml/2006/ole">
            <p:oleObj spid="_x0000_s179205" name="Equation" r:id="rId6" imgW="177480" imgH="1143000" progId="Equation.DSMT4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61999" y="60960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9" name="Picture 3" descr="C:\Users\lizh\AppData\Local\Microsoft\Windows\Temporary Internet Files\Content.IE5\C8F69GVD\MC900438792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5535733">
            <a:off x="221871" y="1638932"/>
            <a:ext cx="777106" cy="47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lizh\AppData\Local\Microsoft\Windows\Temporary Internet Files\Content.IE5\EG2N4X93\MC900433903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969486">
            <a:off x="370284" y="570428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ight Arrow 50"/>
          <p:cNvSpPr/>
          <p:nvPr/>
        </p:nvSpPr>
        <p:spPr>
          <a:xfrm rot="20793064">
            <a:off x="1390644" y="4799430"/>
            <a:ext cx="673868" cy="243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854230">
            <a:off x="1371023" y="3007403"/>
            <a:ext cx="673868" cy="243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90600" y="381000"/>
            <a:ext cx="3915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Summary </a:t>
            </a:r>
            <a:r>
              <a:rPr lang="en-US" sz="4000" smtClean="0">
                <a:solidFill>
                  <a:srgbClr val="FF0000"/>
                </a:solidFill>
              </a:rPr>
              <a:t>of ideas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7800" y="3657600"/>
            <a:ext cx="3994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i="1" dirty="0" smtClean="0">
                <a:solidFill>
                  <a:prstClr val="black"/>
                </a:solidFill>
              </a:rPr>
              <a:t>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5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6400800"/>
            <a:ext cx="1422400" cy="210961"/>
          </a:xfrm>
          <a:noFill/>
        </p:spPr>
        <p:txBody>
          <a:bodyPr/>
          <a:lstStyle/>
          <a:p>
            <a:fld id="{22D88A79-DF84-4F1B-B367-CC288B581FF4}" type="slidenum">
              <a:rPr lang="en-US">
                <a:latin typeface="Arial" charset="0"/>
              </a:rPr>
              <a:pPr/>
              <a:t>65</a:t>
            </a:fld>
            <a:endParaRPr lang="en-US" dirty="0">
              <a:latin typeface="Arial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88396937"/>
              </p:ext>
            </p:extLst>
          </p:nvPr>
        </p:nvGraphicFramePr>
        <p:xfrm>
          <a:off x="366713" y="627063"/>
          <a:ext cx="8059737" cy="2568575"/>
        </p:xfrm>
        <a:graphic>
          <a:graphicData uri="http://schemas.openxmlformats.org/presentationml/2006/ole">
            <p:oleObj spid="_x0000_s178178" name="Equation" r:id="rId3" imgW="3619440" imgH="1155600" progId="Equation.DSMT4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0" y="4267200"/>
            <a:ext cx="1981200" cy="1905000"/>
          </a:xfrm>
          <a:prstGeom prst="rect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6316" y="4536989"/>
            <a:ext cx="1497981" cy="1441622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96428" y="4794422"/>
            <a:ext cx="869795" cy="92675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79758" y="4988011"/>
            <a:ext cx="475014" cy="46337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385884" y="5078112"/>
          <a:ext cx="257432" cy="283176"/>
        </p:xfrm>
        <a:graphic>
          <a:graphicData uri="http://schemas.openxmlformats.org/presentationml/2006/ole">
            <p:oleObj spid="_x0000_s178179" name="Equation" r:id="rId4" imgW="126720" imgH="13968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804799" y="3789373"/>
            <a:ext cx="109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400" dirty="0" smtClean="0">
              <a:solidFill>
                <a:prstClr val="black"/>
              </a:solidFill>
            </a:endParaRPr>
          </a:p>
          <a:p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4038600"/>
            <a:ext cx="2438400" cy="2286000"/>
          </a:xfrm>
          <a:prstGeom prst="rect">
            <a:avLst/>
          </a:prstGeom>
          <a:solidFill>
            <a:srgbClr val="FF6699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40659" y="4345459"/>
            <a:ext cx="1843668" cy="17299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16082" y="4592594"/>
            <a:ext cx="1189463" cy="129745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192644" y="4823254"/>
            <a:ext cx="773151" cy="74140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15306" y="4933720"/>
            <a:ext cx="562629" cy="47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477000" y="4953000"/>
            <a:ext cx="15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05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8382000" cy="266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5105" name="Object 2"/>
          <p:cNvGraphicFramePr>
            <a:graphicFrameLocks noChangeAspect="1"/>
          </p:cNvGraphicFramePr>
          <p:nvPr/>
        </p:nvGraphicFramePr>
        <p:xfrm>
          <a:off x="1341438" y="882650"/>
          <a:ext cx="6108700" cy="2057400"/>
        </p:xfrm>
        <a:graphic>
          <a:graphicData uri="http://schemas.openxmlformats.org/presentationml/2006/ole">
            <p:oleObj spid="_x0000_s175105" name="Equation" r:id="rId4" imgW="2743200" imgH="9270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276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105" name="Object 2"/>
          <p:cNvGraphicFramePr>
            <a:graphicFrameLocks noChangeAspect="1"/>
          </p:cNvGraphicFramePr>
          <p:nvPr/>
        </p:nvGraphicFramePr>
        <p:xfrm>
          <a:off x="319088" y="600075"/>
          <a:ext cx="8372475" cy="5556250"/>
        </p:xfrm>
        <a:graphic>
          <a:graphicData uri="http://schemas.openxmlformats.org/presentationml/2006/ole">
            <p:oleObj spid="_x0000_s181250" name="Equation" r:id="rId3" imgW="3759120" imgH="25016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276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833936" y="4876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2209800" y="4648200"/>
            <a:ext cx="860756" cy="76201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7" name="Object 1"/>
          <p:cNvGraphicFramePr>
            <a:graphicFrameLocks noChangeAspect="1"/>
          </p:cNvGraphicFramePr>
          <p:nvPr/>
        </p:nvGraphicFramePr>
        <p:xfrm>
          <a:off x="2438400" y="4724400"/>
          <a:ext cx="406400" cy="609600"/>
        </p:xfrm>
        <a:graphic>
          <a:graphicData uri="http://schemas.openxmlformats.org/presentationml/2006/ole">
            <p:oleObj spid="_x0000_s228354" name="Equation" r:id="rId3" imgW="152280" imgH="228600" progId="Equation.DSMT4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062536" y="5257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9" name="Picture 3" descr="C:\Users\lizh\AppData\Local\Microsoft\Windows\Temporary Internet Files\Content.IE5\C8F69GVD\MC90043879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5535733">
            <a:off x="2126870" y="3924931"/>
            <a:ext cx="777106" cy="47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4325" name="Object 2"/>
          <p:cNvGraphicFramePr>
            <a:graphicFrameLocks noChangeAspect="1"/>
          </p:cNvGraphicFramePr>
          <p:nvPr/>
        </p:nvGraphicFramePr>
        <p:xfrm>
          <a:off x="457200" y="762000"/>
          <a:ext cx="8326438" cy="2043112"/>
        </p:xfrm>
        <a:graphic>
          <a:graphicData uri="http://schemas.openxmlformats.org/presentationml/2006/ole">
            <p:oleObj spid="_x0000_s228355" name="Equation" r:id="rId5" imgW="4025880" imgH="990360" progId="Equation.DSMT4">
              <p:embed/>
            </p:oleObj>
          </a:graphicData>
        </a:graphic>
      </p:graphicFrame>
      <p:pic>
        <p:nvPicPr>
          <p:cNvPr id="184335" name="Picture 15" descr="C:\Users\Leeshya\AppData\Local\Microsoft\Windows\Temporary Internet Files\Content.IE5\M03J7Q6A\MP900440292[2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3657600"/>
            <a:ext cx="2209800" cy="2401824"/>
          </a:xfrm>
          <a:prstGeom prst="rect">
            <a:avLst/>
          </a:prstGeom>
          <a:noFill/>
        </p:spPr>
      </p:pic>
      <p:graphicFrame>
        <p:nvGraphicFramePr>
          <p:cNvPr id="184336" name="Object 16"/>
          <p:cNvGraphicFramePr>
            <a:graphicFrameLocks noChangeAspect="1"/>
          </p:cNvGraphicFramePr>
          <p:nvPr/>
        </p:nvGraphicFramePr>
        <p:xfrm>
          <a:off x="4800600" y="4724400"/>
          <a:ext cx="474663" cy="609600"/>
        </p:xfrm>
        <a:graphic>
          <a:graphicData uri="http://schemas.openxmlformats.org/presentationml/2006/ole">
            <p:oleObj spid="_x0000_s228356" name="Equation" r:id="rId7" imgW="17748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05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D88A79-DF84-4F1B-B367-CC288B581FF4}" type="slidenum">
              <a:rPr lang="en-US">
                <a:latin typeface="Arial" charset="0"/>
              </a:rPr>
              <a:pPr/>
              <a:t>69</a:t>
            </a:fld>
            <a:endParaRPr lang="en-US">
              <a:latin typeface="Arial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88396937"/>
              </p:ext>
            </p:extLst>
          </p:nvPr>
        </p:nvGraphicFramePr>
        <p:xfrm>
          <a:off x="1916113" y="2001838"/>
          <a:ext cx="4967287" cy="2622550"/>
        </p:xfrm>
        <a:graphic>
          <a:graphicData uri="http://schemas.openxmlformats.org/presentationml/2006/ole">
            <p:oleObj spid="_x0000_s185346" name="Equation" r:id="rId3" imgW="2400120" imgH="126972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505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Computing on private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8B94D3-8DC1-4B90-BC4F-1AB3E3C5651F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1" name="Cloud"/>
          <p:cNvSpPr>
            <a:spLocks noChangeAspect="1" noEditPoints="1" noChangeArrowheads="1"/>
          </p:cNvSpPr>
          <p:nvPr/>
        </p:nvSpPr>
        <p:spPr bwMode="auto">
          <a:xfrm>
            <a:off x="2722274" y="2819400"/>
            <a:ext cx="3638648" cy="2438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301" name="Picture 14" descr="C:\Users\lai\AppData\Local\Microsoft\Windows\Temporary Internet Files\Content.IE5\ZAGHQ0UN\MMj03567970000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124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Internet User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95800"/>
            <a:ext cx="1593273" cy="1593273"/>
          </a:xfrm>
          <a:prstGeom prst="rect">
            <a:avLst/>
          </a:prstGeom>
        </p:spPr>
      </p:pic>
      <p:pic>
        <p:nvPicPr>
          <p:cNvPr id="15" name="Picture 14" descr="cloud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67" y="1447800"/>
            <a:ext cx="2836333" cy="2243889"/>
          </a:xfrm>
          <a:prstGeom prst="rect">
            <a:avLst/>
          </a:prstGeom>
        </p:spPr>
      </p:pic>
      <p:pic>
        <p:nvPicPr>
          <p:cNvPr id="16" name="Picture 15" descr="server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905000"/>
            <a:ext cx="1143000" cy="123036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15200" y="3352800"/>
            <a:ext cx="1151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Cloud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server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2400" y="5486400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Internet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1905001" y="3048000"/>
            <a:ext cx="5333999" cy="2175962"/>
            <a:chOff x="2050474" y="3489037"/>
            <a:chExt cx="5333999" cy="2175962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050474" y="3489037"/>
              <a:ext cx="5333999" cy="217596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51989" y="4513317"/>
              <a:ext cx="796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V="1">
            <a:off x="1828800" y="2590800"/>
            <a:ext cx="5181600" cy="209976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63" name="Picture 15" descr="C:\Users\Leeshya\AppData\Local\Microsoft\Windows\Temporary Internet Files\Content.IE5\AVELG8WE\MC900431578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1" y="3352800"/>
            <a:ext cx="1219200" cy="1227328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762000" y="2895600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Encrypt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1143000"/>
            <a:ext cx="832622" cy="832622"/>
          </a:xfrm>
          <a:prstGeom prst="rect">
            <a:avLst/>
          </a:prstGeom>
        </p:spPr>
      </p:pic>
      <p:pic>
        <p:nvPicPr>
          <p:cNvPr id="74" name="Picture 14" descr="C:\Users\lai\AppData\Local\Microsoft\Windows\Temporary Internet Files\Content.IE5\ZAGHQ0UN\MMj03567970000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17526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9.82659E-7 L 0.56233 -0.2617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" y="-1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233 -0.26173 C 0.59427 -0.27283 0.62621 -0.2837 0.64705 -0.27537 C 0.66788 -0.26705 0.68055 -0.23005 0.68767 -0.21202 C 0.69479 -0.19398 0.69115 -0.1815 0.68941 -0.16693 C 0.68767 -0.15237 0.68715 -0.13757 0.6776 -0.12416 C 0.66805 -0.11075 0.64115 -0.09294 0.63177 -0.08578 C 0.6224 -0.07861 0.62326 -0.08185 0.62153 -0.08115 " pathEditMode="relative" ptsTypes="aaaaaaA">
                                      <p:cBhvr>
                                        <p:cTn id="21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Computing 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loud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24000"/>
            <a:ext cx="4343400" cy="3086100"/>
          </a:xfrm>
          <a:prstGeom prst="rect">
            <a:avLst/>
          </a:prstGeom>
        </p:spPr>
      </p:pic>
      <p:pic>
        <p:nvPicPr>
          <p:cNvPr id="36" name="Picture 35" descr="server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209800"/>
            <a:ext cx="1544438" cy="166248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429000" y="3810000"/>
            <a:ext cx="2285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Cloud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4723-E74A-E548-BC3C-88DAA75C38C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676400" y="2895600"/>
            <a:ext cx="914400" cy="381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943600" y="2819400"/>
            <a:ext cx="914400" cy="381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 descr="C:\Users\Leeshya\AppData\Local\Microsoft\Windows\Temporary Internet Files\Content.IE5\AVELG8WE\MC900431578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1981200"/>
            <a:ext cx="1676400" cy="1687576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62000" y="4800601"/>
            <a:ext cx="7750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A question proposed by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Rivest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Aldeman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Dertouzos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in 1978 (one year after RSA was invented).  </a:t>
            </a: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4267200" y="3340100"/>
          <a:ext cx="609600" cy="177800"/>
        </p:xfrm>
        <a:graphic>
          <a:graphicData uri="http://schemas.openxmlformats.org/presentationml/2006/ole">
            <p:oleObj spid="_x0000_s1035" name="Equation" r:id="rId7" imgW="609480" imgH="177480" progId="Equation.DSMT4">
              <p:embed/>
            </p:oleObj>
          </a:graphicData>
        </a:graphic>
      </p:graphicFrame>
      <p:pic>
        <p:nvPicPr>
          <p:cNvPr id="13" name="Picture 12" descr="C:\Users\Leeshya\AppData\Local\Microsoft\Windows\Temporary Internet Files\Content.IE5\AVELG8WE\MC900431578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2800" y="2057400"/>
            <a:ext cx="1676400" cy="1687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6854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-Homomorphism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cloud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28800"/>
            <a:ext cx="1143000" cy="812132"/>
          </a:xfrm>
          <a:prstGeom prst="rect">
            <a:avLst/>
          </a:prstGeom>
        </p:spPr>
      </p:pic>
      <p:pic>
        <p:nvPicPr>
          <p:cNvPr id="21" name="Picture 20" descr="Internet User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28800"/>
            <a:ext cx="907473" cy="907473"/>
          </a:xfrm>
          <a:prstGeom prst="rect">
            <a:avLst/>
          </a:prstGeom>
        </p:spPr>
      </p:pic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898525" y="3048000"/>
          <a:ext cx="7432675" cy="2498725"/>
        </p:xfrm>
        <a:graphic>
          <a:graphicData uri="http://schemas.openxmlformats.org/presentationml/2006/ole">
            <p:oleObj spid="_x0000_s187397" name="Equation" r:id="rId5" imgW="2946240" imgH="990360" progId="Equation.DSMT4">
              <p:embed/>
            </p:oleObj>
          </a:graphicData>
        </a:graphic>
      </p:graphicFrame>
      <p:sp>
        <p:nvSpPr>
          <p:cNvPr id="26" name="Rectangle 25"/>
          <p:cNvSpPr/>
          <p:nvPr/>
        </p:nvSpPr>
        <p:spPr>
          <a:xfrm>
            <a:off x="533400" y="1600200"/>
            <a:ext cx="27432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67400" y="1600200"/>
            <a:ext cx="27432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19800" y="4953000"/>
            <a:ext cx="60960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479925" y="6019800"/>
          <a:ext cx="2166938" cy="533400"/>
        </p:xfrm>
        <a:graphic>
          <a:graphicData uri="http://schemas.openxmlformats.org/presentationml/2006/ole">
            <p:oleObj spid="_x0000_s187398" name="Equation" r:id="rId6" imgW="825480" imgH="203040" progId="Equation.DSMT4">
              <p:embed/>
            </p:oleObj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5562600" y="5562600"/>
            <a:ext cx="5334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7399" name="Object 7"/>
          <p:cNvGraphicFramePr>
            <a:graphicFrameLocks noChangeAspect="1"/>
          </p:cNvGraphicFramePr>
          <p:nvPr/>
        </p:nvGraphicFramePr>
        <p:xfrm>
          <a:off x="914400" y="6096000"/>
          <a:ext cx="2066925" cy="466725"/>
        </p:xfrm>
        <a:graphic>
          <a:graphicData uri="http://schemas.openxmlformats.org/presentationml/2006/ole">
            <p:oleObj spid="_x0000_s187399" name="Equation" r:id="rId7" imgW="78732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440</Words>
  <Application>Microsoft Office PowerPoint</Application>
  <PresentationFormat>On-screen Show (4:3)</PresentationFormat>
  <Paragraphs>242</Paragraphs>
  <Slides>69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2" baseType="lpstr">
      <vt:lpstr>Office Theme</vt:lpstr>
      <vt:lpstr>Equation</vt:lpstr>
      <vt:lpstr>MathType 6.0 Equation</vt:lpstr>
      <vt:lpstr>A Brief Story of  Computing on Private Data</vt:lpstr>
      <vt:lpstr>Agenda</vt:lpstr>
      <vt:lpstr>FHE: The Holy Grail of Cryptography</vt:lpstr>
      <vt:lpstr>Cloud Computing</vt:lpstr>
      <vt:lpstr>Slide 5</vt:lpstr>
      <vt:lpstr>Cloud Computing</vt:lpstr>
      <vt:lpstr>Computing on private data</vt:lpstr>
      <vt:lpstr>Computing on private data</vt:lpstr>
      <vt:lpstr>C-Homomorphism</vt:lpstr>
      <vt:lpstr>C-homomorphic</vt:lpstr>
      <vt:lpstr>RSA is multiplicatively homomorphic</vt:lpstr>
      <vt:lpstr>Fully Homomorphic Encryption (FHE)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Multi-Key/Multi-Scheme FHE</vt:lpstr>
      <vt:lpstr>Single-key FHE</vt:lpstr>
      <vt:lpstr>Is Multi-key FHE Possible?</vt:lpstr>
      <vt:lpstr>Is Multi-scheme FHE Possible?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Leeshya</dc:creator>
  <cp:lastModifiedBy>Leeshya</cp:lastModifiedBy>
  <cp:revision>341</cp:revision>
  <dcterms:created xsi:type="dcterms:W3CDTF">2014-04-18T01:12:57Z</dcterms:created>
  <dcterms:modified xsi:type="dcterms:W3CDTF">2014-05-25T15:25:25Z</dcterms:modified>
</cp:coreProperties>
</file>