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343" r:id="rId5"/>
    <p:sldId id="344" r:id="rId6"/>
    <p:sldId id="338" r:id="rId7"/>
    <p:sldId id="340" r:id="rId8"/>
    <p:sldId id="345" r:id="rId9"/>
    <p:sldId id="346" r:id="rId10"/>
    <p:sldId id="341" r:id="rId11"/>
    <p:sldId id="350" r:id="rId12"/>
    <p:sldId id="347" r:id="rId13"/>
    <p:sldId id="34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92112"/>
  </p:normalViewPr>
  <p:slideViewPr>
    <p:cSldViewPr snapToGrid="0">
      <p:cViewPr varScale="1">
        <p:scale>
          <a:sx n="112" d="100"/>
          <a:sy n="11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/>
              <a:t>Linearity </a:t>
            </a:r>
            <a:r>
              <a:rPr lang="en-GB" sz="4400" b="1" dirty="0"/>
              <a:t>and State Space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1"/>
    </mc:Choice>
    <mc:Fallback xmlns="">
      <p:transition spd="slow" advTm="21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Note how the output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0" dirty="0"/>
                  <a:t> (a vector) is a combination of inputs and current state after a transformation (multiplication by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b="0" dirty="0"/>
                  <a:t> respectively) </a:t>
                </a:r>
              </a:p>
              <a:p>
                <a:r>
                  <a:rPr lang="en-GB" dirty="0"/>
                  <a:t>For many real systems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𝑫𝒖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not necessary, so;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GB" b="1" dirty="0"/>
              </a:p>
              <a:p>
                <a:pPr>
                  <a:lnSpc>
                    <a:spcPct val="100000"/>
                  </a:lnSpc>
                </a:pPr>
                <a:r>
                  <a:rPr lang="en-GB" dirty="0"/>
                  <a:t>The output is just the states multiplied by some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(a property of the system)</a:t>
                </a:r>
                <a:endParaRPr lang="en-GB" b="1" dirty="0"/>
              </a:p>
              <a:p>
                <a:endParaRPr lang="en-GB" b="1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14EB66-B1E4-B744-9269-3992BEF44292}"/>
              </a:ext>
            </a:extLst>
          </p:cNvPr>
          <p:cNvSpPr txBox="1"/>
          <p:nvPr/>
        </p:nvSpPr>
        <p:spPr>
          <a:xfrm>
            <a:off x="948267" y="6324600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85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3"/>
    </mc:Choice>
    <mc:Fallback xmlns="">
      <p:transition spd="slow" advTm="790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C54-1F57-354C-8EAD-74E3F32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5971-7057-CC41-BAAB-0E50808C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  <a:p>
            <a:r>
              <a:rPr lang="en-US" dirty="0"/>
              <a:t>State 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35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4"/>
    </mc:Choice>
    <mc:Fallback xmlns="">
      <p:transition spd="slow" advTm="854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7D1B-B7BC-564B-BD2E-8F442CC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CB3C8-160E-A44A-966C-3E1A98480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"/>
    </mc:Choice>
    <mc:Fallback xmlns="">
      <p:transition spd="slow" advTm="34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EA9-F2C2-E648-88BA-A70B9FC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74053"/>
            <a:ext cx="10515600" cy="1325563"/>
          </a:xfrm>
        </p:spPr>
        <p:txBody>
          <a:bodyPr/>
          <a:lstStyle/>
          <a:p>
            <a:r>
              <a:rPr lang="en-US" dirty="0"/>
              <a:t>Tutorial - State Space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Try for yourself;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Spring stiffness;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  <a:blipFill>
                <a:blip r:embed="rId3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B9D421-C0F5-174F-8B77-D2D105261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64"/>
          <a:stretch/>
        </p:blipFill>
        <p:spPr>
          <a:xfrm>
            <a:off x="976394" y="2060522"/>
            <a:ext cx="2949790" cy="293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38119-69E4-5641-AB6E-3F90741421C1}"/>
              </a:ext>
            </a:extLst>
          </p:cNvPr>
          <p:cNvSpPr txBox="1"/>
          <p:nvPr/>
        </p:nvSpPr>
        <p:spPr>
          <a:xfrm>
            <a:off x="976394" y="5289789"/>
            <a:ext cx="2949790" cy="92333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convention: +</a:t>
            </a:r>
            <a:r>
              <a:rPr lang="en-US" dirty="0" err="1"/>
              <a:t>ve</a:t>
            </a:r>
            <a:r>
              <a:rPr lang="en-US" dirty="0"/>
              <a:t> direction indicated</a:t>
            </a:r>
          </a:p>
          <a:p>
            <a:pPr algn="ctr"/>
            <a:r>
              <a:rPr lang="en-US" dirty="0"/>
              <a:t>by arrow heads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5017-C0BB-A840-AD71-297451B44B34}"/>
              </a:ext>
            </a:extLst>
          </p:cNvPr>
          <p:cNvSpPr txBox="1"/>
          <p:nvPr/>
        </p:nvSpPr>
        <p:spPr>
          <a:xfrm>
            <a:off x="10853928" y="55290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EA45E-24AA-7444-B6D2-DC3BAEC387D6}"/>
              </a:ext>
            </a:extLst>
          </p:cNvPr>
          <p:cNvSpPr/>
          <p:nvPr/>
        </p:nvSpPr>
        <p:spPr>
          <a:xfrm>
            <a:off x="5395608" y="3385137"/>
            <a:ext cx="5901070" cy="257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"/>
    </mc:Choice>
    <mc:Fallback xmlns="">
      <p:transition spd="slow" advTm="6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Linear systems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State-space representation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2050" name="Picture 2" descr="State-space representation - Wikipedia">
            <a:extLst>
              <a:ext uri="{FF2B5EF4-FFF2-40B4-BE49-F238E27FC236}">
                <a16:creationId xmlns:a16="http://schemas.microsoft.com/office/drawing/2014/main" id="{5E11CB0E-E703-B94B-924D-0E0ED241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08" y="1383945"/>
            <a:ext cx="5994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2"/>
    </mc:Choice>
    <mc:Fallback xmlns="">
      <p:transition spd="slow" advTm="348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22766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Linear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In mathematics a system is said to be linear if*;</a:t>
                </a:r>
              </a:p>
              <a:p>
                <a:pPr marL="0" indent="0" algn="ctr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GB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/>
                  <a:t>Or more generally  </a:t>
                </a:r>
              </a:p>
              <a:p>
                <a:pPr marL="0" indent="0" algn="ctr">
                  <a:buNone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Technically, including a constant term makes the system non-linear;</a:t>
                </a: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This is known as an affine function (system) and can be dealt with in much the same way as a truly linear system.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  <a:blipFill>
                <a:blip r:embed="rId2"/>
                <a:stretch>
                  <a:fillRect l="-1079" t="-2192" r="-1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4D8135E-42B7-9149-90E0-3A3D10138292}"/>
              </a:ext>
            </a:extLst>
          </p:cNvPr>
          <p:cNvSpPr txBox="1">
            <a:spLocks/>
          </p:cNvSpPr>
          <p:nvPr/>
        </p:nvSpPr>
        <p:spPr>
          <a:xfrm>
            <a:off x="510823" y="232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Linear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41578-755A-5D4B-B787-7A1B69B1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22" y="-23487"/>
            <a:ext cx="4204569" cy="315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31478-B272-B049-B99C-81174533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120" y="3079411"/>
            <a:ext cx="4204571" cy="31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55423-B1CC-C849-AF04-33871104DDBE}"/>
              </a:ext>
            </a:extLst>
          </p:cNvPr>
          <p:cNvSpPr txBox="1"/>
          <p:nvPr/>
        </p:nvSpPr>
        <p:spPr>
          <a:xfrm>
            <a:off x="10421655" y="1929008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01936-7A47-834E-A2F7-9A2FCA3CE897}"/>
              </a:ext>
            </a:extLst>
          </p:cNvPr>
          <p:cNvSpPr txBox="1"/>
          <p:nvPr/>
        </p:nvSpPr>
        <p:spPr>
          <a:xfrm>
            <a:off x="10369931" y="4974963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</a:t>
            </a:r>
            <a:r>
              <a:rPr lang="en-US" dirty="0" err="1"/>
              <a:t>k+ax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C0610-13C0-E945-805D-8822ED0F3D2B}"/>
              </a:ext>
            </a:extLst>
          </p:cNvPr>
          <p:cNvSpPr txBox="1"/>
          <p:nvPr/>
        </p:nvSpPr>
        <p:spPr>
          <a:xfrm>
            <a:off x="269309" y="6102036"/>
            <a:ext cx="7546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*the actual definition is a bit more technical and is written in terms of the principle of superposition, </a:t>
            </a:r>
          </a:p>
          <a:p>
            <a:r>
              <a:rPr lang="en-GB" sz="1400" dirty="0"/>
              <a:t>we will focus on linear systems so the exact definition doesn’t matter (but please look it up!)</a:t>
            </a:r>
          </a:p>
        </p:txBody>
      </p:sp>
    </p:spTree>
    <p:extLst>
      <p:ext uri="{BB962C8B-B14F-4D97-AF65-F5344CB8AC3E}">
        <p14:creationId xmlns:p14="http://schemas.microsoft.com/office/powerpoint/2010/main" val="26073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53"/>
    </mc:Choice>
    <mc:Fallback xmlns="">
      <p:transition spd="slow" advTm="183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0B7-C5F3-B644-893A-2C8C3F82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CD90-2C23-AC46-AC4B-B70C88D0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28145" cy="4351338"/>
          </a:xfrm>
        </p:spPr>
        <p:txBody>
          <a:bodyPr/>
          <a:lstStyle/>
          <a:p>
            <a:r>
              <a:rPr lang="en-US" dirty="0"/>
              <a:t>Linear systems are important since the mathematics around them is more fully developed.</a:t>
            </a:r>
          </a:p>
          <a:p>
            <a:r>
              <a:rPr lang="en-US" dirty="0"/>
              <a:t>There are many open questions around non-linear systems including finding of more general solutions.</a:t>
            </a:r>
          </a:p>
          <a:p>
            <a:r>
              <a:rPr lang="en-US" dirty="0"/>
              <a:t>Most non-linear systems can be </a:t>
            </a:r>
            <a:r>
              <a:rPr lang="en-US" dirty="0" err="1"/>
              <a:t>linearised</a:t>
            </a:r>
            <a:r>
              <a:rPr lang="en-US" dirty="0"/>
              <a:t> (around a point) which provides a means of making some intractable nonlinear system problems tractable.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7EC50-CF9E-6F41-B0FD-32BEB2C3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86" y="579502"/>
            <a:ext cx="38100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8BF6C-6166-E349-A1E6-49CEAE8AD86B}"/>
              </a:ext>
            </a:extLst>
          </p:cNvPr>
          <p:cNvSpPr txBox="1"/>
          <p:nvPr/>
        </p:nvSpPr>
        <p:spPr>
          <a:xfrm>
            <a:off x="8430017" y="3657600"/>
            <a:ext cx="322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Linearisation</a:t>
            </a:r>
            <a:r>
              <a:rPr lang="en-US" dirty="0"/>
              <a:t> around x for f(x).  Note that the approximation is good close to x but less good as one moves away from x to f(</a:t>
            </a:r>
            <a:r>
              <a:rPr lang="en-US" dirty="0" err="1"/>
              <a:t>x+h</a:t>
            </a:r>
            <a:r>
              <a:rPr lang="en-US" dirty="0"/>
              <a:t>) for example.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69314-1E12-3D46-8CD1-B35C4C91FCEE}"/>
              </a:ext>
            </a:extLst>
          </p:cNvPr>
          <p:cNvSpPr txBox="1"/>
          <p:nvPr/>
        </p:nvSpPr>
        <p:spPr>
          <a:xfrm>
            <a:off x="9158248" y="365125"/>
            <a:ext cx="219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correction…traced out by the green line, f(x)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27529-B3C6-6245-BDB5-63EF71F4A5EE}"/>
              </a:ext>
            </a:extLst>
          </p:cNvPr>
          <p:cNvCxnSpPr/>
          <p:nvPr/>
        </p:nvCxnSpPr>
        <p:spPr>
          <a:xfrm>
            <a:off x="10936941" y="1075765"/>
            <a:ext cx="416859" cy="21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36"/>
    </mc:Choice>
    <mc:Fallback xmlns="">
      <p:transition spd="slow" advTm="168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420-5547-D349-8035-61EB0DD0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" y="196352"/>
            <a:ext cx="10515600" cy="1325563"/>
          </a:xfrm>
        </p:spPr>
        <p:txBody>
          <a:bodyPr/>
          <a:lstStyle/>
          <a:p>
            <a:r>
              <a:rPr lang="en-US" b="1" dirty="0"/>
              <a:t>Linear or non-linear??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3BBA-44B7-9945-8843-EFD413DD5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64"/>
          <a:stretch/>
        </p:blipFill>
        <p:spPr>
          <a:xfrm>
            <a:off x="4447257" y="1232883"/>
            <a:ext cx="2949790" cy="2930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/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70000"/>
                  </a:lnSpc>
                </a:pPr>
                <a:r>
                  <a:rPr lang="en-GB" b="1" u="sng" dirty="0">
                    <a:latin typeface="Cambria Math" panose="02040503050406030204" pitchFamily="18" charset="0"/>
                  </a:rPr>
                  <a:t>System Equations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9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07"/>
    </mc:Choice>
    <mc:Fallback xmlns="">
      <p:transition spd="slow" advTm="1116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2009-A667-AC4A-80AA-F02B28FF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70053"/>
            <a:ext cx="10515600" cy="1325563"/>
          </a:xfrm>
        </p:spPr>
        <p:txBody>
          <a:bodyPr/>
          <a:lstStyle/>
          <a:p>
            <a:r>
              <a:rPr lang="en-US" b="1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mathematical description of the system states is written as a set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coupled first order equations;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we restrict our type of system to those that are (very nearly) linear and time invariant, we can write the system state change i.e. </a:t>
                </a:r>
                <a:r>
                  <a:rPr lang="en-US" sz="2000" i="1" dirty="0"/>
                  <a:t>state equations</a:t>
                </a:r>
                <a:r>
                  <a:rPr lang="en-US" sz="2000" dirty="0"/>
                  <a:t> as a linear combination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number of states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number of inputs.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  <a:blipFill>
                <a:blip r:embed="rId4"/>
                <a:stretch>
                  <a:fillRect l="-724" t="-1657" r="-603" b="-1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21"/>
    </mc:Choice>
    <mc:Fallback xmlns="">
      <p:transition spd="slow" advTm="2287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Writing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limUpp>
                                          <m:limUp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lim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lim>
                                        </m:limUpp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li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lim>
                      </m:limUp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B4155E15-BEC0-4F42-B78C-F29A327FC30B}"/>
              </a:ext>
            </a:extLst>
          </p:cNvPr>
          <p:cNvSpPr/>
          <p:nvPr/>
        </p:nvSpPr>
        <p:spPr>
          <a:xfrm>
            <a:off x="4949952" y="5413248"/>
            <a:ext cx="2231136" cy="975360"/>
          </a:xfrm>
          <a:custGeom>
            <a:avLst/>
            <a:gdLst>
              <a:gd name="connsiteX0" fmla="*/ 1389888 w 2231136"/>
              <a:gd name="connsiteY0" fmla="*/ 134112 h 975360"/>
              <a:gd name="connsiteX1" fmla="*/ 1207008 w 2231136"/>
              <a:gd name="connsiteY1" fmla="*/ 109728 h 975360"/>
              <a:gd name="connsiteX2" fmla="*/ 1170432 w 2231136"/>
              <a:gd name="connsiteY2" fmla="*/ 97536 h 975360"/>
              <a:gd name="connsiteX3" fmla="*/ 1072896 w 2231136"/>
              <a:gd name="connsiteY3" fmla="*/ 73152 h 975360"/>
              <a:gd name="connsiteX4" fmla="*/ 1024128 w 2231136"/>
              <a:gd name="connsiteY4" fmla="*/ 60960 h 975360"/>
              <a:gd name="connsiteX5" fmla="*/ 950976 w 2231136"/>
              <a:gd name="connsiteY5" fmla="*/ 36576 h 975360"/>
              <a:gd name="connsiteX6" fmla="*/ 914400 w 2231136"/>
              <a:gd name="connsiteY6" fmla="*/ 24384 h 975360"/>
              <a:gd name="connsiteX7" fmla="*/ 768096 w 2231136"/>
              <a:gd name="connsiteY7" fmla="*/ 0 h 975360"/>
              <a:gd name="connsiteX8" fmla="*/ 365760 w 2231136"/>
              <a:gd name="connsiteY8" fmla="*/ 12192 h 975360"/>
              <a:gd name="connsiteX9" fmla="*/ 256032 w 2231136"/>
              <a:gd name="connsiteY9" fmla="*/ 73152 h 975360"/>
              <a:gd name="connsiteX10" fmla="*/ 182880 w 2231136"/>
              <a:gd name="connsiteY10" fmla="*/ 109728 h 975360"/>
              <a:gd name="connsiteX11" fmla="*/ 109728 w 2231136"/>
              <a:gd name="connsiteY11" fmla="*/ 170688 h 975360"/>
              <a:gd name="connsiteX12" fmla="*/ 36576 w 2231136"/>
              <a:gd name="connsiteY12" fmla="*/ 231648 h 975360"/>
              <a:gd name="connsiteX13" fmla="*/ 12192 w 2231136"/>
              <a:gd name="connsiteY13" fmla="*/ 304800 h 975360"/>
              <a:gd name="connsiteX14" fmla="*/ 0 w 2231136"/>
              <a:gd name="connsiteY14" fmla="*/ 341376 h 975360"/>
              <a:gd name="connsiteX15" fmla="*/ 36576 w 2231136"/>
              <a:gd name="connsiteY15" fmla="*/ 585216 h 975360"/>
              <a:gd name="connsiteX16" fmla="*/ 48768 w 2231136"/>
              <a:gd name="connsiteY16" fmla="*/ 621792 h 975360"/>
              <a:gd name="connsiteX17" fmla="*/ 146304 w 2231136"/>
              <a:gd name="connsiteY17" fmla="*/ 731520 h 975360"/>
              <a:gd name="connsiteX18" fmla="*/ 219456 w 2231136"/>
              <a:gd name="connsiteY18" fmla="*/ 780288 h 975360"/>
              <a:gd name="connsiteX19" fmla="*/ 292608 w 2231136"/>
              <a:gd name="connsiteY19" fmla="*/ 804672 h 975360"/>
              <a:gd name="connsiteX20" fmla="*/ 329184 w 2231136"/>
              <a:gd name="connsiteY20" fmla="*/ 816864 h 975360"/>
              <a:gd name="connsiteX21" fmla="*/ 426720 w 2231136"/>
              <a:gd name="connsiteY21" fmla="*/ 841248 h 975360"/>
              <a:gd name="connsiteX22" fmla="*/ 475488 w 2231136"/>
              <a:gd name="connsiteY22" fmla="*/ 853440 h 975360"/>
              <a:gd name="connsiteX23" fmla="*/ 548640 w 2231136"/>
              <a:gd name="connsiteY23" fmla="*/ 877824 h 975360"/>
              <a:gd name="connsiteX24" fmla="*/ 585216 w 2231136"/>
              <a:gd name="connsiteY24" fmla="*/ 890016 h 975360"/>
              <a:gd name="connsiteX25" fmla="*/ 694944 w 2231136"/>
              <a:gd name="connsiteY25" fmla="*/ 914400 h 975360"/>
              <a:gd name="connsiteX26" fmla="*/ 841248 w 2231136"/>
              <a:gd name="connsiteY26" fmla="*/ 938784 h 975360"/>
              <a:gd name="connsiteX27" fmla="*/ 877824 w 2231136"/>
              <a:gd name="connsiteY27" fmla="*/ 950976 h 975360"/>
              <a:gd name="connsiteX28" fmla="*/ 1085088 w 2231136"/>
              <a:gd name="connsiteY28" fmla="*/ 975360 h 975360"/>
              <a:gd name="connsiteX29" fmla="*/ 1450848 w 2231136"/>
              <a:gd name="connsiteY29" fmla="*/ 963168 h 975360"/>
              <a:gd name="connsiteX30" fmla="*/ 1572768 w 2231136"/>
              <a:gd name="connsiteY30" fmla="*/ 938784 h 975360"/>
              <a:gd name="connsiteX31" fmla="*/ 1694688 w 2231136"/>
              <a:gd name="connsiteY31" fmla="*/ 902208 h 975360"/>
              <a:gd name="connsiteX32" fmla="*/ 1731264 w 2231136"/>
              <a:gd name="connsiteY32" fmla="*/ 890016 h 975360"/>
              <a:gd name="connsiteX33" fmla="*/ 1767840 w 2231136"/>
              <a:gd name="connsiteY33" fmla="*/ 877824 h 975360"/>
              <a:gd name="connsiteX34" fmla="*/ 1804416 w 2231136"/>
              <a:gd name="connsiteY34" fmla="*/ 853440 h 975360"/>
              <a:gd name="connsiteX35" fmla="*/ 1889760 w 2231136"/>
              <a:gd name="connsiteY35" fmla="*/ 816864 h 975360"/>
              <a:gd name="connsiteX36" fmla="*/ 1962912 w 2231136"/>
              <a:gd name="connsiteY36" fmla="*/ 768096 h 975360"/>
              <a:gd name="connsiteX37" fmla="*/ 1999488 w 2231136"/>
              <a:gd name="connsiteY37" fmla="*/ 731520 h 975360"/>
              <a:gd name="connsiteX38" fmla="*/ 2036064 w 2231136"/>
              <a:gd name="connsiteY38" fmla="*/ 719328 h 975360"/>
              <a:gd name="connsiteX39" fmla="*/ 2097024 w 2231136"/>
              <a:gd name="connsiteY39" fmla="*/ 670560 h 975360"/>
              <a:gd name="connsiteX40" fmla="*/ 2121408 w 2231136"/>
              <a:gd name="connsiteY40" fmla="*/ 633984 h 975360"/>
              <a:gd name="connsiteX41" fmla="*/ 2157984 w 2231136"/>
              <a:gd name="connsiteY41" fmla="*/ 597408 h 975360"/>
              <a:gd name="connsiteX42" fmla="*/ 2206752 w 2231136"/>
              <a:gd name="connsiteY42" fmla="*/ 524256 h 975360"/>
              <a:gd name="connsiteX43" fmla="*/ 2231136 w 2231136"/>
              <a:gd name="connsiteY43" fmla="*/ 451104 h 975360"/>
              <a:gd name="connsiteX44" fmla="*/ 2218944 w 2231136"/>
              <a:gd name="connsiteY44" fmla="*/ 280416 h 975360"/>
              <a:gd name="connsiteX45" fmla="*/ 2194560 w 2231136"/>
              <a:gd name="connsiteY45" fmla="*/ 243840 h 975360"/>
              <a:gd name="connsiteX46" fmla="*/ 2121408 w 2231136"/>
              <a:gd name="connsiteY46" fmla="*/ 195072 h 975360"/>
              <a:gd name="connsiteX47" fmla="*/ 2084832 w 2231136"/>
              <a:gd name="connsiteY47" fmla="*/ 170688 h 975360"/>
              <a:gd name="connsiteX48" fmla="*/ 2048256 w 2231136"/>
              <a:gd name="connsiteY48" fmla="*/ 158496 h 975360"/>
              <a:gd name="connsiteX49" fmla="*/ 2011680 w 2231136"/>
              <a:gd name="connsiteY49" fmla="*/ 134112 h 975360"/>
              <a:gd name="connsiteX50" fmla="*/ 1950720 w 2231136"/>
              <a:gd name="connsiteY50" fmla="*/ 121920 h 975360"/>
              <a:gd name="connsiteX51" fmla="*/ 1524000 w 2231136"/>
              <a:gd name="connsiteY51" fmla="*/ 85344 h 975360"/>
              <a:gd name="connsiteX52" fmla="*/ 1353312 w 2231136"/>
              <a:gd name="connsiteY52" fmla="*/ 97536 h 975360"/>
              <a:gd name="connsiteX53" fmla="*/ 1280160 w 2231136"/>
              <a:gd name="connsiteY53" fmla="*/ 121920 h 975360"/>
              <a:gd name="connsiteX54" fmla="*/ 1243584 w 2231136"/>
              <a:gd name="connsiteY54" fmla="*/ 134112 h 975360"/>
              <a:gd name="connsiteX55" fmla="*/ 1207008 w 2231136"/>
              <a:gd name="connsiteY55" fmla="*/ 146304 h 975360"/>
              <a:gd name="connsiteX56" fmla="*/ 1170432 w 2231136"/>
              <a:gd name="connsiteY56" fmla="*/ 170688 h 975360"/>
              <a:gd name="connsiteX57" fmla="*/ 1133856 w 2231136"/>
              <a:gd name="connsiteY57" fmla="*/ 182880 h 975360"/>
              <a:gd name="connsiteX58" fmla="*/ 1085088 w 2231136"/>
              <a:gd name="connsiteY58" fmla="*/ 219456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1136" h="975360">
                <a:moveTo>
                  <a:pt x="1389888" y="134112"/>
                </a:moveTo>
                <a:cubicBezTo>
                  <a:pt x="1337062" y="128242"/>
                  <a:pt x="1261734" y="121889"/>
                  <a:pt x="1207008" y="109728"/>
                </a:cubicBezTo>
                <a:cubicBezTo>
                  <a:pt x="1194463" y="106940"/>
                  <a:pt x="1182831" y="100917"/>
                  <a:pt x="1170432" y="97536"/>
                </a:cubicBezTo>
                <a:cubicBezTo>
                  <a:pt x="1138100" y="88718"/>
                  <a:pt x="1105408" y="81280"/>
                  <a:pt x="1072896" y="73152"/>
                </a:cubicBezTo>
                <a:cubicBezTo>
                  <a:pt x="1056640" y="69088"/>
                  <a:pt x="1040024" y="66259"/>
                  <a:pt x="1024128" y="60960"/>
                </a:cubicBezTo>
                <a:lnTo>
                  <a:pt x="950976" y="36576"/>
                </a:lnTo>
                <a:cubicBezTo>
                  <a:pt x="938784" y="32512"/>
                  <a:pt x="927077" y="26497"/>
                  <a:pt x="914400" y="24384"/>
                </a:cubicBezTo>
                <a:lnTo>
                  <a:pt x="768096" y="0"/>
                </a:lnTo>
                <a:cubicBezTo>
                  <a:pt x="633984" y="4064"/>
                  <a:pt x="499727" y="4749"/>
                  <a:pt x="365760" y="12192"/>
                </a:cubicBezTo>
                <a:cubicBezTo>
                  <a:pt x="330645" y="14143"/>
                  <a:pt x="273148" y="61741"/>
                  <a:pt x="256032" y="73152"/>
                </a:cubicBezTo>
                <a:cubicBezTo>
                  <a:pt x="208763" y="104665"/>
                  <a:pt x="233357" y="92902"/>
                  <a:pt x="182880" y="109728"/>
                </a:cubicBezTo>
                <a:cubicBezTo>
                  <a:pt x="76023" y="216585"/>
                  <a:pt x="211573" y="85818"/>
                  <a:pt x="109728" y="170688"/>
                </a:cubicBezTo>
                <a:cubicBezTo>
                  <a:pt x="15854" y="248917"/>
                  <a:pt x="127387" y="171107"/>
                  <a:pt x="36576" y="231648"/>
                </a:cubicBezTo>
                <a:lnTo>
                  <a:pt x="12192" y="304800"/>
                </a:lnTo>
                <a:lnTo>
                  <a:pt x="0" y="341376"/>
                </a:lnTo>
                <a:cubicBezTo>
                  <a:pt x="14023" y="537702"/>
                  <a:pt x="-5846" y="457950"/>
                  <a:pt x="36576" y="585216"/>
                </a:cubicBezTo>
                <a:cubicBezTo>
                  <a:pt x="40640" y="597408"/>
                  <a:pt x="41639" y="611099"/>
                  <a:pt x="48768" y="621792"/>
                </a:cubicBezTo>
                <a:cubicBezTo>
                  <a:pt x="78086" y="665769"/>
                  <a:pt x="96196" y="698115"/>
                  <a:pt x="146304" y="731520"/>
                </a:cubicBezTo>
                <a:cubicBezTo>
                  <a:pt x="170688" y="747776"/>
                  <a:pt x="191654" y="771021"/>
                  <a:pt x="219456" y="780288"/>
                </a:cubicBezTo>
                <a:lnTo>
                  <a:pt x="292608" y="804672"/>
                </a:lnTo>
                <a:cubicBezTo>
                  <a:pt x="304800" y="808736"/>
                  <a:pt x="316716" y="813747"/>
                  <a:pt x="329184" y="816864"/>
                </a:cubicBezTo>
                <a:lnTo>
                  <a:pt x="426720" y="841248"/>
                </a:lnTo>
                <a:cubicBezTo>
                  <a:pt x="442976" y="845312"/>
                  <a:pt x="459592" y="848141"/>
                  <a:pt x="475488" y="853440"/>
                </a:cubicBezTo>
                <a:lnTo>
                  <a:pt x="548640" y="877824"/>
                </a:lnTo>
                <a:cubicBezTo>
                  <a:pt x="560832" y="881888"/>
                  <a:pt x="572748" y="886899"/>
                  <a:pt x="585216" y="890016"/>
                </a:cubicBezTo>
                <a:cubicBezTo>
                  <a:pt x="634062" y="902228"/>
                  <a:pt x="642318" y="905113"/>
                  <a:pt x="694944" y="914400"/>
                </a:cubicBezTo>
                <a:cubicBezTo>
                  <a:pt x="743632" y="922992"/>
                  <a:pt x="794344" y="923149"/>
                  <a:pt x="841248" y="938784"/>
                </a:cubicBezTo>
                <a:cubicBezTo>
                  <a:pt x="853440" y="942848"/>
                  <a:pt x="865222" y="948456"/>
                  <a:pt x="877824" y="950976"/>
                </a:cubicBezTo>
                <a:cubicBezTo>
                  <a:pt x="931728" y="961757"/>
                  <a:pt x="1036723" y="970524"/>
                  <a:pt x="1085088" y="975360"/>
                </a:cubicBezTo>
                <a:cubicBezTo>
                  <a:pt x="1207008" y="971296"/>
                  <a:pt x="1329202" y="972291"/>
                  <a:pt x="1450848" y="963168"/>
                </a:cubicBezTo>
                <a:cubicBezTo>
                  <a:pt x="1492177" y="960068"/>
                  <a:pt x="1532561" y="948836"/>
                  <a:pt x="1572768" y="938784"/>
                </a:cubicBezTo>
                <a:cubicBezTo>
                  <a:pt x="1646472" y="920358"/>
                  <a:pt x="1605640" y="931891"/>
                  <a:pt x="1694688" y="902208"/>
                </a:cubicBezTo>
                <a:lnTo>
                  <a:pt x="1731264" y="890016"/>
                </a:lnTo>
                <a:cubicBezTo>
                  <a:pt x="1743456" y="885952"/>
                  <a:pt x="1757147" y="884953"/>
                  <a:pt x="1767840" y="877824"/>
                </a:cubicBezTo>
                <a:cubicBezTo>
                  <a:pt x="1780032" y="869696"/>
                  <a:pt x="1791310" y="859993"/>
                  <a:pt x="1804416" y="853440"/>
                </a:cubicBezTo>
                <a:cubicBezTo>
                  <a:pt x="1905319" y="802989"/>
                  <a:pt x="1762910" y="892974"/>
                  <a:pt x="1889760" y="816864"/>
                </a:cubicBezTo>
                <a:cubicBezTo>
                  <a:pt x="1914890" y="801786"/>
                  <a:pt x="1942190" y="788818"/>
                  <a:pt x="1962912" y="768096"/>
                </a:cubicBezTo>
                <a:cubicBezTo>
                  <a:pt x="1975104" y="755904"/>
                  <a:pt x="1985142" y="741084"/>
                  <a:pt x="1999488" y="731520"/>
                </a:cubicBezTo>
                <a:cubicBezTo>
                  <a:pt x="2010181" y="724391"/>
                  <a:pt x="2023872" y="723392"/>
                  <a:pt x="2036064" y="719328"/>
                </a:cubicBezTo>
                <a:cubicBezTo>
                  <a:pt x="2105945" y="614506"/>
                  <a:pt x="2012896" y="737863"/>
                  <a:pt x="2097024" y="670560"/>
                </a:cubicBezTo>
                <a:cubicBezTo>
                  <a:pt x="2108466" y="661406"/>
                  <a:pt x="2112027" y="645241"/>
                  <a:pt x="2121408" y="633984"/>
                </a:cubicBezTo>
                <a:cubicBezTo>
                  <a:pt x="2132446" y="620738"/>
                  <a:pt x="2147398" y="611018"/>
                  <a:pt x="2157984" y="597408"/>
                </a:cubicBezTo>
                <a:cubicBezTo>
                  <a:pt x="2175976" y="574275"/>
                  <a:pt x="2197485" y="552058"/>
                  <a:pt x="2206752" y="524256"/>
                </a:cubicBezTo>
                <a:lnTo>
                  <a:pt x="2231136" y="451104"/>
                </a:lnTo>
                <a:cubicBezTo>
                  <a:pt x="2227072" y="394208"/>
                  <a:pt x="2228857" y="336589"/>
                  <a:pt x="2218944" y="280416"/>
                </a:cubicBezTo>
                <a:cubicBezTo>
                  <a:pt x="2216398" y="265986"/>
                  <a:pt x="2205587" y="253489"/>
                  <a:pt x="2194560" y="243840"/>
                </a:cubicBezTo>
                <a:cubicBezTo>
                  <a:pt x="2172505" y="224542"/>
                  <a:pt x="2145792" y="211328"/>
                  <a:pt x="2121408" y="195072"/>
                </a:cubicBezTo>
                <a:cubicBezTo>
                  <a:pt x="2109216" y="186944"/>
                  <a:pt x="2098733" y="175322"/>
                  <a:pt x="2084832" y="170688"/>
                </a:cubicBezTo>
                <a:cubicBezTo>
                  <a:pt x="2072640" y="166624"/>
                  <a:pt x="2059751" y="164243"/>
                  <a:pt x="2048256" y="158496"/>
                </a:cubicBezTo>
                <a:cubicBezTo>
                  <a:pt x="2035150" y="151943"/>
                  <a:pt x="2025400" y="139257"/>
                  <a:pt x="2011680" y="134112"/>
                </a:cubicBezTo>
                <a:cubicBezTo>
                  <a:pt x="1992277" y="126836"/>
                  <a:pt x="1971295" y="124389"/>
                  <a:pt x="1950720" y="121920"/>
                </a:cubicBezTo>
                <a:cubicBezTo>
                  <a:pt x="1760325" y="99073"/>
                  <a:pt x="1702943" y="97274"/>
                  <a:pt x="1524000" y="85344"/>
                </a:cubicBezTo>
                <a:cubicBezTo>
                  <a:pt x="1467104" y="89408"/>
                  <a:pt x="1409722" y="89075"/>
                  <a:pt x="1353312" y="97536"/>
                </a:cubicBezTo>
                <a:cubicBezTo>
                  <a:pt x="1327893" y="101349"/>
                  <a:pt x="1304544" y="113792"/>
                  <a:pt x="1280160" y="121920"/>
                </a:cubicBezTo>
                <a:lnTo>
                  <a:pt x="1243584" y="134112"/>
                </a:lnTo>
                <a:cubicBezTo>
                  <a:pt x="1231392" y="138176"/>
                  <a:pt x="1217701" y="139175"/>
                  <a:pt x="1207008" y="146304"/>
                </a:cubicBezTo>
                <a:cubicBezTo>
                  <a:pt x="1194816" y="154432"/>
                  <a:pt x="1183538" y="164135"/>
                  <a:pt x="1170432" y="170688"/>
                </a:cubicBezTo>
                <a:cubicBezTo>
                  <a:pt x="1158937" y="176435"/>
                  <a:pt x="1145351" y="177133"/>
                  <a:pt x="1133856" y="182880"/>
                </a:cubicBezTo>
                <a:cubicBezTo>
                  <a:pt x="1106284" y="196666"/>
                  <a:pt x="1102234" y="202310"/>
                  <a:pt x="1085088" y="219456"/>
                </a:cubicBezTo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339D723-BC1E-3848-9DF7-5AF5D0F46091}"/>
              </a:ext>
            </a:extLst>
          </p:cNvPr>
          <p:cNvSpPr/>
          <p:nvPr/>
        </p:nvSpPr>
        <p:spPr>
          <a:xfrm>
            <a:off x="7127310" y="5222615"/>
            <a:ext cx="1189972" cy="426623"/>
          </a:xfrm>
          <a:custGeom>
            <a:avLst/>
            <a:gdLst>
              <a:gd name="connsiteX0" fmla="*/ 0 w 1189972"/>
              <a:gd name="connsiteY0" fmla="*/ 426623 h 426623"/>
              <a:gd name="connsiteX1" fmla="*/ 87682 w 1189972"/>
              <a:gd name="connsiteY1" fmla="*/ 376519 h 426623"/>
              <a:gd name="connsiteX2" fmla="*/ 162838 w 1189972"/>
              <a:gd name="connsiteY2" fmla="*/ 326415 h 426623"/>
              <a:gd name="connsiteX3" fmla="*/ 200416 w 1189972"/>
              <a:gd name="connsiteY3" fmla="*/ 301363 h 426623"/>
              <a:gd name="connsiteX4" fmla="*/ 250520 w 1189972"/>
              <a:gd name="connsiteY4" fmla="*/ 288837 h 426623"/>
              <a:gd name="connsiteX5" fmla="*/ 325676 w 1189972"/>
              <a:gd name="connsiteY5" fmla="*/ 251259 h 426623"/>
              <a:gd name="connsiteX6" fmla="*/ 363254 w 1189972"/>
              <a:gd name="connsiteY6" fmla="*/ 226207 h 426623"/>
              <a:gd name="connsiteX7" fmla="*/ 438411 w 1189972"/>
              <a:gd name="connsiteY7" fmla="*/ 201155 h 426623"/>
              <a:gd name="connsiteX8" fmla="*/ 475989 w 1189972"/>
              <a:gd name="connsiteY8" fmla="*/ 188629 h 426623"/>
              <a:gd name="connsiteX9" fmla="*/ 626301 w 1189972"/>
              <a:gd name="connsiteY9" fmla="*/ 138525 h 426623"/>
              <a:gd name="connsiteX10" fmla="*/ 663879 w 1189972"/>
              <a:gd name="connsiteY10" fmla="*/ 125999 h 426623"/>
              <a:gd name="connsiteX11" fmla="*/ 701457 w 1189972"/>
              <a:gd name="connsiteY11" fmla="*/ 113473 h 426623"/>
              <a:gd name="connsiteX12" fmla="*/ 751561 w 1189972"/>
              <a:gd name="connsiteY12" fmla="*/ 100947 h 426623"/>
              <a:gd name="connsiteX13" fmla="*/ 864295 w 1189972"/>
              <a:gd name="connsiteY13" fmla="*/ 63369 h 426623"/>
              <a:gd name="connsiteX14" fmla="*/ 901874 w 1189972"/>
              <a:gd name="connsiteY14" fmla="*/ 50843 h 426623"/>
              <a:gd name="connsiteX15" fmla="*/ 1064712 w 1189972"/>
              <a:gd name="connsiteY15" fmla="*/ 13264 h 426623"/>
              <a:gd name="connsiteX16" fmla="*/ 1139868 w 1189972"/>
              <a:gd name="connsiteY16" fmla="*/ 738 h 426623"/>
              <a:gd name="connsiteX17" fmla="*/ 1189972 w 1189972"/>
              <a:gd name="connsiteY17" fmla="*/ 738 h 4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89972" h="426623">
                <a:moveTo>
                  <a:pt x="0" y="426623"/>
                </a:moveTo>
                <a:cubicBezTo>
                  <a:pt x="29227" y="409922"/>
                  <a:pt x="59013" y="394161"/>
                  <a:pt x="87682" y="376519"/>
                </a:cubicBezTo>
                <a:cubicBezTo>
                  <a:pt x="113324" y="360739"/>
                  <a:pt x="137786" y="343116"/>
                  <a:pt x="162838" y="326415"/>
                </a:cubicBezTo>
                <a:cubicBezTo>
                  <a:pt x="175364" y="318064"/>
                  <a:pt x="185811" y="305014"/>
                  <a:pt x="200416" y="301363"/>
                </a:cubicBezTo>
                <a:lnTo>
                  <a:pt x="250520" y="288837"/>
                </a:lnTo>
                <a:cubicBezTo>
                  <a:pt x="358213" y="217041"/>
                  <a:pt x="221956" y="303119"/>
                  <a:pt x="325676" y="251259"/>
                </a:cubicBezTo>
                <a:cubicBezTo>
                  <a:pt x="339141" y="244526"/>
                  <a:pt x="349497" y="232321"/>
                  <a:pt x="363254" y="226207"/>
                </a:cubicBezTo>
                <a:cubicBezTo>
                  <a:pt x="387385" y="215482"/>
                  <a:pt x="413359" y="209506"/>
                  <a:pt x="438411" y="201155"/>
                </a:cubicBezTo>
                <a:lnTo>
                  <a:pt x="475989" y="188629"/>
                </a:lnTo>
                <a:lnTo>
                  <a:pt x="626301" y="138525"/>
                </a:lnTo>
                <a:lnTo>
                  <a:pt x="663879" y="125999"/>
                </a:lnTo>
                <a:cubicBezTo>
                  <a:pt x="676405" y="121824"/>
                  <a:pt x="688648" y="116675"/>
                  <a:pt x="701457" y="113473"/>
                </a:cubicBezTo>
                <a:cubicBezTo>
                  <a:pt x="718158" y="109298"/>
                  <a:pt x="735072" y="105894"/>
                  <a:pt x="751561" y="100947"/>
                </a:cubicBezTo>
                <a:cubicBezTo>
                  <a:pt x="751566" y="100945"/>
                  <a:pt x="845503" y="69633"/>
                  <a:pt x="864295" y="63369"/>
                </a:cubicBezTo>
                <a:cubicBezTo>
                  <a:pt x="876821" y="59194"/>
                  <a:pt x="889064" y="54046"/>
                  <a:pt x="901874" y="50843"/>
                </a:cubicBezTo>
                <a:cubicBezTo>
                  <a:pt x="981173" y="31018"/>
                  <a:pt x="994021" y="26117"/>
                  <a:pt x="1064712" y="13264"/>
                </a:cubicBezTo>
                <a:cubicBezTo>
                  <a:pt x="1089700" y="8721"/>
                  <a:pt x="1114596" y="3265"/>
                  <a:pt x="1139868" y="738"/>
                </a:cubicBezTo>
                <a:cubicBezTo>
                  <a:pt x="1156486" y="-924"/>
                  <a:pt x="1173271" y="738"/>
                  <a:pt x="1189972" y="738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/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tells us how the states,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li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</m:oMath>
                </a14:m>
                <a:r>
                  <a:rPr lang="en-US" dirty="0"/>
                  <a:t> changes but not what the outputs are.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blipFill>
                <a:blip r:embed="rId5"/>
                <a:stretch>
                  <a:fillRect l="-222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92"/>
    </mc:Choice>
    <mc:Fallback xmlns="">
      <p:transition spd="slow" advTm="1362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1E66-6985-0944-87E4-2C627CCE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states don’t include information necessary for engineering purposes. </a:t>
                </a:r>
              </a:p>
              <a:p>
                <a:r>
                  <a:rPr lang="en-US" dirty="0"/>
                  <a:t>In addition states can be arbitrarily chosen and therefore may not represent anything physically meaningful.</a:t>
                </a:r>
              </a:p>
              <a:p>
                <a:r>
                  <a:rPr lang="en-US" dirty="0"/>
                  <a:t>An output variable (arbitrary) can be written as linear combination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05"/>
    </mc:Choice>
    <mc:Fallback xmlns="">
      <p:transition spd="slow" advTm="2028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D82-A947-1A46-B5C5-3495D352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417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If we are interested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output variables, we can write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equations as;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4175"/>
                <a:ext cx="10515600" cy="4351338"/>
              </a:xfrm>
              <a:blipFill>
                <a:blip r:embed="rId2"/>
                <a:stretch>
                  <a:fillRect l="-965" t="-2332" b="-1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55"/>
    </mc:Choice>
    <mc:Fallback xmlns="">
      <p:transition spd="slow" advTm="770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730</Words>
  <Application>Microsoft Macintosh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Vehicle Dynamics and Simulation</vt:lpstr>
      <vt:lpstr>Lecture overview</vt:lpstr>
      <vt:lpstr>Linear Systems</vt:lpstr>
      <vt:lpstr>Linear Systems</vt:lpstr>
      <vt:lpstr>Linear or non-linear??</vt:lpstr>
      <vt:lpstr>Linear Systems</vt:lpstr>
      <vt:lpstr>State Space Representation</vt:lpstr>
      <vt:lpstr>State Space Representation</vt:lpstr>
      <vt:lpstr>State Space Representation</vt:lpstr>
      <vt:lpstr>State Space representation</vt:lpstr>
      <vt:lpstr>Conclusion</vt:lpstr>
      <vt:lpstr>Tutorial</vt:lpstr>
      <vt:lpstr>Tutorial - State Space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76</cp:revision>
  <cp:lastPrinted>2015-11-09T09:48:03Z</cp:lastPrinted>
  <dcterms:created xsi:type="dcterms:W3CDTF">2015-10-02T12:52:51Z</dcterms:created>
  <dcterms:modified xsi:type="dcterms:W3CDTF">2021-10-12T11:50:11Z</dcterms:modified>
</cp:coreProperties>
</file>