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5" r:id="rId3"/>
    <p:sldId id="333" r:id="rId4"/>
    <p:sldId id="332" r:id="rId5"/>
    <p:sldId id="334" r:id="rId6"/>
    <p:sldId id="311" r:id="rId7"/>
    <p:sldId id="318" r:id="rId8"/>
    <p:sldId id="320" r:id="rId9"/>
    <p:sldId id="306" r:id="rId10"/>
    <p:sldId id="335" r:id="rId11"/>
    <p:sldId id="316" r:id="rId12"/>
    <p:sldId id="337" r:id="rId13"/>
    <p:sldId id="308" r:id="rId14"/>
    <p:sldId id="336" r:id="rId15"/>
    <p:sldId id="309" r:id="rId16"/>
    <p:sldId id="315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73" autoAdjust="0"/>
    <p:restoredTop sz="95764" autoAdjust="0"/>
  </p:normalViewPr>
  <p:slideViewPr>
    <p:cSldViewPr snapToGrid="0">
      <p:cViewPr varScale="1">
        <p:scale>
          <a:sx n="126" d="100"/>
          <a:sy n="126" d="100"/>
        </p:scale>
        <p:origin x="224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2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AD24EC9-7198-4B56-AEF9-BBEDF5640E2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7BF6C75-9EE4-4025-B9CD-A148211DA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4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DA14B43-C65A-4AE6-9D2C-F5DDC46BD09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C970ED3-5561-46E0-A85F-5E16F88FF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36094A-A18A-47F8-97EA-5378F32FFAB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10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 descr="Loughborough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9985-F9B8-4E11-8A40-B153142C5EE0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C0E214A-2EE8-4C7F-A6C3-ACF9AA55BDD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80758"/>
            <a:ext cx="2124460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Vehicle Dynamics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000" b="1" dirty="0"/>
              <a:t>Drivetrain Modelling</a:t>
            </a:r>
          </a:p>
          <a:p>
            <a:endParaRPr lang="en-GB" dirty="0"/>
          </a:p>
          <a:p>
            <a:r>
              <a:rPr lang="en-GB" dirty="0"/>
              <a:t>Dr Byron Mason</a:t>
            </a:r>
          </a:p>
        </p:txBody>
      </p:sp>
    </p:spTree>
    <p:extLst>
      <p:ext uri="{BB962C8B-B14F-4D97-AF65-F5344CB8AC3E}">
        <p14:creationId xmlns:p14="http://schemas.microsoft.com/office/powerpoint/2010/main" val="380940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Engine, Flywheel and Clutch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096000" cy="4486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Clutch switching logic can be complex due to high amplitude, high frequency oscillations that cause switching between locked and unlocked states.</a:t>
                </a:r>
              </a:p>
              <a:p>
                <a:r>
                  <a:rPr lang="en-GB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the clutch unlocks and then returns to locked state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 Zero crossings i.e. oscillating directional changes also cause problems for the solver.</a:t>
                </a:r>
              </a:p>
              <a:p>
                <a:r>
                  <a:rPr lang="en-GB" dirty="0" err="1"/>
                  <a:t>Stateflow</a:t>
                </a:r>
                <a:r>
                  <a:rPr lang="en-GB" dirty="0"/>
                  <a:t> provides an easier way to implement logic.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096000" cy="4486275"/>
              </a:xfrm>
              <a:blipFill>
                <a:blip r:embed="rId2"/>
                <a:stretch>
                  <a:fillRect l="-1800" t="-2989" r="-2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930" t="21975" r="50765" b="10988"/>
          <a:stretch/>
        </p:blipFill>
        <p:spPr>
          <a:xfrm>
            <a:off x="7437863" y="1439413"/>
            <a:ext cx="4144537" cy="4555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4883" y="658574"/>
            <a:ext cx="33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Clutch state-diagram, typical logic</a:t>
            </a:r>
          </a:p>
        </p:txBody>
      </p:sp>
    </p:spTree>
    <p:extLst>
      <p:ext uri="{BB962C8B-B14F-4D97-AF65-F5344CB8AC3E}">
        <p14:creationId xmlns:p14="http://schemas.microsoft.com/office/powerpoint/2010/main" val="406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2" y="154892"/>
            <a:ext cx="10515600" cy="1325563"/>
          </a:xfrm>
        </p:spPr>
        <p:txBody>
          <a:bodyPr/>
          <a:lstStyle/>
          <a:p>
            <a:r>
              <a:rPr lang="en-GB" b="1" dirty="0"/>
              <a:t>Transmission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5732" y="1229795"/>
            <a:ext cx="5680268" cy="510688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Conceptually very simple however speed synchronisation of input and output shafts and inertia ‘switching’ i.e. 1dof -&gt; 2dof -&gt; 1dof adds complexity.</a:t>
            </a:r>
          </a:p>
          <a:p>
            <a:r>
              <a:rPr lang="en-GB" dirty="0"/>
              <a:t>Lash non-linearity excites high frequency dynamics that result in very stiff system – can be dealt with by increasing damping.</a:t>
            </a:r>
          </a:p>
          <a:p>
            <a:r>
              <a:rPr lang="en-GB" dirty="0"/>
              <a:t>Parameterisation can also be troublesome;</a:t>
            </a:r>
          </a:p>
          <a:p>
            <a:pPr lvl="1"/>
            <a:r>
              <a:rPr lang="en-GB" dirty="0"/>
              <a:t>Different frictions and inertias depending on gear ratio.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1029" name="Picture 5" descr="Image result for gearbox">
            <a:extLst>
              <a:ext uri="{FF2B5EF4-FFF2-40B4-BE49-F238E27FC236}">
                <a16:creationId xmlns:a16="http://schemas.microsoft.com/office/drawing/2014/main" id="{153427D2-49AB-465F-A58A-8CDBE489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3" y="1480455"/>
            <a:ext cx="4949922" cy="331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9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938-FDE0-48F6-A84E-8BECB72C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Transmission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C2C0AA-6751-4D23-91C3-9FEB3218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1113"/>
            <a:ext cx="3742034" cy="279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CB660B-532F-45B7-95B5-379236FB7714}"/>
              </a:ext>
            </a:extLst>
          </p:cNvPr>
          <p:cNvSpPr/>
          <p:nvPr/>
        </p:nvSpPr>
        <p:spPr>
          <a:xfrm>
            <a:off x="7961113" y="5462275"/>
            <a:ext cx="4383287" cy="139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5183A-166E-457F-9BF9-A787FE2C5A62}"/>
                  </a:ext>
                </a:extLst>
              </p:cNvPr>
              <p:cNvSpPr txBox="1"/>
              <p:nvPr/>
            </p:nvSpPr>
            <p:spPr>
              <a:xfrm>
                <a:off x="5575610" y="447822"/>
                <a:ext cx="6339439" cy="596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Perfect gear means that an algebraic constraint exists;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Using the equation above,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can be eliminated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And the complete system described (which can also be arranged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5183A-166E-457F-9BF9-A787FE2C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610" y="447822"/>
                <a:ext cx="6339439" cy="5968429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53AC0-4406-1446-8EA7-2792EFCEB993}"/>
                  </a:ext>
                </a:extLst>
              </p:cNvPr>
              <p:cNvSpPr txBox="1"/>
              <p:nvPr/>
            </p:nvSpPr>
            <p:spPr>
              <a:xfrm>
                <a:off x="4717618" y="3159447"/>
                <a:ext cx="1715983" cy="406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Subs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53AC0-4406-1446-8EA7-2792EFCE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18" y="3159447"/>
                <a:ext cx="1715983" cy="406137"/>
              </a:xfrm>
              <a:prstGeom prst="rect">
                <a:avLst/>
              </a:prstGeom>
              <a:blipFill>
                <a:blip r:embed="rId4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C31D26-EE2A-BE40-9614-DC5FDF60FD47}"/>
                  </a:ext>
                </a:extLst>
              </p:cNvPr>
              <p:cNvSpPr txBox="1"/>
              <p:nvPr/>
            </p:nvSpPr>
            <p:spPr>
              <a:xfrm>
                <a:off x="5627983" y="3648281"/>
                <a:ext cx="539443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C31D26-EE2A-BE40-9614-DC5FDF60F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983" y="3648281"/>
                <a:ext cx="539443" cy="496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0EA0D-1799-F84C-81DF-3129C3DBA435}"/>
              </a:ext>
            </a:extLst>
          </p:cNvPr>
          <p:cNvCxnSpPr>
            <a:cxnSpLocks/>
          </p:cNvCxnSpPr>
          <p:nvPr/>
        </p:nvCxnSpPr>
        <p:spPr>
          <a:xfrm>
            <a:off x="6467707" y="3362516"/>
            <a:ext cx="278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221F57-983B-F74F-8981-E3655F0CDB00}"/>
              </a:ext>
            </a:extLst>
          </p:cNvPr>
          <p:cNvCxnSpPr>
            <a:cxnSpLocks/>
          </p:cNvCxnSpPr>
          <p:nvPr/>
        </p:nvCxnSpPr>
        <p:spPr>
          <a:xfrm>
            <a:off x="6154820" y="3896522"/>
            <a:ext cx="278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0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97" y="275429"/>
            <a:ext cx="10515600" cy="1325563"/>
          </a:xfrm>
        </p:spPr>
        <p:txBody>
          <a:bodyPr/>
          <a:lstStyle/>
          <a:p>
            <a:r>
              <a:rPr lang="en-GB" b="1" dirty="0"/>
              <a:t>Final Drive, Differential and Driveshaft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07" y="1600992"/>
            <a:ext cx="10515600" cy="4351338"/>
          </a:xfrm>
        </p:spPr>
        <p:txBody>
          <a:bodyPr/>
          <a:lstStyle/>
          <a:p>
            <a:r>
              <a:rPr lang="en-GB" dirty="0"/>
              <a:t>Driveshaft propagates torsional oscillation through compliance.</a:t>
            </a:r>
          </a:p>
          <a:p>
            <a:r>
              <a:rPr lang="en-GB" dirty="0"/>
              <a:t>Simple to model, less so to parameterise.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87" y="2724935"/>
            <a:ext cx="3712125" cy="1738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76" y="4872905"/>
            <a:ext cx="1602075" cy="84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3476" y="4573333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System equations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76" y="5642757"/>
            <a:ext cx="4078212" cy="7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10515600" cy="1325563"/>
          </a:xfrm>
        </p:spPr>
        <p:txBody>
          <a:bodyPr/>
          <a:lstStyle/>
          <a:p>
            <a:r>
              <a:rPr lang="en-GB" b="1" dirty="0"/>
              <a:t>Final Drive, Differential and Driveshaft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055392"/>
            <a:ext cx="5892800" cy="4351338"/>
          </a:xfrm>
        </p:spPr>
        <p:txBody>
          <a:bodyPr/>
          <a:lstStyle/>
          <a:p>
            <a:r>
              <a:rPr lang="en-GB" dirty="0"/>
              <a:t>Final drive represents final ratio change.</a:t>
            </a:r>
          </a:p>
          <a:p>
            <a:r>
              <a:rPr lang="en-GB" dirty="0"/>
              <a:t>Can include complex non-</a:t>
            </a:r>
            <a:r>
              <a:rPr lang="en-GB" dirty="0" err="1"/>
              <a:t>linearities</a:t>
            </a:r>
            <a:r>
              <a:rPr lang="en-GB" dirty="0"/>
              <a:t> such as lash, active/passive friction systems.</a:t>
            </a:r>
          </a:p>
          <a:p>
            <a:r>
              <a:rPr lang="en-GB" dirty="0"/>
              <a:t>Simple to implement at most basic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867" y="914400"/>
            <a:ext cx="3415233" cy="3394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" y="4309206"/>
            <a:ext cx="346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three inertias are represented;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70" y="4763093"/>
            <a:ext cx="2618025" cy="1738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0817" y="4309206"/>
            <a:ext cx="263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Subject to the constraints;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660" y="4763093"/>
            <a:ext cx="1549239" cy="473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660" y="5323747"/>
            <a:ext cx="1692094" cy="1135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0065" y="4331906"/>
            <a:ext cx="422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 some algebraic manipulation, to give;</a:t>
            </a:r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350" y="4711405"/>
            <a:ext cx="4438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Wheel and Tyres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84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/>
                  <a:t>LuGre </a:t>
                </a:r>
                <a:r>
                  <a:rPr lang="en-GB" dirty="0"/>
                  <a:t>tyre model models the tyre as the sum of solid-to-solid contact and viscous resistance of the lubricant between the tyre and road surface.</a:t>
                </a:r>
              </a:p>
              <a:p>
                <a:r>
                  <a:rPr lang="en-GB" dirty="0"/>
                  <a:t>The contribution of each is determined by the relative velocity of the tyre </a:t>
                </a:r>
                <a:r>
                  <a:rPr lang="en-GB" dirty="0" err="1"/>
                  <a:t>wrt</a:t>
                </a:r>
                <a:r>
                  <a:rPr lang="en-GB" dirty="0"/>
                  <a:t> the road.</a:t>
                </a:r>
              </a:p>
              <a:p>
                <a:r>
                  <a:rPr lang="en-GB" dirty="0"/>
                  <a:t>The </a:t>
                </a:r>
                <a:r>
                  <a:rPr lang="en-GB" dirty="0" err="1"/>
                  <a:t>LuGre</a:t>
                </a:r>
                <a:r>
                  <a:rPr lang="en-GB" dirty="0"/>
                  <a:t> tyre model remains numerically stable over the range of operation unlike some other models since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dirty="0"/>
                  <a:t> so instability occurs since the slip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lim>
                        </m:limUpp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li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lim>
                            </m:limUpp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li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lim>
                            </m:limUpp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8400" cy="4351338"/>
              </a:xfrm>
              <a:blipFill rotWithShape="0">
                <a:blip r:embed="rId2"/>
                <a:stretch>
                  <a:fillRect l="-1561" t="-3501" r="-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212" y="1571625"/>
            <a:ext cx="3321375" cy="2217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212" y="3937000"/>
            <a:ext cx="3201228" cy="8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24706"/>
            <a:ext cx="10515600" cy="1325563"/>
          </a:xfrm>
        </p:spPr>
        <p:txBody>
          <a:bodyPr/>
          <a:lstStyle/>
          <a:p>
            <a:r>
              <a:rPr lang="en-GB" b="1" dirty="0"/>
              <a:t>Vehicle Chassis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6305" r="3014" b="13438"/>
          <a:stretch/>
        </p:blipFill>
        <p:spPr bwMode="auto">
          <a:xfrm>
            <a:off x="1161356" y="2895038"/>
            <a:ext cx="5747444" cy="235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07681" y="2313404"/>
                <a:ext cx="2611484" cy="1760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𝑟𝑟</m:t>
                          </m:r>
                        </m:sub>
                      </m:sSub>
                      <m:r>
                        <a:rPr lang="en-GB" sz="2800" i="1">
                          <a:latin typeface="Cambria Math"/>
                        </a:rPr>
                        <m:t>=</m:t>
                      </m:r>
                      <m:r>
                        <a:rPr lang="en-GB" sz="2800" i="1">
                          <a:latin typeface="Cambria Math"/>
                        </a:rPr>
                        <m:t>𝑚𝑔𝐶𝑟</m:t>
                      </m:r>
                    </m:oMath>
                  </m:oMathPara>
                </a14:m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𝑖𝑛𝑐</m:t>
                          </m:r>
                        </m:sub>
                      </m:sSub>
                      <m:r>
                        <a:rPr lang="en-GB" sz="2800" i="1">
                          <a:latin typeface="Cambria Math"/>
                        </a:rPr>
                        <m:t>=</m:t>
                      </m:r>
                      <m:r>
                        <a:rPr lang="en-GB" sz="2800" i="1">
                          <a:latin typeface="Cambria Math"/>
                        </a:rPr>
                        <m:t>𝑚𝑔𝑠𝑖𝑛</m:t>
                      </m:r>
                      <m:r>
                        <a:rPr lang="en-GB" sz="2800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GB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sz="2800" i="1">
                          <a:latin typeface="Cambria Math"/>
                        </a:rPr>
                        <m:t>𝜌</m:t>
                      </m:r>
                      <m:r>
                        <a:rPr lang="en-GB" sz="2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81" y="2313404"/>
                <a:ext cx="2611484" cy="17607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840" y="1690688"/>
            <a:ext cx="5521960" cy="1649412"/>
          </a:xfrm>
        </p:spPr>
        <p:txBody>
          <a:bodyPr/>
          <a:lstStyle/>
          <a:p>
            <a:r>
              <a:rPr lang="en-GB" dirty="0"/>
              <a:t>Force generated in the tyre contact patch is applied to the vehicle chassis.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2781" y="4696858"/>
                <a:ext cx="1391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𝐹𝑟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81" y="4696858"/>
                <a:ext cx="139191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0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4979"/>
            <a:ext cx="10515600" cy="1325563"/>
          </a:xfrm>
        </p:spPr>
        <p:txBody>
          <a:bodyPr/>
          <a:lstStyle/>
          <a:p>
            <a:r>
              <a:rPr lang="en-GB" b="1" dirty="0"/>
              <a:t>Drivetrain overview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6220" r="6578"/>
          <a:stretch/>
        </p:blipFill>
        <p:spPr bwMode="auto">
          <a:xfrm>
            <a:off x="5476291" y="1437530"/>
            <a:ext cx="6559422" cy="326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44" y="1690688"/>
            <a:ext cx="5320004" cy="464674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Drivetrain responsible for optimal delivery of torque.</a:t>
            </a:r>
          </a:p>
          <a:p>
            <a:pPr lvl="1"/>
            <a:r>
              <a:rPr lang="en-GB" dirty="0"/>
              <a:t>High efficiency</a:t>
            </a:r>
          </a:p>
          <a:p>
            <a:pPr lvl="1"/>
            <a:r>
              <a:rPr lang="en-GB" dirty="0"/>
              <a:t>Low NVH and driveability targets met.</a:t>
            </a:r>
          </a:p>
          <a:p>
            <a:r>
              <a:rPr lang="en-GB" dirty="0"/>
              <a:t>Torque introduced at source i.e. powerplant and </a:t>
            </a:r>
            <a:r>
              <a:rPr lang="en-GB" i="1" dirty="0"/>
              <a:t>flows</a:t>
            </a:r>
            <a:r>
              <a:rPr lang="en-GB" dirty="0"/>
              <a:t> through drivetrain for delivery at tyre / road interface.</a:t>
            </a:r>
          </a:p>
          <a:p>
            <a:r>
              <a:rPr lang="en-GB" dirty="0"/>
              <a:t>For our purposes a relatively simple model is required i.e. time to speed simulation and analysis</a:t>
            </a:r>
          </a:p>
          <a:p>
            <a:pPr lvl="1"/>
            <a:r>
              <a:rPr lang="en-GB" dirty="0"/>
              <a:t>Drivetrain compliance and damping won’t significantly affect results.</a:t>
            </a:r>
          </a:p>
          <a:p>
            <a:pPr lvl="1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959012" y="1027906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Typical drivetrain</a:t>
            </a:r>
          </a:p>
        </p:txBody>
      </p:sp>
    </p:spTree>
    <p:extLst>
      <p:ext uri="{BB962C8B-B14F-4D97-AF65-F5344CB8AC3E}">
        <p14:creationId xmlns:p14="http://schemas.microsoft.com/office/powerpoint/2010/main" val="3302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/>
          <p:cNvSpPr/>
          <p:nvPr/>
        </p:nvSpPr>
        <p:spPr>
          <a:xfrm rot="16200000">
            <a:off x="8051408" y="2536070"/>
            <a:ext cx="3349285" cy="1450478"/>
          </a:xfrm>
          <a:prstGeom prst="can">
            <a:avLst>
              <a:gd name="adj" fmla="val 46212"/>
            </a:avLst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9014423" y="1586667"/>
            <a:ext cx="654955" cy="3323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 rot="16200000">
            <a:off x="8523780" y="2494738"/>
            <a:ext cx="78067" cy="1527133"/>
          </a:xfrm>
          <a:prstGeom prst="can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n 11"/>
          <p:cNvSpPr/>
          <p:nvPr/>
        </p:nvSpPr>
        <p:spPr>
          <a:xfrm rot="16200000">
            <a:off x="7287801" y="3946496"/>
            <a:ext cx="612720" cy="431927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n 10"/>
          <p:cNvSpPr/>
          <p:nvPr/>
        </p:nvSpPr>
        <p:spPr>
          <a:xfrm rot="16200000">
            <a:off x="7085425" y="3802460"/>
            <a:ext cx="126000" cy="72000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n 5"/>
          <p:cNvSpPr/>
          <p:nvPr/>
        </p:nvSpPr>
        <p:spPr>
          <a:xfrm rot="16200000">
            <a:off x="4212781" y="3081698"/>
            <a:ext cx="1418253" cy="359229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n 4"/>
          <p:cNvSpPr/>
          <p:nvPr/>
        </p:nvSpPr>
        <p:spPr>
          <a:xfrm rot="16200000">
            <a:off x="4482995" y="2954955"/>
            <a:ext cx="124382" cy="64225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1" y="181243"/>
            <a:ext cx="10515600" cy="1325563"/>
          </a:xfrm>
        </p:spPr>
        <p:txBody>
          <a:bodyPr/>
          <a:lstStyle/>
          <a:p>
            <a:r>
              <a:rPr lang="en-GB" b="1" dirty="0"/>
              <a:t>Model development</a:t>
            </a:r>
          </a:p>
        </p:txBody>
      </p:sp>
      <p:sp>
        <p:nvSpPr>
          <p:cNvPr id="4" name="Can 3"/>
          <p:cNvSpPr/>
          <p:nvPr/>
        </p:nvSpPr>
        <p:spPr>
          <a:xfrm rot="16200000">
            <a:off x="3263388" y="2890420"/>
            <a:ext cx="1418253" cy="741786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n 7"/>
          <p:cNvSpPr/>
          <p:nvPr/>
        </p:nvSpPr>
        <p:spPr>
          <a:xfrm rot="16200000">
            <a:off x="6399241" y="3045348"/>
            <a:ext cx="612720" cy="431927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n 8"/>
          <p:cNvSpPr/>
          <p:nvPr/>
        </p:nvSpPr>
        <p:spPr>
          <a:xfrm rot="16200000">
            <a:off x="6087654" y="3977626"/>
            <a:ext cx="1256507" cy="458362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 rot="16200000">
            <a:off x="6176848" y="2901311"/>
            <a:ext cx="126000" cy="720000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 rot="16200000">
            <a:off x="5034651" y="3096467"/>
            <a:ext cx="1418253" cy="359229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n 12"/>
          <p:cNvSpPr/>
          <p:nvPr/>
        </p:nvSpPr>
        <p:spPr>
          <a:xfrm rot="16200000">
            <a:off x="6996633" y="2998664"/>
            <a:ext cx="1256507" cy="458362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173972" y="4228289"/>
            <a:ext cx="19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Engine, Flywheel and Clutch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8057" y="1497342"/>
            <a:ext cx="196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Clutch, Transmission and Final Drive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43387" y="3486767"/>
            <a:ext cx="19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Driveshaft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1177" y="1027906"/>
            <a:ext cx="19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Wheel and tyre</a:t>
            </a:r>
          </a:p>
        </p:txBody>
      </p:sp>
      <p:sp>
        <p:nvSpPr>
          <p:cNvPr id="21" name="Can 20"/>
          <p:cNvSpPr/>
          <p:nvPr/>
        </p:nvSpPr>
        <p:spPr>
          <a:xfrm rot="16200000">
            <a:off x="868938" y="5078635"/>
            <a:ext cx="124382" cy="642252"/>
          </a:xfrm>
          <a:prstGeom prst="can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an 21"/>
          <p:cNvSpPr/>
          <p:nvPr/>
        </p:nvSpPr>
        <p:spPr>
          <a:xfrm rot="16200000">
            <a:off x="868938" y="5546721"/>
            <a:ext cx="124382" cy="64225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345886" y="5201620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Compliant connection (spring-damper)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5887" y="5656104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Rigid connection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621" y="2139207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2513" y="2139207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c1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5036" y="2144814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</a:t>
            </a:r>
            <a:r>
              <a:rPr lang="en-GB" baseline="-25000" dirty="0"/>
              <a:t>c2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71006" y="4777004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</a:t>
            </a:r>
            <a:r>
              <a:rPr lang="en-GB" baseline="-25000" dirty="0" err="1"/>
              <a:t>g</a:t>
            </a:r>
            <a:endParaRPr lang="en-GB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339595" y="2184653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</a:t>
            </a:r>
            <a:r>
              <a:rPr lang="en-GB" baseline="-25000" dirty="0" err="1"/>
              <a:t>f</a:t>
            </a:r>
            <a:endParaRPr lang="en-GB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9044754" y="3852396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</a:t>
            </a:r>
            <a:r>
              <a:rPr lang="en-GB" baseline="-25000" dirty="0" err="1"/>
              <a:t>w</a:t>
            </a:r>
            <a:endParaRPr lang="en-GB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411492" y="4970042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</a:t>
            </a:r>
            <a:r>
              <a:rPr lang="en-GB" baseline="-25000" dirty="0" err="1"/>
              <a:t>t</a:t>
            </a:r>
            <a:endParaRPr lang="en-GB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5558131" y="2566955"/>
            <a:ext cx="164311" cy="14182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an 33"/>
          <p:cNvSpPr/>
          <p:nvPr/>
        </p:nvSpPr>
        <p:spPr>
          <a:xfrm rot="16200000">
            <a:off x="868938" y="6014807"/>
            <a:ext cx="124382" cy="642252"/>
          </a:xfrm>
          <a:prstGeom prst="can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345885" y="6151267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Friction interface</a:t>
            </a:r>
          </a:p>
        </p:txBody>
      </p:sp>
      <p:sp>
        <p:nvSpPr>
          <p:cNvPr id="36" name="Curved Down Arrow 35"/>
          <p:cNvSpPr/>
          <p:nvPr/>
        </p:nvSpPr>
        <p:spPr>
          <a:xfrm>
            <a:off x="3114615" y="2381503"/>
            <a:ext cx="566057" cy="129287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29431" y="3785773"/>
            <a:ext cx="64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</a:t>
            </a:r>
            <a:r>
              <a:rPr lang="en-GB" baseline="-25000" dirty="0" err="1"/>
              <a:t>e</a:t>
            </a:r>
            <a:endParaRPr lang="en-GB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592771" y="1458173"/>
            <a:ext cx="2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Model state 1 (3 </a:t>
            </a:r>
            <a:r>
              <a:rPr lang="en-GB" b="1" u="sng" dirty="0" err="1"/>
              <a:t>dof</a:t>
            </a:r>
            <a:r>
              <a:rPr lang="en-GB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96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/>
          <p:cNvSpPr/>
          <p:nvPr/>
        </p:nvSpPr>
        <p:spPr>
          <a:xfrm rot="16200000">
            <a:off x="8051408" y="2536070"/>
            <a:ext cx="3349285" cy="1450478"/>
          </a:xfrm>
          <a:prstGeom prst="can">
            <a:avLst>
              <a:gd name="adj" fmla="val 46212"/>
            </a:avLst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9014423" y="1586667"/>
            <a:ext cx="654955" cy="3323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an 13"/>
          <p:cNvSpPr/>
          <p:nvPr/>
        </p:nvSpPr>
        <p:spPr>
          <a:xfrm rot="16200000">
            <a:off x="8456248" y="2562271"/>
            <a:ext cx="126000" cy="1440000"/>
          </a:xfrm>
          <a:prstGeom prst="can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n 11"/>
          <p:cNvSpPr/>
          <p:nvPr/>
        </p:nvSpPr>
        <p:spPr>
          <a:xfrm rot="16200000">
            <a:off x="7287801" y="3946496"/>
            <a:ext cx="612720" cy="431927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n 10"/>
          <p:cNvSpPr/>
          <p:nvPr/>
        </p:nvSpPr>
        <p:spPr>
          <a:xfrm rot="16200000">
            <a:off x="7085425" y="3802460"/>
            <a:ext cx="126000" cy="72000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77" y="175951"/>
            <a:ext cx="10515600" cy="1325563"/>
          </a:xfrm>
        </p:spPr>
        <p:txBody>
          <a:bodyPr/>
          <a:lstStyle/>
          <a:p>
            <a:r>
              <a:rPr lang="en-GB" b="1" dirty="0"/>
              <a:t>Model development</a:t>
            </a:r>
          </a:p>
        </p:txBody>
      </p:sp>
      <p:sp>
        <p:nvSpPr>
          <p:cNvPr id="8" name="Can 7"/>
          <p:cNvSpPr/>
          <p:nvPr/>
        </p:nvSpPr>
        <p:spPr>
          <a:xfrm rot="16200000">
            <a:off x="6399241" y="3045348"/>
            <a:ext cx="612720" cy="431927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n 8"/>
          <p:cNvSpPr/>
          <p:nvPr/>
        </p:nvSpPr>
        <p:spPr>
          <a:xfrm rot="16200000">
            <a:off x="6087654" y="3977626"/>
            <a:ext cx="1256507" cy="458362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n 9"/>
          <p:cNvSpPr/>
          <p:nvPr/>
        </p:nvSpPr>
        <p:spPr>
          <a:xfrm rot="16200000">
            <a:off x="6176848" y="2901311"/>
            <a:ext cx="126000" cy="720000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n 6"/>
          <p:cNvSpPr/>
          <p:nvPr/>
        </p:nvSpPr>
        <p:spPr>
          <a:xfrm rot="16200000">
            <a:off x="5034651" y="3096467"/>
            <a:ext cx="1418253" cy="359229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n 12"/>
          <p:cNvSpPr/>
          <p:nvPr/>
        </p:nvSpPr>
        <p:spPr>
          <a:xfrm rot="16200000">
            <a:off x="6996633" y="2998664"/>
            <a:ext cx="1256507" cy="458362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3871382" y="4123724"/>
            <a:ext cx="196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Engine, Flywheel and Clutch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8057" y="1497342"/>
            <a:ext cx="196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Clutch, Transmission and Final Drive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2067" y="4641459"/>
            <a:ext cx="19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Driveshaft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1177" y="1027906"/>
            <a:ext cx="196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Wheel and tyre</a:t>
            </a:r>
          </a:p>
        </p:txBody>
      </p:sp>
      <p:sp>
        <p:nvSpPr>
          <p:cNvPr id="6" name="Can 5"/>
          <p:cNvSpPr/>
          <p:nvPr/>
        </p:nvSpPr>
        <p:spPr>
          <a:xfrm rot="16200000">
            <a:off x="4833274" y="3092584"/>
            <a:ext cx="1418253" cy="359229"/>
          </a:xfrm>
          <a:prstGeom prst="can">
            <a:avLst>
              <a:gd name="adj" fmla="val 46212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an 4"/>
          <p:cNvSpPr/>
          <p:nvPr/>
        </p:nvSpPr>
        <p:spPr>
          <a:xfrm rot="16200000">
            <a:off x="5103488" y="2965841"/>
            <a:ext cx="124382" cy="64225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n 3"/>
          <p:cNvSpPr/>
          <p:nvPr/>
        </p:nvSpPr>
        <p:spPr>
          <a:xfrm rot="16200000">
            <a:off x="3883881" y="2901306"/>
            <a:ext cx="1418253" cy="741786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92771" y="1458173"/>
            <a:ext cx="2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Model state 2 (2 </a:t>
            </a:r>
            <a:r>
              <a:rPr lang="en-GB" b="1" u="sng" dirty="0" err="1"/>
              <a:t>dof</a:t>
            </a:r>
            <a:r>
              <a:rPr lang="en-GB" b="1" u="sng" dirty="0"/>
              <a:t>)</a:t>
            </a:r>
          </a:p>
        </p:txBody>
      </p:sp>
      <p:sp>
        <p:nvSpPr>
          <p:cNvPr id="25" name="Can 24"/>
          <p:cNvSpPr/>
          <p:nvPr/>
        </p:nvSpPr>
        <p:spPr>
          <a:xfrm rot="16200000">
            <a:off x="868938" y="5078635"/>
            <a:ext cx="124382" cy="642252"/>
          </a:xfrm>
          <a:prstGeom prst="can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n 25"/>
          <p:cNvSpPr/>
          <p:nvPr/>
        </p:nvSpPr>
        <p:spPr>
          <a:xfrm rot="16200000">
            <a:off x="868938" y="5546721"/>
            <a:ext cx="124382" cy="642252"/>
          </a:xfrm>
          <a:prstGeom prst="can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345886" y="5201620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Compliant connection (spring-damper)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887" y="5656104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Rigid connection</a:t>
            </a:r>
          </a:p>
        </p:txBody>
      </p:sp>
      <p:sp>
        <p:nvSpPr>
          <p:cNvPr id="29" name="Can 28"/>
          <p:cNvSpPr/>
          <p:nvPr/>
        </p:nvSpPr>
        <p:spPr>
          <a:xfrm rot="16200000">
            <a:off x="868938" y="6014807"/>
            <a:ext cx="124382" cy="642252"/>
          </a:xfrm>
          <a:prstGeom prst="can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345885" y="6151267"/>
            <a:ext cx="389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41242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44661"/>
            <a:ext cx="10515600" cy="1325563"/>
          </a:xfrm>
        </p:spPr>
        <p:txBody>
          <a:bodyPr/>
          <a:lstStyle/>
          <a:p>
            <a:r>
              <a:rPr lang="en-GB" b="1" dirty="0"/>
              <a:t>1-DOF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47" y="1514823"/>
            <a:ext cx="11438403" cy="534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44805"/>
            <a:ext cx="10515600" cy="1325563"/>
          </a:xfrm>
        </p:spPr>
        <p:txBody>
          <a:bodyPr/>
          <a:lstStyle/>
          <a:p>
            <a:r>
              <a:rPr lang="en-GB" b="1" dirty="0"/>
              <a:t>2-DOF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438400" y="5807631"/>
            <a:ext cx="564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transition logic is required to add/remove extra DOF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59178"/>
            <a:ext cx="11696700" cy="54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44840" y="4887630"/>
            <a:ext cx="3710453" cy="1635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71" y="154382"/>
            <a:ext cx="10515600" cy="1325563"/>
          </a:xfrm>
        </p:spPr>
        <p:txBody>
          <a:bodyPr/>
          <a:lstStyle/>
          <a:p>
            <a:r>
              <a:rPr lang="en-GB" b="1" dirty="0"/>
              <a:t>Model development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29" y="1227818"/>
            <a:ext cx="7227231" cy="231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47"/>
          <a:stretch/>
        </p:blipFill>
        <p:spPr bwMode="auto">
          <a:xfrm>
            <a:off x="380908" y="1411628"/>
            <a:ext cx="2120486" cy="88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20586" y="3057634"/>
            <a:ext cx="549701" cy="483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191" y="5028943"/>
            <a:ext cx="33337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70" y="250331"/>
            <a:ext cx="10515600" cy="1325563"/>
          </a:xfrm>
        </p:spPr>
        <p:txBody>
          <a:bodyPr/>
          <a:lstStyle/>
          <a:p>
            <a:r>
              <a:rPr lang="en-GB" b="1" dirty="0"/>
              <a:t>Single Inertia Vehicle Model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59" y="2152234"/>
            <a:ext cx="1830388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10156042" y="2242041"/>
            <a:ext cx="1407886" cy="10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896270" y="2510202"/>
            <a:ext cx="68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</a:t>
            </a:r>
            <a:r>
              <a:rPr lang="en-GB" sz="2800" b="1" baseline="-25000" dirty="0"/>
              <a:t>in</a:t>
            </a:r>
          </a:p>
        </p:txBody>
      </p:sp>
      <p:sp>
        <p:nvSpPr>
          <p:cNvPr id="7" name="Right Arrow 6"/>
          <p:cNvSpPr/>
          <p:nvPr/>
        </p:nvSpPr>
        <p:spPr>
          <a:xfrm rot="10800000">
            <a:off x="5917871" y="2358155"/>
            <a:ext cx="1407886" cy="10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80727" y="2626316"/>
            <a:ext cx="68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67067" y="1494202"/>
            <a:ext cx="682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709227" y="1622462"/>
            <a:ext cx="1407886" cy="10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F</a:t>
            </a:r>
            <a:r>
              <a:rPr lang="en-GB" sz="28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761" y="1690688"/>
            <a:ext cx="4560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Good representation if F</a:t>
            </a:r>
            <a:r>
              <a:rPr lang="en-GB" sz="2400" baseline="-25000" dirty="0"/>
              <a:t>in</a:t>
            </a:r>
            <a:r>
              <a:rPr lang="en-GB" sz="2400" dirty="0"/>
              <a:t> is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Simple to parameterise.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Good check for validity of more complex multi-</a:t>
            </a:r>
            <a:r>
              <a:rPr lang="en-GB" sz="2400" dirty="0" err="1"/>
              <a:t>dof</a:t>
            </a:r>
            <a:r>
              <a:rPr lang="en-GB" sz="2400" dirty="0"/>
              <a:t>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Disadvantages;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No clutch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Friction difficult to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Unable to resolve any drivetrain performance details.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8F0C6-CD14-41D8-A05C-1FB63AB1433D}"/>
                  </a:ext>
                </a:extLst>
              </p:cNvPr>
              <p:cNvSpPr txBox="1"/>
              <p:nvPr/>
            </p:nvSpPr>
            <p:spPr>
              <a:xfrm>
                <a:off x="6806549" y="4113000"/>
                <a:ext cx="1352293" cy="206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lim>
                      </m:limUp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lim>
                      </m:limUp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lim>
                          </m:limUp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lim>
                          </m:limUp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8F0C6-CD14-41D8-A05C-1FB63AB1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49" y="4113000"/>
                <a:ext cx="1352293" cy="206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2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44" y="0"/>
            <a:ext cx="10515600" cy="1325563"/>
          </a:xfrm>
        </p:spPr>
        <p:txBody>
          <a:bodyPr/>
          <a:lstStyle/>
          <a:p>
            <a:r>
              <a:rPr lang="en-GB" b="1" dirty="0"/>
              <a:t>Engine, Flywheel and Clutch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31" y="1416727"/>
            <a:ext cx="558165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Clutch is where the driveline splits and must be represented by some logic.</a:t>
            </a:r>
          </a:p>
          <a:p>
            <a:r>
              <a:rPr lang="en-GB" dirty="0"/>
              <a:t>Simplest model just deals with transfer of torque.</a:t>
            </a:r>
          </a:p>
          <a:p>
            <a:r>
              <a:rPr lang="en-GB" dirty="0"/>
              <a:t>More complex models include single or dual mass flywheels with non-linear clutch friction.</a:t>
            </a:r>
          </a:p>
          <a:p>
            <a:r>
              <a:rPr lang="en-GB" dirty="0"/>
              <a:t>Non-linear effects</a:t>
            </a:r>
          </a:p>
          <a:p>
            <a:pPr lvl="1"/>
            <a:r>
              <a:rPr lang="en-GB" dirty="0"/>
              <a:t>Lash</a:t>
            </a:r>
          </a:p>
          <a:p>
            <a:pPr lvl="1"/>
            <a:r>
              <a:rPr lang="en-GB" dirty="0"/>
              <a:t>Spring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20681" y="900545"/>
            <a:ext cx="5846183" cy="1769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53099" y="2730828"/>
                <a:ext cx="4602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Unlocked clutch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(2 DOF)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099" y="2730828"/>
                <a:ext cx="46024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92" t="-9836" r="-13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682740" y="2705099"/>
            <a:ext cx="4770120" cy="31479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3066" y="4256364"/>
                <a:ext cx="437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Locked clutch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(2 DOF)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66" y="4256364"/>
                <a:ext cx="4378058" cy="369332"/>
              </a:xfrm>
              <a:prstGeom prst="rect">
                <a:avLst/>
              </a:prstGeom>
              <a:blipFill>
                <a:blip r:embed="rId4"/>
                <a:stretch>
                  <a:fillRect l="-1113" t="-8197" r="-278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63EB3-F553-456F-8DAD-B5944F987211}"/>
                  </a:ext>
                </a:extLst>
              </p:cNvPr>
              <p:cNvSpPr txBox="1"/>
              <p:nvPr/>
            </p:nvSpPr>
            <p:spPr>
              <a:xfrm>
                <a:off x="7324483" y="3271735"/>
                <a:ext cx="2389052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lim>
                          </m:limUpp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lim>
                          </m:limUpp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963EB3-F553-456F-8DAD-B5944F98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483" y="3271735"/>
                <a:ext cx="2389052" cy="729559"/>
              </a:xfrm>
              <a:prstGeom prst="rect">
                <a:avLst/>
              </a:prstGeom>
              <a:blipFill>
                <a:blip r:embed="rId5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D23D9-432A-46A3-875B-E653AEADD828}"/>
                  </a:ext>
                </a:extLst>
              </p:cNvPr>
              <p:cNvSpPr txBox="1"/>
              <p:nvPr/>
            </p:nvSpPr>
            <p:spPr>
              <a:xfrm>
                <a:off x="7421957" y="4747777"/>
                <a:ext cx="2694392" cy="687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li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lim>
                      </m:limUp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D23D9-432A-46A3-875B-E653AE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957" y="4747777"/>
                <a:ext cx="2694392" cy="687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754</Words>
  <Application>Microsoft Macintosh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Vehicle Dynamics and Simulation</vt:lpstr>
      <vt:lpstr>Drivetrain overview</vt:lpstr>
      <vt:lpstr>Model development</vt:lpstr>
      <vt:lpstr>Model development</vt:lpstr>
      <vt:lpstr>1-DOF</vt:lpstr>
      <vt:lpstr>2-DOF</vt:lpstr>
      <vt:lpstr>Model development</vt:lpstr>
      <vt:lpstr>Single Inertia Vehicle Model</vt:lpstr>
      <vt:lpstr>Engine, Flywheel and Clutch</vt:lpstr>
      <vt:lpstr>Engine, Flywheel and Clutch</vt:lpstr>
      <vt:lpstr>Transmission</vt:lpstr>
      <vt:lpstr>Transmission</vt:lpstr>
      <vt:lpstr>Final Drive, Differential and Driveshaft</vt:lpstr>
      <vt:lpstr>Final Drive, Differential and Driveshaft</vt:lpstr>
      <vt:lpstr>Wheel and Tyres</vt:lpstr>
      <vt:lpstr>Vehicle Chassis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and Simulation</dc:title>
  <dc:creator>Byron Mason</dc:creator>
  <cp:lastModifiedBy>Byron Mason</cp:lastModifiedBy>
  <cp:revision>90</cp:revision>
  <cp:lastPrinted>2015-11-09T09:48:03Z</cp:lastPrinted>
  <dcterms:created xsi:type="dcterms:W3CDTF">2015-10-02T12:52:51Z</dcterms:created>
  <dcterms:modified xsi:type="dcterms:W3CDTF">2021-11-25T13:41:34Z</dcterms:modified>
</cp:coreProperties>
</file>