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75" r:id="rId4"/>
    <p:sldId id="276" r:id="rId5"/>
    <p:sldId id="278" r:id="rId6"/>
    <p:sldId id="279" r:id="rId7"/>
    <p:sldId id="277" r:id="rId8"/>
    <p:sldId id="292" r:id="rId9"/>
    <p:sldId id="294" r:id="rId10"/>
    <p:sldId id="280" r:id="rId11"/>
    <p:sldId id="281" r:id="rId12"/>
    <p:sldId id="283" r:id="rId13"/>
    <p:sldId id="289" r:id="rId14"/>
    <p:sldId id="295" r:id="rId15"/>
    <p:sldId id="284" r:id="rId16"/>
    <p:sldId id="290" r:id="rId17"/>
    <p:sldId id="285" r:id="rId18"/>
    <p:sldId id="286" r:id="rId19"/>
    <p:sldId id="287" r:id="rId20"/>
    <p:sldId id="291" r:id="rId21"/>
    <p:sldId id="274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B79E0-0AC7-6B43-9E1D-0D4CE0191C7A}" v="6" dt="2020-10-29T19:54:31.682"/>
    <p1510:client id="{F38CB1C1-CEFE-C842-9A97-B4D85A139229}" v="3043" dt="2020-10-29T19:50:19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30" autoAdjust="0"/>
    <p:restoredTop sz="91973"/>
  </p:normalViewPr>
  <p:slideViewPr>
    <p:cSldViewPr snapToGrid="0">
      <p:cViewPr>
        <p:scale>
          <a:sx n="104" d="100"/>
          <a:sy n="104" d="100"/>
        </p:scale>
        <p:origin x="45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ron Mason" userId="6c9d0a9e-719b-494d-b6b5-86d2e874f842" providerId="ADAL" clId="{DA8B79E0-0AC7-6B43-9E1D-0D4CE0191C7A}"/>
    <pc:docChg chg="custSel mod addSld modSld">
      <pc:chgData name="Byron Mason" userId="6c9d0a9e-719b-494d-b6b5-86d2e874f842" providerId="ADAL" clId="{DA8B79E0-0AC7-6B43-9E1D-0D4CE0191C7A}" dt="2020-10-29T19:54:33.388" v="13" actId="26606"/>
      <pc:docMkLst>
        <pc:docMk/>
      </pc:docMkLst>
      <pc:sldChg chg="addSp delSp modSp new mod modClrScheme chgLayout">
        <pc:chgData name="Byron Mason" userId="6c9d0a9e-719b-494d-b6b5-86d2e874f842" providerId="ADAL" clId="{DA8B79E0-0AC7-6B43-9E1D-0D4CE0191C7A}" dt="2020-10-29T19:53:53.046" v="7" actId="27614"/>
        <pc:sldMkLst>
          <pc:docMk/>
          <pc:sldMk cId="2371160523" sldId="292"/>
        </pc:sldMkLst>
        <pc:spChg chg="del">
          <ac:chgData name="Byron Mason" userId="6c9d0a9e-719b-494d-b6b5-86d2e874f842" providerId="ADAL" clId="{DA8B79E0-0AC7-6B43-9E1D-0D4CE0191C7A}" dt="2020-10-29T19:53:20.045" v="4" actId="700"/>
          <ac:spMkLst>
            <pc:docMk/>
            <pc:sldMk cId="2371160523" sldId="292"/>
            <ac:spMk id="2" creationId="{93DDA024-CAF7-C94B-A530-1D4F392ADBBB}"/>
          </ac:spMkLst>
        </pc:spChg>
        <pc:spChg chg="del">
          <ac:chgData name="Byron Mason" userId="6c9d0a9e-719b-494d-b6b5-86d2e874f842" providerId="ADAL" clId="{DA8B79E0-0AC7-6B43-9E1D-0D4CE0191C7A}" dt="2020-10-29T19:53:20.045" v="4" actId="700"/>
          <ac:spMkLst>
            <pc:docMk/>
            <pc:sldMk cId="2371160523" sldId="292"/>
            <ac:spMk id="3" creationId="{41151359-0EE8-704F-9E1E-F1CF94F89023}"/>
          </ac:spMkLst>
        </pc:spChg>
        <pc:spChg chg="add del mod">
          <ac:chgData name="Byron Mason" userId="6c9d0a9e-719b-494d-b6b5-86d2e874f842" providerId="ADAL" clId="{DA8B79E0-0AC7-6B43-9E1D-0D4CE0191C7A}" dt="2020-10-29T19:53:09.434" v="2"/>
          <ac:spMkLst>
            <pc:docMk/>
            <pc:sldMk cId="2371160523" sldId="292"/>
            <ac:spMk id="4" creationId="{7ADACBB6-019B-CA41-BE2E-AC1B76CC38B1}"/>
          </ac:spMkLst>
        </pc:spChg>
        <pc:picChg chg="add mod">
          <ac:chgData name="Byron Mason" userId="6c9d0a9e-719b-494d-b6b5-86d2e874f842" providerId="ADAL" clId="{DA8B79E0-0AC7-6B43-9E1D-0D4CE0191C7A}" dt="2020-10-29T19:53:53.046" v="7" actId="27614"/>
          <ac:picMkLst>
            <pc:docMk/>
            <pc:sldMk cId="2371160523" sldId="292"/>
            <ac:picMk id="6" creationId="{9FF24F79-273C-544F-9EEA-2A6F8F4659C1}"/>
          </ac:picMkLst>
        </pc:picChg>
      </pc:sldChg>
      <pc:sldChg chg="addSp delSp modSp new mod setBg modClrScheme chgLayout">
        <pc:chgData name="Byron Mason" userId="6c9d0a9e-719b-494d-b6b5-86d2e874f842" providerId="ADAL" clId="{DA8B79E0-0AC7-6B43-9E1D-0D4CE0191C7A}" dt="2020-10-29T19:54:33.388" v="13" actId="26606"/>
        <pc:sldMkLst>
          <pc:docMk/>
          <pc:sldMk cId="1729659307" sldId="293"/>
        </pc:sldMkLst>
        <pc:spChg chg="del">
          <ac:chgData name="Byron Mason" userId="6c9d0a9e-719b-494d-b6b5-86d2e874f842" providerId="ADAL" clId="{DA8B79E0-0AC7-6B43-9E1D-0D4CE0191C7A}" dt="2020-10-29T19:53:26.342" v="5" actId="700"/>
          <ac:spMkLst>
            <pc:docMk/>
            <pc:sldMk cId="1729659307" sldId="293"/>
            <ac:spMk id="2" creationId="{889ED89D-6A2A-7746-9603-E4AB86E1BE91}"/>
          </ac:spMkLst>
        </pc:spChg>
        <pc:spChg chg="del">
          <ac:chgData name="Byron Mason" userId="6c9d0a9e-719b-494d-b6b5-86d2e874f842" providerId="ADAL" clId="{DA8B79E0-0AC7-6B43-9E1D-0D4CE0191C7A}" dt="2020-10-29T19:53:26.342" v="5" actId="700"/>
          <ac:spMkLst>
            <pc:docMk/>
            <pc:sldMk cId="1729659307" sldId="293"/>
            <ac:spMk id="3" creationId="{27BCAB04-D028-9344-A873-AE6F4BBE135F}"/>
          </ac:spMkLst>
        </pc:spChg>
        <pc:spChg chg="add del mod">
          <ac:chgData name="Byron Mason" userId="6c9d0a9e-719b-494d-b6b5-86d2e874f842" providerId="ADAL" clId="{DA8B79E0-0AC7-6B43-9E1D-0D4CE0191C7A}" dt="2020-10-29T19:54:22.080" v="9"/>
          <ac:spMkLst>
            <pc:docMk/>
            <pc:sldMk cId="1729659307" sldId="293"/>
            <ac:spMk id="4" creationId="{C60F18A6-3796-8A45-887B-4BF5CC6E24CB}"/>
          </ac:spMkLst>
        </pc:spChg>
        <pc:spChg chg="add">
          <ac:chgData name="Byron Mason" userId="6c9d0a9e-719b-494d-b6b5-86d2e874f842" providerId="ADAL" clId="{DA8B79E0-0AC7-6B43-9E1D-0D4CE0191C7A}" dt="2020-10-29T19:54:33.388" v="13" actId="26606"/>
          <ac:spMkLst>
            <pc:docMk/>
            <pc:sldMk cId="1729659307" sldId="293"/>
            <ac:spMk id="11" creationId="{32BC26D8-82FB-445E-AA49-62A77D7C1EE0}"/>
          </ac:spMkLst>
        </pc:spChg>
        <pc:spChg chg="add">
          <ac:chgData name="Byron Mason" userId="6c9d0a9e-719b-494d-b6b5-86d2e874f842" providerId="ADAL" clId="{DA8B79E0-0AC7-6B43-9E1D-0D4CE0191C7A}" dt="2020-10-29T19:54:33.388" v="13" actId="26606"/>
          <ac:spMkLst>
            <pc:docMk/>
            <pc:sldMk cId="1729659307" sldId="293"/>
            <ac:spMk id="13" creationId="{CB44330D-EA18-4254-AA95-EB49948539B8}"/>
          </ac:spMkLst>
        </pc:spChg>
        <pc:picChg chg="add mod">
          <ac:chgData name="Byron Mason" userId="6c9d0a9e-719b-494d-b6b5-86d2e874f842" providerId="ADAL" clId="{DA8B79E0-0AC7-6B43-9E1D-0D4CE0191C7A}" dt="2020-10-29T19:54:33.388" v="13" actId="26606"/>
          <ac:picMkLst>
            <pc:docMk/>
            <pc:sldMk cId="1729659307" sldId="293"/>
            <ac:picMk id="6" creationId="{300F7A78-B565-C94A-BCFA-1D2B8931755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AD24EC9-7198-4B56-AEF9-BBEDF5640E2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07BF6C75-9EE4-4025-B9CD-A148211DA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4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9DA14B43-C65A-4AE6-9D2C-F5DDC46BD098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7C970ED3-5561-46E0-A85F-5E16F88FF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9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9A217-B557-4CD6-B793-2A12F4838A41}" type="slidenum">
              <a:rPr lang="en-GB"/>
              <a:pPr/>
              <a:t>2</a:t>
            </a:fld>
            <a:endParaRPr lang="en-GB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0922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</a:t>
            </a:r>
          </a:p>
          <a:p>
            <a:r>
              <a:rPr lang="en-US" dirty="0"/>
              <a:t>Assume zero initial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70ED3-5561-46E0-A85F-5E16F88FFC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90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70ED3-5561-46E0-A85F-5E16F88FFC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4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denominator of the transfer function – system poles are equivalent to the eigenvalues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70ED3-5561-46E0-A85F-5E16F88FFC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5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determines exponential response</a:t>
            </a:r>
          </a:p>
          <a:p>
            <a:r>
              <a:rPr lang="en-US" dirty="0"/>
              <a:t>b the frequency of the sinusoidal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70ED3-5561-46E0-A85F-5E16F88FFC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0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AutoShape 2" descr="Loughborough University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E0BA635-F59C-8E4A-B122-2A8DE9FA1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00" y="6051550"/>
            <a:ext cx="1689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8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8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2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2667C68-FB21-6C46-A883-56786594A8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00" y="6051550"/>
            <a:ext cx="1689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2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7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8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9985-F9B8-4E11-8A40-B153142C5EE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file:////Users/byronmason/Library/Group%20Containers/UBF8T346G9.Office/ConnectorClipboard/image16031166513230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file:////Users/byronmason/Library/Group%20Containers/UBF8T346G9.Office/ConnectorClipboard/image16031166513253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file:////Users/byronmason/Library/Group%20Containers/UBF8T346G9.Office/ConnectorClipboard/image16031166513242.png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1795"/>
            <a:ext cx="9144000" cy="1157229"/>
          </a:xfrm>
        </p:spPr>
        <p:txBody>
          <a:bodyPr anchor="t" anchorCtr="0">
            <a:normAutofit/>
          </a:bodyPr>
          <a:lstStyle/>
          <a:p>
            <a:r>
              <a:rPr lang="en-GB" sz="4400" dirty="0"/>
              <a:t>Vehicle Dynamics and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88976"/>
            <a:ext cx="9144000" cy="468824"/>
          </a:xfrm>
        </p:spPr>
        <p:txBody>
          <a:bodyPr/>
          <a:lstStyle/>
          <a:p>
            <a:r>
              <a:rPr lang="en-GB" dirty="0"/>
              <a:t>Dr B Mason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7EBFB3-A30D-0B40-9276-CA38CB6DFEC5}"/>
              </a:ext>
            </a:extLst>
          </p:cNvPr>
          <p:cNvSpPr txBox="1">
            <a:spLocks/>
          </p:cNvSpPr>
          <p:nvPr/>
        </p:nvSpPr>
        <p:spPr>
          <a:xfrm>
            <a:off x="2158652" y="2476356"/>
            <a:ext cx="7874696" cy="13302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Using Eigenvalues and Eigenvectors</a:t>
            </a:r>
          </a:p>
        </p:txBody>
      </p:sp>
    </p:spTree>
    <p:extLst>
      <p:ext uri="{BB962C8B-B14F-4D97-AF65-F5344CB8AC3E}">
        <p14:creationId xmlns:p14="http://schemas.microsoft.com/office/powerpoint/2010/main" val="380940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3"/>
    </mc:Choice>
    <mc:Fallback xmlns="">
      <p:transition spd="slow" advTm="80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E9A6-87D4-3943-B504-428B7A50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Modal motion in free vibration –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7199D-5EA8-2046-9AC8-265DF74D0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2965"/>
                <a:ext cx="10515600" cy="464399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vector of deflections only,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for our example may be written as a linear combination;</a:t>
                </a:r>
              </a:p>
              <a:p>
                <a:pPr marL="0" indent="0">
                  <a:buNone/>
                </a:pPr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each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/>
                  <a:t> represents a single vibrational mode,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are complex constants [2x1 vector in this example],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are complex scalars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being the number of states.</a:t>
                </a:r>
              </a:p>
              <a:p>
                <a:r>
                  <a:rPr lang="en-GB" dirty="0"/>
                  <a:t>Evaluating a single term in the above, split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into real and imaginary parts;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Using the above and Euler’s formula we can better evaluate what is happening;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𝑖𝑏𝑡</m:t>
                          </m:r>
                        </m:sup>
                      </m:sSup>
                    </m:oMath>
                  </m:oMathPara>
                </a14:m>
                <a:endParaRPr lang="en-GB" i="1" dirty="0"/>
              </a:p>
              <a:p>
                <a:pPr marL="0" indent="0">
                  <a:buNone/>
                </a:pPr>
                <a:endParaRPr lang="en-GB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GB" dirty="0"/>
                  <a:t>		[5]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7199D-5EA8-2046-9AC8-265DF74D0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2965"/>
                <a:ext cx="10515600" cy="4643998"/>
              </a:xfrm>
              <a:blipFill>
                <a:blip r:embed="rId3"/>
                <a:stretch>
                  <a:fillRect l="-603" t="-2180" b="-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259929-6463-184E-A596-B9304C8AA586}"/>
              </a:ext>
            </a:extLst>
          </p:cNvPr>
          <p:cNvSpPr/>
          <p:nvPr/>
        </p:nvSpPr>
        <p:spPr>
          <a:xfrm>
            <a:off x="3590365" y="5593976"/>
            <a:ext cx="3647717" cy="582987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5D1-4986-B947-80FC-6099B496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Modal motion in free vibration - Eigenvalues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E16EE-7750-8249-BFFD-BD23034AA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7277"/>
                <a:ext cx="10515600" cy="4689686"/>
              </a:xfrm>
            </p:spPr>
            <p:txBody>
              <a:bodyPr/>
              <a:lstStyle/>
              <a:p>
                <a:r>
                  <a:rPr lang="en-GB" dirty="0"/>
                  <a:t>From [5],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should be </a:t>
                </a:r>
                <a:r>
                  <a:rPr lang="en-GB" i="1" dirty="0"/>
                  <a:t>-</a:t>
                </a:r>
                <a:r>
                  <a:rPr lang="en-GB" i="1" dirty="0" err="1"/>
                  <a:t>ve</a:t>
                </a:r>
                <a:r>
                  <a:rPr lang="en-GB" i="1" dirty="0"/>
                  <a:t> </a:t>
                </a:r>
                <a:r>
                  <a:rPr lang="en-GB" dirty="0"/>
                  <a:t>bounding the response to a decaying exponential,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gives the frequency of the sinusoidal component,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(complex) determines the magnitude and the relative phase of each mode.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E16EE-7750-8249-BFFD-BD23034AA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7277"/>
                <a:ext cx="10515600" cy="4689686"/>
              </a:xfrm>
              <a:blipFill>
                <a:blip r:embed="rId2"/>
                <a:stretch>
                  <a:fillRect l="-1086" t="-24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water, scale, boat, sitting&#10;&#10;Description automatically generated">
            <a:extLst>
              <a:ext uri="{FF2B5EF4-FFF2-40B4-BE49-F238E27FC236}">
                <a16:creationId xmlns:a16="http://schemas.microsoft.com/office/drawing/2014/main" id="{A757B06F-6A5A-E347-94BA-59299F5002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6624" y="3277014"/>
            <a:ext cx="5567941" cy="3315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C773D6-36F8-FB42-AE4B-4E5B190C6862}"/>
              </a:ext>
            </a:extLst>
          </p:cNvPr>
          <p:cNvSpPr txBox="1"/>
          <p:nvPr/>
        </p:nvSpPr>
        <p:spPr>
          <a:xfrm>
            <a:off x="8482988" y="3944039"/>
            <a:ext cx="3478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 decomposition of response</a:t>
            </a:r>
          </a:p>
          <a:p>
            <a:r>
              <a:rPr lang="en-US" dirty="0"/>
              <a:t>Solid line = total response</a:t>
            </a:r>
          </a:p>
          <a:p>
            <a:r>
              <a:rPr lang="en-US" dirty="0"/>
              <a:t>Short dash = sinusoidal component</a:t>
            </a:r>
          </a:p>
          <a:p>
            <a:r>
              <a:rPr lang="en-US" dirty="0"/>
              <a:t>Long dash = exponential decay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1E0A17-2027-0132-60F6-688E36997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406" y="2952750"/>
            <a:ext cx="4279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E4BC-40E4-E346-81F8-DE5C91A8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Modal motion in free vibration – Eigenvalues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05F46-D016-F84E-BA85-4E1FEF9A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Eigenvalues appear in (complex conjugate) pairs and can be written;</a:t>
                </a: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u="sng" dirty="0"/>
                  <a:t>modal damping factor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u="sng" dirty="0"/>
                  <a:t>damped natural frequency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05F46-D016-F84E-BA85-4E1FEF9A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02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6FB-0BAD-7149-AB55-7D3E1B33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004B-4D4A-5E43-B10D-10A98CEE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eig</a:t>
            </a:r>
            <a:r>
              <a:rPr lang="en-US" dirty="0"/>
              <a:t>() function in MATLAB to determine the eigenvalues of matrix A from the previous example.</a:t>
            </a:r>
          </a:p>
          <a:p>
            <a:r>
              <a:rPr lang="en-US" dirty="0"/>
              <a:t>How are the complex conjugate pairs placed within the resulting vector?</a:t>
            </a:r>
          </a:p>
        </p:txBody>
      </p:sp>
    </p:spTree>
    <p:extLst>
      <p:ext uri="{BB962C8B-B14F-4D97-AF65-F5344CB8AC3E}">
        <p14:creationId xmlns:p14="http://schemas.microsoft.com/office/powerpoint/2010/main" val="284232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6EF-8885-519D-BC16-7E02E861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for yourself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23BA7A5-3DC9-341B-A954-B1B110056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5" t="9163" r="25748" b="32761"/>
          <a:stretch/>
        </p:blipFill>
        <p:spPr>
          <a:xfrm>
            <a:off x="7741170" y="520947"/>
            <a:ext cx="3612630" cy="3499423"/>
          </a:xfrm>
          <a:prstGeom prst="rect">
            <a:avLst/>
          </a:prstGeom>
        </p:spPr>
      </p:pic>
      <p:pic>
        <p:nvPicPr>
          <p:cNvPr id="8" name="Picture 7" descr="A number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A84E21D1-969F-3282-583A-B82032216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10" y="2164663"/>
            <a:ext cx="5156200" cy="1663700"/>
          </a:xfrm>
          <a:prstGeom prst="rect">
            <a:avLst/>
          </a:prstGeom>
        </p:spPr>
      </p:pic>
      <p:pic>
        <p:nvPicPr>
          <p:cNvPr id="10" name="Picture 9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BF618201-333D-A881-D82B-36B84450E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55" y="4494345"/>
            <a:ext cx="8659980" cy="11526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20A75B-0813-D656-2B9E-FCA95750DB4A}"/>
                  </a:ext>
                </a:extLst>
              </p:cNvPr>
              <p:cNvSpPr txBox="1"/>
              <p:nvPr/>
            </p:nvSpPr>
            <p:spPr>
              <a:xfrm>
                <a:off x="-1560040" y="3920823"/>
                <a:ext cx="609805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20A75B-0813-D656-2B9E-FCA95750D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0040" y="3920823"/>
                <a:ext cx="6098058" cy="381515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96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7FE9-ADDB-6349-9BE5-7DDCDB67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motion in free vibration –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710DE-85AD-0744-8E88-FC210229F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29540" cy="4351338"/>
              </a:xfrm>
            </p:spPr>
            <p:txBody>
              <a:bodyPr/>
              <a:lstStyle/>
              <a:p>
                <a:r>
                  <a:rPr lang="en-US" dirty="0"/>
                  <a:t>From the eigenvalues it is possible to tell</a:t>
                </a:r>
              </a:p>
              <a:p>
                <a:pPr lvl="1"/>
                <a:r>
                  <a:rPr lang="en-US" dirty="0"/>
                  <a:t>Damped natural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Natural frequency [Hz],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Damping factor,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GB" b="0" dirty="0"/>
              </a:p>
              <a:p>
                <a:pPr lvl="1"/>
                <a:r>
                  <a:rPr lang="en-US" dirty="0"/>
                  <a:t>Damping ratio,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GB" b="0" dirty="0"/>
              </a:p>
              <a:p>
                <a:pPr lvl="1"/>
                <a:r>
                  <a:rPr lang="en-US" dirty="0"/>
                  <a:t>Settling time (within 2%),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den>
                    </m:f>
                  </m:oMath>
                </a14:m>
                <a:endParaRPr lang="en-GB" b="0" dirty="0"/>
              </a:p>
              <a:p>
                <a:pPr lvl="1"/>
                <a:r>
                  <a:rPr lang="en-US" dirty="0"/>
                  <a:t>Percent overshoot,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100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𝜋𝜁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ra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GB" b="0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corresponds to the steady-state response of the system (not dynamics)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710DE-85AD-0744-8E88-FC210229F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29540" cy="4351338"/>
              </a:xfrm>
              <a:blipFill>
                <a:blip r:embed="rId2"/>
                <a:stretch>
                  <a:fillRect l="-1673" t="-2326" r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49F3D38-35A4-2240-8F47-9A422C200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370" y="1475046"/>
            <a:ext cx="3825347" cy="390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4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52EB-7D91-104D-9CE8-CF361E24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yourself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1DC0D-2942-8B47-A7A3-C21464F24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the previous example find the eigenvalues of the system and hence determine;</a:t>
                </a:r>
              </a:p>
              <a:p>
                <a:pPr lvl="1"/>
                <a:r>
                  <a:rPr lang="en-US" dirty="0"/>
                  <a:t>Damped natural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Natural frequency [Hz],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Damping factor,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GB" dirty="0"/>
              </a:p>
              <a:p>
                <a:pPr lvl="1"/>
                <a:r>
                  <a:rPr lang="en-US" dirty="0"/>
                  <a:t>Damping ratio,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pPr lvl="1"/>
                <a:r>
                  <a:rPr lang="en-US" dirty="0"/>
                  <a:t>Settling time (within 2%),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den>
                    </m:f>
                  </m:oMath>
                </a14:m>
                <a:endParaRPr lang="en-GB" dirty="0"/>
              </a:p>
              <a:p>
                <a:pPr lvl="1"/>
                <a:r>
                  <a:rPr lang="en-US" dirty="0"/>
                  <a:t>Percent overshoot,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100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𝜋𝜁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ra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1DC0D-2942-8B47-A7A3-C21464F24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10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0695-2F34-EC42-BEAB-625E1D8C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Modal motion in free vibration –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6419B-DFF7-164C-8384-0EF889E20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9859"/>
                <a:ext cx="10515600" cy="4617104"/>
              </a:xfrm>
            </p:spPr>
            <p:txBody>
              <a:bodyPr/>
              <a:lstStyle/>
              <a:p>
                <a:r>
                  <a:rPr lang="en-US" dirty="0"/>
                  <a:t>Eigenvectors can show the magnitudes at which the states vibrate in relation to one another.</a:t>
                </a:r>
              </a:p>
              <a:p>
                <a:r>
                  <a:rPr lang="en-US" dirty="0"/>
                  <a:t>Writing </a:t>
                </a:r>
                <a:r>
                  <a:rPr lang="en-US" dirty="0">
                    <a:solidFill>
                      <a:schemeClr val="accent2"/>
                    </a:solidFill>
                  </a:rPr>
                  <a:t>eigenvalues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5"/>
                    </a:solidFill>
                  </a:rPr>
                  <a:t>eigenvectors</a:t>
                </a:r>
                <a:r>
                  <a:rPr lang="en-US" dirty="0"/>
                  <a:t> together in matrix form;</a:t>
                </a:r>
              </a:p>
              <a:p>
                <a:pPr marL="457200" lvl="1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GB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where;</a:t>
                </a:r>
              </a:p>
              <a:p>
                <a:pPr marL="457200" lvl="1" indent="0" algn="ctr">
                  <a:buNone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457200" lvl="1" indent="0" algn="ctr">
                  <a:buNone/>
                </a:pPr>
                <a:endParaRPr lang="en-GB" dirty="0"/>
              </a:p>
              <a:p>
                <a:pPr marL="45720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6419B-DFF7-164C-8384-0EF889E20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9859"/>
                <a:ext cx="10515600" cy="4617104"/>
              </a:xfrm>
              <a:blipFill>
                <a:blip r:embed="rId2"/>
                <a:stretch>
                  <a:fillRect l="-1206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2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20B5-420E-F74F-A412-61EC0746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motion in free vibration –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E217-3351-CB4E-8B30-D58371EA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r>
              <a:rPr lang="en-US" dirty="0"/>
              <a:t>Using MATLAB ‘</a:t>
            </a:r>
            <a:r>
              <a:rPr lang="en-US" dirty="0" err="1"/>
              <a:t>eig</a:t>
            </a:r>
            <a:r>
              <a:rPr lang="en-US" dirty="0"/>
              <a:t>(A)’ to find the eigenvectors of the example system, A matrix;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The second and fourth columns are the complex conjugates of the first and third columns respectively</a:t>
            </a:r>
          </a:p>
          <a:p>
            <a:pPr lvl="1"/>
            <a:r>
              <a:rPr lang="en-US" dirty="0"/>
              <a:t>Rows three and four are the first and second rows multiplied by their respective eigenvalues</a:t>
            </a:r>
          </a:p>
          <a:p>
            <a:pPr lvl="1"/>
            <a:r>
              <a:rPr lang="en-US" dirty="0"/>
              <a:t>The system can then be characterized by considerably less ‘unique information’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30F24-C247-E840-87BF-3F8FBB5D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74" y="2828706"/>
            <a:ext cx="7236106" cy="1041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6F9DAA-A0CB-CC46-96C9-FDC5631FE4B9}"/>
              </a:ext>
            </a:extLst>
          </p:cNvPr>
          <p:cNvSpPr txBox="1"/>
          <p:nvPr/>
        </p:nvSpPr>
        <p:spPr>
          <a:xfrm>
            <a:off x="4527628" y="1557646"/>
            <a:ext cx="13715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113B9-627D-E141-92A6-07FB2366BB90}"/>
              </a:ext>
            </a:extLst>
          </p:cNvPr>
          <p:cNvSpPr txBox="1"/>
          <p:nvPr/>
        </p:nvSpPr>
        <p:spPr>
          <a:xfrm>
            <a:off x="8062681" y="1593272"/>
            <a:ext cx="13715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38A7B-B674-634A-95CF-67B0974C04CC}"/>
              </a:ext>
            </a:extLst>
          </p:cNvPr>
          <p:cNvSpPr txBox="1"/>
          <p:nvPr/>
        </p:nvSpPr>
        <p:spPr>
          <a:xfrm>
            <a:off x="2793345" y="2803417"/>
            <a:ext cx="1371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0000"/>
                </a:solidFill>
              </a:rPr>
              <a:t>x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063CF-BCF5-ED45-9E11-F5C304DC5518}"/>
              </a:ext>
            </a:extLst>
          </p:cNvPr>
          <p:cNvSpPr txBox="1"/>
          <p:nvPr/>
        </p:nvSpPr>
        <p:spPr>
          <a:xfrm>
            <a:off x="6229842" y="2844868"/>
            <a:ext cx="1371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0000"/>
                </a:solidFill>
              </a:rPr>
              <a:t>x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B85C8-567D-F94D-91DD-25B2057F72D8}"/>
              </a:ext>
            </a:extLst>
          </p:cNvPr>
          <p:cNvSpPr/>
          <p:nvPr/>
        </p:nvSpPr>
        <p:spPr>
          <a:xfrm>
            <a:off x="2726110" y="2885209"/>
            <a:ext cx="1438834" cy="504725"/>
          </a:xfrm>
          <a:prstGeom prst="rect">
            <a:avLst/>
          </a:prstGeom>
          <a:noFill/>
          <a:ln w="952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44C54-455A-3049-A813-6CF813DC2335}"/>
              </a:ext>
            </a:extLst>
          </p:cNvPr>
          <p:cNvSpPr/>
          <p:nvPr/>
        </p:nvSpPr>
        <p:spPr>
          <a:xfrm>
            <a:off x="6229842" y="2893240"/>
            <a:ext cx="1438834" cy="504725"/>
          </a:xfrm>
          <a:prstGeom prst="rect">
            <a:avLst/>
          </a:prstGeom>
          <a:noFill/>
          <a:ln w="952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9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" grpId="1"/>
      <p:bldP spid="8" grpId="0"/>
      <p:bldP spid="8" grpId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B9F-7F9F-754D-B7FB-B034D485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motion in free vibration –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9BAAE-E83A-E440-849E-E4E2AC6189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38918" cy="4351338"/>
              </a:xfrm>
            </p:spPr>
            <p:txBody>
              <a:bodyPr/>
              <a:lstStyle/>
              <a:p>
                <a:r>
                  <a:rPr lang="en-US" dirty="0"/>
                  <a:t>Dividing through by the largest magnitude eigenvector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0.0284−0.017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 to normalize the eigenvectors.</a:t>
                </a:r>
              </a:p>
              <a:p>
                <a:r>
                  <a:rPr lang="en-US" dirty="0"/>
                  <a:t>Plot the eigenvector components (first mode)</a:t>
                </a:r>
              </a:p>
              <a:p>
                <a:r>
                  <a:rPr lang="en-US" dirty="0"/>
                  <a:t>The relative magnitude and phase is seen on the two plots</a:t>
                </a: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9BAAE-E83A-E440-849E-E4E2AC6189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38918" cy="4351338"/>
              </a:xfrm>
              <a:blipFill>
                <a:blip r:embed="rId2"/>
                <a:stretch>
                  <a:fillRect l="-2632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0D32C49-B43C-AF4C-A0B2-CAEAF9574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46" y="1679275"/>
            <a:ext cx="4134971" cy="4497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B15E6D-BACF-4647-98A4-0CA17816C865}"/>
              </a:ext>
            </a:extLst>
          </p:cNvPr>
          <p:cNvSpPr txBox="1"/>
          <p:nvPr/>
        </p:nvSpPr>
        <p:spPr>
          <a:xfrm>
            <a:off x="10580914" y="182562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 1</a:t>
            </a:r>
          </a:p>
        </p:txBody>
      </p:sp>
    </p:spTree>
    <p:extLst>
      <p:ext uri="{BB962C8B-B14F-4D97-AF65-F5344CB8AC3E}">
        <p14:creationId xmlns:p14="http://schemas.microsoft.com/office/powerpoint/2010/main" val="19457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4" y="240945"/>
            <a:ext cx="8229600" cy="1143000"/>
          </a:xfrm>
        </p:spPr>
        <p:txBody>
          <a:bodyPr/>
          <a:lstStyle/>
          <a:p>
            <a:r>
              <a:rPr lang="en-GB" sz="4000" b="1" dirty="0"/>
              <a:t>Lecture overview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016" y="1279526"/>
            <a:ext cx="6584486" cy="44497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Transfer functions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Modal motion in free vibration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Eigenvalues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Eigenvectors</a:t>
            </a:r>
          </a:p>
          <a:p>
            <a:pPr>
              <a:lnSpc>
                <a:spcPct val="120000"/>
              </a:lnSpc>
            </a:pPr>
            <a:endParaRPr lang="en-GB" sz="2400" dirty="0"/>
          </a:p>
          <a:p>
            <a:pPr lvl="1">
              <a:lnSpc>
                <a:spcPct val="120000"/>
              </a:lnSpc>
            </a:pPr>
            <a:endParaRPr lang="en-GB" sz="20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GB" sz="2400" dirty="0"/>
          </a:p>
        </p:txBody>
      </p:sp>
      <p:pic>
        <p:nvPicPr>
          <p:cNvPr id="1026" name="Picture 2" descr="How Car Suspensions Work | HowStuffWorks">
            <a:extLst>
              <a:ext uri="{FF2B5EF4-FFF2-40B4-BE49-F238E27FC236}">
                <a16:creationId xmlns:a16="http://schemas.microsoft.com/office/drawing/2014/main" id="{912F05DC-A20A-9349-96AA-1837C67736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/>
          <a:stretch/>
        </p:blipFill>
        <p:spPr bwMode="auto">
          <a:xfrm>
            <a:off x="5069541" y="1752238"/>
            <a:ext cx="6789486" cy="360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3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287"/>
    </mc:Choice>
    <mc:Fallback xmlns="">
      <p:transition spd="slow" advTm="15828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A211-2321-334B-810E-847909D9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motion in free vibration –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3CC8-8D10-014F-BE13-3B512B5BB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4824" cy="4351338"/>
          </a:xfrm>
        </p:spPr>
        <p:txBody>
          <a:bodyPr/>
          <a:lstStyle/>
          <a:p>
            <a:r>
              <a:rPr lang="en-US" dirty="0"/>
              <a:t>Similarly for the second (non-conjugate) mode of interest</a:t>
            </a:r>
          </a:p>
          <a:p>
            <a:r>
              <a:rPr lang="en-US" dirty="0"/>
              <a:t>The relative magnitude and phase is seen on the two plots</a:t>
            </a:r>
          </a:p>
          <a:p>
            <a:r>
              <a:rPr lang="en-US" dirty="0"/>
              <a:t>Note the differences between first and second modes of vibration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856DF-0FD6-CC4F-8FDE-C269987B5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494" y="1530344"/>
            <a:ext cx="3440593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2F75F-7778-6945-9567-35C217AFF8BB}"/>
              </a:ext>
            </a:extLst>
          </p:cNvPr>
          <p:cNvSpPr txBox="1"/>
          <p:nvPr/>
        </p:nvSpPr>
        <p:spPr>
          <a:xfrm>
            <a:off x="10580914" y="182562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 2</a:t>
            </a:r>
          </a:p>
        </p:txBody>
      </p:sp>
    </p:spTree>
    <p:extLst>
      <p:ext uri="{BB962C8B-B14F-4D97-AF65-F5344CB8AC3E}">
        <p14:creationId xmlns:p14="http://schemas.microsoft.com/office/powerpoint/2010/main" val="187283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6D47-7C81-E345-96A9-9A2A74E9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447FD-E76F-CC4B-98CD-050F6B49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Transfer function vs state space representation</a:t>
            </a:r>
          </a:p>
          <a:p>
            <a:r>
              <a:rPr lang="en-US" sz="3600" dirty="0"/>
              <a:t>Eigenvalues tell us;</a:t>
            </a:r>
          </a:p>
          <a:p>
            <a:pPr lvl="1"/>
            <a:r>
              <a:rPr lang="en-US" sz="3200" dirty="0"/>
              <a:t>Damped natural frequency</a:t>
            </a:r>
          </a:p>
          <a:p>
            <a:pPr lvl="1"/>
            <a:r>
              <a:rPr lang="en-US" sz="3200" dirty="0"/>
              <a:t>Natural frequency </a:t>
            </a:r>
          </a:p>
          <a:p>
            <a:pPr lvl="1"/>
            <a:r>
              <a:rPr lang="en-US" sz="3200" dirty="0"/>
              <a:t>Damping factor</a:t>
            </a:r>
          </a:p>
          <a:p>
            <a:pPr lvl="1"/>
            <a:r>
              <a:rPr lang="en-US" sz="3200" dirty="0"/>
              <a:t>Damping ratio</a:t>
            </a:r>
            <a:endParaRPr lang="en-GB" sz="3200" dirty="0"/>
          </a:p>
          <a:p>
            <a:pPr lvl="1"/>
            <a:r>
              <a:rPr lang="en-US" sz="3200" dirty="0"/>
              <a:t>Settling time</a:t>
            </a:r>
            <a:endParaRPr lang="en-GB" sz="3200" dirty="0"/>
          </a:p>
          <a:p>
            <a:pPr lvl="1"/>
            <a:r>
              <a:rPr lang="en-US" sz="3200" dirty="0"/>
              <a:t>Percent overshoot</a:t>
            </a:r>
          </a:p>
          <a:p>
            <a:r>
              <a:rPr lang="en-US" sz="3600" dirty="0"/>
              <a:t>Eigenvectors help us to understand vibration of the modes relative to one another </a:t>
            </a:r>
          </a:p>
        </p:txBody>
      </p:sp>
    </p:spTree>
    <p:extLst>
      <p:ext uri="{BB962C8B-B14F-4D97-AF65-F5344CB8AC3E}">
        <p14:creationId xmlns:p14="http://schemas.microsoft.com/office/powerpoint/2010/main" val="48019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463"/>
    </mc:Choice>
    <mc:Fallback xmlns="">
      <p:transition spd="slow" advTm="18146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B512-76D3-E94B-B065-C5D0E235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0247-F589-E448-A26B-E7F581414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5966012" cy="4684339"/>
          </a:xfrm>
        </p:spPr>
        <p:txBody>
          <a:bodyPr>
            <a:normAutofit/>
          </a:bodyPr>
          <a:lstStyle/>
          <a:p>
            <a:r>
              <a:rPr lang="en-US" dirty="0"/>
              <a:t>Transfer functions relate input to output</a:t>
            </a:r>
          </a:p>
          <a:p>
            <a:r>
              <a:rPr lang="en-US" dirty="0"/>
              <a:t>The roots/poles of the characteristic equation determine </a:t>
            </a:r>
            <a:r>
              <a:rPr lang="en-US" u="sng" dirty="0"/>
              <a:t>frequency and damping of each mode</a:t>
            </a:r>
            <a:r>
              <a:rPr lang="en-US" dirty="0"/>
              <a:t> i.e. the dynamics of the system</a:t>
            </a:r>
          </a:p>
          <a:p>
            <a:r>
              <a:rPr lang="en-US" dirty="0"/>
              <a:t>In state space form additional information is also available describing </a:t>
            </a:r>
            <a:r>
              <a:rPr lang="en-US" u="sng" dirty="0"/>
              <a:t>mode shapes</a:t>
            </a:r>
            <a:r>
              <a:rPr lang="en-US" dirty="0"/>
              <a:t> from the A matrix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D2F58F-1FCE-8848-BA99-12B5620B6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368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5" descr="Diagram&#10;&#10;Description automatically generated">
            <a:extLst>
              <a:ext uri="{FF2B5EF4-FFF2-40B4-BE49-F238E27FC236}">
                <a16:creationId xmlns:a16="http://schemas.microsoft.com/office/drawing/2014/main" id="{F63C64AB-52F1-0447-AA50-168C5AA9F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7" b="41273"/>
          <a:stretch>
            <a:fillRect/>
          </a:stretch>
        </p:blipFill>
        <p:spPr bwMode="auto">
          <a:xfrm>
            <a:off x="7234428" y="409576"/>
            <a:ext cx="4661824" cy="128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CF5849-3240-844B-8BF4-B746B1BF3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791" y="4466431"/>
            <a:ext cx="144884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6" descr="Diagram&#10;&#10;Description automatically generated">
            <a:extLst>
              <a:ext uri="{FF2B5EF4-FFF2-40B4-BE49-F238E27FC236}">
                <a16:creationId xmlns:a16="http://schemas.microsoft.com/office/drawing/2014/main" id="{06BAD9B0-E97E-4647-91E0-E8E65696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9" t="60472"/>
          <a:stretch>
            <a:fillRect/>
          </a:stretch>
        </p:blipFill>
        <p:spPr bwMode="auto">
          <a:xfrm>
            <a:off x="7234428" y="1673078"/>
            <a:ext cx="4957572" cy="95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340BAE7A-A054-A249-9B59-E0D28E444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D0BF56-E5DE-BBDF-CEBD-1AB513F981B4}"/>
              </a:ext>
            </a:extLst>
          </p:cNvPr>
          <p:cNvCxnSpPr>
            <a:cxnSpLocks/>
          </p:cNvCxnSpPr>
          <p:nvPr/>
        </p:nvCxnSpPr>
        <p:spPr>
          <a:xfrm flipV="1">
            <a:off x="6470248" y="2495925"/>
            <a:ext cx="1921398" cy="12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04B7396-1C69-499E-EF10-D4342F137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12" y="3145404"/>
            <a:ext cx="4906544" cy="27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6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8332-8D38-0C46-8EC4-43AD6137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D6949-8AD8-3B4D-850D-263F5E1D2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9176"/>
                <a:ext cx="7730490" cy="46977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Using the simple suspension example from Section 2b </a:t>
                </a:r>
              </a:p>
              <a:p>
                <a:pPr lvl="1"/>
                <a:r>
                  <a:rPr lang="en-US" dirty="0"/>
                  <a:t>Assume zero initial conditions</a:t>
                </a:r>
              </a:p>
              <a:p>
                <a:pPr lvl="1"/>
                <a:r>
                  <a:rPr lang="en-US" dirty="0"/>
                  <a:t>Take Laplace transform</a:t>
                </a:r>
              </a:p>
              <a:p>
                <a:pPr lvl="1"/>
                <a:r>
                  <a:rPr lang="en-US" dirty="0"/>
                  <a:t>Write transfer function</a:t>
                </a:r>
              </a:p>
              <a:p>
                <a:pPr lvl="1"/>
                <a:r>
                  <a:rPr lang="en-US" dirty="0"/>
                  <a:t>Enter parameter values</a:t>
                </a:r>
              </a:p>
              <a:p>
                <a:r>
                  <a:rPr lang="en-US" dirty="0"/>
                  <a:t>The roots of the characteristic equation in this example are;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−1.875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±6.372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nature of the roots e.g. complex, repeated, distinct and real determine the general solution approach. </a:t>
                </a:r>
                <a:r>
                  <a:rPr lang="en-US" u="sng" dirty="0"/>
                  <a:t>They also define the dynamics of the system.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D6949-8AD8-3B4D-850D-263F5E1D2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9176"/>
                <a:ext cx="7730490" cy="4697787"/>
              </a:xfrm>
              <a:blipFill>
                <a:blip r:embed="rId2"/>
                <a:stretch>
                  <a:fillRect l="-1314" t="-3235" r="-821" b="-2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72DCC0F-3384-1F45-A306-13B62701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690" y="220306"/>
            <a:ext cx="2785110" cy="2517739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9868B59B-8688-234F-9687-3581BA5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840" y="34690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C0D37B3A-CEC9-4F4D-A12D-99A3013C9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690" y="3520155"/>
            <a:ext cx="2785110" cy="74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2F3F2F-C219-3F41-8147-4EF14F99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040" y="52539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2">
            <a:extLst>
              <a:ext uri="{FF2B5EF4-FFF2-40B4-BE49-F238E27FC236}">
                <a16:creationId xmlns:a16="http://schemas.microsoft.com/office/drawing/2014/main" id="{3A28A079-8633-724E-8F03-DAF0397D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690" y="5004963"/>
            <a:ext cx="3063421" cy="74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0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CEA7FB-5831-C246-91E3-48C42B7A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30" y="257549"/>
            <a:ext cx="10515600" cy="1325563"/>
          </a:xfrm>
        </p:spPr>
        <p:txBody>
          <a:bodyPr/>
          <a:lstStyle/>
          <a:p>
            <a:r>
              <a:rPr lang="en-US" dirty="0"/>
              <a:t>Laplace Transform and the Transfer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C02A89A-5A7F-AD4D-AD65-65502CA6C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54227"/>
                <a:ext cx="10860741" cy="47227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/>
                  <a:t>State space representation;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Upp>
                      <m:limUpp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lim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.</m:t>
                        </m:r>
                      </m:lim>
                    </m:limUpp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sz="1600" dirty="0">
                    <a:effectLst/>
                  </a:rPr>
                  <a:t>		[1] </a:t>
                </a:r>
              </a:p>
              <a:p>
                <a:pPr marL="0" indent="0" algn="ctr">
                  <a:buNone/>
                </a:pPr>
                <a:endParaRPr lang="en-GB" sz="1600" dirty="0">
                  <a:effectLst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sz="1600" dirty="0"/>
                  <a:t>		[2]</a:t>
                </a:r>
              </a:p>
              <a:p>
                <a:pPr marL="0" indent="0" algn="ctr">
                  <a:buNone/>
                </a:pPr>
                <a:endParaRPr lang="en-GB" sz="1600" dirty="0"/>
              </a:p>
              <a:p>
                <a:r>
                  <a:rPr lang="en-GB" sz="1600" dirty="0">
                    <a:effectLst/>
                  </a:rPr>
                  <a:t>Assuming zero initial conditions and taking the Laplace transform of [1];</a:t>
                </a:r>
              </a:p>
              <a:p>
                <a:endParaRPr lang="en-GB" sz="160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𝑠𝑋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𝐵𝑈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buNone/>
                </a:pPr>
                <a:endParaRPr lang="en-GB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𝑠𝐼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𝐵𝑈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𝐵𝑈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>
                    <a:effectLst/>
                  </a:rPr>
                  <a:t> Substituting into [2];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</a:rPr>
                        <m:t>𝐵𝑈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𝐷𝑈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600" dirty="0"/>
                  <a:t>		[3]</a:t>
                </a:r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C02A89A-5A7F-AD4D-AD65-65502CA6C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54227"/>
                <a:ext cx="10860741" cy="4722736"/>
              </a:xfrm>
              <a:blipFill>
                <a:blip r:embed="rId3"/>
                <a:stretch>
                  <a:fillRect l="-117" t="-10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C3EAA3-F9BC-3C4C-A215-0FC2A453FBB3}"/>
              </a:ext>
            </a:extLst>
          </p:cNvPr>
          <p:cNvSpPr/>
          <p:nvPr/>
        </p:nvSpPr>
        <p:spPr>
          <a:xfrm>
            <a:off x="3854771" y="5565525"/>
            <a:ext cx="2997722" cy="611438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1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20C5-EED3-F049-8A4E-1B808522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1" y="257549"/>
            <a:ext cx="10515600" cy="1325563"/>
          </a:xfrm>
        </p:spPr>
        <p:txBody>
          <a:bodyPr/>
          <a:lstStyle/>
          <a:p>
            <a:r>
              <a:rPr lang="en-US" dirty="0"/>
              <a:t>Laplace Transform and the Transfer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724904-5169-7C41-99B3-2A55AFF3C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260"/>
                <a:ext cx="10515600" cy="47007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Equation [3] provides a general solution in terms of the transfer function,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/>
                  <a:t> and is an </a:t>
                </a:r>
                <a:r>
                  <a:rPr lang="en-GB" b="1" u="sng" dirty="0"/>
                  <a:t>alternate form</a:t>
                </a:r>
                <a:r>
                  <a:rPr lang="en-GB" b="1" dirty="0"/>
                  <a:t> </a:t>
                </a:r>
                <a:r>
                  <a:rPr lang="en-GB" dirty="0"/>
                  <a:t>to the State Space Representation.</a:t>
                </a:r>
              </a:p>
              <a:p>
                <a:r>
                  <a:rPr lang="en-GB" dirty="0"/>
                  <a:t>Comparing the denominator of [3]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dirty="0"/>
                  <a:t> with the definition for the eigenvalues;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		[4]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It can be shown that the </a:t>
                </a:r>
                <a:r>
                  <a:rPr lang="en-GB" u="sng" dirty="0"/>
                  <a:t>transfer function poles </a:t>
                </a:r>
                <a:r>
                  <a:rPr lang="en-GB" dirty="0"/>
                  <a:t>are the </a:t>
                </a:r>
                <a:r>
                  <a:rPr lang="en-GB" u="sng" dirty="0"/>
                  <a:t>roots of the Characteristic Equation</a:t>
                </a:r>
                <a:r>
                  <a:rPr lang="en-GB" dirty="0"/>
                  <a:t> and the </a:t>
                </a:r>
                <a:r>
                  <a:rPr lang="en-GB" u="sng" dirty="0"/>
                  <a:t>eigenvalues of A</a:t>
                </a:r>
              </a:p>
              <a:p>
                <a:r>
                  <a:rPr lang="en-GB" dirty="0"/>
                  <a:t>The eigenvalues of A can found by calculating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Matrix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governs the fundamental modes of vibration i.e. how the system will freely vibrate as it settles after some initial disturbance (</a:t>
                </a:r>
                <a:r>
                  <a:rPr lang="en-GB" b="1" u="sng" dirty="0"/>
                  <a:t>not the inputs</a:t>
                </a:r>
                <a:r>
                  <a:rPr lang="en-GB" dirty="0"/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724904-5169-7C41-99B3-2A55AFF3C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260"/>
                <a:ext cx="10515600" cy="4700703"/>
              </a:xfrm>
              <a:blipFill>
                <a:blip r:embed="rId3"/>
                <a:stretch>
                  <a:fillRect l="-965" t="-2426" b="-2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322EBE5-23C7-8D43-B576-0F0ED704C9B8}"/>
              </a:ext>
            </a:extLst>
          </p:cNvPr>
          <p:cNvSpPr/>
          <p:nvPr/>
        </p:nvSpPr>
        <p:spPr>
          <a:xfrm>
            <a:off x="645459" y="5028514"/>
            <a:ext cx="10708341" cy="11745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72CCC-BDB9-21A6-C74F-BC9310942F39}"/>
              </a:ext>
            </a:extLst>
          </p:cNvPr>
          <p:cNvGrpSpPr/>
          <p:nvPr/>
        </p:nvGrpSpPr>
        <p:grpSpPr>
          <a:xfrm>
            <a:off x="3232100" y="2969110"/>
            <a:ext cx="3720288" cy="825325"/>
            <a:chOff x="3232100" y="2969110"/>
            <a:chExt cx="3720288" cy="8253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1BE3B2-6E5B-DEE6-3FA9-AA2989C69985}"/>
                </a:ext>
              </a:extLst>
            </p:cNvPr>
            <p:cNvSpPr/>
            <p:nvPr/>
          </p:nvSpPr>
          <p:spPr>
            <a:xfrm>
              <a:off x="4698123" y="2969110"/>
              <a:ext cx="279123" cy="42835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C3B3A2-4D51-2C50-A5E9-0A95FCC0C646}"/>
                </a:ext>
              </a:extLst>
            </p:cNvPr>
            <p:cNvSpPr txBox="1"/>
            <p:nvPr/>
          </p:nvSpPr>
          <p:spPr>
            <a:xfrm>
              <a:off x="3232100" y="3425103"/>
              <a:ext cx="1799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50000"/>
                    </a:schemeClr>
                  </a:solidFill>
                </a:rPr>
                <a:t>Eigenvectors of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4B900B-6527-E4B4-86CF-63AEC99C8774}"/>
                </a:ext>
              </a:extLst>
            </p:cNvPr>
            <p:cNvSpPr txBox="1"/>
            <p:nvPr/>
          </p:nvSpPr>
          <p:spPr>
            <a:xfrm>
              <a:off x="5239611" y="3425103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Eigenvalues of 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DE4E7D-C9A8-56A3-4824-7FEDEB89B196}"/>
                </a:ext>
              </a:extLst>
            </p:cNvPr>
            <p:cNvSpPr/>
            <p:nvPr/>
          </p:nvSpPr>
          <p:spPr>
            <a:xfrm>
              <a:off x="5312719" y="2970661"/>
              <a:ext cx="279123" cy="42835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A9647BB-2809-F9CB-6244-9F0942C29BDC}"/>
              </a:ext>
            </a:extLst>
          </p:cNvPr>
          <p:cNvSpPr/>
          <p:nvPr/>
        </p:nvSpPr>
        <p:spPr>
          <a:xfrm>
            <a:off x="2627086" y="2177143"/>
            <a:ext cx="7315200" cy="3120571"/>
          </a:xfrm>
          <a:prstGeom prst="roundRect">
            <a:avLst>
              <a:gd name="adj" fmla="val 6434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The eigenvalues therefore tell us about the damping and natural frequency of each mode of the system </a:t>
            </a:r>
          </a:p>
        </p:txBody>
      </p:sp>
    </p:spTree>
    <p:extLst>
      <p:ext uri="{BB962C8B-B14F-4D97-AF65-F5344CB8AC3E}">
        <p14:creationId xmlns:p14="http://schemas.microsoft.com/office/powerpoint/2010/main" val="424092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34DEF1-D51B-4542-A98E-2F312750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 (reminder)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06BC-583F-864B-9204-F9AA00CC5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9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FF24F79-273C-544F-9EEA-2A6F8F4659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5" t="9163" r="25748" b="32761"/>
          <a:stretch/>
        </p:blipFill>
        <p:spPr>
          <a:xfrm>
            <a:off x="4289682" y="100817"/>
            <a:ext cx="3612630" cy="3499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DDB029-5289-E84F-A999-012C577DCD69}"/>
                  </a:ext>
                </a:extLst>
              </p:cNvPr>
              <p:cNvSpPr txBox="1"/>
              <p:nvPr/>
            </p:nvSpPr>
            <p:spPr>
              <a:xfrm>
                <a:off x="3048176" y="4818036"/>
                <a:ext cx="609564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b="0" dirty="0"/>
              </a:p>
              <a:p>
                <a:pPr algn="ctr"/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DDB029-5289-E84F-A999-012C577DC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176" y="4818036"/>
                <a:ext cx="609564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8F285D2B-E26A-D827-9EEB-3CB8C6E2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E84AD7-0676-2A0E-6B2F-03D9854F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3660200"/>
            <a:ext cx="10515600" cy="1061702"/>
          </a:xfrm>
        </p:spPr>
        <p:txBody>
          <a:bodyPr/>
          <a:lstStyle/>
          <a:p>
            <a:r>
              <a:rPr lang="en-GB" dirty="0"/>
              <a:t>The equations of the system are (expressed in terms of two second order differential equations);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16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DDB647F4-C6D1-AD4B-7189-779EDF621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25" y="1668693"/>
            <a:ext cx="9860293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278CC2-8921-EC28-C5F1-95D4A3AC3FF5}"/>
              </a:ext>
            </a:extLst>
          </p:cNvPr>
          <p:cNvSpPr txBox="1"/>
          <p:nvPr/>
        </p:nvSpPr>
        <p:spPr>
          <a:xfrm>
            <a:off x="1149725" y="349895"/>
            <a:ext cx="55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Choosing one deflection and one velocity state per mass;</a:t>
            </a:r>
          </a:p>
          <a:p>
            <a:endParaRPr lang="en-GB" dirty="0"/>
          </a:p>
          <a:p>
            <a:r>
              <a:rPr lang="en-GB" dirty="0"/>
              <a:t>	 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71C8EBDF-F915-D856-2086-04ECD3288F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26"/>
          <a:stretch/>
        </p:blipFill>
        <p:spPr>
          <a:xfrm>
            <a:off x="4482974" y="773829"/>
            <a:ext cx="1101563" cy="770158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A7F10054-BBF8-DBAE-8E4E-62718484F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41" b="21834"/>
          <a:stretch/>
        </p:blipFill>
        <p:spPr>
          <a:xfrm>
            <a:off x="6068410" y="873913"/>
            <a:ext cx="990600" cy="5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2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1117</Words>
  <Application>Microsoft Macintosh PowerPoint</Application>
  <PresentationFormat>Widescreen</PresentationFormat>
  <Paragraphs>163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Vehicle Dynamics and Simulation</vt:lpstr>
      <vt:lpstr>Lecture overview</vt:lpstr>
      <vt:lpstr>Transfer Functions</vt:lpstr>
      <vt:lpstr>Simple Example</vt:lpstr>
      <vt:lpstr>Laplace Transform and the Transfer Function</vt:lpstr>
      <vt:lpstr>Laplace Transform and the Transfer Function</vt:lpstr>
      <vt:lpstr>worked example (reminder)</vt:lpstr>
      <vt:lpstr>An Example</vt:lpstr>
      <vt:lpstr>PowerPoint Presentation</vt:lpstr>
      <vt:lpstr>Modal motion in free vibration – Eigenvalues</vt:lpstr>
      <vt:lpstr>Modal motion in free vibration - Eigenvalues</vt:lpstr>
      <vt:lpstr>Modal motion in free vibration – Eigenvalues</vt:lpstr>
      <vt:lpstr>Check for yourself</vt:lpstr>
      <vt:lpstr>Check for yourself</vt:lpstr>
      <vt:lpstr>Modal motion in free vibration – Eigenvalues</vt:lpstr>
      <vt:lpstr>Check for yourself</vt:lpstr>
      <vt:lpstr>Modal motion in free vibration – Eigenvectors</vt:lpstr>
      <vt:lpstr>Modal motion in free vibration – Eigenvectors</vt:lpstr>
      <vt:lpstr>Modal motion in free vibration – Eigenvectors</vt:lpstr>
      <vt:lpstr>Modal motion in free vibration – Eigenvectors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Dynamics and Simulation</dc:title>
  <dc:creator>Byron Mason</dc:creator>
  <cp:lastModifiedBy>Byron Mason</cp:lastModifiedBy>
  <cp:revision>7</cp:revision>
  <dcterms:created xsi:type="dcterms:W3CDTF">2020-10-29T19:54:33Z</dcterms:created>
  <dcterms:modified xsi:type="dcterms:W3CDTF">2023-10-24T12:15:14Z</dcterms:modified>
</cp:coreProperties>
</file>