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312" r:id="rId5"/>
    <p:sldId id="314" r:id="rId6"/>
    <p:sldId id="313" r:id="rId7"/>
    <p:sldId id="315" r:id="rId8"/>
    <p:sldId id="318" r:id="rId9"/>
    <p:sldId id="564" r:id="rId10"/>
    <p:sldId id="285" r:id="rId11"/>
    <p:sldId id="286" r:id="rId12"/>
    <p:sldId id="563" r:id="rId13"/>
    <p:sldId id="259" r:id="rId14"/>
    <p:sldId id="310" r:id="rId15"/>
    <p:sldId id="311" r:id="rId16"/>
    <p:sldId id="565" r:id="rId17"/>
    <p:sldId id="566" r:id="rId18"/>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449" autoAdjust="0"/>
    <p:restoredTop sz="95820" autoAdjust="0"/>
  </p:normalViewPr>
  <p:slideViewPr>
    <p:cSldViewPr snapToGrid="0">
      <p:cViewPr varScale="1">
        <p:scale>
          <a:sx n="92" d="100"/>
          <a:sy n="92" d="100"/>
        </p:scale>
        <p:origin x="200" y="4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76363" cy="513508"/>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sz="quarter" idx="1"/>
          </p:nvPr>
        </p:nvSpPr>
        <p:spPr>
          <a:xfrm>
            <a:off x="4021295" y="2"/>
            <a:ext cx="3076363" cy="513508"/>
          </a:xfrm>
          <a:prstGeom prst="rect">
            <a:avLst/>
          </a:prstGeom>
        </p:spPr>
        <p:txBody>
          <a:bodyPr vert="horz" lIns="94768" tIns="47384" rIns="94768" bIns="47384" rtlCol="0"/>
          <a:lstStyle>
            <a:lvl1pPr algn="r">
              <a:defRPr sz="1200"/>
            </a:lvl1pPr>
          </a:lstStyle>
          <a:p>
            <a:fld id="{6AD24EC9-7198-4B56-AEF9-BBEDF5640E20}" type="datetimeFigureOut">
              <a:rPr lang="en-GB" smtClean="0"/>
              <a:t>24/11/2021</a:t>
            </a:fld>
            <a:endParaRPr lang="en-GB"/>
          </a:p>
        </p:txBody>
      </p:sp>
      <p:sp>
        <p:nvSpPr>
          <p:cNvPr id="4" name="Footer Placeholder 3"/>
          <p:cNvSpPr>
            <a:spLocks noGrp="1"/>
          </p:cNvSpPr>
          <p:nvPr>
            <p:ph type="ftr" sz="quarter" idx="2"/>
          </p:nvPr>
        </p:nvSpPr>
        <p:spPr>
          <a:xfrm>
            <a:off x="1" y="9721108"/>
            <a:ext cx="3076363" cy="513507"/>
          </a:xfrm>
          <a:prstGeom prst="rect">
            <a:avLst/>
          </a:prstGeom>
        </p:spPr>
        <p:txBody>
          <a:bodyPr vert="horz" lIns="94768" tIns="47384" rIns="94768" bIns="47384" rtlCol="0" anchor="b"/>
          <a:lstStyle>
            <a:lvl1pPr algn="l">
              <a:defRPr sz="1200"/>
            </a:lvl1pPr>
          </a:lstStyle>
          <a:p>
            <a:endParaRPr lang="en-GB"/>
          </a:p>
        </p:txBody>
      </p:sp>
      <p:sp>
        <p:nvSpPr>
          <p:cNvPr id="5" name="Slide Number Placeholder 4"/>
          <p:cNvSpPr>
            <a:spLocks noGrp="1"/>
          </p:cNvSpPr>
          <p:nvPr>
            <p:ph type="sldNum" sz="quarter" idx="3"/>
          </p:nvPr>
        </p:nvSpPr>
        <p:spPr>
          <a:xfrm>
            <a:off x="4021295" y="9721108"/>
            <a:ext cx="3076363" cy="513507"/>
          </a:xfrm>
          <a:prstGeom prst="rect">
            <a:avLst/>
          </a:prstGeom>
        </p:spPr>
        <p:txBody>
          <a:bodyPr vert="horz" lIns="94768" tIns="47384" rIns="94768" bIns="47384" rtlCol="0" anchor="b"/>
          <a:lstStyle>
            <a:lvl1pPr algn="r">
              <a:defRPr sz="1200"/>
            </a:lvl1pPr>
          </a:lstStyle>
          <a:p>
            <a:fld id="{07BF6C75-9EE4-4025-B9CD-A148211DA5FF}" type="slidenum">
              <a:rPr lang="en-GB" smtClean="0"/>
              <a:t>‹#›</a:t>
            </a:fld>
            <a:endParaRPr lang="en-GB"/>
          </a:p>
        </p:txBody>
      </p:sp>
    </p:spTree>
    <p:extLst>
      <p:ext uri="{BB962C8B-B14F-4D97-AF65-F5344CB8AC3E}">
        <p14:creationId xmlns:p14="http://schemas.microsoft.com/office/powerpoint/2010/main" val="1553449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76363" cy="513508"/>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idx="1"/>
          </p:nvPr>
        </p:nvSpPr>
        <p:spPr>
          <a:xfrm>
            <a:off x="4021295" y="2"/>
            <a:ext cx="3076363" cy="513508"/>
          </a:xfrm>
          <a:prstGeom prst="rect">
            <a:avLst/>
          </a:prstGeom>
        </p:spPr>
        <p:txBody>
          <a:bodyPr vert="horz" lIns="94768" tIns="47384" rIns="94768" bIns="47384" rtlCol="0"/>
          <a:lstStyle>
            <a:lvl1pPr algn="r">
              <a:defRPr sz="1200"/>
            </a:lvl1pPr>
          </a:lstStyle>
          <a:p>
            <a:fld id="{9DA14B43-C65A-4AE6-9D2C-F5DDC46BD098}" type="datetimeFigureOut">
              <a:rPr lang="en-GB" smtClean="0"/>
              <a:t>24/11/2021</a:t>
            </a:fld>
            <a:endParaRPr lang="en-GB"/>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4768" tIns="47384" rIns="94768" bIns="47384" rtlCol="0" anchor="ctr"/>
          <a:lstStyle/>
          <a:p>
            <a:endParaRPr lang="en-GB"/>
          </a:p>
        </p:txBody>
      </p:sp>
      <p:sp>
        <p:nvSpPr>
          <p:cNvPr id="5" name="Notes Placeholder 4"/>
          <p:cNvSpPr>
            <a:spLocks noGrp="1"/>
          </p:cNvSpPr>
          <p:nvPr>
            <p:ph type="body" sz="quarter" idx="3"/>
          </p:nvPr>
        </p:nvSpPr>
        <p:spPr>
          <a:xfrm>
            <a:off x="709930" y="4925407"/>
            <a:ext cx="5679440" cy="4029880"/>
          </a:xfrm>
          <a:prstGeom prst="rect">
            <a:avLst/>
          </a:prstGeom>
        </p:spPr>
        <p:txBody>
          <a:bodyPr vert="horz" lIns="94768" tIns="47384" rIns="94768" bIns="473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8"/>
            <a:ext cx="3076363" cy="513507"/>
          </a:xfrm>
          <a:prstGeom prst="rect">
            <a:avLst/>
          </a:prstGeom>
        </p:spPr>
        <p:txBody>
          <a:bodyPr vert="horz" lIns="94768" tIns="47384" rIns="94768" bIns="47384"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8"/>
            <a:ext cx="3076363" cy="513507"/>
          </a:xfrm>
          <a:prstGeom prst="rect">
            <a:avLst/>
          </a:prstGeom>
        </p:spPr>
        <p:txBody>
          <a:bodyPr vert="horz" lIns="94768" tIns="47384" rIns="94768" bIns="47384" rtlCol="0" anchor="b"/>
          <a:lstStyle>
            <a:lvl1pPr algn="r">
              <a:defRPr sz="1200"/>
            </a:lvl1pPr>
          </a:lstStyle>
          <a:p>
            <a:fld id="{7C970ED3-5561-46E0-A85F-5E16F88FFCA8}" type="slidenum">
              <a:rPr lang="en-GB" smtClean="0"/>
              <a:t>‹#›</a:t>
            </a:fld>
            <a:endParaRPr lang="en-GB"/>
          </a:p>
        </p:txBody>
      </p:sp>
    </p:spTree>
    <p:extLst>
      <p:ext uri="{BB962C8B-B14F-4D97-AF65-F5344CB8AC3E}">
        <p14:creationId xmlns:p14="http://schemas.microsoft.com/office/powerpoint/2010/main" val="77169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24/11/2021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
        <p:nvSpPr>
          <p:cNvPr id="7" name="AutoShape 2" descr="Loughborough University"/>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27208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24/11/2021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81382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24/11/2021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47892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B069AA-3F1C-4D5A-8D1B-8265D3FD8B88}" type="datetimeFigureOut">
              <a:rPr lang="en-GB" smtClean="0"/>
              <a:t>24/11/2021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BFC0A4-A9BC-44B0-8769-B4C4693E4EB8}" type="slidenum">
              <a:rPr lang="en-GB" smtClean="0"/>
              <a:t>‹#›</a:t>
            </a:fld>
            <a:endParaRPr lang="en-GB"/>
          </a:p>
        </p:txBody>
      </p:sp>
      <p:sp>
        <p:nvSpPr>
          <p:cNvPr id="2" name="TextBox 1"/>
          <p:cNvSpPr txBox="1"/>
          <p:nvPr/>
        </p:nvSpPr>
        <p:spPr>
          <a:xfrm>
            <a:off x="912535" y="1963877"/>
            <a:ext cx="4637987" cy="738664"/>
          </a:xfrm>
          <a:prstGeom prst="rect">
            <a:avLst/>
          </a:prstGeom>
          <a:noFill/>
        </p:spPr>
        <p:txBody>
          <a:bodyPr wrap="square" rtlCol="0">
            <a:spAutoFit/>
          </a:bodyPr>
          <a:lstStyle/>
          <a:p>
            <a:pPr marL="285750" indent="-285750">
              <a:buFont typeface="Calibri" panose="020F0502020204030204" pitchFamily="34" charset="0"/>
              <a:buChar char="□"/>
            </a:pPr>
            <a:endParaRPr lang="en-GB" sz="240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GB"/>
          </a:p>
        </p:txBody>
      </p:sp>
      <p:sp>
        <p:nvSpPr>
          <p:cNvPr id="11" name="Content Placeholder 2"/>
          <p:cNvSpPr>
            <a:spLocks noGrp="1"/>
          </p:cNvSpPr>
          <p:nvPr>
            <p:ph sz="half" idx="13" hasCustomPrompt="1"/>
          </p:nvPr>
        </p:nvSpPr>
        <p:spPr>
          <a:xfrm>
            <a:off x="396608" y="1894901"/>
            <a:ext cx="11160086" cy="4059716"/>
          </a:xfrm>
        </p:spPr>
        <p:txBody>
          <a:bodyPr>
            <a:normAutofit/>
          </a:bodyPr>
          <a:lstStyle>
            <a:lvl1pPr marL="228600" indent="-228600">
              <a:buFont typeface="Arial" panose="020B0604020202020204" pitchFamily="34" charset="0"/>
              <a:buChar char="□"/>
              <a:defRPr sz="2400">
                <a:latin typeface="Arial" panose="020B0604020202020204" pitchFamily="34" charset="0"/>
                <a:cs typeface="Arial" panose="020B0604020202020204" pitchFamily="34" charset="0"/>
              </a:defRPr>
            </a:lvl1pPr>
          </a:lstStyle>
          <a:p>
            <a:pPr lvl="0"/>
            <a:r>
              <a:rPr lang="en-GB" sz="2400">
                <a:latin typeface="Arial" panose="020B0604020202020204" pitchFamily="34" charset="0"/>
                <a:cs typeface="Arial" panose="020B0604020202020204" pitchFamily="34" charset="0"/>
              </a:rPr>
              <a:t>Add bullet point</a:t>
            </a:r>
            <a:endParaRPr lang="en-GB"/>
          </a:p>
        </p:txBody>
      </p:sp>
      <p:sp>
        <p:nvSpPr>
          <p:cNvPr id="14" name="Title 1"/>
          <p:cNvSpPr>
            <a:spLocks noGrp="1"/>
          </p:cNvSpPr>
          <p:nvPr>
            <p:ph type="title" hasCustomPrompt="1"/>
          </p:nvPr>
        </p:nvSpPr>
        <p:spPr>
          <a:xfrm>
            <a:off x="396608" y="787706"/>
            <a:ext cx="11160086" cy="947451"/>
          </a:xfrm>
        </p:spPr>
        <p:txBody>
          <a:bodyPr>
            <a:normAutofit/>
          </a:bodyPr>
          <a:lstStyle>
            <a:lvl1pPr>
              <a:defRPr sz="3200" baseline="0">
                <a:latin typeface="Arial" panose="020B0604020202020204" pitchFamily="34" charset="0"/>
                <a:cs typeface="Arial" panose="020B0604020202020204" pitchFamily="34" charset="0"/>
              </a:defRPr>
            </a:lvl1pPr>
          </a:lstStyle>
          <a:p>
            <a:r>
              <a:rPr lang="en-US"/>
              <a:t>Add Title</a:t>
            </a:r>
            <a:endParaRPr lang="en-GB"/>
          </a:p>
        </p:txBody>
      </p:sp>
    </p:spTree>
    <p:extLst>
      <p:ext uri="{BB962C8B-B14F-4D97-AF65-F5344CB8AC3E}">
        <p14:creationId xmlns:p14="http://schemas.microsoft.com/office/powerpoint/2010/main" val="3884001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667566-E9F9-41DA-B106-997C41141B65}" type="datetime1">
              <a:rPr lang="en-GB" smtClean="0"/>
              <a:t>24/11/2021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D8FF34-6D22-47F3-97FA-6963ADC0FB98}" type="slidenum">
              <a:rPr lang="en-GB" smtClean="0"/>
              <a:t>‹#›</a:t>
            </a:fld>
            <a:endParaRPr lang="en-GB"/>
          </a:p>
        </p:txBody>
      </p:sp>
      <p:sp>
        <p:nvSpPr>
          <p:cNvPr id="2" name="TextBox 1"/>
          <p:cNvSpPr txBox="1"/>
          <p:nvPr userDrawn="1"/>
        </p:nvSpPr>
        <p:spPr>
          <a:xfrm>
            <a:off x="912535" y="1963877"/>
            <a:ext cx="4637987" cy="738664"/>
          </a:xfrm>
          <a:prstGeom prst="rect">
            <a:avLst/>
          </a:prstGeom>
          <a:noFill/>
        </p:spPr>
        <p:txBody>
          <a:bodyPr wrap="square" rtlCol="0">
            <a:spAutoFit/>
          </a:bodyPr>
          <a:lstStyle/>
          <a:p>
            <a:pPr marL="285750" indent="-285750">
              <a:buFont typeface="Calibri" panose="020F0502020204030204" pitchFamily="34" charset="0"/>
              <a:buChar char="□"/>
            </a:pPr>
            <a:endParaRPr lang="en-GB" sz="240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endParaRPr lang="en-GB"/>
          </a:p>
        </p:txBody>
      </p:sp>
      <p:sp>
        <p:nvSpPr>
          <p:cNvPr id="11" name="Content Placeholder 2"/>
          <p:cNvSpPr>
            <a:spLocks noGrp="1"/>
          </p:cNvSpPr>
          <p:nvPr>
            <p:ph sz="half" idx="13" hasCustomPrompt="1"/>
          </p:nvPr>
        </p:nvSpPr>
        <p:spPr>
          <a:xfrm>
            <a:off x="838200" y="2000811"/>
            <a:ext cx="10398059" cy="4199730"/>
          </a:xfrm>
        </p:spPr>
        <p:txBody>
          <a:bodyPr>
            <a:normAutofit/>
          </a:bodyPr>
          <a:lstStyle>
            <a:lvl1pPr marL="228600" indent="-228600">
              <a:buFont typeface="Wingdings" panose="05000000000000000000" pitchFamily="2" charset="2"/>
              <a:buChar char="§"/>
              <a:defRPr sz="2400">
                <a:latin typeface="Arial" panose="020B0604020202020204" pitchFamily="34" charset="0"/>
                <a:cs typeface="Arial" panose="020B0604020202020204" pitchFamily="34" charset="0"/>
              </a:defRPr>
            </a:lvl1pPr>
          </a:lstStyle>
          <a:p>
            <a:pPr lvl="0"/>
            <a:r>
              <a:rPr lang="en-GB" sz="2400" dirty="0">
                <a:latin typeface="Arial" panose="020B0604020202020204" pitchFamily="34" charset="0"/>
                <a:cs typeface="Arial" panose="020B0604020202020204" pitchFamily="34" charset="0"/>
              </a:rPr>
              <a:t>Add bullet point</a:t>
            </a:r>
            <a:endParaRPr lang="en-GB" dirty="0"/>
          </a:p>
        </p:txBody>
      </p:sp>
      <p:sp>
        <p:nvSpPr>
          <p:cNvPr id="14" name="Title 1"/>
          <p:cNvSpPr>
            <a:spLocks noGrp="1"/>
          </p:cNvSpPr>
          <p:nvPr>
            <p:ph type="title" hasCustomPrompt="1"/>
          </p:nvPr>
        </p:nvSpPr>
        <p:spPr>
          <a:xfrm>
            <a:off x="838200" y="1005722"/>
            <a:ext cx="10398059" cy="917019"/>
          </a:xfrm>
        </p:spPr>
        <p:txBody>
          <a:bodyPr>
            <a:normAutofit/>
          </a:bodyPr>
          <a:lstStyle>
            <a:lvl1pPr>
              <a:defRPr sz="32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Add Title</a:t>
            </a:r>
            <a:endParaRPr lang="en-GB" dirty="0"/>
          </a:p>
        </p:txBody>
      </p:sp>
    </p:spTree>
    <p:extLst>
      <p:ext uri="{BB962C8B-B14F-4D97-AF65-F5344CB8AC3E}">
        <p14:creationId xmlns:p14="http://schemas.microsoft.com/office/powerpoint/2010/main" val="357083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24/11/2021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4591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A9985-F9B8-4E11-8A40-B153142C5EE0}" type="datetimeFigureOut">
              <a:rPr lang="en-GB" smtClean="0"/>
              <a:t>24/11/2021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2623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ADA9985-F9B8-4E11-8A40-B153142C5EE0}" type="datetimeFigureOut">
              <a:rPr lang="en-GB" smtClean="0"/>
              <a:t>24/11/2021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15397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DA9985-F9B8-4E11-8A40-B153142C5EE0}" type="datetimeFigureOut">
              <a:rPr lang="en-GB" smtClean="0"/>
              <a:t>24/11/2021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29518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ADA9985-F9B8-4E11-8A40-B153142C5EE0}" type="datetimeFigureOut">
              <a:rPr lang="en-GB" smtClean="0"/>
              <a:t>24/11/2021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00264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A9985-F9B8-4E11-8A40-B153142C5EE0}" type="datetimeFigureOut">
              <a:rPr lang="en-GB" smtClean="0"/>
              <a:t>24/11/2021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17716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24/11/2021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35990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24/11/2021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268755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A9985-F9B8-4E11-8A40-B153142C5EE0}" type="datetimeFigureOut">
              <a:rPr lang="en-GB" smtClean="0"/>
              <a:t>24/11/2021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9108-90E6-4545-84B5-524405B51399}" type="slidenum">
              <a:rPr lang="en-GB" smtClean="0"/>
              <a:t>‹#›</a:t>
            </a:fld>
            <a:endParaRPr lang="en-GB"/>
          </a:p>
        </p:txBody>
      </p:sp>
      <p:pic>
        <p:nvPicPr>
          <p:cNvPr id="8" name="Picture 7" descr="A close up of a logo&#10;&#10;Description generated with very high confidence">
            <a:extLst>
              <a:ext uri="{FF2B5EF4-FFF2-40B4-BE49-F238E27FC236}">
                <a16:creationId xmlns:a16="http://schemas.microsoft.com/office/drawing/2014/main" id="{7C0E214A-2EE8-4C7F-A6C3-ACF9AA55BDD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982200" y="6080758"/>
            <a:ext cx="2124460" cy="777242"/>
          </a:xfrm>
          <a:prstGeom prst="rect">
            <a:avLst/>
          </a:prstGeom>
        </p:spPr>
      </p:pic>
    </p:spTree>
    <p:extLst>
      <p:ext uri="{BB962C8B-B14F-4D97-AF65-F5344CB8AC3E}">
        <p14:creationId xmlns:p14="http://schemas.microsoft.com/office/powerpoint/2010/main" val="37581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Vehicle Dynamics and Simulation</a:t>
            </a:r>
          </a:p>
        </p:txBody>
      </p:sp>
      <p:sp>
        <p:nvSpPr>
          <p:cNvPr id="3" name="Subtitle 2"/>
          <p:cNvSpPr>
            <a:spLocks noGrp="1"/>
          </p:cNvSpPr>
          <p:nvPr>
            <p:ph type="subTitle" idx="1"/>
          </p:nvPr>
        </p:nvSpPr>
        <p:spPr/>
        <p:txBody>
          <a:bodyPr/>
          <a:lstStyle/>
          <a:p>
            <a:r>
              <a:rPr lang="en-GB" sz="4000" b="1" dirty="0"/>
              <a:t>Parameter Tuning</a:t>
            </a:r>
          </a:p>
          <a:p>
            <a:endParaRPr lang="en-GB" dirty="0"/>
          </a:p>
          <a:p>
            <a:r>
              <a:rPr lang="en-GB" dirty="0"/>
              <a:t>Dr Byron Mason</a:t>
            </a:r>
          </a:p>
        </p:txBody>
      </p:sp>
    </p:spTree>
    <p:extLst>
      <p:ext uri="{BB962C8B-B14F-4D97-AF65-F5344CB8AC3E}">
        <p14:creationId xmlns:p14="http://schemas.microsoft.com/office/powerpoint/2010/main" val="380940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Model evaluation - Error - RMSE</a:t>
            </a:r>
            <a:endParaRPr lang="en-GB" b="1" dirty="0"/>
          </a:p>
        </p:txBody>
      </p:sp>
      <p:sp>
        <p:nvSpPr>
          <p:cNvPr id="3" name="Content Placeholder 2"/>
          <p:cNvSpPr>
            <a:spLocks noGrp="1"/>
          </p:cNvSpPr>
          <p:nvPr>
            <p:ph idx="1"/>
          </p:nvPr>
        </p:nvSpPr>
        <p:spPr>
          <a:xfrm>
            <a:off x="838200" y="1825625"/>
            <a:ext cx="5131106" cy="4351338"/>
          </a:xfrm>
        </p:spPr>
        <p:txBody>
          <a:bodyPr vert="horz" lIns="91440" tIns="45720" rIns="91440" bIns="45720" rtlCol="0" anchor="t">
            <a:normAutofit lnSpcReduction="10000"/>
          </a:bodyPr>
          <a:lstStyle/>
          <a:p>
            <a:pPr lvl="1"/>
            <a:r>
              <a:rPr lang="en-US" dirty="0"/>
              <a:t>RMSE is the root square of the mean(norm) of all squares of error</a:t>
            </a:r>
            <a:endParaRPr lang="en-US" dirty="0">
              <a:cs typeface="Calibri"/>
            </a:endParaRPr>
          </a:p>
          <a:p>
            <a:pPr lvl="1"/>
            <a:endParaRPr lang="en-US" dirty="0">
              <a:cs typeface="Calibri"/>
            </a:endParaRPr>
          </a:p>
          <a:p>
            <a:pPr lvl="1"/>
            <a:r>
              <a:rPr lang="en-US" dirty="0"/>
              <a:t>Model with smallest RMSE is usually selected. But RMSE alone doesn’t guarantee model fitness because that is training RMSE.</a:t>
            </a:r>
            <a:endParaRPr lang="en-US" dirty="0">
              <a:cs typeface="Calibri"/>
            </a:endParaRPr>
          </a:p>
          <a:p>
            <a:pPr lvl="1"/>
            <a:endParaRPr lang="en-US" dirty="0">
              <a:cs typeface="Calibri"/>
            </a:endParaRPr>
          </a:p>
          <a:p>
            <a:pPr lvl="1"/>
            <a:r>
              <a:rPr lang="en-US" dirty="0"/>
              <a:t>Typically, RMSE (between model and validation data) or PRESS RMSE are used as an indicator for model selection. </a:t>
            </a:r>
            <a:endParaRPr lang="en-US" dirty="0">
              <a:cs typeface="Calibri"/>
            </a:endParaRPr>
          </a:p>
          <a:p>
            <a:endParaRPr lang="en-GB" dirty="0"/>
          </a:p>
        </p:txBody>
      </p:sp>
      <p:sp>
        <p:nvSpPr>
          <p:cNvPr id="2" name="Slide Number Placeholder 1"/>
          <p:cNvSpPr>
            <a:spLocks noGrp="1"/>
          </p:cNvSpPr>
          <p:nvPr>
            <p:ph type="sldNum" sz="quarter" idx="12"/>
          </p:nvPr>
        </p:nvSpPr>
        <p:spPr/>
        <p:txBody>
          <a:bodyPr/>
          <a:lstStyle/>
          <a:p>
            <a:fld id="{3ED8FF34-6D22-47F3-97FA-6963ADC0FB98}" type="slidenum">
              <a:rPr lang="en-GB" smtClean="0"/>
              <a:t>10</a:t>
            </a:fld>
            <a:endParaRPr lang="en-GB"/>
          </a:p>
        </p:txBody>
      </p:sp>
      <p:grpSp>
        <p:nvGrpSpPr>
          <p:cNvPr id="5" name="Group 4"/>
          <p:cNvGrpSpPr/>
          <p:nvPr/>
        </p:nvGrpSpPr>
        <p:grpSpPr>
          <a:xfrm>
            <a:off x="5969306" y="3068474"/>
            <a:ext cx="4934221" cy="3287876"/>
            <a:chOff x="5327453" y="3436623"/>
            <a:chExt cx="4144162" cy="2469632"/>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052" t="4458" r="3599" b="9357"/>
            <a:stretch/>
          </p:blipFill>
          <p:spPr>
            <a:xfrm>
              <a:off x="5636557" y="3442482"/>
              <a:ext cx="3835058" cy="2463773"/>
            </a:xfrm>
            <a:prstGeom prst="rect">
              <a:avLst/>
            </a:prstGeom>
          </p:spPr>
        </p:pic>
        <p:sp>
          <p:nvSpPr>
            <p:cNvPr id="7" name="Rectangle 6"/>
            <p:cNvSpPr/>
            <p:nvPr/>
          </p:nvSpPr>
          <p:spPr>
            <a:xfrm>
              <a:off x="9069544" y="5148704"/>
              <a:ext cx="402071" cy="7575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endCxn id="7" idx="1"/>
            </p:cNvCxnSpPr>
            <p:nvPr/>
          </p:nvCxnSpPr>
          <p:spPr>
            <a:xfrm>
              <a:off x="5542330" y="3908571"/>
              <a:ext cx="3527214" cy="16189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flipH="1">
              <a:off x="5327453" y="3436623"/>
              <a:ext cx="167763" cy="94389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Left Brace 9"/>
            <p:cNvSpPr/>
            <p:nvPr/>
          </p:nvSpPr>
          <p:spPr>
            <a:xfrm flipH="1">
              <a:off x="5327453" y="4515456"/>
              <a:ext cx="167763" cy="94389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 name="Straight Arrow Connector 10"/>
            <p:cNvCxnSpPr/>
            <p:nvPr/>
          </p:nvCxnSpPr>
          <p:spPr>
            <a:xfrm>
              <a:off x="5542330" y="4987405"/>
              <a:ext cx="2863790" cy="540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406121" y="5148704"/>
              <a:ext cx="569196" cy="7575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Rectangle 12"/>
          <p:cNvSpPr/>
          <p:nvPr/>
        </p:nvSpPr>
        <p:spPr>
          <a:xfrm>
            <a:off x="6458807" y="1353676"/>
            <a:ext cx="5515762" cy="1323439"/>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For example, an exhaust temp dataset was modeled using 4 types of model: linear, quadratic, cubic and 4</a:t>
            </a:r>
            <a:r>
              <a:rPr lang="en-US" sz="1600" baseline="30000" dirty="0">
                <a:latin typeface="Arial" panose="020B0604020202020204" pitchFamily="34" charset="0"/>
                <a:cs typeface="Arial" panose="020B0604020202020204" pitchFamily="34" charset="0"/>
              </a:rPr>
              <a:t>th</a:t>
            </a:r>
            <a:r>
              <a:rPr lang="en-US" sz="1600" dirty="0">
                <a:latin typeface="Arial" panose="020B0604020202020204" pitchFamily="34" charset="0"/>
                <a:cs typeface="Arial" panose="020B0604020202020204" pitchFamily="34" charset="0"/>
              </a:rPr>
              <a:t> order polynomial. The table below shows the difference of RMSE between the models. The best model is selected based on RMSE.</a:t>
            </a: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5759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Model evaluation - Error - R</a:t>
            </a:r>
            <a:r>
              <a:rPr lang="en-US" b="1" baseline="30000" dirty="0"/>
              <a:t>2</a:t>
            </a:r>
            <a:endParaRPr lang="en-GB"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t>R</a:t>
                </a:r>
                <a:r>
                  <a:rPr lang="en-US" baseline="30000"/>
                  <a:t>2 </a:t>
                </a:r>
                <a:r>
                  <a:rPr lang="en-US"/>
                  <a:t>(coefficient of determination) gives a measure of the goodness of fit by comparing the explained component of the data with the unexplained.</a:t>
                </a:r>
              </a:p>
              <a:p>
                <a:pPr marL="0" indent="0">
                  <a:buNone/>
                </a:pPr>
                <a:endParaRPr lang="en-US"/>
              </a:p>
              <a:p>
                <a:pPr marL="0" indent="0">
                  <a:buNone/>
                </a:pPr>
                <a:r>
                  <a:rPr lang="en-GB" sz="3600"/>
                  <a:t>	</a:t>
                </a:r>
                <a14:m>
                  <m:oMath xmlns:m="http://schemas.openxmlformats.org/officeDocument/2006/math">
                    <m:sSup>
                      <m:sSupPr>
                        <m:ctrlPr>
                          <a:rPr lang="en-GB" sz="3600" i="1">
                            <a:latin typeface="Cambria Math" panose="02040503050406030204" pitchFamily="18" charset="0"/>
                          </a:rPr>
                        </m:ctrlPr>
                      </m:sSupPr>
                      <m:e>
                        <m:r>
                          <a:rPr lang="en-US" sz="3600" i="1">
                            <a:latin typeface="Cambria Math" panose="02040503050406030204" pitchFamily="18" charset="0"/>
                          </a:rPr>
                          <m:t>𝑅</m:t>
                        </m:r>
                      </m:e>
                      <m:sup>
                        <m:r>
                          <a:rPr lang="en-US" sz="3600" i="1">
                            <a:latin typeface="Cambria Math" panose="02040503050406030204" pitchFamily="18" charset="0"/>
                          </a:rPr>
                          <m:t>2</m:t>
                        </m:r>
                      </m:sup>
                    </m:sSup>
                    <m:r>
                      <a:rPr lang="en-US" sz="3600" i="1">
                        <a:latin typeface="Cambria Math" panose="02040503050406030204" pitchFamily="18" charset="0"/>
                      </a:rPr>
                      <m:t>=1−</m:t>
                    </m:r>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𝑆𝑆</m:t>
                            </m:r>
                          </m:e>
                          <m:sub>
                            <m:r>
                              <a:rPr lang="en-US" sz="3600" i="1">
                                <a:latin typeface="Cambria Math" panose="02040503050406030204" pitchFamily="18" charset="0"/>
                              </a:rPr>
                              <m:t>𝑒𝑟𝑟</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𝑆𝑆</m:t>
                            </m:r>
                          </m:e>
                          <m:sub>
                            <m:r>
                              <a:rPr lang="en-US" sz="3600" i="1">
                                <a:latin typeface="Cambria Math" panose="02040503050406030204" pitchFamily="18" charset="0"/>
                              </a:rPr>
                              <m:t>𝑡𝑜𝑡</m:t>
                            </m:r>
                          </m:sub>
                        </m:sSub>
                      </m:den>
                    </m:f>
                  </m:oMath>
                </a14:m>
                <a:endParaRPr lang="en-GB"/>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GB">
                    <a:noFill/>
                  </a:rPr>
                  <a:t> </a:t>
                </a:r>
              </a:p>
            </p:txBody>
          </p:sp>
        </mc:Fallback>
      </mc:AlternateContent>
      <p:sp>
        <p:nvSpPr>
          <p:cNvPr id="2" name="Slide Number Placeholder 1"/>
          <p:cNvSpPr>
            <a:spLocks noGrp="1"/>
          </p:cNvSpPr>
          <p:nvPr>
            <p:ph type="sldNum" sz="quarter" idx="12"/>
          </p:nvPr>
        </p:nvSpPr>
        <p:spPr/>
        <p:txBody>
          <a:bodyPr/>
          <a:lstStyle/>
          <a:p>
            <a:fld id="{3ED8FF34-6D22-47F3-97FA-6963ADC0FB98}" type="slidenum">
              <a:rPr lang="en-GB" smtClean="0"/>
              <a:t>11</a:t>
            </a:fld>
            <a:endParaRPr lang="en-GB"/>
          </a:p>
        </p:txBody>
      </p:sp>
      <p:sp>
        <p:nvSpPr>
          <p:cNvPr id="5" name="TextBox 4"/>
          <p:cNvSpPr txBox="1"/>
          <p:nvPr/>
        </p:nvSpPr>
        <p:spPr>
          <a:xfrm>
            <a:off x="4931701" y="3429000"/>
            <a:ext cx="2924968" cy="461665"/>
          </a:xfrm>
          <a:prstGeom prst="rect">
            <a:avLst/>
          </a:prstGeom>
          <a:noFill/>
          <a:ln>
            <a:solidFill>
              <a:schemeClr val="tx1"/>
            </a:solidFill>
          </a:ln>
        </p:spPr>
        <p:txBody>
          <a:bodyPr wrap="none" rtlCol="0">
            <a:spAutoFit/>
          </a:bodyPr>
          <a:lstStyle/>
          <a:p>
            <a:r>
              <a:rPr lang="en-US" sz="2400"/>
              <a:t>Unexplained variation</a:t>
            </a:r>
            <a:endParaRPr lang="en-GB" sz="2400"/>
          </a:p>
        </p:txBody>
      </p:sp>
      <p:sp>
        <p:nvSpPr>
          <p:cNvPr id="6" name="TextBox 5"/>
          <p:cNvSpPr txBox="1"/>
          <p:nvPr/>
        </p:nvSpPr>
        <p:spPr>
          <a:xfrm>
            <a:off x="4931701" y="4033533"/>
            <a:ext cx="1957524" cy="461665"/>
          </a:xfrm>
          <a:prstGeom prst="rect">
            <a:avLst/>
          </a:prstGeom>
          <a:noFill/>
          <a:ln>
            <a:solidFill>
              <a:schemeClr val="tx1"/>
            </a:solidFill>
          </a:ln>
        </p:spPr>
        <p:txBody>
          <a:bodyPr wrap="none" rtlCol="0">
            <a:spAutoFit/>
          </a:bodyPr>
          <a:lstStyle/>
          <a:p>
            <a:r>
              <a:rPr lang="en-US" sz="2400"/>
              <a:t>Total variation</a:t>
            </a:r>
            <a:endParaRPr lang="en-GB" sz="2400"/>
          </a:p>
        </p:txBody>
      </p:sp>
    </p:spTree>
    <p:extLst>
      <p:ext uri="{BB962C8B-B14F-4D97-AF65-F5344CB8AC3E}">
        <p14:creationId xmlns:p14="http://schemas.microsoft.com/office/powerpoint/2010/main" val="161561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Model evaluation - Error – PRESS RMSE</a:t>
            </a:r>
            <a:endParaRPr lang="en-GB" b="1" dirty="0"/>
          </a:p>
        </p:txBody>
      </p:sp>
      <p:sp>
        <p:nvSpPr>
          <p:cNvPr id="5" name="Content Placeholder 2"/>
          <p:cNvSpPr>
            <a:spLocks noGrp="1"/>
          </p:cNvSpPr>
          <p:nvPr>
            <p:ph idx="1"/>
          </p:nvPr>
        </p:nvSpPr>
        <p:spPr>
          <a:xfrm>
            <a:off x="838200" y="1690688"/>
            <a:ext cx="4551218" cy="4486275"/>
          </a:xfrm>
        </p:spPr>
        <p:txBody>
          <a:bodyPr>
            <a:noAutofit/>
          </a:bodyPr>
          <a:lstStyle/>
          <a:p>
            <a:r>
              <a:rPr lang="en-US" sz="1800" dirty="0"/>
              <a:t>The PRESS statistic gives a good indication of the predictive power of your model</a:t>
            </a:r>
          </a:p>
          <a:p>
            <a:r>
              <a:rPr lang="en-US" sz="1800" dirty="0"/>
              <a:t>PRESS statistics is a method to validate a model without having to use validation data.</a:t>
            </a:r>
          </a:p>
          <a:p>
            <a:r>
              <a:rPr lang="en-US" sz="1800" dirty="0"/>
              <a:t>The same training data is use to validate the model.</a:t>
            </a:r>
          </a:p>
          <a:p>
            <a:r>
              <a:rPr lang="en-US" sz="1800" dirty="0"/>
              <a:t>Iteratively, a fraction of training data use as validation data and the rest use as training data. The cycle is iterated until all fraction of training data have been once used for validation data. The RMSE are calculated for each iteration. Finally, the average of RMSE is calculated.</a:t>
            </a:r>
          </a:p>
          <a:p>
            <a:r>
              <a:rPr lang="en-US" sz="1800" dirty="0"/>
              <a:t>PRESS R</a:t>
            </a:r>
            <a:r>
              <a:rPr lang="en-US" sz="1800" baseline="30000" dirty="0"/>
              <a:t>2</a:t>
            </a:r>
            <a:r>
              <a:rPr lang="en-US" sz="1800" dirty="0"/>
              <a:t> can be calculated using the same procedure</a:t>
            </a:r>
          </a:p>
        </p:txBody>
      </p:sp>
      <p:sp>
        <p:nvSpPr>
          <p:cNvPr id="2" name="Slide Number Placeholder 1"/>
          <p:cNvSpPr>
            <a:spLocks noGrp="1"/>
          </p:cNvSpPr>
          <p:nvPr>
            <p:ph type="sldNum" sz="quarter" idx="12"/>
          </p:nvPr>
        </p:nvSpPr>
        <p:spPr/>
        <p:txBody>
          <a:bodyPr/>
          <a:lstStyle/>
          <a:p>
            <a:fld id="{3ED8FF34-6D22-47F3-97FA-6963ADC0FB98}" type="slidenum">
              <a:rPr lang="en-GB" smtClean="0"/>
              <a:t>12</a:t>
            </a:fld>
            <a:endParaRPr lang="en-GB"/>
          </a:p>
        </p:txBody>
      </p:sp>
      <p:grpSp>
        <p:nvGrpSpPr>
          <p:cNvPr id="6" name="Group 5"/>
          <p:cNvGrpSpPr/>
          <p:nvPr/>
        </p:nvGrpSpPr>
        <p:grpSpPr>
          <a:xfrm>
            <a:off x="5618160" y="1836403"/>
            <a:ext cx="5984880" cy="4329782"/>
            <a:chOff x="4475675" y="2007983"/>
            <a:chExt cx="5413940" cy="3915398"/>
          </a:xfrm>
        </p:grpSpPr>
        <p:pic>
          <p:nvPicPr>
            <p:cNvPr id="7" name="Picture 6"/>
            <p:cNvPicPr/>
            <p:nvPr/>
          </p:nvPicPr>
          <p:blipFill>
            <a:blip r:embed="rId2">
              <a:extLst>
                <a:ext uri="{28A0092B-C50C-407E-A947-70E740481C1C}">
                  <a14:useLocalDpi xmlns:a14="http://schemas.microsoft.com/office/drawing/2010/main" val="0"/>
                </a:ext>
              </a:extLst>
            </a:blip>
            <a:stretch>
              <a:fillRect/>
            </a:stretch>
          </p:blipFill>
          <p:spPr bwMode="auto">
            <a:xfrm>
              <a:off x="4475675" y="2007983"/>
              <a:ext cx="4546925" cy="2948244"/>
            </a:xfrm>
            <a:prstGeom prst="rect">
              <a:avLst/>
            </a:prstGeom>
            <a:noFill/>
            <a:ln w="28575">
              <a:noFill/>
              <a:prstDash val="sysDash"/>
            </a:ln>
          </p:spPr>
        </p:pic>
        <p:grpSp>
          <p:nvGrpSpPr>
            <p:cNvPr id="8" name="Group 7"/>
            <p:cNvGrpSpPr/>
            <p:nvPr/>
          </p:nvGrpSpPr>
          <p:grpSpPr>
            <a:xfrm>
              <a:off x="5718593" y="2546137"/>
              <a:ext cx="4171022" cy="3377244"/>
              <a:chOff x="5718593" y="2546137"/>
              <a:chExt cx="4171022" cy="3377244"/>
            </a:xfrm>
          </p:grpSpPr>
          <p:sp>
            <p:nvSpPr>
              <p:cNvPr id="9" name="TextBox 8"/>
              <p:cNvSpPr txBox="1"/>
              <p:nvPr/>
            </p:nvSpPr>
            <p:spPr>
              <a:xfrm>
                <a:off x="9078691" y="2566220"/>
                <a:ext cx="724878" cy="369332"/>
              </a:xfrm>
              <a:prstGeom prst="rect">
                <a:avLst/>
              </a:prstGeom>
              <a:noFill/>
            </p:spPr>
            <p:txBody>
              <a:bodyPr wrap="none" rtlCol="0">
                <a:spAutoFit/>
              </a:bodyPr>
              <a:lstStyle/>
              <a:p>
                <a:r>
                  <a:rPr lang="en-US"/>
                  <a:t>RMSE</a:t>
                </a:r>
                <a:endParaRPr lang="en-GB"/>
              </a:p>
            </p:txBody>
          </p:sp>
          <p:sp>
            <p:nvSpPr>
              <p:cNvPr id="10" name="TextBox 9"/>
              <p:cNvSpPr txBox="1"/>
              <p:nvPr/>
            </p:nvSpPr>
            <p:spPr>
              <a:xfrm>
                <a:off x="9078691" y="3852440"/>
                <a:ext cx="724878" cy="369332"/>
              </a:xfrm>
              <a:prstGeom prst="rect">
                <a:avLst/>
              </a:prstGeom>
              <a:noFill/>
            </p:spPr>
            <p:txBody>
              <a:bodyPr wrap="none" rtlCol="0">
                <a:spAutoFit/>
              </a:bodyPr>
              <a:lstStyle/>
              <a:p>
                <a:r>
                  <a:rPr lang="en-US"/>
                  <a:t>RMSE</a:t>
                </a:r>
                <a:endParaRPr lang="en-GB"/>
              </a:p>
            </p:txBody>
          </p:sp>
          <p:sp>
            <p:nvSpPr>
              <p:cNvPr id="11" name="TextBox 10"/>
              <p:cNvSpPr txBox="1"/>
              <p:nvPr/>
            </p:nvSpPr>
            <p:spPr>
              <a:xfrm>
                <a:off x="9078691" y="3489550"/>
                <a:ext cx="724878" cy="369332"/>
              </a:xfrm>
              <a:prstGeom prst="rect">
                <a:avLst/>
              </a:prstGeom>
              <a:noFill/>
            </p:spPr>
            <p:txBody>
              <a:bodyPr wrap="none" rtlCol="0">
                <a:spAutoFit/>
              </a:bodyPr>
              <a:lstStyle/>
              <a:p>
                <a:r>
                  <a:rPr lang="en-US"/>
                  <a:t>RMSE</a:t>
                </a:r>
                <a:endParaRPr lang="en-GB"/>
              </a:p>
            </p:txBody>
          </p:sp>
          <p:sp>
            <p:nvSpPr>
              <p:cNvPr id="12" name="TextBox 11"/>
              <p:cNvSpPr txBox="1"/>
              <p:nvPr/>
            </p:nvSpPr>
            <p:spPr>
              <a:xfrm>
                <a:off x="9072461" y="3113181"/>
                <a:ext cx="724878" cy="369332"/>
              </a:xfrm>
              <a:prstGeom prst="rect">
                <a:avLst/>
              </a:prstGeom>
              <a:noFill/>
            </p:spPr>
            <p:txBody>
              <a:bodyPr wrap="none" rtlCol="0">
                <a:spAutoFit/>
              </a:bodyPr>
              <a:lstStyle/>
              <a:p>
                <a:r>
                  <a:rPr lang="en-US"/>
                  <a:t>RMSE</a:t>
                </a:r>
                <a:endParaRPr lang="en-GB"/>
              </a:p>
            </p:txBody>
          </p:sp>
          <p:sp>
            <p:nvSpPr>
              <p:cNvPr id="13" name="TextBox 12"/>
              <p:cNvSpPr txBox="1"/>
              <p:nvPr/>
            </p:nvSpPr>
            <p:spPr>
              <a:xfrm>
                <a:off x="9062305" y="4584068"/>
                <a:ext cx="724878" cy="369332"/>
              </a:xfrm>
              <a:prstGeom prst="rect">
                <a:avLst/>
              </a:prstGeom>
              <a:noFill/>
            </p:spPr>
            <p:txBody>
              <a:bodyPr wrap="none" rtlCol="0">
                <a:spAutoFit/>
              </a:bodyPr>
              <a:lstStyle/>
              <a:p>
                <a:r>
                  <a:rPr lang="en-US"/>
                  <a:t>RMSE</a:t>
                </a:r>
                <a:endParaRPr lang="en-GB"/>
              </a:p>
            </p:txBody>
          </p:sp>
          <p:grpSp>
            <p:nvGrpSpPr>
              <p:cNvPr id="14" name="Group 13"/>
              <p:cNvGrpSpPr/>
              <p:nvPr/>
            </p:nvGrpSpPr>
            <p:grpSpPr>
              <a:xfrm>
                <a:off x="8947008" y="2750886"/>
                <a:ext cx="131725" cy="2017848"/>
                <a:chOff x="11011627" y="2750886"/>
                <a:chExt cx="115986" cy="2017848"/>
              </a:xfrm>
            </p:grpSpPr>
            <p:cxnSp>
              <p:nvCxnSpPr>
                <p:cNvPr id="18" name="Straight Arrow Connector 17"/>
                <p:cNvCxnSpPr>
                  <a:endCxn id="9" idx="1"/>
                </p:cNvCxnSpPr>
                <p:nvPr/>
              </p:nvCxnSpPr>
              <p:spPr>
                <a:xfrm>
                  <a:off x="11031794" y="2750886"/>
                  <a:ext cx="958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1"/>
                </p:cNvCxnSpPr>
                <p:nvPr/>
              </p:nvCxnSpPr>
              <p:spPr>
                <a:xfrm>
                  <a:off x="11031794" y="4037106"/>
                  <a:ext cx="958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1"/>
                </p:cNvCxnSpPr>
                <p:nvPr/>
              </p:nvCxnSpPr>
              <p:spPr>
                <a:xfrm>
                  <a:off x="11031794" y="3674216"/>
                  <a:ext cx="958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2" idx="1"/>
                </p:cNvCxnSpPr>
                <p:nvPr/>
              </p:nvCxnSpPr>
              <p:spPr>
                <a:xfrm>
                  <a:off x="11024127" y="3297847"/>
                  <a:ext cx="979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3" idx="1"/>
                </p:cNvCxnSpPr>
                <p:nvPr/>
              </p:nvCxnSpPr>
              <p:spPr>
                <a:xfrm>
                  <a:off x="11011627" y="4768734"/>
                  <a:ext cx="10152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5718593" y="5523271"/>
                <a:ext cx="3056350" cy="400110"/>
              </a:xfrm>
              <a:prstGeom prst="rect">
                <a:avLst/>
              </a:prstGeom>
              <a:noFill/>
            </p:spPr>
            <p:txBody>
              <a:bodyPr wrap="none" rtlCol="0">
                <a:spAutoFit/>
              </a:bodyPr>
              <a:lstStyle/>
              <a:p>
                <a:r>
                  <a:rPr lang="en-US" sz="2000" b="1"/>
                  <a:t>PRESS RMSE </a:t>
                </a:r>
                <a:r>
                  <a:rPr lang="en-US"/>
                  <a:t>= </a:t>
                </a:r>
                <a:r>
                  <a:rPr lang="en-US">
                    <a:solidFill>
                      <a:srgbClr val="FF0000"/>
                    </a:solidFill>
                  </a:rPr>
                  <a:t>SUM(RMSE</a:t>
                </a:r>
                <a:r>
                  <a:rPr lang="en-GB">
                    <a:solidFill>
                      <a:srgbClr val="FF0000"/>
                    </a:solidFill>
                  </a:rPr>
                  <a:t>)</a:t>
                </a:r>
                <a:r>
                  <a:rPr lang="en-GB"/>
                  <a:t>/k</a:t>
                </a:r>
              </a:p>
            </p:txBody>
          </p:sp>
          <p:sp>
            <p:nvSpPr>
              <p:cNvPr id="16" name="Rectangle 15"/>
              <p:cNvSpPr/>
              <p:nvPr/>
            </p:nvSpPr>
            <p:spPr>
              <a:xfrm>
                <a:off x="9006862" y="2546137"/>
                <a:ext cx="882753" cy="24072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p:nvPr/>
            </p:nvCxnSpPr>
            <p:spPr>
              <a:xfrm flipH="1">
                <a:off x="7387560" y="4953399"/>
                <a:ext cx="1720632" cy="5698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5650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257D-DD10-AF43-B313-87C88FE83C88}"/>
              </a:ext>
            </a:extLst>
          </p:cNvPr>
          <p:cNvSpPr>
            <a:spLocks noGrp="1"/>
          </p:cNvSpPr>
          <p:nvPr>
            <p:ph type="title"/>
          </p:nvPr>
        </p:nvSpPr>
        <p:spPr/>
        <p:txBody>
          <a:bodyPr/>
          <a:lstStyle/>
          <a:p>
            <a:r>
              <a:rPr lang="en-GB" b="1" dirty="0"/>
              <a:t>Method</a:t>
            </a:r>
          </a:p>
        </p:txBody>
      </p:sp>
      <p:sp>
        <p:nvSpPr>
          <p:cNvPr id="3" name="Content Placeholder 2">
            <a:extLst>
              <a:ext uri="{FF2B5EF4-FFF2-40B4-BE49-F238E27FC236}">
                <a16:creationId xmlns:a16="http://schemas.microsoft.com/office/drawing/2014/main" id="{4F29CEEB-96C8-3347-977B-5D990850CDFD}"/>
              </a:ext>
            </a:extLst>
          </p:cNvPr>
          <p:cNvSpPr>
            <a:spLocks noGrp="1"/>
          </p:cNvSpPr>
          <p:nvPr>
            <p:ph idx="1"/>
          </p:nvPr>
        </p:nvSpPr>
        <p:spPr>
          <a:xfrm>
            <a:off x="838200" y="1825625"/>
            <a:ext cx="8693727" cy="4351338"/>
          </a:xfrm>
        </p:spPr>
        <p:txBody>
          <a:bodyPr/>
          <a:lstStyle/>
          <a:p>
            <a:r>
              <a:rPr lang="en-GB" dirty="0"/>
              <a:t>Change to parameters can be done in several ways</a:t>
            </a:r>
          </a:p>
          <a:p>
            <a:pPr lvl="1"/>
            <a:r>
              <a:rPr lang="en-GB" dirty="0"/>
              <a:t>Trial and error approaches (for simple models)</a:t>
            </a:r>
          </a:p>
          <a:p>
            <a:pPr lvl="1"/>
            <a:r>
              <a:rPr lang="en-GB" dirty="0"/>
              <a:t>Direct optimisation (for low parameter numbers and computationally efficient models)</a:t>
            </a:r>
          </a:p>
          <a:p>
            <a:pPr lvl="1"/>
            <a:r>
              <a:rPr lang="en-GB" dirty="0"/>
              <a:t>Through a meta-model (high order computationally demanding model)</a:t>
            </a:r>
          </a:p>
          <a:p>
            <a:pPr lvl="1"/>
            <a:endParaRPr lang="en-GB" dirty="0"/>
          </a:p>
        </p:txBody>
      </p:sp>
    </p:spTree>
    <p:extLst>
      <p:ext uri="{BB962C8B-B14F-4D97-AF65-F5344CB8AC3E}">
        <p14:creationId xmlns:p14="http://schemas.microsoft.com/office/powerpoint/2010/main" val="289511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B242D8-C6A7-4CA1-804F-CB7252C3D485}"/>
              </a:ext>
            </a:extLst>
          </p:cNvPr>
          <p:cNvSpPr>
            <a:spLocks noGrp="1"/>
          </p:cNvSpPr>
          <p:nvPr>
            <p:ph type="title"/>
          </p:nvPr>
        </p:nvSpPr>
        <p:spPr/>
        <p:txBody>
          <a:bodyPr/>
          <a:lstStyle/>
          <a:p>
            <a:r>
              <a:rPr lang="en-GB" b="1" dirty="0"/>
              <a:t>Optimisation</a:t>
            </a:r>
          </a:p>
        </p:txBody>
      </p:sp>
      <p:sp>
        <p:nvSpPr>
          <p:cNvPr id="2" name="Content Placeholder 1">
            <a:extLst>
              <a:ext uri="{FF2B5EF4-FFF2-40B4-BE49-F238E27FC236}">
                <a16:creationId xmlns:a16="http://schemas.microsoft.com/office/drawing/2014/main" id="{B6A08221-995C-4746-AEF0-E3F9E37E8B82}"/>
              </a:ext>
            </a:extLst>
          </p:cNvPr>
          <p:cNvSpPr>
            <a:spLocks noGrp="1"/>
          </p:cNvSpPr>
          <p:nvPr>
            <p:ph idx="1"/>
          </p:nvPr>
        </p:nvSpPr>
        <p:spPr/>
        <p:txBody>
          <a:bodyPr/>
          <a:lstStyle/>
          <a:p>
            <a:pPr>
              <a:buFont typeface="Arial" panose="020B0604020202020204" pitchFamily="34" charset="0"/>
              <a:buChar char="•"/>
            </a:pPr>
            <a:r>
              <a:rPr lang="en-GB" dirty="0"/>
              <a:t>Optimisation is the process of minimising a cost function</a:t>
            </a:r>
          </a:p>
          <a:p>
            <a:pPr>
              <a:buFont typeface="Arial" panose="020B0604020202020204" pitchFamily="34" charset="0"/>
              <a:buChar char="•"/>
            </a:pPr>
            <a:r>
              <a:rPr lang="en-GB" dirty="0"/>
              <a:t>In an optimisation process a cost function is formulated and minimised.</a:t>
            </a:r>
          </a:p>
          <a:p>
            <a:pPr>
              <a:buFont typeface="Arial" panose="020B0604020202020204" pitchFamily="34" charset="0"/>
              <a:buChar char="•"/>
            </a:pPr>
            <a:r>
              <a:rPr lang="en-GB" dirty="0"/>
              <a:t>The Cost function contains quantities to be minimised.</a:t>
            </a:r>
          </a:p>
        </p:txBody>
      </p:sp>
      <p:pic>
        <p:nvPicPr>
          <p:cNvPr id="4" name="Picture 3">
            <a:extLst>
              <a:ext uri="{FF2B5EF4-FFF2-40B4-BE49-F238E27FC236}">
                <a16:creationId xmlns:a16="http://schemas.microsoft.com/office/drawing/2014/main" id="{CB76F953-0385-41A0-8BBD-90467D32A314}"/>
              </a:ext>
            </a:extLst>
          </p:cNvPr>
          <p:cNvPicPr>
            <a:picLocks noChangeAspect="1"/>
          </p:cNvPicPr>
          <p:nvPr/>
        </p:nvPicPr>
        <p:blipFill rotWithShape="1">
          <a:blip r:embed="rId2"/>
          <a:srcRect l="25188" r="25877" b="69139"/>
          <a:stretch/>
        </p:blipFill>
        <p:spPr>
          <a:xfrm>
            <a:off x="4128976" y="4313359"/>
            <a:ext cx="3934047" cy="769005"/>
          </a:xfrm>
          <a:prstGeom prst="rect">
            <a:avLst/>
          </a:prstGeom>
        </p:spPr>
      </p:pic>
    </p:spTree>
    <p:extLst>
      <p:ext uri="{BB962C8B-B14F-4D97-AF65-F5344CB8AC3E}">
        <p14:creationId xmlns:p14="http://schemas.microsoft.com/office/powerpoint/2010/main" val="404548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6CA3-1600-4545-A35E-DE5A27C276D3}"/>
              </a:ext>
            </a:extLst>
          </p:cNvPr>
          <p:cNvSpPr>
            <a:spLocks noGrp="1"/>
          </p:cNvSpPr>
          <p:nvPr>
            <p:ph type="title"/>
          </p:nvPr>
        </p:nvSpPr>
        <p:spPr/>
        <p:txBody>
          <a:bodyPr/>
          <a:lstStyle/>
          <a:p>
            <a:r>
              <a:rPr lang="en-GB" b="1" dirty="0"/>
              <a:t>Optimisation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FD141D-B720-424E-9990-09932ABF7103}"/>
                  </a:ext>
                </a:extLst>
              </p:cNvPr>
              <p:cNvSpPr>
                <a:spLocks noGrp="1"/>
              </p:cNvSpPr>
              <p:nvPr>
                <p:ph idx="1"/>
              </p:nvPr>
            </p:nvSpPr>
            <p:spPr/>
            <p:txBody>
              <a:bodyPr/>
              <a:lstStyle/>
              <a:p>
                <a:r>
                  <a:rPr lang="en-GB" dirty="0"/>
                  <a:t>The cost function can be changed to emphasise particular types of error</a:t>
                </a:r>
              </a:p>
              <a:p>
                <a:pPr lvl="1"/>
                <a:r>
                  <a:rPr lang="en-GB" dirty="0"/>
                  <a:t>Sum of error penalises residuals based on linear distance</a:t>
                </a:r>
              </a:p>
              <a:p>
                <a:pPr lvl="1"/>
                <a:r>
                  <a:rPr lang="en-GB" dirty="0"/>
                  <a:t>sum of squared error penalises outliers more</a:t>
                </a:r>
              </a:p>
              <a:p>
                <a:r>
                  <a:rPr lang="en-GB" dirty="0"/>
                  <a:t>Within a parameter optimisation activity you would choose a fit metric as the cost function e.g.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𝑟</m:t>
                        </m:r>
                      </m:e>
                      <m:sup>
                        <m:r>
                          <a:rPr lang="en-GB" b="0" i="1" smtClean="0">
                            <a:latin typeface="Cambria Math" panose="02040503050406030204" pitchFamily="18" charset="0"/>
                          </a:rPr>
                          <m:t>2</m:t>
                        </m:r>
                      </m:sup>
                    </m:sSup>
                  </m:oMath>
                </a14:m>
                <a:r>
                  <a:rPr lang="en-GB" dirty="0"/>
                  <a:t> or RMSE, etc. </a:t>
                </a:r>
              </a:p>
              <a:p>
                <a:r>
                  <a:rPr lang="en-GB" dirty="0"/>
                  <a:t>Care should be take in selecting the right metric i.e. what is the modelling objective.</a:t>
                </a:r>
              </a:p>
            </p:txBody>
          </p:sp>
        </mc:Choice>
        <mc:Fallback>
          <p:sp>
            <p:nvSpPr>
              <p:cNvPr id="3" name="Content Placeholder 2">
                <a:extLst>
                  <a:ext uri="{FF2B5EF4-FFF2-40B4-BE49-F238E27FC236}">
                    <a16:creationId xmlns:a16="http://schemas.microsoft.com/office/drawing/2014/main" id="{58FD141D-B720-424E-9990-09932ABF710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GB">
                    <a:noFill/>
                  </a:rPr>
                  <a:t> </a:t>
                </a:r>
              </a:p>
            </p:txBody>
          </p:sp>
        </mc:Fallback>
      </mc:AlternateContent>
    </p:spTree>
    <p:extLst>
      <p:ext uri="{BB962C8B-B14F-4D97-AF65-F5344CB8AC3E}">
        <p14:creationId xmlns:p14="http://schemas.microsoft.com/office/powerpoint/2010/main" val="3751044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587D9-F0BC-C748-B58A-CCEF25B94244}"/>
              </a:ext>
            </a:extLst>
          </p:cNvPr>
          <p:cNvSpPr>
            <a:spLocks noGrp="1"/>
          </p:cNvSpPr>
          <p:nvPr>
            <p:ph type="title"/>
          </p:nvPr>
        </p:nvSpPr>
        <p:spPr/>
        <p:txBody>
          <a:bodyPr/>
          <a:lstStyle/>
          <a:p>
            <a:r>
              <a:rPr lang="en-GB" b="1" dirty="0"/>
              <a:t>Optimisation</a:t>
            </a:r>
          </a:p>
        </p:txBody>
      </p:sp>
      <p:sp>
        <p:nvSpPr>
          <p:cNvPr id="3" name="Content Placeholder 2">
            <a:extLst>
              <a:ext uri="{FF2B5EF4-FFF2-40B4-BE49-F238E27FC236}">
                <a16:creationId xmlns:a16="http://schemas.microsoft.com/office/drawing/2014/main" id="{807D704B-F93D-B44A-BBBC-8348AEC76605}"/>
              </a:ext>
            </a:extLst>
          </p:cNvPr>
          <p:cNvSpPr>
            <a:spLocks noGrp="1"/>
          </p:cNvSpPr>
          <p:nvPr>
            <p:ph idx="1"/>
          </p:nvPr>
        </p:nvSpPr>
        <p:spPr>
          <a:xfrm>
            <a:off x="838200" y="1825625"/>
            <a:ext cx="6518564" cy="4351338"/>
          </a:xfrm>
        </p:spPr>
        <p:txBody>
          <a:bodyPr/>
          <a:lstStyle/>
          <a:p>
            <a:r>
              <a:rPr lang="en-GB" dirty="0"/>
              <a:t>Care should be taken to avoid overfitting. </a:t>
            </a:r>
          </a:p>
          <a:p>
            <a:pPr lvl="1"/>
            <a:r>
              <a:rPr lang="en-GB" dirty="0"/>
              <a:t>This is not really an issue with physical models.</a:t>
            </a:r>
          </a:p>
        </p:txBody>
      </p:sp>
      <p:pic>
        <p:nvPicPr>
          <p:cNvPr id="1026" name="Picture 2" descr="Overfitting | DataRobot Artificial Intelligence Wiki">
            <a:extLst>
              <a:ext uri="{FF2B5EF4-FFF2-40B4-BE49-F238E27FC236}">
                <a16:creationId xmlns:a16="http://schemas.microsoft.com/office/drawing/2014/main" id="{99214056-1A75-5A43-A2F1-38E1413E60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2894727" y="2941388"/>
            <a:ext cx="3874092" cy="28449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verfitting | DataRobot Artificial Intelligence Wiki">
            <a:extLst>
              <a:ext uri="{FF2B5EF4-FFF2-40B4-BE49-F238E27FC236}">
                <a16:creationId xmlns:a16="http://schemas.microsoft.com/office/drawing/2014/main" id="{215E6917-6FF5-D84C-8D62-151F10FBD7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836"/>
          <a:stretch/>
        </p:blipFill>
        <p:spPr bwMode="auto">
          <a:xfrm>
            <a:off x="7977317" y="3115213"/>
            <a:ext cx="3658191" cy="2788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241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0F19-F8F7-454A-B9D3-96C2EE108D82}"/>
              </a:ext>
            </a:extLst>
          </p:cNvPr>
          <p:cNvSpPr>
            <a:spLocks noGrp="1"/>
          </p:cNvSpPr>
          <p:nvPr>
            <p:ph type="title"/>
          </p:nvPr>
        </p:nvSpPr>
        <p:spPr/>
        <p:txBody>
          <a:bodyPr/>
          <a:lstStyle/>
          <a:p>
            <a:r>
              <a:rPr lang="en-GB" b="1" dirty="0"/>
              <a:t>Parameter Optimisation in MATLAB</a:t>
            </a:r>
          </a:p>
        </p:txBody>
      </p:sp>
      <p:sp>
        <p:nvSpPr>
          <p:cNvPr id="3" name="Content Placeholder 2">
            <a:extLst>
              <a:ext uri="{FF2B5EF4-FFF2-40B4-BE49-F238E27FC236}">
                <a16:creationId xmlns:a16="http://schemas.microsoft.com/office/drawing/2014/main" id="{DC2AE326-305F-4A46-AC56-E1C8541ADF3D}"/>
              </a:ext>
            </a:extLst>
          </p:cNvPr>
          <p:cNvSpPr>
            <a:spLocks noGrp="1"/>
          </p:cNvSpPr>
          <p:nvPr>
            <p:ph idx="1"/>
          </p:nvPr>
        </p:nvSpPr>
        <p:spPr>
          <a:xfrm>
            <a:off x="838200" y="1825625"/>
            <a:ext cx="4456814" cy="4351338"/>
          </a:xfrm>
        </p:spPr>
        <p:txBody>
          <a:bodyPr/>
          <a:lstStyle/>
          <a:p>
            <a:r>
              <a:rPr lang="en-GB" dirty="0"/>
              <a:t>MATLAB/Simulink has a model parameter tuning GUI.</a:t>
            </a:r>
          </a:p>
          <a:p>
            <a:r>
              <a:rPr lang="en-GB" dirty="0"/>
              <a:t>Leverages MATLAB optimisation algorithm to minimise a cost function.</a:t>
            </a:r>
          </a:p>
          <a:p>
            <a:r>
              <a:rPr lang="en-GB" dirty="0"/>
              <a:t>The cost function and optimiser used can be changed through the GUI</a:t>
            </a:r>
          </a:p>
        </p:txBody>
      </p:sp>
      <p:pic>
        <p:nvPicPr>
          <p:cNvPr id="2050" name="Picture 2">
            <a:extLst>
              <a:ext uri="{FF2B5EF4-FFF2-40B4-BE49-F238E27FC236}">
                <a16:creationId xmlns:a16="http://schemas.microsoft.com/office/drawing/2014/main" id="{D711F3F8-8E36-F94C-8CC3-01914AA70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057" y="1825625"/>
            <a:ext cx="6029535" cy="418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22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FC9F-70BD-A343-AC4F-60B28D72617A}"/>
              </a:ext>
            </a:extLst>
          </p:cNvPr>
          <p:cNvSpPr>
            <a:spLocks noGrp="1"/>
          </p:cNvSpPr>
          <p:nvPr>
            <p:ph type="title"/>
          </p:nvPr>
        </p:nvSpPr>
        <p:spPr/>
        <p:txBody>
          <a:bodyPr/>
          <a:lstStyle/>
          <a:p>
            <a:r>
              <a:rPr lang="en-GB" b="1" dirty="0"/>
              <a:t>Overview</a:t>
            </a:r>
          </a:p>
        </p:txBody>
      </p:sp>
      <p:sp>
        <p:nvSpPr>
          <p:cNvPr id="3" name="Content Placeholder 2">
            <a:extLst>
              <a:ext uri="{FF2B5EF4-FFF2-40B4-BE49-F238E27FC236}">
                <a16:creationId xmlns:a16="http://schemas.microsoft.com/office/drawing/2014/main" id="{BA61293A-423C-9740-9402-7504330E6B08}"/>
              </a:ext>
            </a:extLst>
          </p:cNvPr>
          <p:cNvSpPr>
            <a:spLocks noGrp="1"/>
          </p:cNvSpPr>
          <p:nvPr>
            <p:ph idx="1"/>
          </p:nvPr>
        </p:nvSpPr>
        <p:spPr/>
        <p:txBody>
          <a:bodyPr/>
          <a:lstStyle/>
          <a:p>
            <a:r>
              <a:rPr lang="en-GB" dirty="0"/>
              <a:t>Motivation</a:t>
            </a:r>
          </a:p>
          <a:p>
            <a:r>
              <a:rPr lang="en-GB" dirty="0"/>
              <a:t>How good is the model</a:t>
            </a:r>
          </a:p>
          <a:p>
            <a:pPr lvl="1"/>
            <a:r>
              <a:rPr lang="en-GB" dirty="0"/>
              <a:t>Plots</a:t>
            </a:r>
          </a:p>
          <a:p>
            <a:pPr lvl="1"/>
            <a:r>
              <a:rPr lang="en-GB" dirty="0"/>
              <a:t>Metrics</a:t>
            </a:r>
          </a:p>
          <a:p>
            <a:r>
              <a:rPr lang="en-GB" dirty="0"/>
              <a:t>Optimisation</a:t>
            </a:r>
          </a:p>
          <a:p>
            <a:r>
              <a:rPr lang="en-GB" dirty="0"/>
              <a:t>Parameter </a:t>
            </a:r>
            <a:r>
              <a:rPr lang="en-GB"/>
              <a:t>optimisation in MATLAB</a:t>
            </a:r>
          </a:p>
        </p:txBody>
      </p:sp>
    </p:spTree>
    <p:extLst>
      <p:ext uri="{BB962C8B-B14F-4D97-AF65-F5344CB8AC3E}">
        <p14:creationId xmlns:p14="http://schemas.microsoft.com/office/powerpoint/2010/main" val="9082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DD78-02A6-4B4B-A01E-653933A81252}"/>
              </a:ext>
            </a:extLst>
          </p:cNvPr>
          <p:cNvSpPr>
            <a:spLocks noGrp="1"/>
          </p:cNvSpPr>
          <p:nvPr>
            <p:ph type="title"/>
          </p:nvPr>
        </p:nvSpPr>
        <p:spPr/>
        <p:txBody>
          <a:bodyPr/>
          <a:lstStyle/>
          <a:p>
            <a:r>
              <a:rPr lang="en-GB" b="1" dirty="0"/>
              <a:t>Motivation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8BDD3A-BCE8-AD4A-B552-4C9878E29C32}"/>
                  </a:ext>
                </a:extLst>
              </p:cNvPr>
              <p:cNvSpPr>
                <a:spLocks noGrp="1"/>
              </p:cNvSpPr>
              <p:nvPr>
                <p:ph idx="1"/>
              </p:nvPr>
            </p:nvSpPr>
            <p:spPr>
              <a:xfrm>
                <a:off x="838200" y="1400176"/>
                <a:ext cx="10051473" cy="5360842"/>
              </a:xfrm>
            </p:spPr>
            <p:txBody>
              <a:bodyPr>
                <a:normAutofit fontScale="92500" lnSpcReduction="20000"/>
              </a:bodyPr>
              <a:lstStyle/>
              <a:p>
                <a:r>
                  <a:rPr lang="en-GB" dirty="0"/>
                  <a:t>Physical models have parameters that physically represent </a:t>
                </a:r>
                <a:r>
                  <a:rPr lang="en-GB" dirty="0" err="1"/>
                  <a:t>chacteristics</a:t>
                </a:r>
                <a:r>
                  <a:rPr lang="en-GB" dirty="0"/>
                  <a:t> of the system;</a:t>
                </a:r>
              </a:p>
              <a:p>
                <a:pPr lvl="1"/>
                <a:r>
                  <a:rPr lang="en-GB" dirty="0"/>
                  <a:t>Length</a:t>
                </a:r>
              </a:p>
              <a:p>
                <a:pPr lvl="1"/>
                <a:r>
                  <a:rPr lang="en-GB" dirty="0"/>
                  <a:t>Weight</a:t>
                </a:r>
              </a:p>
              <a:p>
                <a:pPr lvl="1"/>
                <a:r>
                  <a:rPr lang="en-GB" dirty="0"/>
                  <a:t>Volume</a:t>
                </a:r>
              </a:p>
              <a:p>
                <a:pPr lvl="1"/>
                <a:r>
                  <a:rPr lang="en-GB" dirty="0"/>
                  <a:t>Density</a:t>
                </a:r>
              </a:p>
              <a:p>
                <a:r>
                  <a:rPr lang="en-GB" dirty="0"/>
                  <a:t>To best represent behaviour of the system using the model it is sometimes necessary to change the value of model parameters.</a:t>
                </a:r>
              </a:p>
              <a:p>
                <a:r>
                  <a:rPr lang="en-GB" dirty="0"/>
                  <a:t>It is (almost) impossible to perfectly represent the modelled system by comparison with data since measurement is corrupted by noise;</a:t>
                </a:r>
              </a:p>
              <a:p>
                <a:endParaRPr lang="en-GB" dirty="0"/>
              </a:p>
              <a:p>
                <a:endParaRPr lang="en-GB" dirty="0"/>
              </a:p>
              <a:p>
                <a:endParaRPr lang="en-GB" dirty="0"/>
              </a:p>
              <a:p>
                <a14:m>
                  <m:oMath xmlns:m="http://schemas.openxmlformats.org/officeDocument/2006/math">
                    <m:r>
                      <a:rPr lang="en-GB" b="0" i="1" smtClean="0">
                        <a:latin typeface="Cambria Math" panose="02040503050406030204" pitchFamily="18" charset="0"/>
                      </a:rPr>
                      <m:t>𝑦</m:t>
                    </m:r>
                  </m:oMath>
                </a14:m>
                <a:r>
                  <a:rPr lang="en-GB" dirty="0"/>
                  <a:t> is the real system,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oMath>
                </a14:m>
                <a:r>
                  <a:rPr lang="en-GB" dirty="0"/>
                  <a:t> is what we observe i.e. system + measurement noise</a:t>
                </a:r>
              </a:p>
            </p:txBody>
          </p:sp>
        </mc:Choice>
        <mc:Fallback>
          <p:sp>
            <p:nvSpPr>
              <p:cNvPr id="3" name="Content Placeholder 2">
                <a:extLst>
                  <a:ext uri="{FF2B5EF4-FFF2-40B4-BE49-F238E27FC236}">
                    <a16:creationId xmlns:a16="http://schemas.microsoft.com/office/drawing/2014/main" id="{8E8BDD3A-BCE8-AD4A-B552-4C9878E29C32}"/>
                  </a:ext>
                </a:extLst>
              </p:cNvPr>
              <p:cNvSpPr>
                <a:spLocks noGrp="1" noRot="1" noChangeAspect="1" noMove="1" noResize="1" noEditPoints="1" noAdjustHandles="1" noChangeArrowheads="1" noChangeShapeType="1" noTextEdit="1"/>
              </p:cNvSpPr>
              <p:nvPr>
                <p:ph idx="1"/>
              </p:nvPr>
            </p:nvSpPr>
            <p:spPr>
              <a:xfrm>
                <a:off x="838200" y="1400176"/>
                <a:ext cx="10051473" cy="5360842"/>
              </a:xfrm>
              <a:blipFill>
                <a:blip r:embed="rId2"/>
                <a:stretch>
                  <a:fillRect l="-1010" t="-307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792A443-451D-D34E-8E61-16C3AB7E735B}"/>
                  </a:ext>
                </a:extLst>
              </p:cNvPr>
              <p:cNvSpPr txBox="1"/>
              <p:nvPr/>
            </p:nvSpPr>
            <p:spPr>
              <a:xfrm>
                <a:off x="4690217" y="4724400"/>
                <a:ext cx="2347437" cy="95410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𝑦</m:t>
                      </m:r>
                      <m:r>
                        <a:rPr lang="en-GB" sz="2800" b="0" i="1" smtClean="0">
                          <a:latin typeface="Cambria Math" panose="02040503050406030204" pitchFamily="18" charset="0"/>
                        </a:rPr>
                        <m:t>=</m:t>
                      </m:r>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𝑥</m:t>
                          </m:r>
                        </m:e>
                      </m:d>
                    </m:oMath>
                  </m:oMathPara>
                </a14:m>
                <a:endParaRPr lang="en-GB" sz="2800" b="0" dirty="0"/>
              </a:p>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𝑦</m:t>
                      </m:r>
                      <m:r>
                        <a:rPr lang="en-GB" sz="2800" b="0" i="1" smtClean="0">
                          <a:latin typeface="Cambria Math" panose="02040503050406030204" pitchFamily="18" charset="0"/>
                        </a:rPr>
                        <m:t>′=</m:t>
                      </m:r>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𝑥</m:t>
                          </m:r>
                        </m:e>
                      </m:d>
                      <m:r>
                        <a:rPr lang="en-GB" sz="2800" b="0" i="1" smtClean="0">
                          <a:latin typeface="Cambria Math" panose="02040503050406030204" pitchFamily="18" charset="0"/>
                        </a:rPr>
                        <m:t>+</m:t>
                      </m:r>
                      <m:r>
                        <a:rPr lang="en-GB" sz="2800" b="0" i="1" smtClean="0">
                          <a:latin typeface="Cambria Math" panose="02040503050406030204" pitchFamily="18" charset="0"/>
                        </a:rPr>
                        <m:t>𝑒</m:t>
                      </m:r>
                    </m:oMath>
                  </m:oMathPara>
                </a14:m>
                <a:endParaRPr lang="en-GB" sz="2800" dirty="0"/>
              </a:p>
            </p:txBody>
          </p:sp>
        </mc:Choice>
        <mc:Fallback>
          <p:sp>
            <p:nvSpPr>
              <p:cNvPr id="6" name="TextBox 5">
                <a:extLst>
                  <a:ext uri="{FF2B5EF4-FFF2-40B4-BE49-F238E27FC236}">
                    <a16:creationId xmlns:a16="http://schemas.microsoft.com/office/drawing/2014/main" id="{D792A443-451D-D34E-8E61-16C3AB7E735B}"/>
                  </a:ext>
                </a:extLst>
              </p:cNvPr>
              <p:cNvSpPr txBox="1">
                <a:spLocks noRot="1" noChangeAspect="1" noMove="1" noResize="1" noEditPoints="1" noAdjustHandles="1" noChangeArrowheads="1" noChangeShapeType="1" noTextEdit="1"/>
              </p:cNvSpPr>
              <p:nvPr/>
            </p:nvSpPr>
            <p:spPr>
              <a:xfrm>
                <a:off x="4690217" y="4724400"/>
                <a:ext cx="2347437" cy="954107"/>
              </a:xfrm>
              <a:prstGeom prst="rect">
                <a:avLst/>
              </a:prstGeom>
              <a:blipFill>
                <a:blip r:embed="rId3"/>
                <a:stretch>
                  <a:fillRect l="-1622" b="-10526"/>
                </a:stretch>
              </a:blipFill>
            </p:spPr>
            <p:txBody>
              <a:bodyPr/>
              <a:lstStyle/>
              <a:p>
                <a:r>
                  <a:rPr lang="en-GB">
                    <a:noFill/>
                  </a:rPr>
                  <a:t> </a:t>
                </a:r>
              </a:p>
            </p:txBody>
          </p:sp>
        </mc:Fallback>
      </mc:AlternateContent>
    </p:spTree>
    <p:extLst>
      <p:ext uri="{BB962C8B-B14F-4D97-AF65-F5344CB8AC3E}">
        <p14:creationId xmlns:p14="http://schemas.microsoft.com/office/powerpoint/2010/main" val="142105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F2F2-076B-684D-8E11-7EDDACB55144}"/>
              </a:ext>
            </a:extLst>
          </p:cNvPr>
          <p:cNvSpPr>
            <a:spLocks noGrp="1"/>
          </p:cNvSpPr>
          <p:nvPr>
            <p:ph type="title"/>
          </p:nvPr>
        </p:nvSpPr>
        <p:spPr/>
        <p:txBody>
          <a:bodyPr/>
          <a:lstStyle/>
          <a:p>
            <a:r>
              <a:rPr lang="en-GB" b="1" dirty="0"/>
              <a:t>Prediction vs Data</a:t>
            </a:r>
          </a:p>
        </p:txBody>
      </p:sp>
      <p:sp>
        <p:nvSpPr>
          <p:cNvPr id="3" name="Content Placeholder 2">
            <a:extLst>
              <a:ext uri="{FF2B5EF4-FFF2-40B4-BE49-F238E27FC236}">
                <a16:creationId xmlns:a16="http://schemas.microsoft.com/office/drawing/2014/main" id="{D69AFC40-E1FF-FB48-9921-CAB2F6F646BE}"/>
              </a:ext>
            </a:extLst>
          </p:cNvPr>
          <p:cNvSpPr>
            <a:spLocks noGrp="1"/>
          </p:cNvSpPr>
          <p:nvPr>
            <p:ph idx="1"/>
          </p:nvPr>
        </p:nvSpPr>
        <p:spPr>
          <a:xfrm>
            <a:off x="838199" y="1825625"/>
            <a:ext cx="6097173" cy="4351338"/>
          </a:xfrm>
        </p:spPr>
        <p:txBody>
          <a:bodyPr/>
          <a:lstStyle/>
          <a:p>
            <a:r>
              <a:rPr lang="en-GB" dirty="0"/>
              <a:t>The difference between a model and the real system that it describes can be shown in a number of ways;</a:t>
            </a:r>
          </a:p>
          <a:p>
            <a:pPr lvl="1"/>
            <a:r>
              <a:rPr lang="en-GB" dirty="0"/>
              <a:t>Time series plot</a:t>
            </a:r>
          </a:p>
          <a:p>
            <a:pPr lvl="1"/>
            <a:r>
              <a:rPr lang="en-GB" dirty="0"/>
              <a:t>Correlation plot</a:t>
            </a:r>
          </a:p>
          <a:p>
            <a:pPr lvl="1"/>
            <a:r>
              <a:rPr lang="en-GB" dirty="0"/>
              <a:t>Residuals plot</a:t>
            </a:r>
          </a:p>
          <a:p>
            <a:r>
              <a:rPr lang="en-GB" dirty="0"/>
              <a:t>Each of these gives a slightly different view of the models ability to represent the real system</a:t>
            </a:r>
          </a:p>
        </p:txBody>
      </p:sp>
      <p:pic>
        <p:nvPicPr>
          <p:cNvPr id="5" name="Picture 4">
            <a:extLst>
              <a:ext uri="{FF2B5EF4-FFF2-40B4-BE49-F238E27FC236}">
                <a16:creationId xmlns:a16="http://schemas.microsoft.com/office/drawing/2014/main" id="{A95B7712-0084-1343-AC29-67D2C86B29DD}"/>
              </a:ext>
            </a:extLst>
          </p:cNvPr>
          <p:cNvPicPr/>
          <p:nvPr/>
        </p:nvPicPr>
        <p:blipFill rotWithShape="1">
          <a:blip r:embed="rId2">
            <a:extLst>
              <a:ext uri="{28A0092B-C50C-407E-A947-70E740481C1C}">
                <a14:useLocalDpi xmlns:a14="http://schemas.microsoft.com/office/drawing/2010/main" val="0"/>
              </a:ext>
            </a:extLst>
          </a:blip>
          <a:srcRect t="49802" r="50858" b="26186"/>
          <a:stretch/>
        </p:blipFill>
        <p:spPr bwMode="auto">
          <a:xfrm>
            <a:off x="7484012" y="1997566"/>
            <a:ext cx="4348620" cy="2862868"/>
          </a:xfrm>
          <a:prstGeom prst="rect">
            <a:avLst/>
          </a:prstGeom>
          <a:noFill/>
          <a:ln>
            <a:noFill/>
          </a:ln>
        </p:spPr>
      </p:pic>
    </p:spTree>
    <p:extLst>
      <p:ext uri="{BB962C8B-B14F-4D97-AF65-F5344CB8AC3E}">
        <p14:creationId xmlns:p14="http://schemas.microsoft.com/office/powerpoint/2010/main" val="89859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E865-CCCA-914A-BCE7-012DB8EA24BF}"/>
              </a:ext>
            </a:extLst>
          </p:cNvPr>
          <p:cNvSpPr>
            <a:spLocks noGrp="1"/>
          </p:cNvSpPr>
          <p:nvPr>
            <p:ph type="title"/>
          </p:nvPr>
        </p:nvSpPr>
        <p:spPr/>
        <p:txBody>
          <a:bodyPr/>
          <a:lstStyle/>
          <a:p>
            <a:r>
              <a:rPr lang="en-GB" b="1" dirty="0"/>
              <a:t>Timeseries plot</a:t>
            </a:r>
          </a:p>
        </p:txBody>
      </p:sp>
      <p:sp>
        <p:nvSpPr>
          <p:cNvPr id="3" name="Content Placeholder 2">
            <a:extLst>
              <a:ext uri="{FF2B5EF4-FFF2-40B4-BE49-F238E27FC236}">
                <a16:creationId xmlns:a16="http://schemas.microsoft.com/office/drawing/2014/main" id="{727C7F1E-A54E-6C4F-8EEB-6E4AF9643AE9}"/>
              </a:ext>
            </a:extLst>
          </p:cNvPr>
          <p:cNvSpPr>
            <a:spLocks noGrp="1"/>
          </p:cNvSpPr>
          <p:nvPr>
            <p:ph idx="1"/>
          </p:nvPr>
        </p:nvSpPr>
        <p:spPr>
          <a:xfrm>
            <a:off x="838200" y="1825625"/>
            <a:ext cx="6927166" cy="4351338"/>
          </a:xfrm>
        </p:spPr>
        <p:txBody>
          <a:bodyPr/>
          <a:lstStyle/>
          <a:p>
            <a:r>
              <a:rPr lang="en-GB" dirty="0"/>
              <a:t>Perhaps the most intuitive and common approach to evaluating the difference between model and reality.</a:t>
            </a:r>
          </a:p>
          <a:p>
            <a:r>
              <a:rPr lang="en-GB" dirty="0"/>
              <a:t>Easy to see where (in time) the model is struggling to explain the system behaviour.</a:t>
            </a:r>
          </a:p>
          <a:p>
            <a:r>
              <a:rPr lang="en-GB" dirty="0"/>
              <a:t>It can be misleading since many small differences can sum to large cumulative difference. Whether this is important or not depends on the model use.</a:t>
            </a:r>
          </a:p>
        </p:txBody>
      </p:sp>
      <p:pic>
        <p:nvPicPr>
          <p:cNvPr id="4" name="Picture 3">
            <a:extLst>
              <a:ext uri="{FF2B5EF4-FFF2-40B4-BE49-F238E27FC236}">
                <a16:creationId xmlns:a16="http://schemas.microsoft.com/office/drawing/2014/main" id="{ADD089FA-E499-AC42-A30E-AF28AB5593B7}"/>
              </a:ext>
            </a:extLst>
          </p:cNvPr>
          <p:cNvPicPr>
            <a:picLocks noChangeAspect="1"/>
          </p:cNvPicPr>
          <p:nvPr/>
        </p:nvPicPr>
        <p:blipFill rotWithShape="1">
          <a:blip r:embed="rId2"/>
          <a:srcRect r="51452"/>
          <a:stretch/>
        </p:blipFill>
        <p:spPr>
          <a:xfrm>
            <a:off x="7765366" y="365125"/>
            <a:ext cx="3607743" cy="3116746"/>
          </a:xfrm>
          <a:prstGeom prst="rect">
            <a:avLst/>
          </a:prstGeom>
        </p:spPr>
      </p:pic>
      <p:pic>
        <p:nvPicPr>
          <p:cNvPr id="5" name="Picture 4">
            <a:extLst>
              <a:ext uri="{FF2B5EF4-FFF2-40B4-BE49-F238E27FC236}">
                <a16:creationId xmlns:a16="http://schemas.microsoft.com/office/drawing/2014/main" id="{8DE65194-340D-D14D-B885-BB34098EC68C}"/>
              </a:ext>
            </a:extLst>
          </p:cNvPr>
          <p:cNvPicPr>
            <a:picLocks noChangeAspect="1"/>
          </p:cNvPicPr>
          <p:nvPr/>
        </p:nvPicPr>
        <p:blipFill rotWithShape="1">
          <a:blip r:embed="rId2"/>
          <a:srcRect l="48411"/>
          <a:stretch/>
        </p:blipFill>
        <p:spPr>
          <a:xfrm>
            <a:off x="7692562" y="3616808"/>
            <a:ext cx="3833692" cy="3116746"/>
          </a:xfrm>
          <a:prstGeom prst="rect">
            <a:avLst/>
          </a:prstGeom>
        </p:spPr>
      </p:pic>
    </p:spTree>
    <p:extLst>
      <p:ext uri="{BB962C8B-B14F-4D97-AF65-F5344CB8AC3E}">
        <p14:creationId xmlns:p14="http://schemas.microsoft.com/office/powerpoint/2010/main" val="64819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300B-4129-D34D-8446-2C4B2C278917}"/>
              </a:ext>
            </a:extLst>
          </p:cNvPr>
          <p:cNvSpPr>
            <a:spLocks noGrp="1"/>
          </p:cNvSpPr>
          <p:nvPr>
            <p:ph type="title"/>
          </p:nvPr>
        </p:nvSpPr>
        <p:spPr/>
        <p:txBody>
          <a:bodyPr/>
          <a:lstStyle/>
          <a:p>
            <a:r>
              <a:rPr lang="en-GB" b="1" dirty="0"/>
              <a:t>Correlation plot</a:t>
            </a:r>
          </a:p>
        </p:txBody>
      </p:sp>
      <p:sp>
        <p:nvSpPr>
          <p:cNvPr id="5" name="Content Placeholder 4">
            <a:extLst>
              <a:ext uri="{FF2B5EF4-FFF2-40B4-BE49-F238E27FC236}">
                <a16:creationId xmlns:a16="http://schemas.microsoft.com/office/drawing/2014/main" id="{60E766BC-3F1F-F848-B721-903EADD5C288}"/>
              </a:ext>
            </a:extLst>
          </p:cNvPr>
          <p:cNvSpPr txBox="1">
            <a:spLocks/>
          </p:cNvSpPr>
          <p:nvPr/>
        </p:nvSpPr>
        <p:spPr>
          <a:xfrm>
            <a:off x="838200" y="1824861"/>
            <a:ext cx="5036522" cy="2879763"/>
          </a:xfrm>
          <a:prstGeom prst="rect">
            <a:avLst/>
          </a:prstGeom>
          <a:noFill/>
        </p:spPr>
        <p:txBody>
          <a:bodyPr vert="horz" wrap="square"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Bad correlation. High model error. For high </a:t>
            </a:r>
            <a:r>
              <a:rPr lang="en-US" sz="3200" dirty="0" err="1"/>
              <a:t>BMEP_sigma</a:t>
            </a:r>
            <a:r>
              <a:rPr lang="en-US" sz="3200" dirty="0"/>
              <a:t> the predicted is lower than measured </a:t>
            </a:r>
            <a:r>
              <a:rPr lang="en-US" sz="3200" dirty="0" err="1"/>
              <a:t>BMEP_sigma</a:t>
            </a:r>
            <a:endParaRPr lang="en-US" sz="3200" dirty="0"/>
          </a:p>
          <a:p>
            <a:r>
              <a:rPr lang="en-US" sz="3200" dirty="0"/>
              <a:t>Good correlation between model and measured data.</a:t>
            </a:r>
          </a:p>
        </p:txBody>
      </p:sp>
      <p:pic>
        <p:nvPicPr>
          <p:cNvPr id="6" name="Picture 5">
            <a:extLst>
              <a:ext uri="{FF2B5EF4-FFF2-40B4-BE49-F238E27FC236}">
                <a16:creationId xmlns:a16="http://schemas.microsoft.com/office/drawing/2014/main" id="{4CD335A1-918D-144F-BF6F-FE72174781A3}"/>
              </a:ext>
            </a:extLst>
          </p:cNvPr>
          <p:cNvPicPr>
            <a:picLocks noChangeAspect="1"/>
          </p:cNvPicPr>
          <p:nvPr/>
        </p:nvPicPr>
        <p:blipFill rotWithShape="1">
          <a:blip r:embed="rId2">
            <a:extLst>
              <a:ext uri="{28A0092B-C50C-407E-A947-70E740481C1C}">
                <a14:useLocalDpi xmlns:a14="http://schemas.microsoft.com/office/drawing/2010/main" val="0"/>
              </a:ext>
            </a:extLst>
          </a:blip>
          <a:srcRect l="4591" t="19009" r="4723" b="9149"/>
          <a:stretch/>
        </p:blipFill>
        <p:spPr>
          <a:xfrm>
            <a:off x="6580574" y="1932527"/>
            <a:ext cx="5036523" cy="1732936"/>
          </a:xfrm>
          <a:prstGeom prst="rect">
            <a:avLst/>
          </a:prstGeom>
        </p:spPr>
      </p:pic>
      <p:pic>
        <p:nvPicPr>
          <p:cNvPr id="7" name="Picture 6">
            <a:extLst>
              <a:ext uri="{FF2B5EF4-FFF2-40B4-BE49-F238E27FC236}">
                <a16:creationId xmlns:a16="http://schemas.microsoft.com/office/drawing/2014/main" id="{DAD53DDE-EC0E-4646-A211-4F1730DEA29A}"/>
              </a:ext>
            </a:extLst>
          </p:cNvPr>
          <p:cNvPicPr>
            <a:picLocks noChangeAspect="1"/>
          </p:cNvPicPr>
          <p:nvPr/>
        </p:nvPicPr>
        <p:blipFill rotWithShape="1">
          <a:blip r:embed="rId3">
            <a:extLst>
              <a:ext uri="{28A0092B-C50C-407E-A947-70E740481C1C}">
                <a14:useLocalDpi xmlns:a14="http://schemas.microsoft.com/office/drawing/2010/main" val="0"/>
              </a:ext>
            </a:extLst>
          </a:blip>
          <a:srcRect l="7783" t="22120" r="7277" b="11572"/>
          <a:stretch/>
        </p:blipFill>
        <p:spPr>
          <a:xfrm>
            <a:off x="6583821" y="4025971"/>
            <a:ext cx="5042348" cy="1555955"/>
          </a:xfrm>
          <a:prstGeom prst="rect">
            <a:avLst/>
          </a:prstGeom>
        </p:spPr>
      </p:pic>
    </p:spTree>
    <p:extLst>
      <p:ext uri="{BB962C8B-B14F-4D97-AF65-F5344CB8AC3E}">
        <p14:creationId xmlns:p14="http://schemas.microsoft.com/office/powerpoint/2010/main" val="3017329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127C-9D99-2740-BABA-013303C3A887}"/>
              </a:ext>
            </a:extLst>
          </p:cNvPr>
          <p:cNvSpPr>
            <a:spLocks noGrp="1"/>
          </p:cNvSpPr>
          <p:nvPr>
            <p:ph type="title"/>
          </p:nvPr>
        </p:nvSpPr>
        <p:spPr/>
        <p:txBody>
          <a:bodyPr/>
          <a:lstStyle/>
          <a:p>
            <a:r>
              <a:rPr lang="en-GB" b="1" dirty="0"/>
              <a:t>Residuals plot</a:t>
            </a:r>
          </a:p>
        </p:txBody>
      </p:sp>
      <p:pic>
        <p:nvPicPr>
          <p:cNvPr id="4" name="Picture 3">
            <a:extLst>
              <a:ext uri="{FF2B5EF4-FFF2-40B4-BE49-F238E27FC236}">
                <a16:creationId xmlns:a16="http://schemas.microsoft.com/office/drawing/2014/main" id="{353BFC5B-244C-0948-B59B-3525603143B8}"/>
              </a:ext>
            </a:extLst>
          </p:cNvPr>
          <p:cNvPicPr>
            <a:picLocks noChangeAspect="1"/>
          </p:cNvPicPr>
          <p:nvPr/>
        </p:nvPicPr>
        <p:blipFill rotWithShape="1">
          <a:blip r:embed="rId2">
            <a:extLst>
              <a:ext uri="{28A0092B-C50C-407E-A947-70E740481C1C}">
                <a14:useLocalDpi xmlns:a14="http://schemas.microsoft.com/office/drawing/2010/main" val="0"/>
              </a:ext>
            </a:extLst>
          </a:blip>
          <a:srcRect t="55287" b="4581"/>
          <a:stretch/>
        </p:blipFill>
        <p:spPr>
          <a:xfrm>
            <a:off x="6053333" y="1701374"/>
            <a:ext cx="4957326" cy="1614950"/>
          </a:xfrm>
          <a:prstGeom prst="rect">
            <a:avLst/>
          </a:prstGeom>
        </p:spPr>
      </p:pic>
      <p:pic>
        <p:nvPicPr>
          <p:cNvPr id="5" name="Picture 4">
            <a:extLst>
              <a:ext uri="{FF2B5EF4-FFF2-40B4-BE49-F238E27FC236}">
                <a16:creationId xmlns:a16="http://schemas.microsoft.com/office/drawing/2014/main" id="{498E4DE3-2572-BA4D-A092-F10E2DE85678}"/>
              </a:ext>
            </a:extLst>
          </p:cNvPr>
          <p:cNvPicPr>
            <a:picLocks noChangeAspect="1"/>
          </p:cNvPicPr>
          <p:nvPr/>
        </p:nvPicPr>
        <p:blipFill rotWithShape="1">
          <a:blip r:embed="rId2">
            <a:extLst>
              <a:ext uri="{28A0092B-C50C-407E-A947-70E740481C1C}">
                <a14:useLocalDpi xmlns:a14="http://schemas.microsoft.com/office/drawing/2010/main" val="0"/>
              </a:ext>
            </a:extLst>
          </a:blip>
          <a:srcRect l="-374" t="367" r="1384" b="52949"/>
          <a:stretch/>
        </p:blipFill>
        <p:spPr>
          <a:xfrm>
            <a:off x="6053334" y="3683378"/>
            <a:ext cx="4956141" cy="1837721"/>
          </a:xfrm>
          <a:prstGeom prst="rect">
            <a:avLst/>
          </a:prstGeom>
        </p:spPr>
      </p:pic>
      <p:cxnSp>
        <p:nvCxnSpPr>
          <p:cNvPr id="6" name="Straight Arrow Connector 5">
            <a:extLst>
              <a:ext uri="{FF2B5EF4-FFF2-40B4-BE49-F238E27FC236}">
                <a16:creationId xmlns:a16="http://schemas.microsoft.com/office/drawing/2014/main" id="{2FCBD876-8E57-4741-B66E-0D2968E757CB}"/>
              </a:ext>
            </a:extLst>
          </p:cNvPr>
          <p:cNvCxnSpPr/>
          <p:nvPr/>
        </p:nvCxnSpPr>
        <p:spPr>
          <a:xfrm flipV="1">
            <a:off x="6601923" y="4410362"/>
            <a:ext cx="0" cy="294968"/>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20C795-8734-3F48-961D-6948AE12E4D3}"/>
              </a:ext>
            </a:extLst>
          </p:cNvPr>
          <p:cNvCxnSpPr>
            <a:cxnSpLocks/>
          </p:cNvCxnSpPr>
          <p:nvPr/>
        </p:nvCxnSpPr>
        <p:spPr>
          <a:xfrm flipV="1">
            <a:off x="6769554" y="2532592"/>
            <a:ext cx="0" cy="215678"/>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407C469-B07E-3A4E-8F29-DA2D861633E6}"/>
              </a:ext>
            </a:extLst>
          </p:cNvPr>
          <p:cNvSpPr/>
          <p:nvPr/>
        </p:nvSpPr>
        <p:spPr>
          <a:xfrm>
            <a:off x="6670694" y="2478413"/>
            <a:ext cx="197721" cy="3465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94FB483-1835-5C44-B774-EECF7CF625BF}"/>
              </a:ext>
            </a:extLst>
          </p:cNvPr>
          <p:cNvSpPr/>
          <p:nvPr/>
        </p:nvSpPr>
        <p:spPr>
          <a:xfrm>
            <a:off x="6511830" y="4313419"/>
            <a:ext cx="188733" cy="5087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A428977D-4F69-7C46-8138-59326755686A}"/>
              </a:ext>
            </a:extLst>
          </p:cNvPr>
          <p:cNvCxnSpPr>
            <a:stCxn id="8" idx="4"/>
          </p:cNvCxnSpPr>
          <p:nvPr/>
        </p:nvCxnSpPr>
        <p:spPr>
          <a:xfrm flipH="1">
            <a:off x="6670694" y="2824933"/>
            <a:ext cx="98861" cy="14896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792D3A7-8E78-C049-9309-D54BC4306CAA}"/>
              </a:ext>
            </a:extLst>
          </p:cNvPr>
          <p:cNvSpPr txBox="1"/>
          <p:nvPr/>
        </p:nvSpPr>
        <p:spPr>
          <a:xfrm>
            <a:off x="989467" y="1731149"/>
            <a:ext cx="4766984"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 correlation plot between the measured dataset and model fit is plotted.</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Residuals are simply what is left after the model has been fitted -  the unexplained variation</a:t>
            </a:r>
          </a:p>
          <a:p>
            <a:pPr marL="342900" indent="-3429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dirty="0">
                <a:latin typeface="Arial" panose="020B0604020202020204" pitchFamily="34" charset="0"/>
                <a:cs typeface="Arial" panose="020B0604020202020204" pitchFamily="34" charset="0"/>
              </a:rPr>
              <a:t>Residual = data – fit(model)</a:t>
            </a:r>
          </a:p>
          <a:p>
            <a:pPr marL="342900" indent="-3429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Any structure in the residuals is indicative of a model that isn’t fully explaining the data.</a:t>
            </a:r>
          </a:p>
          <a:p>
            <a:pPr marL="342900" indent="-34290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959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1B983EC-5B2B-F24A-8D33-ECE97E674BC7}"/>
              </a:ext>
            </a:extLst>
          </p:cNvPr>
          <p:cNvGrpSpPr/>
          <p:nvPr/>
        </p:nvGrpSpPr>
        <p:grpSpPr>
          <a:xfrm>
            <a:off x="1405830" y="1854500"/>
            <a:ext cx="9295006" cy="3883277"/>
            <a:chOff x="12280" y="1766071"/>
            <a:chExt cx="9539934" cy="4241268"/>
          </a:xfrm>
        </p:grpSpPr>
        <p:pic>
          <p:nvPicPr>
            <p:cNvPr id="6" name="Picture 5">
              <a:extLst>
                <a:ext uri="{FF2B5EF4-FFF2-40B4-BE49-F238E27FC236}">
                  <a16:creationId xmlns:a16="http://schemas.microsoft.com/office/drawing/2014/main" id="{4DE7601A-4A40-E548-AA23-371797E608D8}"/>
                </a:ext>
              </a:extLst>
            </p:cNvPr>
            <p:cNvPicPr>
              <a:picLocks noChangeAspect="1"/>
            </p:cNvPicPr>
            <p:nvPr/>
          </p:nvPicPr>
          <p:blipFill rotWithShape="1">
            <a:blip r:embed="rId2">
              <a:extLst>
                <a:ext uri="{28A0092B-C50C-407E-A947-70E740481C1C}">
                  <a14:useLocalDpi xmlns:a14="http://schemas.microsoft.com/office/drawing/2010/main" val="0"/>
                </a:ext>
              </a:extLst>
            </a:blip>
            <a:srcRect l="3848" b="13227"/>
            <a:stretch/>
          </p:blipFill>
          <p:spPr>
            <a:xfrm>
              <a:off x="365483" y="3546307"/>
              <a:ext cx="6811944" cy="2080204"/>
            </a:xfrm>
            <a:prstGeom prst="rect">
              <a:avLst/>
            </a:prstGeom>
          </p:spPr>
        </p:pic>
        <p:sp>
          <p:nvSpPr>
            <p:cNvPr id="7" name="Rectangle 6">
              <a:extLst>
                <a:ext uri="{FF2B5EF4-FFF2-40B4-BE49-F238E27FC236}">
                  <a16:creationId xmlns:a16="http://schemas.microsoft.com/office/drawing/2014/main" id="{D550CEB5-1C9F-B942-9FFD-5C85F599F3BA}"/>
                </a:ext>
              </a:extLst>
            </p:cNvPr>
            <p:cNvSpPr/>
            <p:nvPr/>
          </p:nvSpPr>
          <p:spPr>
            <a:xfrm>
              <a:off x="515272" y="2991013"/>
              <a:ext cx="8909408" cy="1000720"/>
            </a:xfrm>
            <a:prstGeom prst="rect">
              <a:avLst/>
            </a:prstGeom>
            <a:solidFill>
              <a:srgbClr val="FF3131">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A5E75FC-ABEE-164F-B196-28EC27AA2FBB}"/>
                </a:ext>
              </a:extLst>
            </p:cNvPr>
            <p:cNvSpPr txBox="1"/>
            <p:nvPr/>
          </p:nvSpPr>
          <p:spPr>
            <a:xfrm>
              <a:off x="12280" y="1766071"/>
              <a:ext cx="8156964" cy="117652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Outliers are usually defined in terms of normal distribution. Points that are not with the 10-90% of distribution are declared as outliers.</a:t>
              </a:r>
            </a:p>
            <a:p>
              <a:r>
                <a:rPr lang="en-US" sz="1600" dirty="0">
                  <a:latin typeface="Arial" panose="020B0604020202020204" pitchFamily="34" charset="0"/>
                  <a:cs typeface="Arial" panose="020B0604020202020204" pitchFamily="34" charset="0"/>
                </a:rPr>
                <a:t>The definition of outlier is a subjective matter. It depends on the modeling error, PRESS statistics or validation results.</a:t>
              </a:r>
            </a:p>
          </p:txBody>
        </p:sp>
        <p:cxnSp>
          <p:nvCxnSpPr>
            <p:cNvPr id="9" name="Straight Connector 8">
              <a:extLst>
                <a:ext uri="{FF2B5EF4-FFF2-40B4-BE49-F238E27FC236}">
                  <a16:creationId xmlns:a16="http://schemas.microsoft.com/office/drawing/2014/main" id="{285B1BA0-F14B-B44B-A3DB-87F0C13BF34E}"/>
                </a:ext>
              </a:extLst>
            </p:cNvPr>
            <p:cNvCxnSpPr/>
            <p:nvPr/>
          </p:nvCxnSpPr>
          <p:spPr>
            <a:xfrm>
              <a:off x="796018" y="3991733"/>
              <a:ext cx="6612255"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FF6D918-2C3D-954E-9BAA-B741F622BA7E}"/>
                </a:ext>
              </a:extLst>
            </p:cNvPr>
            <p:cNvCxnSpPr/>
            <p:nvPr/>
          </p:nvCxnSpPr>
          <p:spPr>
            <a:xfrm>
              <a:off x="796018" y="5017712"/>
              <a:ext cx="6612255"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2D9CA15-9BD9-DF4C-8096-CBA611B3E093}"/>
                </a:ext>
              </a:extLst>
            </p:cNvPr>
            <p:cNvSpPr txBox="1"/>
            <p:nvPr/>
          </p:nvSpPr>
          <p:spPr>
            <a:xfrm>
              <a:off x="8169244" y="1990467"/>
              <a:ext cx="1382970" cy="646331"/>
            </a:xfrm>
            <a:prstGeom prst="rect">
              <a:avLst/>
            </a:prstGeom>
            <a:noFill/>
            <a:ln w="28575">
              <a:solidFill>
                <a:srgbClr val="FF0000"/>
              </a:solidFill>
            </a:ln>
          </p:spPr>
          <p:txBody>
            <a:bodyPr wrap="square" rtlCol="0">
              <a:spAutoFit/>
            </a:bodyPr>
            <a:lstStyle/>
            <a:p>
              <a:pPr algn="ctr"/>
              <a:r>
                <a:rPr lang="en-US"/>
                <a:t>Outlier region</a:t>
              </a:r>
              <a:endParaRPr lang="en-GB" sz="1200"/>
            </a:p>
          </p:txBody>
        </p:sp>
        <p:cxnSp>
          <p:nvCxnSpPr>
            <p:cNvPr id="12" name="Straight Arrow Connector 11">
              <a:extLst>
                <a:ext uri="{FF2B5EF4-FFF2-40B4-BE49-F238E27FC236}">
                  <a16:creationId xmlns:a16="http://schemas.microsoft.com/office/drawing/2014/main" id="{9C74BF7F-A271-CF4C-A0F5-21B3CFCD5C3F}"/>
                </a:ext>
              </a:extLst>
            </p:cNvPr>
            <p:cNvCxnSpPr>
              <a:stCxn id="11" idx="2"/>
            </p:cNvCxnSpPr>
            <p:nvPr/>
          </p:nvCxnSpPr>
          <p:spPr>
            <a:xfrm flipH="1">
              <a:off x="7572213" y="2636798"/>
              <a:ext cx="1288516" cy="11549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2ABA7E-01BC-8043-AA7F-533AC6889A05}"/>
                </a:ext>
              </a:extLst>
            </p:cNvPr>
            <p:cNvCxnSpPr>
              <a:stCxn id="11" idx="2"/>
            </p:cNvCxnSpPr>
            <p:nvPr/>
          </p:nvCxnSpPr>
          <p:spPr>
            <a:xfrm flipH="1">
              <a:off x="7585479" y="2636798"/>
              <a:ext cx="1275250" cy="25496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31B944C-A61D-E548-AC0D-8ED4BD0CADAD}"/>
                </a:ext>
              </a:extLst>
            </p:cNvPr>
            <p:cNvCxnSpPr>
              <a:stCxn id="19" idx="2"/>
            </p:cNvCxnSpPr>
            <p:nvPr/>
          </p:nvCxnSpPr>
          <p:spPr>
            <a:xfrm flipH="1">
              <a:off x="1755522" y="3389159"/>
              <a:ext cx="2054080" cy="4931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2E11E6-312A-0A45-823F-A2C07844ED22}"/>
                </a:ext>
              </a:extLst>
            </p:cNvPr>
            <p:cNvCxnSpPr>
              <a:stCxn id="19" idx="2"/>
            </p:cNvCxnSpPr>
            <p:nvPr/>
          </p:nvCxnSpPr>
          <p:spPr>
            <a:xfrm flipH="1">
              <a:off x="2774082" y="3389159"/>
              <a:ext cx="1035520" cy="5009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8FA048E-4731-3144-9D8D-9233DF40FB08}"/>
                </a:ext>
              </a:extLst>
            </p:cNvPr>
            <p:cNvCxnSpPr>
              <a:stCxn id="19" idx="2"/>
            </p:cNvCxnSpPr>
            <p:nvPr/>
          </p:nvCxnSpPr>
          <p:spPr>
            <a:xfrm flipH="1">
              <a:off x="2543236" y="3389159"/>
              <a:ext cx="1266366" cy="1683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AD67C54-5536-BF41-830B-5F5BD5E89141}"/>
                </a:ext>
              </a:extLst>
            </p:cNvPr>
            <p:cNvSpPr txBox="1"/>
            <p:nvPr/>
          </p:nvSpPr>
          <p:spPr>
            <a:xfrm rot="16200000">
              <a:off x="-107456" y="4447910"/>
              <a:ext cx="768672" cy="276999"/>
            </a:xfrm>
            <a:prstGeom prst="rect">
              <a:avLst/>
            </a:prstGeom>
            <a:noFill/>
          </p:spPr>
          <p:txBody>
            <a:bodyPr wrap="none" rtlCol="0">
              <a:spAutoFit/>
            </a:bodyPr>
            <a:lstStyle/>
            <a:p>
              <a:r>
                <a:rPr lang="en-US" sz="1200"/>
                <a:t>Residuals</a:t>
              </a:r>
              <a:endParaRPr lang="en-GB" sz="1200"/>
            </a:p>
          </p:txBody>
        </p:sp>
        <p:sp>
          <p:nvSpPr>
            <p:cNvPr id="18" name="Rectangle 17">
              <a:extLst>
                <a:ext uri="{FF2B5EF4-FFF2-40B4-BE49-F238E27FC236}">
                  <a16:creationId xmlns:a16="http://schemas.microsoft.com/office/drawing/2014/main" id="{9FD3601C-5F03-9640-B628-1C3702A85EA9}"/>
                </a:ext>
              </a:extLst>
            </p:cNvPr>
            <p:cNvSpPr/>
            <p:nvPr/>
          </p:nvSpPr>
          <p:spPr>
            <a:xfrm>
              <a:off x="515271" y="5006619"/>
              <a:ext cx="8909409" cy="1000720"/>
            </a:xfrm>
            <a:prstGeom prst="rect">
              <a:avLst/>
            </a:prstGeom>
            <a:solidFill>
              <a:srgbClr val="FF3131">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3B3A2861-7074-A94A-A3B0-76667E154692}"/>
                </a:ext>
              </a:extLst>
            </p:cNvPr>
            <p:cNvSpPr txBox="1"/>
            <p:nvPr/>
          </p:nvSpPr>
          <p:spPr>
            <a:xfrm>
              <a:off x="3288606" y="3019827"/>
              <a:ext cx="1041992" cy="369332"/>
            </a:xfrm>
            <a:prstGeom prst="rect">
              <a:avLst/>
            </a:prstGeom>
            <a:solidFill>
              <a:schemeClr val="bg1"/>
            </a:solidFill>
            <a:ln w="28575">
              <a:solidFill>
                <a:srgbClr val="FF0000"/>
              </a:solidFill>
            </a:ln>
          </p:spPr>
          <p:txBody>
            <a:bodyPr wrap="square" rtlCol="0">
              <a:spAutoFit/>
            </a:bodyPr>
            <a:lstStyle/>
            <a:p>
              <a:pPr algn="ctr"/>
              <a:r>
                <a:rPr lang="en-US"/>
                <a:t>Outliers</a:t>
              </a:r>
              <a:endParaRPr lang="en-GB" sz="1200"/>
            </a:p>
          </p:txBody>
        </p:sp>
      </p:grpSp>
      <p:sp>
        <p:nvSpPr>
          <p:cNvPr id="20" name="Title 1">
            <a:extLst>
              <a:ext uri="{FF2B5EF4-FFF2-40B4-BE49-F238E27FC236}">
                <a16:creationId xmlns:a16="http://schemas.microsoft.com/office/drawing/2014/main" id="{AB5DA7FF-F3FE-6F40-89A4-E5BA8915FBC2}"/>
              </a:ext>
            </a:extLst>
          </p:cNvPr>
          <p:cNvSpPr>
            <a:spLocks noGrp="1"/>
          </p:cNvSpPr>
          <p:nvPr>
            <p:ph type="title"/>
          </p:nvPr>
        </p:nvSpPr>
        <p:spPr>
          <a:xfrm>
            <a:off x="838200" y="365125"/>
            <a:ext cx="10515600" cy="1325563"/>
          </a:xfrm>
        </p:spPr>
        <p:txBody>
          <a:bodyPr/>
          <a:lstStyle/>
          <a:p>
            <a:r>
              <a:rPr lang="en-GB" b="1" dirty="0"/>
              <a:t>Outlier plot</a:t>
            </a:r>
          </a:p>
        </p:txBody>
      </p:sp>
    </p:spTree>
    <p:extLst>
      <p:ext uri="{BB962C8B-B14F-4D97-AF65-F5344CB8AC3E}">
        <p14:creationId xmlns:p14="http://schemas.microsoft.com/office/powerpoint/2010/main" val="273003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67E2-C9E5-5F48-A293-8579B9D59B2E}"/>
              </a:ext>
            </a:extLst>
          </p:cNvPr>
          <p:cNvSpPr>
            <a:spLocks noGrp="1"/>
          </p:cNvSpPr>
          <p:nvPr>
            <p:ph type="title"/>
          </p:nvPr>
        </p:nvSpPr>
        <p:spPr/>
        <p:txBody>
          <a:bodyPr/>
          <a:lstStyle/>
          <a:p>
            <a:r>
              <a:rPr lang="en-GB" b="1" dirty="0"/>
              <a:t>Metrics</a:t>
            </a:r>
          </a:p>
        </p:txBody>
      </p:sp>
      <p:sp>
        <p:nvSpPr>
          <p:cNvPr id="3" name="Content Placeholder 2">
            <a:extLst>
              <a:ext uri="{FF2B5EF4-FFF2-40B4-BE49-F238E27FC236}">
                <a16:creationId xmlns:a16="http://schemas.microsoft.com/office/drawing/2014/main" id="{CD8D9F9F-76BF-8D48-955E-C072E8469C81}"/>
              </a:ext>
            </a:extLst>
          </p:cNvPr>
          <p:cNvSpPr>
            <a:spLocks noGrp="1"/>
          </p:cNvSpPr>
          <p:nvPr>
            <p:ph idx="1"/>
          </p:nvPr>
        </p:nvSpPr>
        <p:spPr/>
        <p:txBody>
          <a:bodyPr/>
          <a:lstStyle/>
          <a:p>
            <a:r>
              <a:rPr lang="en-GB" dirty="0"/>
              <a:t>In addition to the obvious visual inspection of model performance a plethora of metrics exist to quantify the performance of the model. </a:t>
            </a:r>
          </a:p>
          <a:p>
            <a:r>
              <a:rPr lang="en-GB" dirty="0"/>
              <a:t>Each has a different purpose.</a:t>
            </a:r>
          </a:p>
          <a:p>
            <a:r>
              <a:rPr lang="en-GB" dirty="0"/>
              <a:t>The most common are;</a:t>
            </a:r>
          </a:p>
          <a:p>
            <a:endParaRPr lang="en-GB" dirty="0"/>
          </a:p>
        </p:txBody>
      </p:sp>
    </p:spTree>
    <p:extLst>
      <p:ext uri="{BB962C8B-B14F-4D97-AF65-F5344CB8AC3E}">
        <p14:creationId xmlns:p14="http://schemas.microsoft.com/office/powerpoint/2010/main" val="2454778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881</Words>
  <Application>Microsoft Macintosh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Courier New</vt:lpstr>
      <vt:lpstr>Wingdings</vt:lpstr>
      <vt:lpstr>Office Theme</vt:lpstr>
      <vt:lpstr>Vehicle Dynamics and Simulation</vt:lpstr>
      <vt:lpstr>Overview</vt:lpstr>
      <vt:lpstr>Motivation</vt:lpstr>
      <vt:lpstr>Prediction vs Data</vt:lpstr>
      <vt:lpstr>Timeseries plot</vt:lpstr>
      <vt:lpstr>Correlation plot</vt:lpstr>
      <vt:lpstr>Residuals plot</vt:lpstr>
      <vt:lpstr>Outlier plot</vt:lpstr>
      <vt:lpstr>Metrics</vt:lpstr>
      <vt:lpstr>Model evaluation - Error - RMSE</vt:lpstr>
      <vt:lpstr>Model evaluation - Error - R2</vt:lpstr>
      <vt:lpstr>Model evaluation - Error – PRESS RMSE</vt:lpstr>
      <vt:lpstr>Method</vt:lpstr>
      <vt:lpstr>Optimisation</vt:lpstr>
      <vt:lpstr>Optimisation</vt:lpstr>
      <vt:lpstr>Optimisation</vt:lpstr>
      <vt:lpstr>Parameter Optimisation in MATLAB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Dynamics and Simulation</dc:title>
  <dc:creator>Byron Mason</dc:creator>
  <cp:lastModifiedBy>Byron Mason</cp:lastModifiedBy>
  <cp:revision>92</cp:revision>
  <cp:lastPrinted>2015-11-09T09:48:03Z</cp:lastPrinted>
  <dcterms:created xsi:type="dcterms:W3CDTF">2015-10-02T12:52:51Z</dcterms:created>
  <dcterms:modified xsi:type="dcterms:W3CDTF">2021-11-24T16:17:06Z</dcterms:modified>
</cp:coreProperties>
</file>