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35" r:id="rId3"/>
    <p:sldId id="336" r:id="rId4"/>
    <p:sldId id="260" r:id="rId5"/>
    <p:sldId id="261" r:id="rId6"/>
    <p:sldId id="280" r:id="rId7"/>
    <p:sldId id="321" r:id="rId8"/>
    <p:sldId id="322" r:id="rId9"/>
    <p:sldId id="323" r:id="rId10"/>
    <p:sldId id="265" r:id="rId11"/>
    <p:sldId id="333" r:id="rId12"/>
    <p:sldId id="334" r:id="rId13"/>
    <p:sldId id="332" r:id="rId14"/>
    <p:sldId id="337" r:id="rId1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ADFAB-D3A4-424A-98FC-1FCB3956FB5F}" v="22" dt="2020-10-06T08:40:23.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70" autoAdjust="0"/>
    <p:restoredTop sz="95820"/>
  </p:normalViewPr>
  <p:slideViewPr>
    <p:cSldViewPr snapToGrid="0">
      <p:cViewPr varScale="1">
        <p:scale>
          <a:sx n="153" d="100"/>
          <a:sy n="153" d="100"/>
        </p:scale>
        <p:origin x="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28EADFAB-D3A4-424A-98FC-1FCB3956FB5F}"/>
    <pc:docChg chg="custSel addSld delSld modSld">
      <pc:chgData name="Byron Mason" userId="6c9d0a9e-719b-494d-b6b5-86d2e874f842" providerId="ADAL" clId="{28EADFAB-D3A4-424A-98FC-1FCB3956FB5F}" dt="2020-10-06T12:57:53.604" v="1094" actId="27636"/>
      <pc:docMkLst>
        <pc:docMk/>
      </pc:docMkLst>
      <pc:sldChg chg="addSp delSp modSp mod">
        <pc:chgData name="Byron Mason" userId="6c9d0a9e-719b-494d-b6b5-86d2e874f842" providerId="ADAL" clId="{28EADFAB-D3A4-424A-98FC-1FCB3956FB5F}" dt="2020-10-06T12:57:53.604" v="1094" actId="27636"/>
        <pc:sldMkLst>
          <pc:docMk/>
          <pc:sldMk cId="3809401836" sldId="256"/>
        </pc:sldMkLst>
        <pc:spChg chg="mod">
          <ac:chgData name="Byron Mason" userId="6c9d0a9e-719b-494d-b6b5-86d2e874f842" providerId="ADAL" clId="{28EADFAB-D3A4-424A-98FC-1FCB3956FB5F}" dt="2020-09-11T09:15:19.787" v="5" actId="14100"/>
          <ac:spMkLst>
            <pc:docMk/>
            <pc:sldMk cId="3809401836" sldId="256"/>
            <ac:spMk id="2" creationId="{00000000-0000-0000-0000-000000000000}"/>
          </ac:spMkLst>
        </pc:spChg>
        <pc:spChg chg="del mod">
          <ac:chgData name="Byron Mason" userId="6c9d0a9e-719b-494d-b6b5-86d2e874f842" providerId="ADAL" clId="{28EADFAB-D3A4-424A-98FC-1FCB3956FB5F}" dt="2020-10-06T08:37:27.091" v="1017" actId="478"/>
          <ac:spMkLst>
            <pc:docMk/>
            <pc:sldMk cId="3809401836" sldId="256"/>
            <ac:spMk id="4" creationId="{24D64F34-CD8F-8E4A-84A7-1EF89F715414}"/>
          </ac:spMkLst>
        </pc:spChg>
        <pc:spChg chg="add mod">
          <ac:chgData name="Byron Mason" userId="6c9d0a9e-719b-494d-b6b5-86d2e874f842" providerId="ADAL" clId="{28EADFAB-D3A4-424A-98FC-1FCB3956FB5F}" dt="2020-10-06T12:57:53.604" v="1094" actId="27636"/>
          <ac:spMkLst>
            <pc:docMk/>
            <pc:sldMk cId="3809401836" sldId="256"/>
            <ac:spMk id="5" creationId="{6A7EBFB3-A30D-0B40-9276-CA38CB6DFEC5}"/>
          </ac:spMkLst>
        </pc:spChg>
      </pc:sldChg>
      <pc:sldChg chg="modSp mod">
        <pc:chgData name="Byron Mason" userId="6c9d0a9e-719b-494d-b6b5-86d2e874f842" providerId="ADAL" clId="{28EADFAB-D3A4-424A-98FC-1FCB3956FB5F}" dt="2020-10-06T08:44:09.004" v="1092" actId="20577"/>
        <pc:sldMkLst>
          <pc:docMk/>
          <pc:sldMk cId="738934207" sldId="260"/>
        </pc:sldMkLst>
        <pc:spChg chg="mod">
          <ac:chgData name="Byron Mason" userId="6c9d0a9e-719b-494d-b6b5-86d2e874f842" providerId="ADAL" clId="{28EADFAB-D3A4-424A-98FC-1FCB3956FB5F}" dt="2020-10-06T08:38:23.285" v="1040" actId="20577"/>
          <ac:spMkLst>
            <pc:docMk/>
            <pc:sldMk cId="738934207" sldId="260"/>
            <ac:spMk id="99330" creationId="{00000000-0000-0000-0000-000000000000}"/>
          </ac:spMkLst>
        </pc:spChg>
        <pc:spChg chg="mod">
          <ac:chgData name="Byron Mason" userId="6c9d0a9e-719b-494d-b6b5-86d2e874f842" providerId="ADAL" clId="{28EADFAB-D3A4-424A-98FC-1FCB3956FB5F}" dt="2020-10-06T08:44:09.004" v="1092" actId="20577"/>
          <ac:spMkLst>
            <pc:docMk/>
            <pc:sldMk cId="738934207" sldId="260"/>
            <ac:spMk id="99331" creationId="{00000000-0000-0000-0000-000000000000}"/>
          </ac:spMkLst>
        </pc:spChg>
      </pc:sldChg>
      <pc:sldChg chg="modSp mod">
        <pc:chgData name="Byron Mason" userId="6c9d0a9e-719b-494d-b6b5-86d2e874f842" providerId="ADAL" clId="{28EADFAB-D3A4-424A-98FC-1FCB3956FB5F}" dt="2020-10-06T08:38:39.952" v="1041" actId="20577"/>
        <pc:sldMkLst>
          <pc:docMk/>
          <pc:sldMk cId="2607301261" sldId="261"/>
        </pc:sldMkLst>
        <pc:spChg chg="mod">
          <ac:chgData name="Byron Mason" userId="6c9d0a9e-719b-494d-b6b5-86d2e874f842" providerId="ADAL" clId="{28EADFAB-D3A4-424A-98FC-1FCB3956FB5F}" dt="2020-10-06T08:38:39.952" v="1041" actId="20577"/>
          <ac:spMkLst>
            <pc:docMk/>
            <pc:sldMk cId="2607301261" sldId="261"/>
            <ac:spMk id="3" creationId="{00000000-0000-0000-0000-000000000000}"/>
          </ac:spMkLst>
        </pc:spChg>
      </pc:sldChg>
      <pc:sldChg chg="modSp mod">
        <pc:chgData name="Byron Mason" userId="6c9d0a9e-719b-494d-b6b5-86d2e874f842" providerId="ADAL" clId="{28EADFAB-D3A4-424A-98FC-1FCB3956FB5F}" dt="2020-10-06T08:39:47.122" v="1081" actId="14100"/>
        <pc:sldMkLst>
          <pc:docMk/>
          <pc:sldMk cId="3947408888" sldId="265"/>
        </pc:sldMkLst>
        <pc:spChg chg="mod">
          <ac:chgData name="Byron Mason" userId="6c9d0a9e-719b-494d-b6b5-86d2e874f842" providerId="ADAL" clId="{28EADFAB-D3A4-424A-98FC-1FCB3956FB5F}" dt="2020-10-06T08:39:47.122" v="1081" actId="14100"/>
          <ac:spMkLst>
            <pc:docMk/>
            <pc:sldMk cId="3947408888" sldId="265"/>
            <ac:spMk id="166914" creationId="{00000000-0000-0000-0000-000000000000}"/>
          </ac:spMkLst>
        </pc:spChg>
      </pc:sldChg>
      <pc:sldChg chg="modSp mod">
        <pc:chgData name="Byron Mason" userId="6c9d0a9e-719b-494d-b6b5-86d2e874f842" providerId="ADAL" clId="{28EADFAB-D3A4-424A-98FC-1FCB3956FB5F}" dt="2020-10-06T08:39:09.735" v="1051" actId="20577"/>
        <pc:sldMkLst>
          <pc:docMk/>
          <pc:sldMk cId="2457167554" sldId="322"/>
        </pc:sldMkLst>
        <pc:spChg chg="mod">
          <ac:chgData name="Byron Mason" userId="6c9d0a9e-719b-494d-b6b5-86d2e874f842" providerId="ADAL" clId="{28EADFAB-D3A4-424A-98FC-1FCB3956FB5F}" dt="2020-10-06T08:39:09.735" v="1051" actId="20577"/>
          <ac:spMkLst>
            <pc:docMk/>
            <pc:sldMk cId="2457167554" sldId="322"/>
            <ac:spMk id="6147" creationId="{00000000-0000-0000-0000-000000000000}"/>
          </ac:spMkLst>
        </pc:spChg>
      </pc:sldChg>
      <pc:sldChg chg="del">
        <pc:chgData name="Byron Mason" userId="6c9d0a9e-719b-494d-b6b5-86d2e874f842" providerId="ADAL" clId="{28EADFAB-D3A4-424A-98FC-1FCB3956FB5F}" dt="2020-10-06T08:39:28.480" v="1052" actId="2696"/>
        <pc:sldMkLst>
          <pc:docMk/>
          <pc:sldMk cId="4159655049" sldId="324"/>
        </pc:sldMkLst>
      </pc:sldChg>
      <pc:sldChg chg="modSp mod chgLayout">
        <pc:chgData name="Byron Mason" userId="6c9d0a9e-719b-494d-b6b5-86d2e874f842" providerId="ADAL" clId="{28EADFAB-D3A4-424A-98FC-1FCB3956FB5F}" dt="2020-10-06T08:40:27.449" v="1091" actId="700"/>
        <pc:sldMkLst>
          <pc:docMk/>
          <pc:sldMk cId="1583021834" sldId="332"/>
        </pc:sldMkLst>
        <pc:spChg chg="mod ord">
          <ac:chgData name="Byron Mason" userId="6c9d0a9e-719b-494d-b6b5-86d2e874f842" providerId="ADAL" clId="{28EADFAB-D3A4-424A-98FC-1FCB3956FB5F}" dt="2020-10-06T08:40:27.449" v="1091" actId="700"/>
          <ac:spMkLst>
            <pc:docMk/>
            <pc:sldMk cId="1583021834" sldId="332"/>
            <ac:spMk id="191490" creationId="{00000000-0000-0000-0000-000000000000}"/>
          </ac:spMkLst>
        </pc:spChg>
        <pc:spChg chg="mod ord">
          <ac:chgData name="Byron Mason" userId="6c9d0a9e-719b-494d-b6b5-86d2e874f842" providerId="ADAL" clId="{28EADFAB-D3A4-424A-98FC-1FCB3956FB5F}" dt="2020-10-06T08:40:27.449" v="1091" actId="700"/>
          <ac:spMkLst>
            <pc:docMk/>
            <pc:sldMk cId="1583021834" sldId="332"/>
            <ac:spMk id="191501" creationId="{00000000-0000-0000-0000-000000000000}"/>
          </ac:spMkLst>
        </pc:spChg>
      </pc:sldChg>
      <pc:sldChg chg="addSp delSp modSp new mod">
        <pc:chgData name="Byron Mason" userId="6c9d0a9e-719b-494d-b6b5-86d2e874f842" providerId="ADAL" clId="{28EADFAB-D3A4-424A-98FC-1FCB3956FB5F}" dt="2020-10-06T08:37:42.236" v="1019" actId="20577"/>
        <pc:sldMkLst>
          <pc:docMk/>
          <pc:sldMk cId="2598457629" sldId="335"/>
        </pc:sldMkLst>
        <pc:spChg chg="mod">
          <ac:chgData name="Byron Mason" userId="6c9d0a9e-719b-494d-b6b5-86d2e874f842" providerId="ADAL" clId="{28EADFAB-D3A4-424A-98FC-1FCB3956FB5F}" dt="2020-09-11T09:18:12.742" v="162" actId="20577"/>
          <ac:spMkLst>
            <pc:docMk/>
            <pc:sldMk cId="2598457629" sldId="335"/>
            <ac:spMk id="2" creationId="{436A8248-7E1F-F645-93BF-E6E8A0A9CDB7}"/>
          </ac:spMkLst>
        </pc:spChg>
        <pc:spChg chg="mod">
          <ac:chgData name="Byron Mason" userId="6c9d0a9e-719b-494d-b6b5-86d2e874f842" providerId="ADAL" clId="{28EADFAB-D3A4-424A-98FC-1FCB3956FB5F}" dt="2020-09-11T09:23:22.403" v="373" actId="14100"/>
          <ac:spMkLst>
            <pc:docMk/>
            <pc:sldMk cId="2598457629" sldId="335"/>
            <ac:spMk id="3" creationId="{65038F81-9BCC-034F-82FE-9EB7E1B12F50}"/>
          </ac:spMkLst>
        </pc:spChg>
        <pc:spChg chg="add mod">
          <ac:chgData name="Byron Mason" userId="6c9d0a9e-719b-494d-b6b5-86d2e874f842" providerId="ADAL" clId="{28EADFAB-D3A4-424A-98FC-1FCB3956FB5F}" dt="2020-09-11T09:27:30.326" v="615" actId="20577"/>
          <ac:spMkLst>
            <pc:docMk/>
            <pc:sldMk cId="2598457629" sldId="335"/>
            <ac:spMk id="4" creationId="{4D59CEEE-DCF1-8047-83BC-6CD2FC688906}"/>
          </ac:spMkLst>
        </pc:spChg>
        <pc:spChg chg="add mod">
          <ac:chgData name="Byron Mason" userId="6c9d0a9e-719b-494d-b6b5-86d2e874f842" providerId="ADAL" clId="{28EADFAB-D3A4-424A-98FC-1FCB3956FB5F}" dt="2020-10-06T08:37:42.236" v="1019" actId="20577"/>
          <ac:spMkLst>
            <pc:docMk/>
            <pc:sldMk cId="2598457629" sldId="335"/>
            <ac:spMk id="5" creationId="{C53070E3-7F89-2A46-8B74-F018C7FC5BB9}"/>
          </ac:spMkLst>
        </pc:spChg>
        <pc:spChg chg="add del">
          <ac:chgData name="Byron Mason" userId="6c9d0a9e-719b-494d-b6b5-86d2e874f842" providerId="ADAL" clId="{28EADFAB-D3A4-424A-98FC-1FCB3956FB5F}" dt="2020-09-11T09:24:17.866" v="403" actId="478"/>
          <ac:spMkLst>
            <pc:docMk/>
            <pc:sldMk cId="2598457629" sldId="335"/>
            <ac:spMk id="6" creationId="{B322F8B6-7212-0B49-AFA6-D54C2901B038}"/>
          </ac:spMkLst>
        </pc:spChg>
        <pc:spChg chg="add mod">
          <ac:chgData name="Byron Mason" userId="6c9d0a9e-719b-494d-b6b5-86d2e874f842" providerId="ADAL" clId="{28EADFAB-D3A4-424A-98FC-1FCB3956FB5F}" dt="2020-09-11T09:28:42.551" v="664" actId="1076"/>
          <ac:spMkLst>
            <pc:docMk/>
            <pc:sldMk cId="2598457629" sldId="335"/>
            <ac:spMk id="7" creationId="{C0BD5D31-AC0B-DC48-800B-4F1D4BA20635}"/>
          </ac:spMkLst>
        </pc:spChg>
        <pc:spChg chg="add mod">
          <ac:chgData name="Byron Mason" userId="6c9d0a9e-719b-494d-b6b5-86d2e874f842" providerId="ADAL" clId="{28EADFAB-D3A4-424A-98FC-1FCB3956FB5F}" dt="2020-09-11T09:28:38.456" v="663" actId="14100"/>
          <ac:spMkLst>
            <pc:docMk/>
            <pc:sldMk cId="2598457629" sldId="335"/>
            <ac:spMk id="8" creationId="{2CDA6225-0B06-7F48-B480-E0AB6B4BD748}"/>
          </ac:spMkLst>
        </pc:spChg>
        <pc:spChg chg="add mod">
          <ac:chgData name="Byron Mason" userId="6c9d0a9e-719b-494d-b6b5-86d2e874f842" providerId="ADAL" clId="{28EADFAB-D3A4-424A-98FC-1FCB3956FB5F}" dt="2020-09-11T09:28:45.501" v="665" actId="14100"/>
          <ac:spMkLst>
            <pc:docMk/>
            <pc:sldMk cId="2598457629" sldId="335"/>
            <ac:spMk id="9" creationId="{40044151-F758-574B-8947-3F873A62EE6E}"/>
          </ac:spMkLst>
        </pc:spChg>
      </pc:sldChg>
      <pc:sldChg chg="addSp delSp modSp new mod">
        <pc:chgData name="Byron Mason" userId="6c9d0a9e-719b-494d-b6b5-86d2e874f842" providerId="ADAL" clId="{28EADFAB-D3A4-424A-98FC-1FCB3956FB5F}" dt="2020-10-06T08:35:58.112" v="1016" actId="1076"/>
        <pc:sldMkLst>
          <pc:docMk/>
          <pc:sldMk cId="1506149425" sldId="336"/>
        </pc:sldMkLst>
        <pc:spChg chg="mod">
          <ac:chgData name="Byron Mason" userId="6c9d0a9e-719b-494d-b6b5-86d2e874f842" providerId="ADAL" clId="{28EADFAB-D3A4-424A-98FC-1FCB3956FB5F}" dt="2020-10-06T08:35:58.112" v="1016" actId="1076"/>
          <ac:spMkLst>
            <pc:docMk/>
            <pc:sldMk cId="1506149425" sldId="336"/>
            <ac:spMk id="2" creationId="{0F445028-9871-C642-8A60-6C11A1D55F55}"/>
          </ac:spMkLst>
        </pc:spChg>
        <pc:spChg chg="add del mod">
          <ac:chgData name="Byron Mason" userId="6c9d0a9e-719b-494d-b6b5-86d2e874f842" providerId="ADAL" clId="{28EADFAB-D3A4-424A-98FC-1FCB3956FB5F}" dt="2020-10-06T08:35:29.203" v="1010"/>
          <ac:spMkLst>
            <pc:docMk/>
            <pc:sldMk cId="1506149425" sldId="336"/>
            <ac:spMk id="3" creationId="{39781BA2-76E2-9948-A4FD-37F05A4FC0DF}"/>
          </ac:spMkLst>
        </pc:spChg>
        <pc:spChg chg="del">
          <ac:chgData name="Byron Mason" userId="6c9d0a9e-719b-494d-b6b5-86d2e874f842" providerId="ADAL" clId="{28EADFAB-D3A4-424A-98FC-1FCB3956FB5F}" dt="2020-09-11T12:43:15.759" v="968" actId="478"/>
          <ac:spMkLst>
            <pc:docMk/>
            <pc:sldMk cId="1506149425" sldId="336"/>
            <ac:spMk id="3" creationId="{C4ED790D-0174-6141-A922-BBD887DBDF6A}"/>
          </ac:spMkLst>
        </pc:spChg>
        <pc:spChg chg="add del mod">
          <ac:chgData name="Byron Mason" userId="6c9d0a9e-719b-494d-b6b5-86d2e874f842" providerId="ADAL" clId="{28EADFAB-D3A4-424A-98FC-1FCB3956FB5F}" dt="2020-09-11T09:19:17.594" v="190" actId="478"/>
          <ac:spMkLst>
            <pc:docMk/>
            <pc:sldMk cId="1506149425" sldId="336"/>
            <ac:spMk id="4" creationId="{AB3C14AF-1D64-0743-9F4E-B397B449717D}"/>
          </ac:spMkLst>
        </pc:spChg>
        <pc:picChg chg="add del mod">
          <ac:chgData name="Byron Mason" userId="6c9d0a9e-719b-494d-b6b5-86d2e874f842" providerId="ADAL" clId="{28EADFAB-D3A4-424A-98FC-1FCB3956FB5F}" dt="2020-10-06T08:33:36.455" v="1008" actId="478"/>
          <ac:picMkLst>
            <pc:docMk/>
            <pc:sldMk cId="1506149425" sldId="336"/>
            <ac:picMk id="5" creationId="{EE745F3B-7627-744D-BE55-C22A78E076DF}"/>
          </ac:picMkLst>
        </pc:picChg>
        <pc:picChg chg="add mod">
          <ac:chgData name="Byron Mason" userId="6c9d0a9e-719b-494d-b6b5-86d2e874f842" providerId="ADAL" clId="{28EADFAB-D3A4-424A-98FC-1FCB3956FB5F}" dt="2020-10-06T08:35:52.997" v="1015" actId="1076"/>
          <ac:picMkLst>
            <pc:docMk/>
            <pc:sldMk cId="1506149425" sldId="336"/>
            <ac:picMk id="6" creationId="{D37B8C75-3070-1340-8DC0-4BEADAAB18C9}"/>
          </ac:picMkLst>
        </pc:picChg>
      </pc:sldChg>
      <pc:sldChg chg="modSp new mod">
        <pc:chgData name="Byron Mason" userId="6c9d0a9e-719b-494d-b6b5-86d2e874f842" providerId="ADAL" clId="{28EADFAB-D3A4-424A-98FC-1FCB3956FB5F}" dt="2020-10-06T08:26:26.913" v="1007" actId="20577"/>
        <pc:sldMkLst>
          <pc:docMk/>
          <pc:sldMk cId="1233151586" sldId="337"/>
        </pc:sldMkLst>
        <pc:spChg chg="mod">
          <ac:chgData name="Byron Mason" userId="6c9d0a9e-719b-494d-b6b5-86d2e874f842" providerId="ADAL" clId="{28EADFAB-D3A4-424A-98FC-1FCB3956FB5F}" dt="2020-10-06T08:26:26.913" v="1007" actId="20577"/>
          <ac:spMkLst>
            <pc:docMk/>
            <pc:sldMk cId="1233151586" sldId="337"/>
            <ac:spMk id="2" creationId="{A9E925EE-C8A8-1340-ACE9-718CC6D82F42}"/>
          </ac:spMkLst>
        </pc:spChg>
        <pc:spChg chg="mod">
          <ac:chgData name="Byron Mason" userId="6c9d0a9e-719b-494d-b6b5-86d2e874f842" providerId="ADAL" clId="{28EADFAB-D3A4-424A-98FC-1FCB3956FB5F}" dt="2020-09-11T12:42:25.269" v="967"/>
          <ac:spMkLst>
            <pc:docMk/>
            <pc:sldMk cId="1233151586" sldId="337"/>
            <ac:spMk id="3" creationId="{93FDD38F-D871-2646-B24D-0B94E1B96D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06/10/2020</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06/10/2020</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4</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6725" y="639763"/>
            <a:ext cx="5040313" cy="2836862"/>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F19E706-0052-407C-8940-D9EF126548DC}" type="slidenum">
              <a:rPr lang="en-GB" smtClean="0"/>
              <a:pPr>
                <a:defRPr/>
              </a:pPr>
              <a:t>8</a:t>
            </a:fld>
            <a:endParaRPr lang="en-GB"/>
          </a:p>
        </p:txBody>
      </p:sp>
    </p:spTree>
    <p:extLst>
      <p:ext uri="{BB962C8B-B14F-4D97-AF65-F5344CB8AC3E}">
        <p14:creationId xmlns:p14="http://schemas.microsoft.com/office/powerpoint/2010/main" val="317769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B3899-E889-4200-B48D-A0BA084773CA}" type="slidenum">
              <a:rPr lang="en-GB"/>
              <a:pPr/>
              <a:t>10</a:t>
            </a:fld>
            <a:endParaRPr lang="en-GB"/>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n-GB"/>
              <a:t>Once the system to be studied/simulated has been determined the process of identifying that which is to be hardware and that which is to be simulated by the model is undertaken. A suitable realtime model of the part of the system to be simulated is created.</a:t>
            </a:r>
          </a:p>
          <a:p>
            <a:endParaRPr lang="en-GB"/>
          </a:p>
          <a:p>
            <a:r>
              <a:rPr lang="en-GB"/>
              <a:t>Real time models can differ but not always from offline models. As mentioned previously at the very least a realtime model must be capable running such that 1 sec simulation time is equivalent to 1 second of realtime. Cycle times of typically 1msec are required for automotive applications but this can differ for example if the system is highly dynamic or stiff.  Delays in transmission of data must be taken into account by the model as well as mechanisms of data exchange.  </a:t>
            </a:r>
          </a:p>
          <a:p>
            <a:r>
              <a:rPr lang="en-GB"/>
              <a:t>Once the model is completed c-code is generated for the target real time computer. If the c-code is generated by the user there is no need for a model. However in most cases c-code is generated automatically. The most popular means by which this is done is by use of mathworks real time workshop. </a:t>
            </a:r>
          </a:p>
          <a:p>
            <a:endParaRPr lang="en-GB"/>
          </a:p>
          <a:p>
            <a:r>
              <a:rPr lang="en-GB"/>
              <a:t>i/o of the system is through a hardware interface that may provide some level of signal conditioning. The use of a breakout box may be required for certain failure simulations such as in ecu testing where looking at shorts, miswiring and other physically based connection fauilures.</a:t>
            </a:r>
          </a:p>
          <a:p>
            <a:endParaRPr lang="en-GB"/>
          </a:p>
          <a:p>
            <a:r>
              <a:rPr lang="en-GB"/>
              <a:t>Finally simulation is undertaken, because the simulation is run in real time there is the possibility for user interaction. Simulations may be scripted i.e. run automatically which allows the possibility of 24hr testing. </a:t>
            </a:r>
          </a:p>
          <a:p>
            <a:endParaRPr lang="en-GB"/>
          </a:p>
          <a:p>
            <a:r>
              <a:rPr lang="en-GB"/>
              <a:t>This system (on the rhs) shows an example of hardware in the loop otherwise in this case known as engine in the loop. The real time system provides the power supply which can simulate a real battery and has the capability of multiple voltages i.e. 12, 24 and 48v. In reality this system would require the use of a dyno to provide a load upon the engine. If this is part of the hardware loop the possibility of simulating the response of a real engine in a software or modelled engine is possible.</a:t>
            </a:r>
          </a:p>
          <a:p>
            <a:endParaRPr lang="en-GB"/>
          </a:p>
          <a:p>
            <a:r>
              <a:rPr lang="en-GB"/>
              <a:t>This is the subject of a case study that we will now look at. The case study concerns the realtime simulation of an automotive powertrain that includes the engine.</a:t>
            </a:r>
          </a:p>
        </p:txBody>
      </p:sp>
    </p:spTree>
    <p:extLst>
      <p:ext uri="{BB962C8B-B14F-4D97-AF65-F5344CB8AC3E}">
        <p14:creationId xmlns:p14="http://schemas.microsoft.com/office/powerpoint/2010/main" val="246815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DDBBE-FECD-4183-BA1F-6D19E9786AF2}" type="slidenum">
              <a:rPr lang="en-GB"/>
              <a:pPr/>
              <a:t>13</a:t>
            </a:fld>
            <a:endParaRPr lang="en-GB"/>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en-GB"/>
              <a:t>Once the model is completed interfaces with hardware may be inserted using blocks from the target library. The target is the realtime computer upon which the model will run.  In this particular case there is no interaction with a real physical system the model will be run in realtime but not connected. An example of the connection blocks is shown on the right.</a:t>
            </a:r>
          </a:p>
        </p:txBody>
      </p:sp>
    </p:spTree>
    <p:extLst>
      <p:ext uri="{BB962C8B-B14F-4D97-AF65-F5344CB8AC3E}">
        <p14:creationId xmlns:p14="http://schemas.microsoft.com/office/powerpoint/2010/main" val="3051846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06/10/2020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06/10/2020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06/10/2020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06/10/2020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06/10/2020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06/10/2020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06/10/2020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06/10/2020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06/10/2020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1524000" y="2451304"/>
            <a:ext cx="9144000" cy="1330282"/>
          </a:xfrm>
          <a:prstGeom prst="rect">
            <a:avLst/>
          </a:prstGeom>
        </p:spPr>
        <p:txBody>
          <a:bodyPr vert="horz" lIns="91440" tIns="45720" rIns="91440" bIns="45720" rtlCol="0" anchor="t" anchorCtr="0">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Introduction</a:t>
            </a:r>
          </a:p>
          <a:p>
            <a:endParaRPr lang="en-GB" sz="4400" b="1" dirty="0"/>
          </a:p>
          <a:p>
            <a:r>
              <a:rPr lang="en-GB" sz="4400" b="1" dirty="0"/>
              <a:t>Modelling and Simulation</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9062"/>
    </mc:Choice>
    <mc:Fallback xmlns="">
      <p:transition spd="slow" advTm="90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55599" y="251620"/>
            <a:ext cx="9085283" cy="1143000"/>
          </a:xfrm>
        </p:spPr>
        <p:txBody>
          <a:bodyPr>
            <a:normAutofit fontScale="90000"/>
          </a:bodyPr>
          <a:lstStyle/>
          <a:p>
            <a:r>
              <a:rPr lang="en-GB" sz="4000" b="1" dirty="0"/>
              <a:t>Real time Simulation for Controls Development</a:t>
            </a:r>
          </a:p>
        </p:txBody>
      </p:sp>
      <p:grpSp>
        <p:nvGrpSpPr>
          <p:cNvPr id="166929" name="Group 17"/>
          <p:cNvGrpSpPr>
            <a:grpSpLocks/>
          </p:cNvGrpSpPr>
          <p:nvPr/>
        </p:nvGrpSpPr>
        <p:grpSpPr bwMode="auto">
          <a:xfrm>
            <a:off x="2057400" y="1536700"/>
            <a:ext cx="8001000" cy="685800"/>
            <a:chOff x="336" y="1160"/>
            <a:chExt cx="5040" cy="432"/>
          </a:xfrm>
        </p:grpSpPr>
        <p:sp>
          <p:nvSpPr>
            <p:cNvPr id="166916" name="AutoShape 4"/>
            <p:cNvSpPr>
              <a:spLocks noChangeArrowheads="1"/>
            </p:cNvSpPr>
            <p:nvPr/>
          </p:nvSpPr>
          <p:spPr bwMode="auto">
            <a:xfrm>
              <a:off x="33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dirty="0"/>
                <a:t>Identify </a:t>
              </a:r>
            </a:p>
            <a:p>
              <a:pPr algn="ctr"/>
              <a:r>
                <a:rPr lang="en-GB" sz="1400" dirty="0"/>
                <a:t>the System</a:t>
              </a:r>
            </a:p>
          </p:txBody>
        </p:sp>
        <p:sp>
          <p:nvSpPr>
            <p:cNvPr id="166917" name="AutoShape 5"/>
            <p:cNvSpPr>
              <a:spLocks noChangeArrowheads="1"/>
            </p:cNvSpPr>
            <p:nvPr/>
          </p:nvSpPr>
          <p:spPr bwMode="auto">
            <a:xfrm>
              <a:off x="1392"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Model</a:t>
              </a:r>
            </a:p>
            <a:p>
              <a:pPr algn="ctr"/>
              <a:r>
                <a:rPr lang="en-GB" sz="1400"/>
                <a:t>Development</a:t>
              </a:r>
            </a:p>
          </p:txBody>
        </p:sp>
        <p:sp>
          <p:nvSpPr>
            <p:cNvPr id="166918" name="AutoShape 6"/>
            <p:cNvSpPr>
              <a:spLocks noChangeArrowheads="1"/>
            </p:cNvSpPr>
            <p:nvPr/>
          </p:nvSpPr>
          <p:spPr bwMode="auto">
            <a:xfrm>
              <a:off x="245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Code</a:t>
              </a:r>
            </a:p>
            <a:p>
              <a:pPr algn="ctr"/>
              <a:r>
                <a:rPr lang="en-GB" sz="1400"/>
                <a:t>Generation</a:t>
              </a:r>
            </a:p>
          </p:txBody>
        </p:sp>
        <p:cxnSp>
          <p:nvCxnSpPr>
            <p:cNvPr id="166919" name="AutoShape 7"/>
            <p:cNvCxnSpPr>
              <a:cxnSpLocks noChangeShapeType="1"/>
              <a:stCxn id="166916" idx="3"/>
              <a:endCxn id="166917" idx="1"/>
            </p:cNvCxnSpPr>
            <p:nvPr/>
          </p:nvCxnSpPr>
          <p:spPr bwMode="auto">
            <a:xfrm>
              <a:off x="1136" y="1376"/>
              <a:ext cx="256"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20" name="AutoShape 8"/>
            <p:cNvCxnSpPr>
              <a:cxnSpLocks noChangeShapeType="1"/>
              <a:stCxn id="166917" idx="3"/>
              <a:endCxn id="166918" idx="1"/>
            </p:cNvCxnSpPr>
            <p:nvPr/>
          </p:nvCxnSpPr>
          <p:spPr bwMode="auto">
            <a:xfrm>
              <a:off x="2192" y="1376"/>
              <a:ext cx="264"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6921" name="AutoShape 9"/>
            <p:cNvSpPr>
              <a:spLocks noChangeArrowheads="1"/>
            </p:cNvSpPr>
            <p:nvPr/>
          </p:nvSpPr>
          <p:spPr bwMode="auto">
            <a:xfrm>
              <a:off x="3520"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Interfacing</a:t>
              </a:r>
            </a:p>
          </p:txBody>
        </p:sp>
        <p:sp>
          <p:nvSpPr>
            <p:cNvPr id="166922" name="AutoShape 10"/>
            <p:cNvSpPr>
              <a:spLocks noChangeArrowheads="1"/>
            </p:cNvSpPr>
            <p:nvPr/>
          </p:nvSpPr>
          <p:spPr bwMode="auto">
            <a:xfrm>
              <a:off x="4576" y="1160"/>
              <a:ext cx="800"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a:t>Simulation </a:t>
              </a:r>
            </a:p>
            <a:p>
              <a:pPr algn="ctr"/>
              <a:r>
                <a:rPr lang="en-GB" sz="1400"/>
                <a:t>and </a:t>
              </a:r>
            </a:p>
            <a:p>
              <a:pPr algn="ctr"/>
              <a:r>
                <a:rPr lang="en-GB" sz="1400"/>
                <a:t>Testing</a:t>
              </a:r>
            </a:p>
          </p:txBody>
        </p:sp>
        <p:cxnSp>
          <p:nvCxnSpPr>
            <p:cNvPr id="166923" name="AutoShape 11"/>
            <p:cNvCxnSpPr>
              <a:cxnSpLocks noChangeShapeType="1"/>
              <a:stCxn id="166918" idx="3"/>
              <a:endCxn id="166921" idx="1"/>
            </p:cNvCxnSpPr>
            <p:nvPr/>
          </p:nvCxnSpPr>
          <p:spPr bwMode="auto">
            <a:xfrm>
              <a:off x="3256" y="1376"/>
              <a:ext cx="264"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924" name="AutoShape 12"/>
            <p:cNvCxnSpPr>
              <a:cxnSpLocks noChangeShapeType="1"/>
              <a:stCxn id="166921" idx="3"/>
              <a:endCxn id="166922" idx="1"/>
            </p:cNvCxnSpPr>
            <p:nvPr/>
          </p:nvCxnSpPr>
          <p:spPr bwMode="auto">
            <a:xfrm>
              <a:off x="4320" y="1376"/>
              <a:ext cx="256" cy="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6915" name="Rectangle 3"/>
          <p:cNvSpPr>
            <a:spLocks noGrp="1" noChangeArrowheads="1"/>
          </p:cNvSpPr>
          <p:nvPr>
            <p:ph type="body" idx="1"/>
          </p:nvPr>
        </p:nvSpPr>
        <p:spPr>
          <a:xfrm>
            <a:off x="425450" y="2534444"/>
            <a:ext cx="5803900" cy="3392488"/>
          </a:xfrm>
        </p:spPr>
        <p:txBody>
          <a:bodyPr>
            <a:normAutofit lnSpcReduction="10000"/>
          </a:bodyPr>
          <a:lstStyle/>
          <a:p>
            <a:pPr>
              <a:lnSpc>
                <a:spcPct val="120000"/>
              </a:lnSpc>
            </a:pPr>
            <a:r>
              <a:rPr lang="en-GB" sz="2000" dirty="0"/>
              <a:t>Purpose of study/selection of hardware.</a:t>
            </a:r>
          </a:p>
          <a:p>
            <a:pPr>
              <a:lnSpc>
                <a:spcPct val="120000"/>
              </a:lnSpc>
            </a:pPr>
            <a:r>
              <a:rPr lang="en-GB" sz="2000" dirty="0" err="1"/>
              <a:t>Realtime</a:t>
            </a:r>
            <a:r>
              <a:rPr lang="en-GB" sz="2000" dirty="0"/>
              <a:t> models cycle time typically 1 </a:t>
            </a:r>
            <a:r>
              <a:rPr lang="en-GB" sz="2000" dirty="0" err="1"/>
              <a:t>msec</a:t>
            </a:r>
            <a:r>
              <a:rPr lang="en-GB" sz="2000" dirty="0"/>
              <a:t> consider overruns and queuing. </a:t>
            </a:r>
          </a:p>
          <a:p>
            <a:pPr>
              <a:lnSpc>
                <a:spcPct val="120000"/>
              </a:lnSpc>
            </a:pPr>
            <a:r>
              <a:rPr lang="en-GB" sz="2000" dirty="0"/>
              <a:t>Real Time Workshop generates C-code for the </a:t>
            </a:r>
            <a:r>
              <a:rPr lang="en-GB" sz="2000" dirty="0" err="1"/>
              <a:t>realtime</a:t>
            </a:r>
            <a:r>
              <a:rPr lang="en-GB" sz="2000" dirty="0"/>
              <a:t> platform.</a:t>
            </a:r>
          </a:p>
          <a:p>
            <a:pPr>
              <a:lnSpc>
                <a:spcPct val="120000"/>
              </a:lnSpc>
            </a:pPr>
            <a:r>
              <a:rPr lang="en-GB" sz="2000" dirty="0"/>
              <a:t>Model-hardware interaction i.e. delays in data exchange.</a:t>
            </a:r>
          </a:p>
          <a:p>
            <a:pPr>
              <a:lnSpc>
                <a:spcPct val="120000"/>
              </a:lnSpc>
            </a:pPr>
            <a:r>
              <a:rPr lang="en-GB" sz="2000" dirty="0"/>
              <a:t>Interface using breakout box or other connector.</a:t>
            </a:r>
          </a:p>
          <a:p>
            <a:pPr>
              <a:lnSpc>
                <a:spcPct val="120000"/>
              </a:lnSpc>
            </a:pPr>
            <a:endParaRPr lang="en-GB" sz="1600" dirty="0"/>
          </a:p>
        </p:txBody>
      </p:sp>
      <p:pic>
        <p:nvPicPr>
          <p:cNvPr id="166930" name="Picture 18" descr="rts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738" y="2689226"/>
            <a:ext cx="3243262" cy="308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0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78D9-D84C-114F-A2F6-469513DE36AC}"/>
              </a:ext>
            </a:extLst>
          </p:cNvPr>
          <p:cNvSpPr>
            <a:spLocks noGrp="1"/>
          </p:cNvSpPr>
          <p:nvPr>
            <p:ph type="title"/>
          </p:nvPr>
        </p:nvSpPr>
        <p:spPr/>
        <p:txBody>
          <a:bodyPr/>
          <a:lstStyle/>
          <a:p>
            <a:r>
              <a:rPr lang="en-US" dirty="0"/>
              <a:t>System Modelling</a:t>
            </a:r>
          </a:p>
        </p:txBody>
      </p:sp>
      <p:pic>
        <p:nvPicPr>
          <p:cNvPr id="4" name="Picture 3" descr="A close up of a logo&#10;&#10;Description automatically generated">
            <a:extLst>
              <a:ext uri="{FF2B5EF4-FFF2-40B4-BE49-F238E27FC236}">
                <a16:creationId xmlns:a16="http://schemas.microsoft.com/office/drawing/2014/main" id="{88E7A7D2-03B3-C74B-9F3D-6617B0EE3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pic>
        <p:nvPicPr>
          <p:cNvPr id="8" name="Picture 7" descr="A close up of a map&#10;&#10;Description automatically generated">
            <a:extLst>
              <a:ext uri="{FF2B5EF4-FFF2-40B4-BE49-F238E27FC236}">
                <a16:creationId xmlns:a16="http://schemas.microsoft.com/office/drawing/2014/main" id="{4A8334E0-578D-2E4C-8FC5-C1E6530B604E}"/>
              </a:ext>
            </a:extLst>
          </p:cNvPr>
          <p:cNvPicPr>
            <a:picLocks noChangeAspect="1"/>
          </p:cNvPicPr>
          <p:nvPr/>
        </p:nvPicPr>
        <p:blipFill rotWithShape="1">
          <a:blip r:embed="rId3">
            <a:extLst>
              <a:ext uri="{28A0092B-C50C-407E-A947-70E740481C1C}">
                <a14:useLocalDpi xmlns:a14="http://schemas.microsoft.com/office/drawing/2010/main" val="0"/>
              </a:ext>
            </a:extLst>
          </a:blip>
          <a:srcRect t="13321"/>
          <a:stretch/>
        </p:blipFill>
        <p:spPr>
          <a:xfrm>
            <a:off x="2882900" y="1379348"/>
            <a:ext cx="6426200" cy="4843652"/>
          </a:xfrm>
          <a:prstGeom prst="rect">
            <a:avLst/>
          </a:prstGeom>
        </p:spPr>
      </p:pic>
      <p:pic>
        <p:nvPicPr>
          <p:cNvPr id="10" name="Picture 9" descr="A close up of a map&#10;&#10;Description automatically generated">
            <a:extLst>
              <a:ext uri="{FF2B5EF4-FFF2-40B4-BE49-F238E27FC236}">
                <a16:creationId xmlns:a16="http://schemas.microsoft.com/office/drawing/2014/main" id="{21E6C9B2-56B9-194D-AAE5-D5A0CC713307}"/>
              </a:ext>
            </a:extLst>
          </p:cNvPr>
          <p:cNvPicPr>
            <a:picLocks noChangeAspect="1"/>
          </p:cNvPicPr>
          <p:nvPr/>
        </p:nvPicPr>
        <p:blipFill rotWithShape="1">
          <a:blip r:embed="rId3">
            <a:extLst>
              <a:ext uri="{28A0092B-C50C-407E-A947-70E740481C1C}">
                <a14:useLocalDpi xmlns:a14="http://schemas.microsoft.com/office/drawing/2010/main" val="0"/>
              </a:ext>
            </a:extLst>
          </a:blip>
          <a:srcRect t="13321"/>
          <a:stretch/>
        </p:blipFill>
        <p:spPr>
          <a:xfrm>
            <a:off x="2882900" y="1379348"/>
            <a:ext cx="6426200" cy="4843651"/>
          </a:xfrm>
          <a:prstGeom prst="rect">
            <a:avLst/>
          </a:prstGeom>
        </p:spPr>
      </p:pic>
    </p:spTree>
    <p:extLst>
      <p:ext uri="{BB962C8B-B14F-4D97-AF65-F5344CB8AC3E}">
        <p14:creationId xmlns:p14="http://schemas.microsoft.com/office/powerpoint/2010/main" val="208644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5F9A-7E2C-9C45-BF76-2CE950A31C19}"/>
              </a:ext>
            </a:extLst>
          </p:cNvPr>
          <p:cNvSpPr>
            <a:spLocks noGrp="1"/>
          </p:cNvSpPr>
          <p:nvPr>
            <p:ph type="title"/>
          </p:nvPr>
        </p:nvSpPr>
        <p:spPr/>
        <p:txBody>
          <a:bodyPr/>
          <a:lstStyle/>
          <a:p>
            <a:r>
              <a:rPr lang="en-US" b="1" dirty="0"/>
              <a:t>System Identification</a:t>
            </a:r>
          </a:p>
        </p:txBody>
      </p:sp>
      <p:sp>
        <p:nvSpPr>
          <p:cNvPr id="14" name="Content Placeholder 13">
            <a:extLst>
              <a:ext uri="{FF2B5EF4-FFF2-40B4-BE49-F238E27FC236}">
                <a16:creationId xmlns:a16="http://schemas.microsoft.com/office/drawing/2014/main" id="{675C3CD3-8F4B-9647-A614-CCEB11B52A06}"/>
              </a:ext>
            </a:extLst>
          </p:cNvPr>
          <p:cNvSpPr>
            <a:spLocks noGrp="1"/>
          </p:cNvSpPr>
          <p:nvPr>
            <p:ph idx="1"/>
          </p:nvPr>
        </p:nvSpPr>
        <p:spPr>
          <a:xfrm>
            <a:off x="838200" y="1825625"/>
            <a:ext cx="6678478" cy="4351338"/>
          </a:xfrm>
        </p:spPr>
        <p:txBody>
          <a:bodyPr/>
          <a:lstStyle/>
          <a:p>
            <a:r>
              <a:rPr lang="en-US" dirty="0"/>
              <a:t>System identification is the process by which a system is described in terms of equations</a:t>
            </a:r>
          </a:p>
          <a:p>
            <a:r>
              <a:rPr lang="en-US" dirty="0"/>
              <a:t>Empirical models – make use of test data.</a:t>
            </a:r>
          </a:p>
          <a:p>
            <a:r>
              <a:rPr lang="en-US" dirty="0"/>
              <a:t>Physical models – make use of prior system knowledge and established physics</a:t>
            </a:r>
          </a:p>
          <a:p>
            <a:r>
              <a:rPr lang="en-US" dirty="0"/>
              <a:t>Both require some prior knowledge to determine the model mathematical structure and parameters</a:t>
            </a:r>
          </a:p>
        </p:txBody>
      </p:sp>
      <p:pic>
        <p:nvPicPr>
          <p:cNvPr id="12" name="Picture 11" descr="A screenshot of a cell phone&#10;&#10;Description automatically generated">
            <a:extLst>
              <a:ext uri="{FF2B5EF4-FFF2-40B4-BE49-F238E27FC236}">
                <a16:creationId xmlns:a16="http://schemas.microsoft.com/office/drawing/2014/main" id="{B6AF81AF-18F7-A94E-8FFF-3839D9C26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876300"/>
            <a:ext cx="3009900" cy="5105400"/>
          </a:xfrm>
          <a:prstGeom prst="rect">
            <a:avLst/>
          </a:prstGeom>
        </p:spPr>
      </p:pic>
      <p:sp>
        <p:nvSpPr>
          <p:cNvPr id="13" name="TextBox 12">
            <a:extLst>
              <a:ext uri="{FF2B5EF4-FFF2-40B4-BE49-F238E27FC236}">
                <a16:creationId xmlns:a16="http://schemas.microsoft.com/office/drawing/2014/main" id="{D36B7139-9C29-6C4E-B50A-5F6E4A8A0C28}"/>
              </a:ext>
            </a:extLst>
          </p:cNvPr>
          <p:cNvSpPr txBox="1"/>
          <p:nvPr/>
        </p:nvSpPr>
        <p:spPr>
          <a:xfrm>
            <a:off x="8616341" y="180459"/>
            <a:ext cx="3575659" cy="369332"/>
          </a:xfrm>
          <a:prstGeom prst="rect">
            <a:avLst/>
          </a:prstGeom>
          <a:noFill/>
        </p:spPr>
        <p:txBody>
          <a:bodyPr wrap="none" rtlCol="0">
            <a:spAutoFit/>
          </a:bodyPr>
          <a:lstStyle/>
          <a:p>
            <a:r>
              <a:rPr lang="en-US" dirty="0"/>
              <a:t>Source: </a:t>
            </a:r>
            <a:r>
              <a:rPr lang="en-US" dirty="0" err="1"/>
              <a:t>Ljung</a:t>
            </a:r>
            <a:r>
              <a:rPr lang="en-US" dirty="0"/>
              <a:t>, System Identification</a:t>
            </a:r>
          </a:p>
        </p:txBody>
      </p:sp>
    </p:spTree>
    <p:extLst>
      <p:ext uri="{BB962C8B-B14F-4D97-AF65-F5344CB8AC3E}">
        <p14:creationId xmlns:p14="http://schemas.microsoft.com/office/powerpoint/2010/main" val="80982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a:bodyPr>
          <a:lstStyle/>
          <a:p>
            <a:r>
              <a:rPr lang="en-GB" sz="4000" b="1" dirty="0"/>
              <a:t>Concluding Remarks</a:t>
            </a:r>
          </a:p>
        </p:txBody>
      </p:sp>
      <p:sp>
        <p:nvSpPr>
          <p:cNvPr id="191501" name="Rectangle 13"/>
          <p:cNvSpPr>
            <a:spLocks noGrp="1" noChangeArrowheads="1"/>
          </p:cNvSpPr>
          <p:nvPr>
            <p:ph idx="1"/>
          </p:nvPr>
        </p:nvSpPr>
        <p:spPr>
          <a:noFill/>
          <a:ln/>
        </p:spPr>
        <p:txBody>
          <a:bodyPr>
            <a:normAutofit/>
          </a:bodyPr>
          <a:lstStyle/>
          <a:p>
            <a:pPr>
              <a:lnSpc>
                <a:spcPct val="80000"/>
              </a:lnSpc>
              <a:spcBef>
                <a:spcPct val="50000"/>
              </a:spcBef>
            </a:pPr>
            <a:r>
              <a:rPr lang="en-GB" sz="2400" dirty="0"/>
              <a:t>Realtime simulation one second simulation = one second reality. Hardware/user/environment interaction.</a:t>
            </a:r>
          </a:p>
          <a:p>
            <a:pPr>
              <a:lnSpc>
                <a:spcPct val="80000"/>
              </a:lnSpc>
              <a:spcBef>
                <a:spcPct val="50000"/>
              </a:spcBef>
            </a:pPr>
            <a:r>
              <a:rPr lang="en-GB" sz="2400" dirty="0"/>
              <a:t>Automotive </a:t>
            </a:r>
            <a:r>
              <a:rPr lang="en-GB" sz="2400" dirty="0" err="1"/>
              <a:t>realtime</a:t>
            </a:r>
            <a:r>
              <a:rPr lang="en-GB" sz="2400" dirty="0"/>
              <a:t> use increasing, controls development (ECU), component testing, pre-calibration/calibration, failure testing.</a:t>
            </a:r>
          </a:p>
          <a:p>
            <a:pPr>
              <a:lnSpc>
                <a:spcPct val="80000"/>
              </a:lnSpc>
              <a:spcBef>
                <a:spcPct val="50000"/>
              </a:spcBef>
            </a:pPr>
            <a:r>
              <a:rPr lang="en-GB" sz="2400" dirty="0"/>
              <a:t>Reduced time to market and development costs. Increased inter design group interaction at early stages. Testing prior/parallel to full prototype </a:t>
            </a:r>
            <a:r>
              <a:rPr lang="en-GB" sz="2400"/>
              <a:t>development.</a:t>
            </a:r>
            <a:endParaRPr lang="el-GR" dirty="0">
              <a:cs typeface="Arial" charset="0"/>
            </a:endParaRPr>
          </a:p>
        </p:txBody>
      </p:sp>
    </p:spTree>
    <p:extLst>
      <p:ext uri="{BB962C8B-B14F-4D97-AF65-F5344CB8AC3E}">
        <p14:creationId xmlns:p14="http://schemas.microsoft.com/office/powerpoint/2010/main" val="158302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25EE-C8A8-1340-ACE9-718CC6D82F42}"/>
              </a:ext>
            </a:extLst>
          </p:cNvPr>
          <p:cNvSpPr>
            <a:spLocks noGrp="1"/>
          </p:cNvSpPr>
          <p:nvPr>
            <p:ph type="title"/>
          </p:nvPr>
        </p:nvSpPr>
        <p:spPr/>
        <p:txBody>
          <a:bodyPr/>
          <a:lstStyle/>
          <a:p>
            <a:r>
              <a:rPr lang="en-US" dirty="0"/>
              <a:t>Actions before lecture on Thursday</a:t>
            </a:r>
          </a:p>
        </p:txBody>
      </p:sp>
      <p:sp>
        <p:nvSpPr>
          <p:cNvPr id="3" name="Content Placeholder 2">
            <a:extLst>
              <a:ext uri="{FF2B5EF4-FFF2-40B4-BE49-F238E27FC236}">
                <a16:creationId xmlns:a16="http://schemas.microsoft.com/office/drawing/2014/main" id="{93FDD38F-D871-2646-B24D-0B94E1B96D00}"/>
              </a:ext>
            </a:extLst>
          </p:cNvPr>
          <p:cNvSpPr>
            <a:spLocks noGrp="1"/>
          </p:cNvSpPr>
          <p:nvPr>
            <p:ph idx="1"/>
          </p:nvPr>
        </p:nvSpPr>
        <p:spPr/>
        <p:txBody>
          <a:bodyPr/>
          <a:lstStyle/>
          <a:p>
            <a:r>
              <a:rPr lang="en-US" dirty="0"/>
              <a:t>Read Chapter 1 of Lennart </a:t>
            </a:r>
            <a:r>
              <a:rPr lang="en-US" dirty="0" err="1"/>
              <a:t>Ljung’s</a:t>
            </a:r>
            <a:r>
              <a:rPr lang="en-US" dirty="0"/>
              <a:t> System Identification Theory for the User.</a:t>
            </a:r>
          </a:p>
          <a:p>
            <a:r>
              <a:rPr lang="en-US" dirty="0"/>
              <a:t>Review previous MATLAB notes</a:t>
            </a:r>
          </a:p>
          <a:p>
            <a:r>
              <a:rPr lang="en-US" dirty="0"/>
              <a:t>Register and make a start on </a:t>
            </a:r>
            <a:r>
              <a:rPr lang="en-US" dirty="0" err="1"/>
              <a:t>Matlab</a:t>
            </a:r>
            <a:r>
              <a:rPr lang="en-US" dirty="0"/>
              <a:t> Onramp Course - </a:t>
            </a:r>
            <a:r>
              <a:rPr lang="en-GB" b="1" dirty="0"/>
              <a:t>https://</a:t>
            </a:r>
            <a:r>
              <a:rPr lang="en-GB" b="1" dirty="0" err="1"/>
              <a:t>tinyurl.com</a:t>
            </a:r>
            <a:r>
              <a:rPr lang="en-GB" b="1" dirty="0"/>
              <a:t>/</a:t>
            </a:r>
            <a:r>
              <a:rPr lang="en-GB" b="1" dirty="0" err="1"/>
              <a:t>vdsmatlabonramp</a:t>
            </a:r>
            <a:endParaRPr lang="en-US" dirty="0"/>
          </a:p>
        </p:txBody>
      </p:sp>
    </p:spTree>
    <p:extLst>
      <p:ext uri="{BB962C8B-B14F-4D97-AF65-F5344CB8AC3E}">
        <p14:creationId xmlns:p14="http://schemas.microsoft.com/office/powerpoint/2010/main" val="12331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8248-7E1F-F645-93BF-E6E8A0A9CDB7}"/>
              </a:ext>
            </a:extLst>
          </p:cNvPr>
          <p:cNvSpPr>
            <a:spLocks noGrp="1"/>
          </p:cNvSpPr>
          <p:nvPr>
            <p:ph type="title"/>
          </p:nvPr>
        </p:nvSpPr>
        <p:spPr/>
        <p:txBody>
          <a:bodyPr/>
          <a:lstStyle/>
          <a:p>
            <a:r>
              <a:rPr lang="en-US" dirty="0"/>
              <a:t>TTC066 Overview</a:t>
            </a:r>
          </a:p>
        </p:txBody>
      </p:sp>
      <p:sp>
        <p:nvSpPr>
          <p:cNvPr id="3" name="Content Placeholder 2">
            <a:extLst>
              <a:ext uri="{FF2B5EF4-FFF2-40B4-BE49-F238E27FC236}">
                <a16:creationId xmlns:a16="http://schemas.microsoft.com/office/drawing/2014/main" id="{65038F81-9BCC-034F-82FE-9EB7E1B12F50}"/>
              </a:ext>
            </a:extLst>
          </p:cNvPr>
          <p:cNvSpPr>
            <a:spLocks noGrp="1"/>
          </p:cNvSpPr>
          <p:nvPr>
            <p:ph idx="1"/>
          </p:nvPr>
        </p:nvSpPr>
        <p:spPr>
          <a:xfrm>
            <a:off x="838200" y="1825625"/>
            <a:ext cx="4735286" cy="4351338"/>
          </a:xfrm>
        </p:spPr>
        <p:txBody>
          <a:bodyPr/>
          <a:lstStyle/>
          <a:p>
            <a:r>
              <a:rPr lang="en-US" dirty="0"/>
              <a:t>Modelling and Simulation</a:t>
            </a:r>
          </a:p>
          <a:p>
            <a:pPr lvl="1"/>
            <a:r>
              <a:rPr lang="en-US" dirty="0"/>
              <a:t>Differential Equations</a:t>
            </a:r>
          </a:p>
          <a:p>
            <a:pPr lvl="1"/>
            <a:r>
              <a:rPr lang="en-US" dirty="0"/>
              <a:t>Numerical Integration</a:t>
            </a:r>
          </a:p>
          <a:p>
            <a:pPr lvl="1"/>
            <a:r>
              <a:rPr lang="en-US" dirty="0"/>
              <a:t>Linearity and State Space</a:t>
            </a:r>
          </a:p>
          <a:p>
            <a:r>
              <a:rPr lang="en-US" dirty="0"/>
              <a:t>Ride Dynamics</a:t>
            </a:r>
          </a:p>
          <a:p>
            <a:r>
              <a:rPr lang="en-US" dirty="0"/>
              <a:t>Eigenvalues and Eigenvectors</a:t>
            </a:r>
          </a:p>
          <a:p>
            <a:r>
              <a:rPr lang="en-US" dirty="0"/>
              <a:t>Drivetrain Dynamics (MB)</a:t>
            </a:r>
          </a:p>
        </p:txBody>
      </p:sp>
      <p:sp>
        <p:nvSpPr>
          <p:cNvPr id="4" name="Content Placeholder 2">
            <a:extLst>
              <a:ext uri="{FF2B5EF4-FFF2-40B4-BE49-F238E27FC236}">
                <a16:creationId xmlns:a16="http://schemas.microsoft.com/office/drawing/2014/main" id="{4D59CEEE-DCF1-8047-83BC-6CD2FC688906}"/>
              </a:ext>
            </a:extLst>
          </p:cNvPr>
          <p:cNvSpPr txBox="1">
            <a:spLocks/>
          </p:cNvSpPr>
          <p:nvPr/>
        </p:nvSpPr>
        <p:spPr>
          <a:xfrm>
            <a:off x="6281057" y="1690688"/>
            <a:ext cx="47352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Engine Modelling</a:t>
            </a:r>
          </a:p>
          <a:p>
            <a:r>
              <a:rPr lang="en-US" dirty="0"/>
              <a:t>Drivetrain Modelling</a:t>
            </a:r>
          </a:p>
          <a:p>
            <a:r>
              <a:rPr lang="en-US" dirty="0"/>
              <a:t>Parameter Tuning</a:t>
            </a:r>
          </a:p>
          <a:p>
            <a:r>
              <a:rPr lang="en-US" dirty="0"/>
              <a:t>Vehicle and Engine Testing</a:t>
            </a:r>
          </a:p>
          <a:p>
            <a:r>
              <a:rPr lang="en-US" dirty="0"/>
              <a:t>MIRA preparation and experimentation</a:t>
            </a:r>
          </a:p>
        </p:txBody>
      </p:sp>
      <p:sp>
        <p:nvSpPr>
          <p:cNvPr id="5" name="TextBox 4">
            <a:extLst>
              <a:ext uri="{FF2B5EF4-FFF2-40B4-BE49-F238E27FC236}">
                <a16:creationId xmlns:a16="http://schemas.microsoft.com/office/drawing/2014/main" id="{C53070E3-7F89-2A46-8B74-F018C7FC5BB9}"/>
              </a:ext>
            </a:extLst>
          </p:cNvPr>
          <p:cNvSpPr txBox="1"/>
          <p:nvPr/>
        </p:nvSpPr>
        <p:spPr>
          <a:xfrm>
            <a:off x="1132710" y="5177947"/>
            <a:ext cx="4222694" cy="523220"/>
          </a:xfrm>
          <a:prstGeom prst="rect">
            <a:avLst/>
          </a:prstGeom>
          <a:noFill/>
        </p:spPr>
        <p:txBody>
          <a:bodyPr wrap="none" rtlCol="0">
            <a:spAutoFit/>
          </a:bodyPr>
          <a:lstStyle/>
          <a:p>
            <a:r>
              <a:rPr lang="en-US" sz="2800" b="1" dirty="0"/>
              <a:t>Computer Based Test (40%)</a:t>
            </a:r>
          </a:p>
        </p:txBody>
      </p:sp>
      <p:sp>
        <p:nvSpPr>
          <p:cNvPr id="7" name="TextBox 6">
            <a:extLst>
              <a:ext uri="{FF2B5EF4-FFF2-40B4-BE49-F238E27FC236}">
                <a16:creationId xmlns:a16="http://schemas.microsoft.com/office/drawing/2014/main" id="{C0BD5D31-AC0B-DC48-800B-4F1D4BA20635}"/>
              </a:ext>
            </a:extLst>
          </p:cNvPr>
          <p:cNvSpPr txBox="1"/>
          <p:nvPr/>
        </p:nvSpPr>
        <p:spPr>
          <a:xfrm>
            <a:off x="6743883" y="5177947"/>
            <a:ext cx="3809633" cy="523220"/>
          </a:xfrm>
          <a:prstGeom prst="rect">
            <a:avLst/>
          </a:prstGeom>
          <a:noFill/>
        </p:spPr>
        <p:txBody>
          <a:bodyPr wrap="none" rtlCol="0">
            <a:spAutoFit/>
          </a:bodyPr>
          <a:lstStyle/>
          <a:p>
            <a:r>
              <a:rPr lang="en-US" sz="2800" b="1" dirty="0"/>
              <a:t>MIRA Coursework (60%)</a:t>
            </a:r>
          </a:p>
        </p:txBody>
      </p:sp>
      <p:sp>
        <p:nvSpPr>
          <p:cNvPr id="8" name="Frame 7">
            <a:extLst>
              <a:ext uri="{FF2B5EF4-FFF2-40B4-BE49-F238E27FC236}">
                <a16:creationId xmlns:a16="http://schemas.microsoft.com/office/drawing/2014/main" id="{2CDA6225-0B06-7F48-B480-E0AB6B4BD748}"/>
              </a:ext>
            </a:extLst>
          </p:cNvPr>
          <p:cNvSpPr/>
          <p:nvPr/>
        </p:nvSpPr>
        <p:spPr>
          <a:xfrm>
            <a:off x="838200" y="1690688"/>
            <a:ext cx="4887686" cy="4165826"/>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40044151-F758-574B-8947-3F873A62EE6E}"/>
              </a:ext>
            </a:extLst>
          </p:cNvPr>
          <p:cNvSpPr/>
          <p:nvPr/>
        </p:nvSpPr>
        <p:spPr>
          <a:xfrm>
            <a:off x="6204857" y="1690688"/>
            <a:ext cx="4887686" cy="4165826"/>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45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5028-9871-C642-8A60-6C11A1D55F55}"/>
              </a:ext>
            </a:extLst>
          </p:cNvPr>
          <p:cNvSpPr>
            <a:spLocks noGrp="1"/>
          </p:cNvSpPr>
          <p:nvPr>
            <p:ph type="title"/>
          </p:nvPr>
        </p:nvSpPr>
        <p:spPr>
          <a:xfrm>
            <a:off x="437091" y="103305"/>
            <a:ext cx="10515600" cy="1325563"/>
          </a:xfrm>
        </p:spPr>
        <p:txBody>
          <a:bodyPr/>
          <a:lstStyle/>
          <a:p>
            <a:r>
              <a:rPr lang="en-US" dirty="0"/>
              <a:t>Timetable (first half)</a:t>
            </a:r>
          </a:p>
        </p:txBody>
      </p:sp>
      <p:pic>
        <p:nvPicPr>
          <p:cNvPr id="6" name="Picture 5" descr="Table&#10;&#10;Description automatically generated">
            <a:extLst>
              <a:ext uri="{FF2B5EF4-FFF2-40B4-BE49-F238E27FC236}">
                <a16:creationId xmlns:a16="http://schemas.microsoft.com/office/drawing/2014/main" id="{D37B8C75-3070-1340-8DC0-4BEADAAB1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1428868"/>
            <a:ext cx="6614583" cy="5106340"/>
          </a:xfrm>
          <a:prstGeom prst="rect">
            <a:avLst/>
          </a:prstGeom>
        </p:spPr>
      </p:pic>
    </p:spTree>
    <p:extLst>
      <p:ext uri="{BB962C8B-B14F-4D97-AF65-F5344CB8AC3E}">
        <p14:creationId xmlns:p14="http://schemas.microsoft.com/office/powerpoint/2010/main" val="150614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Model based development for vehicle systems.</a:t>
            </a:r>
          </a:p>
          <a:p>
            <a:pPr lvl="1">
              <a:lnSpc>
                <a:spcPct val="120000"/>
              </a:lnSpc>
            </a:pPr>
            <a:r>
              <a:rPr lang="en-GB" sz="2000" dirty="0"/>
              <a:t>What is it?</a:t>
            </a:r>
          </a:p>
          <a:p>
            <a:pPr lvl="1">
              <a:lnSpc>
                <a:spcPct val="120000"/>
              </a:lnSpc>
            </a:pPr>
            <a:r>
              <a:rPr lang="en-GB" sz="2000" dirty="0"/>
              <a:t>How it is used for vehicle development.</a:t>
            </a:r>
          </a:p>
          <a:p>
            <a:pPr>
              <a:lnSpc>
                <a:spcPct val="120000"/>
              </a:lnSpc>
            </a:pPr>
            <a:r>
              <a:rPr lang="en-GB" sz="2400" dirty="0" err="1"/>
              <a:t>SiL</a:t>
            </a:r>
            <a:r>
              <a:rPr lang="en-GB" sz="2400" dirty="0"/>
              <a:t>, </a:t>
            </a:r>
            <a:r>
              <a:rPr lang="en-GB" sz="2400" dirty="0" err="1"/>
              <a:t>HiL</a:t>
            </a:r>
            <a:r>
              <a:rPr lang="en-GB" sz="2400" dirty="0"/>
              <a:t> &amp; RCP</a:t>
            </a:r>
          </a:p>
          <a:p>
            <a:pPr lvl="1">
              <a:lnSpc>
                <a:spcPct val="120000"/>
              </a:lnSpc>
            </a:pPr>
            <a:r>
              <a:rPr lang="en-GB" sz="2000" dirty="0"/>
              <a:t>The various steps of the ‘controller’ development</a:t>
            </a:r>
          </a:p>
          <a:p>
            <a:pPr>
              <a:lnSpc>
                <a:spcPct val="120000"/>
              </a:lnSpc>
            </a:pPr>
            <a:r>
              <a:rPr lang="en-GB" sz="2400" dirty="0"/>
              <a:t>Real time simulation</a:t>
            </a:r>
          </a:p>
          <a:p>
            <a:pPr>
              <a:lnSpc>
                <a:spcPct val="120000"/>
              </a:lnSpc>
            </a:pPr>
            <a:r>
              <a:rPr lang="en-GB" sz="2400" dirty="0"/>
              <a:t>Concluding remarks</a:t>
            </a:r>
          </a:p>
          <a:p>
            <a:pPr>
              <a:lnSpc>
                <a:spcPct val="120000"/>
              </a:lnSpc>
              <a:buFont typeface="Wingdings" pitchFamily="2" charset="2"/>
              <a:buNone/>
            </a:pPr>
            <a:endParaRPr lang="en-GB" sz="2400" dirty="0"/>
          </a:p>
        </p:txBody>
      </p:sp>
      <p:grpSp>
        <p:nvGrpSpPr>
          <p:cNvPr id="4" name="Group 3"/>
          <p:cNvGrpSpPr/>
          <p:nvPr/>
        </p:nvGrpSpPr>
        <p:grpSpPr>
          <a:xfrm>
            <a:off x="6407151" y="333375"/>
            <a:ext cx="3489325" cy="5691188"/>
            <a:chOff x="4883150" y="333375"/>
            <a:chExt cx="3489325" cy="5691188"/>
          </a:xfrm>
        </p:grpSpPr>
        <p:pic>
          <p:nvPicPr>
            <p:cNvPr id="5" name="Picture 4" descr="fiat_ecu_small1"/>
            <p:cNvPicPr>
              <a:picLocks noChangeAspect="1" noChangeArrowheads="1"/>
            </p:cNvPicPr>
            <p:nvPr/>
          </p:nvPicPr>
          <p:blipFill>
            <a:blip r:embed="rId3">
              <a:extLst>
                <a:ext uri="{28A0092B-C50C-407E-A947-70E740481C1C}">
                  <a14:useLocalDpi xmlns:a14="http://schemas.microsoft.com/office/drawing/2010/main" val="0"/>
                </a:ext>
              </a:extLst>
            </a:blip>
            <a:srcRect t="12122" b="17845"/>
            <a:stretch>
              <a:fillRect/>
            </a:stretch>
          </p:blipFill>
          <p:spPr bwMode="auto">
            <a:xfrm>
              <a:off x="6786563" y="333375"/>
              <a:ext cx="133032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idsize-simulator_schraeg_dp_72dpi_150x171mm_rgb_0804013"/>
            <p:cNvPicPr>
              <a:picLocks noChangeAspect="1" noChangeArrowheads="1"/>
            </p:cNvPicPr>
            <p:nvPr/>
          </p:nvPicPr>
          <p:blipFill>
            <a:blip r:embed="rId4">
              <a:extLst>
                <a:ext uri="{28A0092B-C50C-407E-A947-70E740481C1C}">
                  <a14:useLocalDpi xmlns:a14="http://schemas.microsoft.com/office/drawing/2010/main" val="0"/>
                </a:ext>
              </a:extLst>
            </a:blip>
            <a:srcRect b="24609"/>
            <a:stretch>
              <a:fillRect/>
            </a:stretch>
          </p:blipFill>
          <p:spPr bwMode="auto">
            <a:xfrm>
              <a:off x="5945188" y="2289175"/>
              <a:ext cx="16240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apto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50" y="366713"/>
              <a:ext cx="160496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8"/>
            <p:cNvSpPr>
              <a:spLocks noChangeArrowheads="1"/>
            </p:cNvSpPr>
            <p:nvPr/>
          </p:nvSpPr>
          <p:spPr bwMode="auto">
            <a:xfrm rot="3953357">
              <a:off x="6035675" y="1646238"/>
              <a:ext cx="482600" cy="330200"/>
            </a:xfrm>
            <a:prstGeom prst="leftRightArrow">
              <a:avLst>
                <a:gd name="adj1" fmla="val 58638"/>
                <a:gd name="adj2" fmla="val 47356"/>
              </a:avLst>
            </a:prstGeom>
            <a:noFill/>
            <a:ln w="25400">
              <a:solidFill>
                <a:schemeClr val="tx1">
                  <a:lumMod val="65000"/>
                  <a:lumOff val="35000"/>
                </a:schemeClr>
              </a:solidFill>
              <a:miter lim="800000"/>
              <a:headEnd/>
              <a:tailEnd/>
            </a:ln>
          </p:spPr>
          <p:txBody>
            <a:bodyPr wrap="none" anchor="ctr"/>
            <a:lstStyle/>
            <a:p>
              <a:pPr>
                <a:defRPr/>
              </a:pPr>
              <a:endParaRPr lang="en-GB"/>
            </a:p>
          </p:txBody>
        </p:sp>
        <p:sp>
          <p:nvSpPr>
            <p:cNvPr id="9" name="AutoShape 9"/>
            <p:cNvSpPr>
              <a:spLocks noChangeArrowheads="1"/>
            </p:cNvSpPr>
            <p:nvPr/>
          </p:nvSpPr>
          <p:spPr bwMode="auto">
            <a:xfrm rot="172444">
              <a:off x="6107113" y="508000"/>
              <a:ext cx="482600" cy="330200"/>
            </a:xfrm>
            <a:prstGeom prst="leftRightArrow">
              <a:avLst>
                <a:gd name="adj1" fmla="val 61113"/>
                <a:gd name="adj2" fmla="val 55288"/>
              </a:avLst>
            </a:prstGeom>
            <a:noFill/>
            <a:ln w="25400">
              <a:solidFill>
                <a:schemeClr val="tx1">
                  <a:lumMod val="65000"/>
                  <a:lumOff val="35000"/>
                </a:schemeClr>
              </a:solidFill>
              <a:miter lim="800000"/>
              <a:headEnd/>
              <a:tailEnd/>
            </a:ln>
          </p:spPr>
          <p:txBody>
            <a:bodyPr wrap="none" anchor="ctr"/>
            <a:lstStyle/>
            <a:p>
              <a:pPr>
                <a:defRPr/>
              </a:pPr>
              <a:endParaRPr lang="en-GB"/>
            </a:p>
          </p:txBody>
        </p:sp>
        <p:pic>
          <p:nvPicPr>
            <p:cNvPr id="10" name="Picture 10" descr="VMA"/>
            <p:cNvPicPr>
              <a:picLocks noChangeAspect="1" noChangeArrowheads="1"/>
            </p:cNvPicPr>
            <p:nvPr/>
          </p:nvPicPr>
          <p:blipFill>
            <a:blip r:embed="rId6">
              <a:extLst>
                <a:ext uri="{28A0092B-C50C-407E-A947-70E740481C1C}">
                  <a14:useLocalDpi xmlns:a14="http://schemas.microsoft.com/office/drawing/2010/main" val="0"/>
                </a:ext>
              </a:extLst>
            </a:blip>
            <a:srcRect b="19481"/>
            <a:stretch>
              <a:fillRect/>
            </a:stretch>
          </p:blipFill>
          <p:spPr bwMode="auto">
            <a:xfrm>
              <a:off x="5508625" y="3984625"/>
              <a:ext cx="28638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8"/>
            <p:cNvSpPr>
              <a:spLocks noChangeArrowheads="1"/>
            </p:cNvSpPr>
            <p:nvPr/>
          </p:nvSpPr>
          <p:spPr bwMode="auto">
            <a:xfrm rot="5400000">
              <a:off x="7008813" y="3954463"/>
              <a:ext cx="482600" cy="330200"/>
            </a:xfrm>
            <a:prstGeom prst="leftRightArrow">
              <a:avLst>
                <a:gd name="adj1" fmla="val 58638"/>
                <a:gd name="adj2" fmla="val 47356"/>
              </a:avLst>
            </a:prstGeom>
            <a:noFill/>
            <a:ln w="25400">
              <a:solidFill>
                <a:schemeClr val="tx1">
                  <a:lumMod val="65000"/>
                  <a:lumOff val="35000"/>
                </a:schemeClr>
              </a:solidFill>
              <a:miter lim="800000"/>
              <a:headEnd/>
              <a:tailEnd/>
            </a:ln>
          </p:spPr>
          <p:txBody>
            <a:bodyPr wrap="none" anchor="ctr"/>
            <a:lstStyle/>
            <a:p>
              <a:pPr>
                <a:defRPr/>
              </a:pPr>
              <a:endParaRPr lang="en-GB"/>
            </a:p>
          </p:txBody>
        </p:sp>
      </p:grpSp>
    </p:spTree>
    <p:extLst>
      <p:ext uri="{BB962C8B-B14F-4D97-AF65-F5344CB8AC3E}">
        <p14:creationId xmlns:p14="http://schemas.microsoft.com/office/powerpoint/2010/main" val="73893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2" y="453391"/>
            <a:ext cx="7391398" cy="1143000"/>
          </a:xfrm>
        </p:spPr>
        <p:txBody>
          <a:bodyPr>
            <a:normAutofit/>
          </a:bodyPr>
          <a:lstStyle/>
          <a:p>
            <a:r>
              <a:rPr lang="en-GB" sz="4000" b="1" dirty="0"/>
              <a:t>Definitions</a:t>
            </a:r>
          </a:p>
        </p:txBody>
      </p:sp>
      <p:sp>
        <p:nvSpPr>
          <p:cNvPr id="3" name="Content Placeholder 2"/>
          <p:cNvSpPr>
            <a:spLocks noGrp="1"/>
          </p:cNvSpPr>
          <p:nvPr>
            <p:ph idx="1"/>
          </p:nvPr>
        </p:nvSpPr>
        <p:spPr>
          <a:xfrm>
            <a:off x="453871" y="1441060"/>
            <a:ext cx="6296025" cy="4383087"/>
          </a:xfrm>
        </p:spPr>
        <p:txBody>
          <a:bodyPr/>
          <a:lstStyle/>
          <a:p>
            <a:r>
              <a:rPr lang="en-GB" sz="2400" dirty="0"/>
              <a:t>Simulation based design/development</a:t>
            </a:r>
          </a:p>
          <a:p>
            <a:pPr lvl="1"/>
            <a:r>
              <a:rPr lang="en-GB" sz="2000" dirty="0"/>
              <a:t>Covers all use of dynamic (time varying) models for hardware and software development/optimisation/testing.</a:t>
            </a:r>
          </a:p>
          <a:p>
            <a:r>
              <a:rPr lang="en-GB" sz="2400" dirty="0"/>
              <a:t>Plant &amp; controller</a:t>
            </a:r>
          </a:p>
          <a:p>
            <a:pPr lvl="1"/>
            <a:r>
              <a:rPr lang="en-GB" sz="2000" dirty="0"/>
              <a:t>Plant = controlled hardware</a:t>
            </a:r>
          </a:p>
          <a:p>
            <a:pPr lvl="1"/>
            <a:r>
              <a:rPr lang="en-GB" sz="2000" dirty="0"/>
              <a:t>Controller = control (embedded) hardware + control algorithm.</a:t>
            </a:r>
          </a:p>
          <a:p>
            <a:endParaRPr lang="en-GB" sz="2400" dirty="0"/>
          </a:p>
          <a:p>
            <a:endParaRPr lang="en-GB" sz="2400" dirty="0"/>
          </a:p>
          <a:p>
            <a:endParaRPr lang="en-GB" dirty="0"/>
          </a:p>
        </p:txBody>
      </p:sp>
      <p:sp>
        <p:nvSpPr>
          <p:cNvPr id="5" name="Slide Number Placeholder 4"/>
          <p:cNvSpPr>
            <a:spLocks noGrp="1"/>
          </p:cNvSpPr>
          <p:nvPr>
            <p:ph type="sldNum" sz="quarter" idx="11"/>
          </p:nvPr>
        </p:nvSpPr>
        <p:spPr/>
        <p:txBody>
          <a:bodyPr/>
          <a:lstStyle/>
          <a:p>
            <a:fld id="{878C1CCA-BE24-4F11-A262-F5F5CDF8E24D}" type="slidenum">
              <a:rPr lang="en-GB" smtClean="0"/>
              <a:pPr/>
              <a:t>5</a:t>
            </a:fld>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596391"/>
            <a:ext cx="2793999" cy="253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30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930" y="310260"/>
            <a:ext cx="8229600" cy="1143000"/>
          </a:xfrm>
        </p:spPr>
        <p:txBody>
          <a:bodyPr/>
          <a:lstStyle/>
          <a:p>
            <a:r>
              <a:rPr lang="en-GB" b="1" dirty="0"/>
              <a:t>Features of SBD</a:t>
            </a:r>
          </a:p>
        </p:txBody>
      </p:sp>
      <p:sp>
        <p:nvSpPr>
          <p:cNvPr id="3" name="Content Placeholder 2"/>
          <p:cNvSpPr>
            <a:spLocks noGrp="1"/>
          </p:cNvSpPr>
          <p:nvPr>
            <p:ph idx="1"/>
          </p:nvPr>
        </p:nvSpPr>
        <p:spPr>
          <a:xfrm>
            <a:off x="648320" y="1252538"/>
            <a:ext cx="8229600" cy="4525963"/>
          </a:xfrm>
        </p:spPr>
        <p:txBody>
          <a:bodyPr/>
          <a:lstStyle/>
          <a:p>
            <a:r>
              <a:rPr lang="en-GB" sz="2400" dirty="0"/>
              <a:t>Dynamic model employed for defining engineering specifications (executable – it can be run), design, simulation (early prototyping), prototype development, integration, </a:t>
            </a:r>
            <a:r>
              <a:rPr lang="en-GB" sz="2400" dirty="0" err="1"/>
              <a:t>etc</a:t>
            </a:r>
            <a:endParaRPr lang="en-GB" sz="2400" dirty="0"/>
          </a:p>
          <a:p>
            <a:r>
              <a:rPr lang="en-GB" sz="2400" dirty="0"/>
              <a:t>Model forms the engineering specification.</a:t>
            </a:r>
          </a:p>
          <a:p>
            <a:pPr lvl="1"/>
            <a:r>
              <a:rPr lang="en-GB" dirty="0"/>
              <a:t>More specific/descriptive</a:t>
            </a:r>
          </a:p>
          <a:p>
            <a:pPr lvl="1"/>
            <a:r>
              <a:rPr lang="en-GB" dirty="0"/>
              <a:t>Engineers can interact with the model</a:t>
            </a:r>
          </a:p>
          <a:p>
            <a:pPr lvl="1"/>
            <a:r>
              <a:rPr lang="en-GB" dirty="0"/>
              <a:t>Model can be used for testing</a:t>
            </a:r>
          </a:p>
          <a:p>
            <a:r>
              <a:rPr lang="en-GB" sz="2400" dirty="0"/>
              <a:t>Model is refined/improved as the process is undertaken.</a:t>
            </a:r>
          </a:p>
          <a:p>
            <a:endParaRPr lang="en-GB" dirty="0"/>
          </a:p>
        </p:txBody>
      </p:sp>
    </p:spTree>
    <p:extLst>
      <p:ext uri="{BB962C8B-B14F-4D97-AF65-F5344CB8AC3E}">
        <p14:creationId xmlns:p14="http://schemas.microsoft.com/office/powerpoint/2010/main" val="84615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44" y="365125"/>
            <a:ext cx="10515600" cy="1325563"/>
          </a:xfrm>
        </p:spPr>
        <p:txBody>
          <a:bodyPr>
            <a:normAutofit/>
          </a:bodyPr>
          <a:lstStyle/>
          <a:p>
            <a:r>
              <a:rPr lang="en-GB" sz="4000" b="1" dirty="0"/>
              <a:t>Why use SBD?</a:t>
            </a:r>
          </a:p>
        </p:txBody>
      </p:sp>
      <p:sp>
        <p:nvSpPr>
          <p:cNvPr id="3" name="Content Placeholder 2"/>
          <p:cNvSpPr>
            <a:spLocks noGrp="1"/>
          </p:cNvSpPr>
          <p:nvPr>
            <p:ph idx="1"/>
          </p:nvPr>
        </p:nvSpPr>
        <p:spPr>
          <a:xfrm>
            <a:off x="838200" y="1462670"/>
            <a:ext cx="8229600" cy="4525963"/>
          </a:xfrm>
        </p:spPr>
        <p:txBody>
          <a:bodyPr/>
          <a:lstStyle/>
          <a:p>
            <a:r>
              <a:rPr lang="en-GB" dirty="0"/>
              <a:t>Optimise design</a:t>
            </a:r>
          </a:p>
          <a:p>
            <a:pPr lvl="1"/>
            <a:r>
              <a:rPr lang="en-GB" dirty="0"/>
              <a:t>Reduce weight</a:t>
            </a:r>
          </a:p>
          <a:p>
            <a:pPr lvl="1"/>
            <a:r>
              <a:rPr lang="en-GB" dirty="0"/>
              <a:t>Improve controller</a:t>
            </a:r>
          </a:p>
          <a:p>
            <a:pPr lvl="1"/>
            <a:r>
              <a:rPr lang="en-GB" dirty="0"/>
              <a:t>Minimise emissions / weight / energy use</a:t>
            </a:r>
          </a:p>
          <a:p>
            <a:r>
              <a:rPr lang="en-GB" dirty="0"/>
              <a:t>Comprehensive testing before production</a:t>
            </a:r>
          </a:p>
          <a:p>
            <a:pPr lvl="1"/>
            <a:r>
              <a:rPr lang="en-GB" dirty="0"/>
              <a:t>Greater test coverage</a:t>
            </a:r>
          </a:p>
          <a:p>
            <a:r>
              <a:rPr lang="en-GB" dirty="0"/>
              <a:t>Evaluate concepts</a:t>
            </a:r>
          </a:p>
          <a:p>
            <a:r>
              <a:rPr lang="en-GB" dirty="0"/>
              <a:t>Reduce time to market &amp; costs associated with development.</a:t>
            </a:r>
          </a:p>
          <a:p>
            <a:pPr lvl="1"/>
            <a:endParaRPr lang="en-GB" dirty="0"/>
          </a:p>
        </p:txBody>
      </p:sp>
    </p:spTree>
    <p:extLst>
      <p:ext uri="{BB962C8B-B14F-4D97-AF65-F5344CB8AC3E}">
        <p14:creationId xmlns:p14="http://schemas.microsoft.com/office/powerpoint/2010/main" val="97494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cstate="print"/>
          <a:srcRect l="12495" t="22064" r="57957" b="9082"/>
          <a:stretch>
            <a:fillRect/>
          </a:stretch>
        </p:blipFill>
        <p:spPr bwMode="auto">
          <a:xfrm>
            <a:off x="5757546" y="979488"/>
            <a:ext cx="4752975" cy="3333750"/>
          </a:xfrm>
          <a:prstGeom prst="rect">
            <a:avLst/>
          </a:prstGeom>
          <a:noFill/>
          <a:ln w="9525">
            <a:noFill/>
            <a:miter lim="800000"/>
            <a:headEnd/>
            <a:tailEnd/>
          </a:ln>
        </p:spPr>
      </p:pic>
      <p:sp>
        <p:nvSpPr>
          <p:cNvPr id="6147" name="Title 1"/>
          <p:cNvSpPr>
            <a:spLocks noGrp="1"/>
          </p:cNvSpPr>
          <p:nvPr>
            <p:ph type="title"/>
          </p:nvPr>
        </p:nvSpPr>
        <p:spPr>
          <a:xfrm>
            <a:off x="358784" y="498204"/>
            <a:ext cx="6581775" cy="1143000"/>
          </a:xfrm>
        </p:spPr>
        <p:txBody>
          <a:bodyPr/>
          <a:lstStyle/>
          <a:p>
            <a:r>
              <a:rPr lang="en-GB" b="1" dirty="0"/>
              <a:t>Simulation based design</a:t>
            </a:r>
          </a:p>
        </p:txBody>
      </p:sp>
      <p:sp>
        <p:nvSpPr>
          <p:cNvPr id="6148" name="Content Placeholder 2"/>
          <p:cNvSpPr>
            <a:spLocks noGrp="1"/>
          </p:cNvSpPr>
          <p:nvPr>
            <p:ph idx="1"/>
          </p:nvPr>
        </p:nvSpPr>
        <p:spPr>
          <a:xfrm>
            <a:off x="763906" y="1641204"/>
            <a:ext cx="4346575" cy="4945062"/>
          </a:xfrm>
        </p:spPr>
        <p:txBody>
          <a:bodyPr/>
          <a:lstStyle/>
          <a:p>
            <a:r>
              <a:rPr lang="en-GB" sz="2400" dirty="0"/>
              <a:t>A model serves as the definition of the system.</a:t>
            </a:r>
          </a:p>
          <a:p>
            <a:r>
              <a:rPr lang="en-GB" sz="2400" dirty="0"/>
              <a:t>Real time simulation techniques are used </a:t>
            </a:r>
            <a:r>
              <a:rPr lang="en-GB" sz="2400" dirty="0" err="1"/>
              <a:t>SiL</a:t>
            </a:r>
            <a:r>
              <a:rPr lang="en-GB" sz="2400" dirty="0"/>
              <a:t>/</a:t>
            </a:r>
            <a:r>
              <a:rPr lang="en-GB" sz="2400" dirty="0" err="1"/>
              <a:t>HiL</a:t>
            </a:r>
            <a:r>
              <a:rPr lang="en-GB" sz="2400" dirty="0"/>
              <a:t>/</a:t>
            </a:r>
            <a:r>
              <a:rPr lang="en-GB" sz="2400" dirty="0" err="1"/>
              <a:t>CiL</a:t>
            </a:r>
            <a:r>
              <a:rPr lang="en-GB" sz="2400" dirty="0"/>
              <a:t>.</a:t>
            </a:r>
          </a:p>
          <a:p>
            <a:r>
              <a:rPr lang="en-GB" sz="2400" dirty="0"/>
              <a:t>More hardware is included ‘in Loop’ as further fidelity increase is required/for integration.</a:t>
            </a:r>
          </a:p>
          <a:p>
            <a:endParaRPr lang="en-GB" sz="2400" dirty="0"/>
          </a:p>
        </p:txBody>
      </p:sp>
    </p:spTree>
    <p:extLst>
      <p:ext uri="{BB962C8B-B14F-4D97-AF65-F5344CB8AC3E}">
        <p14:creationId xmlns:p14="http://schemas.microsoft.com/office/powerpoint/2010/main" val="245716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6" y="109537"/>
            <a:ext cx="8229600" cy="1143000"/>
          </a:xfrm>
        </p:spPr>
        <p:txBody>
          <a:bodyPr>
            <a:normAutofit/>
          </a:bodyPr>
          <a:lstStyle/>
          <a:p>
            <a:r>
              <a:rPr lang="en-GB" sz="4000" b="1" dirty="0"/>
              <a:t>Design process</a:t>
            </a:r>
          </a:p>
        </p:txBody>
      </p:sp>
      <p:sp>
        <p:nvSpPr>
          <p:cNvPr id="3" name="Content Placeholder 2"/>
          <p:cNvSpPr>
            <a:spLocks noGrp="1"/>
          </p:cNvSpPr>
          <p:nvPr>
            <p:ph idx="1"/>
          </p:nvPr>
        </p:nvSpPr>
        <p:spPr/>
        <p:txBody>
          <a:bodyPr/>
          <a:lstStyle/>
          <a:p>
            <a:endParaRPr lang="en-GB" dirty="0"/>
          </a:p>
        </p:txBody>
      </p:sp>
      <p:sp>
        <p:nvSpPr>
          <p:cNvPr id="5" name="Slide Number Placeholder 4"/>
          <p:cNvSpPr>
            <a:spLocks noGrp="1"/>
          </p:cNvSpPr>
          <p:nvPr>
            <p:ph type="sldNum" sz="quarter" idx="11"/>
          </p:nvPr>
        </p:nvSpPr>
        <p:spPr/>
        <p:txBody>
          <a:bodyPr/>
          <a:lstStyle/>
          <a:p>
            <a:fld id="{878C1CCA-BE24-4F11-A262-F5F5CDF8E24D}" type="slidenum">
              <a:rPr lang="en-GB" smtClean="0"/>
              <a:pPr/>
              <a:t>9</a:t>
            </a:fld>
            <a:endParaRPr lang="en-GB"/>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016454"/>
            <a:ext cx="8682919" cy="558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00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1012</Words>
  <Application>Microsoft Macintosh PowerPoint</Application>
  <PresentationFormat>Widescreen</PresentationFormat>
  <Paragraphs>107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Vehicle Dynamics and Simulation</vt:lpstr>
      <vt:lpstr>TTC066 Overview</vt:lpstr>
      <vt:lpstr>Timetable (first half)</vt:lpstr>
      <vt:lpstr>Overview</vt:lpstr>
      <vt:lpstr>Definitions</vt:lpstr>
      <vt:lpstr>Features of SBD</vt:lpstr>
      <vt:lpstr>Why use SBD?</vt:lpstr>
      <vt:lpstr>Simulation based design</vt:lpstr>
      <vt:lpstr>Design process</vt:lpstr>
      <vt:lpstr>Real time Simulation for Controls Development</vt:lpstr>
      <vt:lpstr>System Modelling</vt:lpstr>
      <vt:lpstr>System Identification</vt:lpstr>
      <vt:lpstr>Concluding Remarks</vt:lpstr>
      <vt:lpstr>Actions before lecture on Thursday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70</cp:revision>
  <cp:lastPrinted>2015-11-09T09:48:03Z</cp:lastPrinted>
  <dcterms:created xsi:type="dcterms:W3CDTF">2015-10-02T12:52:51Z</dcterms:created>
  <dcterms:modified xsi:type="dcterms:W3CDTF">2020-10-06T12:58:23Z</dcterms:modified>
</cp:coreProperties>
</file>