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2097"/>
  </p:normalViewPr>
  <p:slideViewPr>
    <p:cSldViewPr snapToGrid="0">
      <p:cViewPr>
        <p:scale>
          <a:sx n="160" d="100"/>
          <a:sy n="160" d="100"/>
        </p:scale>
        <p:origin x="-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A217-B557-4CD6-B793-2A12F4838A41}" type="slidenum">
              <a:rPr lang="en-GB"/>
              <a:pPr/>
              <a:t>2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0922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0BA635-F59C-8E4A-B122-2A8DE9FA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2667C68-FB21-6C46-A883-56786594A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1795"/>
            <a:ext cx="9144000" cy="1157229"/>
          </a:xfrm>
        </p:spPr>
        <p:txBody>
          <a:bodyPr anchor="t" anchorCtr="0">
            <a:normAutofit/>
          </a:bodyPr>
          <a:lstStyle/>
          <a:p>
            <a:r>
              <a:rPr lang="en-GB" sz="4400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8976"/>
            <a:ext cx="9144000" cy="468824"/>
          </a:xfrm>
        </p:spPr>
        <p:txBody>
          <a:bodyPr/>
          <a:lstStyle/>
          <a:p>
            <a:r>
              <a:rPr lang="en-GB" dirty="0"/>
              <a:t>Dr B Mason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EBFB3-A30D-0B40-9276-CA38CB6DFEC5}"/>
              </a:ext>
            </a:extLst>
          </p:cNvPr>
          <p:cNvSpPr txBox="1">
            <a:spLocks/>
          </p:cNvSpPr>
          <p:nvPr/>
        </p:nvSpPr>
        <p:spPr>
          <a:xfrm>
            <a:off x="2158652" y="2476356"/>
            <a:ext cx="7874696" cy="1330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Drivetrain Dynamics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1"/>
    </mc:Choice>
    <mc:Fallback xmlns="">
      <p:transition spd="slow" advTm="215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4" y="240945"/>
            <a:ext cx="8229600" cy="1143000"/>
          </a:xfrm>
        </p:spPr>
        <p:txBody>
          <a:bodyPr/>
          <a:lstStyle/>
          <a:p>
            <a:r>
              <a:rPr lang="en-GB" sz="4000" b="1" dirty="0"/>
              <a:t>Lecture overview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016" y="1279526"/>
            <a:ext cx="6584486" cy="4449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2"/>
    </mc:Choice>
    <mc:Fallback xmlns="">
      <p:transition spd="slow" advTm="348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210-A8C2-C14D-94E5-4472A7C7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Drivetrain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AC2B64-3A0F-0E45-9C41-70AD62A6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44" y="1498600"/>
            <a:ext cx="9220200" cy="3860800"/>
          </a:xfrm>
        </p:spPr>
      </p:pic>
    </p:spTree>
    <p:extLst>
      <p:ext uri="{BB962C8B-B14F-4D97-AF65-F5344CB8AC3E}">
        <p14:creationId xmlns:p14="http://schemas.microsoft.com/office/powerpoint/2010/main" val="32065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210-A8C2-C14D-94E5-4472A7C7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Drivetrain System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EAD5B9A-4547-BD45-8D95-3CA53088D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4" y="1489966"/>
            <a:ext cx="8581468" cy="4351338"/>
          </a:xfrm>
        </p:spPr>
      </p:pic>
    </p:spTree>
    <p:extLst>
      <p:ext uri="{BB962C8B-B14F-4D97-AF65-F5344CB8AC3E}">
        <p14:creationId xmlns:p14="http://schemas.microsoft.com/office/powerpoint/2010/main" val="36138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A3DB-D77E-884A-BA6D-02434686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Drivetrain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F373F-F496-FB44-BB5F-6A61AF3F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48200" cy="453020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drivetrain can be represented as a number of springs and masses</a:t>
            </a:r>
          </a:p>
          <a:p>
            <a:r>
              <a:rPr lang="en-GB" dirty="0"/>
              <a:t>Each mass is isolated as a point-mass</a:t>
            </a:r>
          </a:p>
          <a:p>
            <a:r>
              <a:rPr lang="en-GB" dirty="0"/>
              <a:t>These types of models are known as lumped parameter models</a:t>
            </a:r>
          </a:p>
          <a:p>
            <a:r>
              <a:rPr lang="en-GB" dirty="0"/>
              <a:t>Control of vibration is achieved by;</a:t>
            </a:r>
          </a:p>
          <a:p>
            <a:pPr lvl="1"/>
            <a:r>
              <a:rPr lang="en-GB" dirty="0"/>
              <a:t>Reducing excitation</a:t>
            </a:r>
          </a:p>
          <a:p>
            <a:pPr lvl="1"/>
            <a:r>
              <a:rPr lang="en-GB" dirty="0"/>
              <a:t>Changing stiffness and damping (resonance frequencies)</a:t>
            </a:r>
          </a:p>
        </p:txBody>
      </p:sp>
      <p:pic>
        <p:nvPicPr>
          <p:cNvPr id="8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0E25696-97F9-1D4E-81BE-1ADBF8B0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01" y="2221957"/>
            <a:ext cx="6087346" cy="24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11DA3D-40EF-A941-AD30-20E0A261729C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1020400" y="1602614"/>
            <a:ext cx="16047" cy="366195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AB47C3-A854-D047-9C9C-CE01C90434D0}"/>
              </a:ext>
            </a:extLst>
          </p:cNvPr>
          <p:cNvCxnSpPr>
            <a:cxnSpLocks/>
          </p:cNvCxnSpPr>
          <p:nvPr/>
        </p:nvCxnSpPr>
        <p:spPr>
          <a:xfrm>
            <a:off x="9888850" y="1988479"/>
            <a:ext cx="11197" cy="3443236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0151E2-349F-E445-958D-257FCB45DF7B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8890603" y="1797048"/>
            <a:ext cx="13151" cy="346752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Content Placeholder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0A6029-08BE-3D48-8993-2137C92E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830" y="2130086"/>
            <a:ext cx="694838" cy="270621"/>
          </a:xfrm>
          <a:prstGeom prst="rect">
            <a:avLst/>
          </a:prstGeom>
        </p:spPr>
      </p:pic>
      <p:pic>
        <p:nvPicPr>
          <p:cNvPr id="45" name="Content Placeholder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5BF6FE-77A5-2348-9049-9F22E21E4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19" y="2130087"/>
            <a:ext cx="694838" cy="2706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0F659-E0A2-6A4E-A907-824C58CA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useful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EB5265-95AE-8542-9C75-926ABEFCEBE2}"/>
              </a:ext>
            </a:extLst>
          </p:cNvPr>
          <p:cNvCxnSpPr>
            <a:cxnSpLocks/>
          </p:cNvCxnSpPr>
          <p:nvPr/>
        </p:nvCxnSpPr>
        <p:spPr>
          <a:xfrm>
            <a:off x="7916628" y="2265399"/>
            <a:ext cx="8152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C09139C-45CF-5E4C-9F0D-66FDE25C90C5}"/>
              </a:ext>
            </a:extLst>
          </p:cNvPr>
          <p:cNvSpPr/>
          <p:nvPr/>
        </p:nvSpPr>
        <p:spPr>
          <a:xfrm>
            <a:off x="8731926" y="1797048"/>
            <a:ext cx="317353" cy="936702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31B7B-77D0-B74B-A4D9-519D542DB429}"/>
              </a:ext>
            </a:extLst>
          </p:cNvPr>
          <p:cNvSpPr/>
          <p:nvPr/>
        </p:nvSpPr>
        <p:spPr>
          <a:xfrm>
            <a:off x="9730051" y="1797048"/>
            <a:ext cx="317353" cy="936702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AC299-CBF4-5A4B-8137-0F32B69FCC5D}"/>
              </a:ext>
            </a:extLst>
          </p:cNvPr>
          <p:cNvSpPr/>
          <p:nvPr/>
        </p:nvSpPr>
        <p:spPr>
          <a:xfrm>
            <a:off x="10719094" y="1602614"/>
            <a:ext cx="634706" cy="132556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6240786-508A-0140-93FA-0B244D953259}"/>
              </a:ext>
            </a:extLst>
          </p:cNvPr>
          <p:cNvCxnSpPr>
            <a:cxnSpLocks/>
          </p:cNvCxnSpPr>
          <p:nvPr/>
        </p:nvCxnSpPr>
        <p:spPr>
          <a:xfrm flipH="1" flipV="1">
            <a:off x="8629698" y="3750145"/>
            <a:ext cx="2406749" cy="418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38597B-FE6D-1445-81CA-E9CFB4B21325}"/>
              </a:ext>
            </a:extLst>
          </p:cNvPr>
          <p:cNvCxnSpPr>
            <a:cxnSpLocks/>
          </p:cNvCxnSpPr>
          <p:nvPr/>
        </p:nvCxnSpPr>
        <p:spPr>
          <a:xfrm flipH="1">
            <a:off x="8629698" y="4924370"/>
            <a:ext cx="240674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3047BF-0309-FE40-8DD5-FA71B36D7FFE}"/>
              </a:ext>
            </a:extLst>
          </p:cNvPr>
          <p:cNvSpPr txBox="1"/>
          <p:nvPr/>
        </p:nvSpPr>
        <p:spPr>
          <a:xfrm>
            <a:off x="7843518" y="3537560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shuffle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E012E1-36F3-4148-A702-71E6A943F076}"/>
              </a:ext>
            </a:extLst>
          </p:cNvPr>
          <p:cNvSpPr txBox="1"/>
          <p:nvPr/>
        </p:nvSpPr>
        <p:spPr>
          <a:xfrm>
            <a:off x="7916628" y="4707597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rattle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583051-FEBB-8A4D-B859-4F1D4269F11E}"/>
              </a:ext>
            </a:extLst>
          </p:cNvPr>
          <p:cNvCxnSpPr>
            <a:cxnSpLocks/>
          </p:cNvCxnSpPr>
          <p:nvPr/>
        </p:nvCxnSpPr>
        <p:spPr>
          <a:xfrm flipH="1" flipV="1">
            <a:off x="8891594" y="3113611"/>
            <a:ext cx="9686" cy="6407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513FC4-ABF0-3F4A-9D9D-D4208CBD3F20}"/>
              </a:ext>
            </a:extLst>
          </p:cNvPr>
          <p:cNvCxnSpPr>
            <a:cxnSpLocks/>
          </p:cNvCxnSpPr>
          <p:nvPr/>
        </p:nvCxnSpPr>
        <p:spPr>
          <a:xfrm flipV="1">
            <a:off x="9896678" y="3566845"/>
            <a:ext cx="1" cy="18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303A5E-0323-0F41-B172-A43FB08C26B1}"/>
              </a:ext>
            </a:extLst>
          </p:cNvPr>
          <p:cNvCxnSpPr>
            <a:cxnSpLocks/>
          </p:cNvCxnSpPr>
          <p:nvPr/>
        </p:nvCxnSpPr>
        <p:spPr>
          <a:xfrm flipH="1" flipV="1">
            <a:off x="8890602" y="3119608"/>
            <a:ext cx="2145847" cy="969615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9BEA94-6B51-E941-BEB7-59958DDA17E9}"/>
              </a:ext>
            </a:extLst>
          </p:cNvPr>
          <p:cNvCxnSpPr>
            <a:cxnSpLocks/>
          </p:cNvCxnSpPr>
          <p:nvPr/>
        </p:nvCxnSpPr>
        <p:spPr>
          <a:xfrm>
            <a:off x="11028496" y="3750145"/>
            <a:ext cx="3942" cy="35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4716EA-38D9-A544-8EEB-7102877B3C21}"/>
              </a:ext>
            </a:extLst>
          </p:cNvPr>
          <p:cNvCxnSpPr>
            <a:cxnSpLocks/>
          </p:cNvCxnSpPr>
          <p:nvPr/>
        </p:nvCxnSpPr>
        <p:spPr>
          <a:xfrm flipH="1" flipV="1">
            <a:off x="8903756" y="4536460"/>
            <a:ext cx="1003599" cy="744180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ED9A704-A722-1C40-919D-72E39606AD84}"/>
              </a:ext>
            </a:extLst>
          </p:cNvPr>
          <p:cNvCxnSpPr>
            <a:cxnSpLocks/>
          </p:cNvCxnSpPr>
          <p:nvPr/>
        </p:nvCxnSpPr>
        <p:spPr>
          <a:xfrm flipH="1">
            <a:off x="9907355" y="4632389"/>
            <a:ext cx="1122673" cy="642952"/>
          </a:xfrm>
          <a:prstGeom prst="line">
            <a:avLst/>
          </a:prstGeom>
          <a:ln w="19050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370600-00B4-6C48-BC4C-98D76F9BC227}"/>
              </a:ext>
            </a:extLst>
          </p:cNvPr>
          <p:cNvCxnSpPr>
            <a:cxnSpLocks/>
          </p:cNvCxnSpPr>
          <p:nvPr/>
        </p:nvCxnSpPr>
        <p:spPr>
          <a:xfrm flipH="1" flipV="1">
            <a:off x="8899916" y="4536460"/>
            <a:ext cx="7680" cy="3879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F3BE17D-A911-AC44-96DE-CEB21F793482}"/>
              </a:ext>
            </a:extLst>
          </p:cNvPr>
          <p:cNvCxnSpPr>
            <a:cxnSpLocks/>
          </p:cNvCxnSpPr>
          <p:nvPr/>
        </p:nvCxnSpPr>
        <p:spPr>
          <a:xfrm flipH="1">
            <a:off x="9907539" y="4924370"/>
            <a:ext cx="692" cy="358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620DF8-F310-F641-A05B-575A1DB23B5F}"/>
              </a:ext>
            </a:extLst>
          </p:cNvPr>
          <p:cNvCxnSpPr>
            <a:cxnSpLocks/>
          </p:cNvCxnSpPr>
          <p:nvPr/>
        </p:nvCxnSpPr>
        <p:spPr>
          <a:xfrm flipV="1">
            <a:off x="11023488" y="4632389"/>
            <a:ext cx="121" cy="291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49F69C0-96E1-F441-9312-547D22922488}"/>
              </a:ext>
            </a:extLst>
          </p:cNvPr>
          <p:cNvSpPr txBox="1"/>
          <p:nvPr/>
        </p:nvSpPr>
        <p:spPr>
          <a:xfrm>
            <a:off x="9080260" y="242888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Torsion</a:t>
            </a:r>
          </a:p>
          <a:p>
            <a:r>
              <a:rPr lang="en-GB" sz="1000" dirty="0"/>
              <a:t>damper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E29CE2-306C-F94D-B3A9-1ABEEB9B381C}"/>
              </a:ext>
            </a:extLst>
          </p:cNvPr>
          <p:cNvSpPr txBox="1"/>
          <p:nvPr/>
        </p:nvSpPr>
        <p:spPr>
          <a:xfrm>
            <a:off x="10124237" y="2428885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Drive-</a:t>
            </a:r>
          </a:p>
          <a:p>
            <a:pPr algn="ctr"/>
            <a:r>
              <a:rPr lang="en-GB" sz="1000" dirty="0"/>
              <a:t>train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4C60F4-A204-A04B-AD94-352E7855E3B5}"/>
              </a:ext>
            </a:extLst>
          </p:cNvPr>
          <p:cNvSpPr txBox="1"/>
          <p:nvPr/>
        </p:nvSpPr>
        <p:spPr>
          <a:xfrm rot="16200000">
            <a:off x="8261391" y="2171087"/>
            <a:ext cx="1220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Engine inertia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85D5C2-2604-934C-9CCF-FE078062E3BB}"/>
              </a:ext>
            </a:extLst>
          </p:cNvPr>
          <p:cNvSpPr txBox="1"/>
          <p:nvPr/>
        </p:nvSpPr>
        <p:spPr>
          <a:xfrm rot="16200000">
            <a:off x="9432031" y="2137593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Transmission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11797B-9EC0-DE48-AFD5-522B90EA7993}"/>
              </a:ext>
            </a:extLst>
          </p:cNvPr>
          <p:cNvSpPr txBox="1"/>
          <p:nvPr/>
        </p:nvSpPr>
        <p:spPr>
          <a:xfrm rot="16200000">
            <a:off x="10570617" y="2142442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Vehicle inertia</a:t>
            </a:r>
          </a:p>
        </p:txBody>
      </p: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69FB697E-5E94-6245-BA1D-69FA483965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431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Three main modes;</a:t>
            </a:r>
          </a:p>
          <a:p>
            <a:pPr lvl="1"/>
            <a:r>
              <a:rPr lang="en-GB" dirty="0"/>
              <a:t>Shuffle (4-12 Hz)</a:t>
            </a:r>
          </a:p>
          <a:p>
            <a:pPr lvl="1"/>
            <a:r>
              <a:rPr lang="en-GB" dirty="0"/>
              <a:t>Rattle (40 – 80 Hz)</a:t>
            </a:r>
          </a:p>
          <a:p>
            <a:pPr lvl="1"/>
            <a:r>
              <a:rPr lang="en-GB" dirty="0"/>
              <a:t>Rigid body rotation</a:t>
            </a:r>
          </a:p>
          <a:p>
            <a:r>
              <a:rPr lang="en-GB" dirty="0"/>
              <a:t>And others;</a:t>
            </a:r>
          </a:p>
          <a:p>
            <a:pPr lvl="1"/>
            <a:r>
              <a:rPr lang="en-GB" dirty="0"/>
              <a:t>Boom (interior compartment)</a:t>
            </a:r>
          </a:p>
          <a:p>
            <a:pPr lvl="1"/>
            <a:r>
              <a:rPr lang="en-GB" dirty="0"/>
              <a:t>Judder (low frequency on clutch engagement)</a:t>
            </a:r>
          </a:p>
          <a:p>
            <a:pPr lvl="1"/>
            <a:r>
              <a:rPr lang="en-GB" dirty="0"/>
              <a:t>Clonk (lash in driveline)</a:t>
            </a:r>
          </a:p>
        </p:txBody>
      </p:sp>
    </p:spTree>
    <p:extLst>
      <p:ext uri="{BB962C8B-B14F-4D97-AF65-F5344CB8AC3E}">
        <p14:creationId xmlns:p14="http://schemas.microsoft.com/office/powerpoint/2010/main" val="30318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FF6-EB8F-5D4A-A198-DBB005C5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F260-19F9-BB4E-A996-B0A5676B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07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Three, four, six, …, twenty mass models</a:t>
            </a:r>
          </a:p>
          <a:p>
            <a:pPr lvl="1"/>
            <a:r>
              <a:rPr lang="en-GB" dirty="0"/>
              <a:t>Complexity driven by requirements</a:t>
            </a:r>
          </a:p>
          <a:p>
            <a:r>
              <a:rPr lang="en-GB" dirty="0"/>
              <a:t>Can add masses to suit</a:t>
            </a:r>
          </a:p>
          <a:p>
            <a:r>
              <a:rPr lang="en-GB" dirty="0"/>
              <a:t>Other components in the drivetrain are important</a:t>
            </a:r>
          </a:p>
          <a:p>
            <a:pPr lvl="1"/>
            <a:r>
              <a:rPr lang="en-GB" dirty="0"/>
              <a:t>Clutch </a:t>
            </a:r>
          </a:p>
          <a:p>
            <a:pPr lvl="1"/>
            <a:r>
              <a:rPr lang="en-GB" dirty="0"/>
              <a:t>Differential</a:t>
            </a:r>
          </a:p>
          <a:p>
            <a:pPr lvl="1"/>
            <a:r>
              <a:rPr lang="en-GB" dirty="0"/>
              <a:t>Actuators and related controls</a:t>
            </a:r>
          </a:p>
          <a:p>
            <a:pPr lvl="1"/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6B1369-7F84-D246-B168-15E662C0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97" y="1360452"/>
            <a:ext cx="3119301" cy="1254097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83CA71B-810D-7C46-92AA-D7C73A043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79" y="3212406"/>
            <a:ext cx="3119301" cy="79944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14F0CF1-6CD9-484E-AC00-8402A01CD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7" y="4731332"/>
            <a:ext cx="3398863" cy="10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A4F2-EA48-7442-B512-30BE84C5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Standardised components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ED44FF7-952E-1B4A-813C-29F0C7E50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5" y="2213449"/>
            <a:ext cx="3352499" cy="1648770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D915B9F-A81F-0C40-A651-F1D9D16C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13" y="2367268"/>
            <a:ext cx="4294477" cy="1341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36BAC-903B-7D43-AE4E-6B3AD7F4BAAD}"/>
              </a:ext>
            </a:extLst>
          </p:cNvPr>
          <p:cNvSpPr txBox="1"/>
          <p:nvPr/>
        </p:nvSpPr>
        <p:spPr>
          <a:xfrm>
            <a:off x="1828801" y="420031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Spring-damper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8C7FD-679C-5B4D-B0A4-8B21C66361C4}"/>
              </a:ext>
            </a:extLst>
          </p:cNvPr>
          <p:cNvSpPr txBox="1"/>
          <p:nvPr/>
        </p:nvSpPr>
        <p:spPr>
          <a:xfrm>
            <a:off x="7701165" y="419796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</a:t>
            </a:r>
          </a:p>
        </p:txBody>
      </p:sp>
    </p:spTree>
    <p:extLst>
      <p:ext uri="{BB962C8B-B14F-4D97-AF65-F5344CB8AC3E}">
        <p14:creationId xmlns:p14="http://schemas.microsoft.com/office/powerpoint/2010/main" val="4359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E9DA-45D7-B043-9AC9-C51A905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to step input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DD94F2-5CFC-9146-9B46-F76A490A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03" y="1614114"/>
            <a:ext cx="3258333" cy="44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166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Vehicle Dynamics and Simulation</vt:lpstr>
      <vt:lpstr>Lecture overview</vt:lpstr>
      <vt:lpstr>The Drivetrain System</vt:lpstr>
      <vt:lpstr>The Drivetrain System</vt:lpstr>
      <vt:lpstr>The Drivetrain System</vt:lpstr>
      <vt:lpstr>The simplest useful model</vt:lpstr>
      <vt:lpstr>More advanced models</vt:lpstr>
      <vt:lpstr>Standardised components</vt:lpstr>
      <vt:lpstr>Response to step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78</cp:revision>
  <cp:lastPrinted>2015-11-09T09:48:03Z</cp:lastPrinted>
  <dcterms:created xsi:type="dcterms:W3CDTF">2015-10-02T12:52:51Z</dcterms:created>
  <dcterms:modified xsi:type="dcterms:W3CDTF">2021-10-20T15:02:34Z</dcterms:modified>
</cp:coreProperties>
</file>