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  <p:sldId id="261" r:id="rId4"/>
    <p:sldId id="262" r:id="rId5"/>
    <p:sldId id="256" r:id="rId6"/>
    <p:sldId id="257" r:id="rId7"/>
    <p:sldId id="258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0" d="100"/>
          <a:sy n="70" d="100"/>
        </p:scale>
        <p:origin x="-1097" y="1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AA834-89FB-7045-BDBA-BC9F08E2224C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AE34-E39E-EB42-B202-8F26D7CA8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15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AA834-89FB-7045-BDBA-BC9F08E2224C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AE34-E39E-EB42-B202-8F26D7CA8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16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AA834-89FB-7045-BDBA-BC9F08E2224C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AE34-E39E-EB42-B202-8F26D7CA8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28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AA834-89FB-7045-BDBA-BC9F08E2224C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AE34-E39E-EB42-B202-8F26D7CA8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29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AA834-89FB-7045-BDBA-BC9F08E2224C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AE34-E39E-EB42-B202-8F26D7CA8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45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AA834-89FB-7045-BDBA-BC9F08E2224C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AE34-E39E-EB42-B202-8F26D7CA8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8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AA834-89FB-7045-BDBA-BC9F08E2224C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AE34-E39E-EB42-B202-8F26D7CA8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403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AA834-89FB-7045-BDBA-BC9F08E2224C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AE34-E39E-EB42-B202-8F26D7CA8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0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AA834-89FB-7045-BDBA-BC9F08E2224C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AE34-E39E-EB42-B202-8F26D7CA8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82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AA834-89FB-7045-BDBA-BC9F08E2224C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AE34-E39E-EB42-B202-8F26D7CA8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47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AA834-89FB-7045-BDBA-BC9F08E2224C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AE34-E39E-EB42-B202-8F26D7CA8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39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AA834-89FB-7045-BDBA-BC9F08E2224C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CAE34-E39E-EB42-B202-8F26D7CA8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Bahnschrift SemiLight" panose="020B0502040204020203" pitchFamily="34" charset="0"/>
              </a:rPr>
              <a:t>Predicting plasticity outcomes based on LFP magnitude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Bahnschrift SemiLight" panose="020B0502040204020203" pitchFamily="34" charset="0"/>
              </a:rPr>
              <a:t>Sebastiano </a:t>
            </a:r>
            <a:r>
              <a:rPr lang="en-US" dirty="0" err="1">
                <a:latin typeface="Bahnschrift SemiLight" panose="020B0502040204020203" pitchFamily="34" charset="0"/>
              </a:rPr>
              <a:t>Bariselli</a:t>
            </a:r>
            <a:r>
              <a:rPr lang="en-US" dirty="0">
                <a:latin typeface="Bahnschrift SemiLight" panose="020B0502040204020203" pitchFamily="34" charset="0"/>
              </a:rPr>
              <a:t> &amp;</a:t>
            </a:r>
          </a:p>
          <a:p>
            <a:r>
              <a:rPr lang="en-US" dirty="0">
                <a:latin typeface="Bahnschrift SemiLight" panose="020B0502040204020203" pitchFamily="34" charset="0"/>
              </a:rPr>
              <a:t>Bridget </a:t>
            </a:r>
            <a:r>
              <a:rPr lang="en-US" dirty="0" err="1">
                <a:latin typeface="Bahnschrift SemiLight" panose="020B0502040204020203" pitchFamily="34" charset="0"/>
              </a:rPr>
              <a:t>Matikainen-Ankney</a:t>
            </a:r>
            <a:endParaRPr lang="en-US" dirty="0">
              <a:latin typeface="Bahnschrift SemiLight" panose="020B0502040204020203" pitchFamily="34" charset="0"/>
            </a:endParaRPr>
          </a:p>
          <a:p>
            <a:r>
              <a:rPr lang="en-US" dirty="0">
                <a:latin typeface="Bahnschrift SemiLight" panose="020B0502040204020203" pitchFamily="34" charset="0"/>
              </a:rPr>
              <a:t>BIOF309, Spring 2018</a:t>
            </a:r>
          </a:p>
        </p:txBody>
      </p:sp>
    </p:spTree>
    <p:extLst>
      <p:ext uri="{BB962C8B-B14F-4D97-AF65-F5344CB8AC3E}">
        <p14:creationId xmlns:p14="http://schemas.microsoft.com/office/powerpoint/2010/main" val="2523062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0422"/>
            <a:ext cx="8229600" cy="1143000"/>
          </a:xfrm>
        </p:spPr>
        <p:txBody>
          <a:bodyPr/>
          <a:lstStyle/>
          <a:p>
            <a:r>
              <a:rPr lang="en-US" dirty="0">
                <a:latin typeface="Bahnschrift SemiLight" panose="020B0502040204020203" pitchFamily="34" charset="0"/>
              </a:rPr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877" y="811228"/>
            <a:ext cx="8512821" cy="163256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Bahnschrift SemiLight" panose="020B0502040204020203" pitchFamily="34" charset="0"/>
              </a:rPr>
              <a:t>Neural plasticity:</a:t>
            </a:r>
          </a:p>
          <a:p>
            <a:pPr marL="457200" lvl="1" indent="0">
              <a:buNone/>
            </a:pPr>
            <a:r>
              <a:rPr lang="en-US" i="1" dirty="0">
                <a:latin typeface="Bahnschrift SemiLight" panose="020B0502040204020203" pitchFamily="34" charset="0"/>
              </a:rPr>
              <a:t>The ability of connections between neurons to change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1F7E149-631D-4FBC-9106-39B29633A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875" y="2921226"/>
            <a:ext cx="3784308" cy="22212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0AEC300-BFC6-4EE0-9F81-CEE564880A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929"/>
          <a:stretch/>
        </p:blipFill>
        <p:spPr>
          <a:xfrm>
            <a:off x="4968084" y="2888857"/>
            <a:ext cx="3718716" cy="39355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BDEB3C3-61AE-4FAA-9EEB-A2D82DB82D99}"/>
              </a:ext>
            </a:extLst>
          </p:cNvPr>
          <p:cNvSpPr txBox="1"/>
          <p:nvPr/>
        </p:nvSpPr>
        <p:spPr>
          <a:xfrm>
            <a:off x="633246" y="2522184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ED2592D-BCE0-44F6-AF21-D2A8E83CD253}"/>
              </a:ext>
            </a:extLst>
          </p:cNvPr>
          <p:cNvSpPr txBox="1"/>
          <p:nvPr/>
        </p:nvSpPr>
        <p:spPr>
          <a:xfrm>
            <a:off x="633246" y="4878697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B4A4357-FC2B-4B41-A4E8-8EE9B10611F3}"/>
              </a:ext>
            </a:extLst>
          </p:cNvPr>
          <p:cNvSpPr txBox="1"/>
          <p:nvPr/>
        </p:nvSpPr>
        <p:spPr>
          <a:xfrm>
            <a:off x="4988314" y="2522184"/>
            <a:ext cx="314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543E8D41-D3E5-4014-8830-17116D9389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427" r="75442" b="75133"/>
          <a:stretch/>
        </p:blipFill>
        <p:spPr>
          <a:xfrm>
            <a:off x="633246" y="5717023"/>
            <a:ext cx="3461874" cy="74851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0A3E8EFF-EF0C-46D1-810F-353B33F091CF}"/>
              </a:ext>
            </a:extLst>
          </p:cNvPr>
          <p:cNvSpPr txBox="1"/>
          <p:nvPr/>
        </p:nvSpPr>
        <p:spPr>
          <a:xfrm>
            <a:off x="1389322" y="5431103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E7D4045-F373-444E-9E6B-7D2C9EA2E0EF}"/>
              </a:ext>
            </a:extLst>
          </p:cNvPr>
          <p:cNvSpPr txBox="1"/>
          <p:nvPr/>
        </p:nvSpPr>
        <p:spPr>
          <a:xfrm>
            <a:off x="3154545" y="54365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</a:t>
            </a:r>
          </a:p>
        </p:txBody>
      </p:sp>
    </p:spTree>
    <p:extLst>
      <p:ext uri="{BB962C8B-B14F-4D97-AF65-F5344CB8AC3E}">
        <p14:creationId xmlns:p14="http://schemas.microsoft.com/office/powerpoint/2010/main" val="2039654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Light" panose="020B0502040204020203" pitchFamily="34" charset="0"/>
              </a:rPr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42" y="2979893"/>
            <a:ext cx="8229600" cy="153546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i="1" dirty="0">
                <a:latin typeface="Bahnschrift SemiLight" panose="020B0502040204020203" pitchFamily="34" charset="0"/>
              </a:rPr>
              <a:t>Can we predict plasticity outcomes based on local field potential magnitude during PRE period? </a:t>
            </a:r>
            <a:endParaRPr lang="en-US" i="1" dirty="0">
              <a:effectLst/>
              <a:latin typeface="Bahnschrift SemiLight" panose="020B0502040204020203" pitchFamily="34" charset="0"/>
            </a:endParaRPr>
          </a:p>
          <a:p>
            <a:endParaRPr lang="en-US" i="1" dirty="0"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147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Light" panose="020B0502040204020203" pitchFamily="34" charset="0"/>
              </a:rPr>
              <a:t>Project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>
                <a:latin typeface="Bahnschrift SemiLight" panose="020B0502040204020203" pitchFamily="34" charset="0"/>
              </a:rPr>
              <a:t>Import data </a:t>
            </a:r>
          </a:p>
          <a:p>
            <a:pPr fontAlgn="base"/>
            <a:r>
              <a:rPr lang="en-US" dirty="0">
                <a:latin typeface="Bahnschrift SemiLight" panose="020B0502040204020203" pitchFamily="34" charset="0"/>
              </a:rPr>
              <a:t>Clean data (outliers)</a:t>
            </a:r>
          </a:p>
          <a:p>
            <a:pPr fontAlgn="base"/>
            <a:r>
              <a:rPr lang="en-US" dirty="0">
                <a:latin typeface="Bahnschrift SemiLight" panose="020B0502040204020203" pitchFamily="34" charset="0"/>
              </a:rPr>
              <a:t>Data visualization</a:t>
            </a:r>
          </a:p>
          <a:p>
            <a:pPr fontAlgn="base"/>
            <a:r>
              <a:rPr lang="en-US" dirty="0">
                <a:latin typeface="Bahnschrift SemiLight" panose="020B0502040204020203" pitchFamily="34" charset="0"/>
              </a:rPr>
              <a:t>Use prediction model </a:t>
            </a:r>
          </a:p>
          <a:p>
            <a:pPr marL="0" indent="0">
              <a:buNone/>
            </a:pPr>
            <a:endParaRPr lang="en-US" dirty="0"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058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6900" y="174625"/>
            <a:ext cx="7772400" cy="76517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Bahnschrift SemiLight" panose="020B0502040204020203" pitchFamily="34" charset="0"/>
              </a:rPr>
              <a:t>IMPORT DATA</a:t>
            </a:r>
            <a:endParaRPr lang="en-US" sz="3200" i="1" dirty="0">
              <a:latin typeface="Bahnschrift SemiLight" panose="020B0502040204020203" pitchFamily="34" charset="0"/>
            </a:endParaRPr>
          </a:p>
        </p:txBody>
      </p:sp>
      <p:pic>
        <p:nvPicPr>
          <p:cNvPr id="4" name="Picture 3" descr="Screen Shot 2018-04-30 at 16.13.1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9800"/>
            <a:ext cx="9144000" cy="3809230"/>
          </a:xfrm>
          <a:prstGeom prst="rect">
            <a:avLst/>
          </a:prstGeom>
        </p:spPr>
      </p:pic>
      <p:pic>
        <p:nvPicPr>
          <p:cNvPr id="7" name="Picture 6" descr="Screen Shot 2018-04-30 at 16.15.2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275" y="4165600"/>
            <a:ext cx="3945725" cy="25400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6159500" y="3733800"/>
            <a:ext cx="127000" cy="53340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7023100" y="3733800"/>
            <a:ext cx="127000" cy="53340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 txBox="1">
            <a:spLocks/>
          </p:cNvSpPr>
          <p:nvPr/>
        </p:nvSpPr>
        <p:spPr>
          <a:xfrm>
            <a:off x="4991100" y="3121025"/>
            <a:ext cx="3505200" cy="765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FF0000"/>
                </a:solidFill>
              </a:rPr>
              <a:t>Outliers?</a:t>
            </a:r>
          </a:p>
        </p:txBody>
      </p:sp>
    </p:spTree>
    <p:extLst>
      <p:ext uri="{BB962C8B-B14F-4D97-AF65-F5344CB8AC3E}">
        <p14:creationId xmlns:p14="http://schemas.microsoft.com/office/powerpoint/2010/main" val="2461073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96900" y="138549"/>
            <a:ext cx="7772400" cy="660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Bahnschrift SemiLight" panose="020B0502040204020203" pitchFamily="34" charset="0"/>
              </a:rPr>
              <a:t>CLEANING THE DATAFRAME</a:t>
            </a:r>
          </a:p>
        </p:txBody>
      </p:sp>
      <p:pic>
        <p:nvPicPr>
          <p:cNvPr id="6" name="Picture 5" descr="Screen Shot 2018-04-30 at 16.17.4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773549"/>
            <a:ext cx="8458200" cy="4369809"/>
          </a:xfrm>
          <a:prstGeom prst="rect">
            <a:avLst/>
          </a:prstGeom>
        </p:spPr>
      </p:pic>
      <p:pic>
        <p:nvPicPr>
          <p:cNvPr id="8" name="Picture 7" descr="Screen Shot 2018-04-30 at 16.19.2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01930"/>
            <a:ext cx="8458200" cy="1049080"/>
          </a:xfrm>
          <a:prstGeom prst="rect">
            <a:avLst/>
          </a:prstGeom>
        </p:spPr>
      </p:pic>
      <p:pic>
        <p:nvPicPr>
          <p:cNvPr id="9" name="Picture 8" descr="Screen Shot 2018-04-30 at 16.20.0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800" y="3517900"/>
            <a:ext cx="5156200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602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96900" y="138548"/>
            <a:ext cx="7772400" cy="945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Bahnschrift SemiLight" panose="020B0502040204020203" pitchFamily="34" charset="0"/>
              </a:rPr>
              <a:t>Is there a plasticity? </a:t>
            </a:r>
          </a:p>
        </p:txBody>
      </p:sp>
      <p:pic>
        <p:nvPicPr>
          <p:cNvPr id="5" name="Picture 4" descr="Screen Shot 2018-04-30 at 16.32.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3786"/>
            <a:ext cx="9144000" cy="626429"/>
          </a:xfrm>
          <a:prstGeom prst="rect">
            <a:avLst/>
          </a:prstGeom>
        </p:spPr>
      </p:pic>
      <p:pic>
        <p:nvPicPr>
          <p:cNvPr id="7" name="Picture 6" descr="Screen Shot 2018-04-30 at 16.32.5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1" y="1854201"/>
            <a:ext cx="2907916" cy="3619500"/>
          </a:xfrm>
          <a:prstGeom prst="rect">
            <a:avLst/>
          </a:prstGeom>
        </p:spPr>
      </p:pic>
      <p:pic>
        <p:nvPicPr>
          <p:cNvPr id="9" name="Picture 8" descr="Screen Shot 2018-04-30 at 16.33.1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701527"/>
            <a:ext cx="8216900" cy="42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293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Light" panose="020B0502040204020203" pitchFamily="34" charset="0"/>
              </a:rPr>
              <a:t>Regression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800" dirty="0" err="1">
                <a:latin typeface="Bahnschrift SemiLight" panose="020B0502040204020203" pitchFamily="34" charset="0"/>
              </a:rPr>
              <a:t>Regression</a:t>
            </a:r>
            <a:r>
              <a:rPr lang="fr-FR" sz="1800" dirty="0">
                <a:latin typeface="Bahnschrift SemiLight" panose="020B0502040204020203" pitchFamily="34" charset="0"/>
              </a:rPr>
              <a:t>: % Change = [ 6.55694474] *</a:t>
            </a:r>
            <a:r>
              <a:rPr lang="fr-FR" sz="1800" dirty="0" err="1">
                <a:latin typeface="Bahnschrift SemiLight" panose="020B0502040204020203" pitchFamily="34" charset="0"/>
              </a:rPr>
              <a:t>Pre-stim</a:t>
            </a:r>
            <a:r>
              <a:rPr lang="fr-FR" sz="1800" dirty="0">
                <a:latin typeface="Bahnschrift SemiLight" panose="020B0502040204020203" pitchFamily="34" charset="0"/>
              </a:rPr>
              <a:t> </a:t>
            </a:r>
            <a:r>
              <a:rPr lang="fr-FR" sz="1800" dirty="0" err="1">
                <a:latin typeface="Bahnschrift SemiLight" panose="020B0502040204020203" pitchFamily="34" charset="0"/>
              </a:rPr>
              <a:t>response</a:t>
            </a:r>
            <a:r>
              <a:rPr lang="fr-FR" sz="1800" dirty="0">
                <a:latin typeface="Bahnschrift SemiLight" panose="020B0502040204020203" pitchFamily="34" charset="0"/>
              </a:rPr>
              <a:t> amplitude + 0.954975708918 </a:t>
            </a:r>
          </a:p>
          <a:p>
            <a:r>
              <a:rPr lang="fr-FR" sz="1800" dirty="0">
                <a:latin typeface="Bahnschrift SemiLight" panose="020B0502040204020203" pitchFamily="34" charset="0"/>
              </a:rPr>
              <a:t>R </a:t>
            </a:r>
            <a:r>
              <a:rPr lang="fr-FR" sz="1800" dirty="0" err="1">
                <a:latin typeface="Bahnschrift SemiLight" panose="020B0502040204020203" pitchFamily="34" charset="0"/>
              </a:rPr>
              <a:t>squared</a:t>
            </a:r>
            <a:r>
              <a:rPr lang="fr-FR" sz="1800" dirty="0">
                <a:latin typeface="Bahnschrift SemiLight" panose="020B0502040204020203" pitchFamily="34" charset="0"/>
              </a:rPr>
              <a:t> = 0.471091816409</a:t>
            </a:r>
          </a:p>
          <a:p>
            <a:endParaRPr lang="en-US" sz="1800" dirty="0">
              <a:latin typeface="Bahnschrift SemiLight" panose="020B0502040204020203" pitchFamily="34" charset="0"/>
            </a:endParaRPr>
          </a:p>
        </p:txBody>
      </p:sp>
      <p:pic>
        <p:nvPicPr>
          <p:cNvPr id="1026" name="Picture 2" descr="C:\Users\BAMA\Desktop\regressio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743200"/>
            <a:ext cx="5056188" cy="353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2364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65FD5423-380B-4E43-ABCA-0DF4A9737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>
                <a:latin typeface="Bahnschrift SemiLight" panose="020B0502040204020203" pitchFamily="34" charset="0"/>
              </a:rPr>
              <a:t>Conclusions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22203B9-9B65-430F-ABE3-736490098101}"/>
              </a:ext>
            </a:extLst>
          </p:cNvPr>
          <p:cNvSpPr txBox="1"/>
          <p:nvPr/>
        </p:nvSpPr>
        <p:spPr>
          <a:xfrm>
            <a:off x="173979" y="2358828"/>
            <a:ext cx="87353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AutoNum type="arabicParenR"/>
            </a:pPr>
            <a:r>
              <a:rPr lang="en-US" sz="2400" dirty="0">
                <a:latin typeface="Bahnschrift SemiLight" panose="020B0502040204020203" pitchFamily="34" charset="0"/>
              </a:rPr>
              <a:t>LFP magnitude at PRE does predict plasticity outcomes given a linear models (R2 = 0.47).</a:t>
            </a:r>
          </a:p>
          <a:p>
            <a:pPr algn="ctr"/>
            <a:endParaRPr lang="en-US" sz="2400" dirty="0">
              <a:latin typeface="Bahnschrift SemiLight" panose="020B0502040204020203" pitchFamily="34" charset="0"/>
            </a:endParaRPr>
          </a:p>
          <a:p>
            <a:pPr algn="ctr"/>
            <a:r>
              <a:rPr lang="en-US" sz="2400" dirty="0">
                <a:latin typeface="Bahnschrift SemiLight" panose="020B0502040204020203" pitchFamily="34" charset="0"/>
              </a:rPr>
              <a:t>2) This code will be used to organize and analyze neural data. </a:t>
            </a:r>
          </a:p>
          <a:p>
            <a:pPr algn="ctr"/>
            <a:endParaRPr lang="en-US" sz="2400" dirty="0">
              <a:latin typeface="Bahnschrift SemiLight" panose="020B0502040204020203" pitchFamily="34" charset="0"/>
            </a:endParaRPr>
          </a:p>
          <a:p>
            <a:pPr algn="ctr"/>
            <a:endParaRPr lang="en-US" sz="2400" dirty="0"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266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127</Words>
  <Application>Microsoft Office PowerPoint</Application>
  <PresentationFormat>On-screen Show (4:3)</PresentationFormat>
  <Paragraphs>30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Predicting plasticity outcomes based on LFP magnitude </vt:lpstr>
      <vt:lpstr>Background</vt:lpstr>
      <vt:lpstr>Question</vt:lpstr>
      <vt:lpstr>Project goals</vt:lpstr>
      <vt:lpstr>IMPORT DATA</vt:lpstr>
      <vt:lpstr>PowerPoint Presentation</vt:lpstr>
      <vt:lpstr>PowerPoint Presentation</vt:lpstr>
      <vt:lpstr>Regression analysis</vt:lpstr>
      <vt:lpstr>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 THE DATA Import .csv files as dataframe and plot to visualize data</dc:title>
  <dc:creator>Sebastiano Bariselli</dc:creator>
  <cp:lastModifiedBy>BAMA</cp:lastModifiedBy>
  <cp:revision>8</cp:revision>
  <dcterms:created xsi:type="dcterms:W3CDTF">2018-04-30T20:13:29Z</dcterms:created>
  <dcterms:modified xsi:type="dcterms:W3CDTF">2018-05-08T20:42:11Z</dcterms:modified>
</cp:coreProperties>
</file>