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66" r:id="rId2"/>
    <p:sldId id="265" r:id="rId3"/>
    <p:sldId id="25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8CABE1-A2A3-429A-B5D7-D067B4C4940F}"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321985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CABE1-A2A3-429A-B5D7-D067B4C4940F}"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128431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8CABE1-A2A3-429A-B5D7-D067B4C4940F}"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848738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8CABE1-A2A3-429A-B5D7-D067B4C4940F}"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38391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8CABE1-A2A3-429A-B5D7-D067B4C4940F}"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2746760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8CABE1-A2A3-429A-B5D7-D067B4C4940F}" type="datetimeFigureOut">
              <a:rPr lang="en-US" smtClean="0"/>
              <a:t>9/26/2023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2543870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8CABE1-A2A3-429A-B5D7-D067B4C4940F}" type="datetimeFigureOut">
              <a:rPr lang="en-US" smtClean="0"/>
              <a:t>9/26/2023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1037256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8CABE1-A2A3-429A-B5D7-D067B4C4940F}"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1630682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8CABE1-A2A3-429A-B5D7-D067B4C4940F}"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284404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88CABE1-A2A3-429A-B5D7-D067B4C4940F}"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305223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8CABE1-A2A3-429A-B5D7-D067B4C4940F}"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86269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8CABE1-A2A3-429A-B5D7-D067B4C4940F}"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370854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8CABE1-A2A3-429A-B5D7-D067B4C4940F}"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71572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88CABE1-A2A3-429A-B5D7-D067B4C4940F}" type="datetimeFigureOut">
              <a:rPr lang="en-US" smtClean="0"/>
              <a:t>9/26/2023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3745443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8CABE1-A2A3-429A-B5D7-D067B4C4940F}" type="datetimeFigureOut">
              <a:rPr lang="en-US" smtClean="0"/>
              <a:t>9/26/2023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1156314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88CABE1-A2A3-429A-B5D7-D067B4C4940F}" type="datetimeFigureOut">
              <a:rPr lang="en-US" smtClean="0"/>
              <a:t>9/26/2023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255623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CABE1-A2A3-429A-B5D7-D067B4C4940F}"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493EC-C09D-4904-B90B-6ACA0E5932E5}" type="slidenum">
              <a:rPr lang="en-US" smtClean="0"/>
              <a:t>‹#›</a:t>
            </a:fld>
            <a:endParaRPr lang="en-US"/>
          </a:p>
        </p:txBody>
      </p:sp>
    </p:spTree>
    <p:extLst>
      <p:ext uri="{BB962C8B-B14F-4D97-AF65-F5344CB8AC3E}">
        <p14:creationId xmlns:p14="http://schemas.microsoft.com/office/powerpoint/2010/main" val="29017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88CABE1-A2A3-429A-B5D7-D067B4C4940F}" type="datetimeFigureOut">
              <a:rPr lang="en-US" smtClean="0"/>
              <a:t>9/26/2023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D493EC-C09D-4904-B90B-6ACA0E5932E5}" type="slidenum">
              <a:rPr lang="en-US" smtClean="0"/>
              <a:t>‹#›</a:t>
            </a:fld>
            <a:endParaRPr lang="en-US"/>
          </a:p>
        </p:txBody>
      </p:sp>
    </p:spTree>
    <p:extLst>
      <p:ext uri="{BB962C8B-B14F-4D97-AF65-F5344CB8AC3E}">
        <p14:creationId xmlns:p14="http://schemas.microsoft.com/office/powerpoint/2010/main" val="1129949021"/>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6618" y="2116892"/>
            <a:ext cx="7273636" cy="1077218"/>
          </a:xfrm>
          <a:prstGeom prst="rect">
            <a:avLst/>
          </a:prstGeom>
          <a:noFill/>
        </p:spPr>
        <p:txBody>
          <a:bodyPr wrap="square" rtlCol="0">
            <a:spAutoFit/>
          </a:bodyPr>
          <a:lstStyle/>
          <a:p>
            <a:pPr algn="r"/>
            <a:r>
              <a:rPr lang="en-US" sz="3200" b="1" dirty="0">
                <a:solidFill>
                  <a:srgbClr val="FFFF00"/>
                </a:solidFill>
              </a:rPr>
              <a:t>PRODUCT  DEMAND PREDICTION </a:t>
            </a:r>
            <a:r>
              <a:rPr lang="en-US" sz="3200" b="1" dirty="0" smtClean="0">
                <a:solidFill>
                  <a:srgbClr val="FFFF00"/>
                </a:solidFill>
              </a:rPr>
              <a:t>WITH MACHINE </a:t>
            </a:r>
            <a:r>
              <a:rPr lang="en-US" sz="3200" b="1" dirty="0">
                <a:solidFill>
                  <a:srgbClr val="FFFF00"/>
                </a:solidFill>
              </a:rPr>
              <a:t>LEARNING </a:t>
            </a:r>
          </a:p>
        </p:txBody>
      </p:sp>
    </p:spTree>
    <p:extLst>
      <p:ext uri="{BB962C8B-B14F-4D97-AF65-F5344CB8AC3E}">
        <p14:creationId xmlns:p14="http://schemas.microsoft.com/office/powerpoint/2010/main" val="501988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153" y="147918"/>
            <a:ext cx="2076209" cy="400110"/>
          </a:xfrm>
          <a:prstGeom prst="rect">
            <a:avLst/>
          </a:prstGeom>
          <a:noFill/>
        </p:spPr>
        <p:txBody>
          <a:bodyPr wrap="none" rtlCol="0">
            <a:spAutoFit/>
          </a:bodyPr>
          <a:lstStyle/>
          <a:p>
            <a:r>
              <a:rPr lang="en-US" sz="2000" b="1" dirty="0" smtClean="0">
                <a:solidFill>
                  <a:srgbClr val="FFFF00"/>
                </a:solidFill>
              </a:rPr>
              <a:t>Model Training:</a:t>
            </a:r>
            <a:endParaRPr lang="en-US" sz="2000" b="1" dirty="0">
              <a:solidFill>
                <a:srgbClr val="FFFF00"/>
              </a:solidFill>
            </a:endParaRPr>
          </a:p>
        </p:txBody>
      </p:sp>
      <p:sp>
        <p:nvSpPr>
          <p:cNvPr id="3" name="Rectangle 2"/>
          <p:cNvSpPr/>
          <p:nvPr/>
        </p:nvSpPr>
        <p:spPr>
          <a:xfrm>
            <a:off x="215153" y="753959"/>
            <a:ext cx="10058400" cy="923330"/>
          </a:xfrm>
          <a:prstGeom prst="rect">
            <a:avLst/>
          </a:prstGeom>
        </p:spPr>
        <p:txBody>
          <a:bodyPr wrap="square">
            <a:spAutoFit/>
          </a:bodyPr>
          <a:lstStyle/>
          <a:p>
            <a:r>
              <a:rPr lang="en-US" b="1" i="0" dirty="0" smtClean="0">
                <a:solidFill>
                  <a:schemeClr val="bg2">
                    <a:lumMod val="20000"/>
                    <a:lumOff val="80000"/>
                  </a:schemeClr>
                </a:solidFill>
                <a:effectLst/>
                <a:latin typeface="Google Sans"/>
              </a:rPr>
              <a:t>Model training is the phase in the data science development lifecycle where practitioners try to fit the best combination of weights and bias to a machine learning algorithm to minimize a loss function over the prediction range.</a:t>
            </a:r>
            <a:endParaRPr lang="en-US" b="1" dirty="0">
              <a:solidFill>
                <a:schemeClr val="bg2">
                  <a:lumMod val="20000"/>
                  <a:lumOff val="80000"/>
                </a:schemeClr>
              </a:solidFill>
            </a:endParaRPr>
          </a:p>
        </p:txBody>
      </p:sp>
      <p:sp>
        <p:nvSpPr>
          <p:cNvPr id="5" name="Rectangle 4"/>
          <p:cNvSpPr/>
          <p:nvPr/>
        </p:nvSpPr>
        <p:spPr>
          <a:xfrm>
            <a:off x="331693" y="2056094"/>
            <a:ext cx="9941859" cy="1200329"/>
          </a:xfrm>
          <a:prstGeom prst="rect">
            <a:avLst/>
          </a:prstGeom>
        </p:spPr>
        <p:txBody>
          <a:bodyPr wrap="square">
            <a:spAutoFit/>
          </a:bodyPr>
          <a:lstStyle/>
          <a:p>
            <a:r>
              <a:rPr lang="en-US" b="1" i="0" dirty="0" smtClean="0">
                <a:solidFill>
                  <a:schemeClr val="bg2">
                    <a:lumMod val="20000"/>
                    <a:lumOff val="80000"/>
                  </a:schemeClr>
                </a:solidFill>
                <a:effectLst/>
                <a:latin typeface="Courier New" panose="02070309020205020404" pitchFamily="49" charset="0"/>
              </a:rPr>
              <a:t>from s k learn import datasets</a:t>
            </a:r>
            <a:r>
              <a:rPr lang="en-US" b="1" dirty="0" smtClean="0">
                <a:solidFill>
                  <a:schemeClr val="bg2">
                    <a:lumMod val="20000"/>
                    <a:lumOff val="80000"/>
                  </a:schemeClr>
                </a:solidFill>
              </a:rPr>
              <a:t/>
            </a:r>
            <a:br>
              <a:rPr lang="en-US" b="1" dirty="0" smtClean="0">
                <a:solidFill>
                  <a:schemeClr val="bg2">
                    <a:lumMod val="20000"/>
                    <a:lumOff val="80000"/>
                  </a:schemeClr>
                </a:solidFill>
              </a:rPr>
            </a:br>
            <a:r>
              <a:rPr lang="en-US" b="1" i="0" dirty="0" smtClean="0">
                <a:solidFill>
                  <a:schemeClr val="bg2">
                    <a:lumMod val="20000"/>
                    <a:lumOff val="80000"/>
                  </a:schemeClr>
                </a:solidFill>
                <a:effectLst/>
                <a:latin typeface="Courier New" panose="02070309020205020404" pitchFamily="49" charset="0"/>
              </a:rPr>
              <a:t>from s k learn . model _ selection import train _ test _ split</a:t>
            </a:r>
            <a:r>
              <a:rPr lang="en-US" b="1" dirty="0" smtClean="0">
                <a:solidFill>
                  <a:schemeClr val="bg2">
                    <a:lumMod val="20000"/>
                    <a:lumOff val="80000"/>
                  </a:schemeClr>
                </a:solidFill>
              </a:rPr>
              <a:t/>
            </a:r>
            <a:br>
              <a:rPr lang="en-US" b="1" dirty="0" smtClean="0">
                <a:solidFill>
                  <a:schemeClr val="bg2">
                    <a:lumMod val="20000"/>
                    <a:lumOff val="80000"/>
                  </a:schemeClr>
                </a:solidFill>
              </a:rPr>
            </a:br>
            <a:r>
              <a:rPr lang="en-US" b="1" i="0" dirty="0" smtClean="0">
                <a:solidFill>
                  <a:schemeClr val="bg2">
                    <a:lumMod val="20000"/>
                    <a:lumOff val="80000"/>
                  </a:schemeClr>
                </a:solidFill>
                <a:effectLst/>
                <a:latin typeface="Courier New" panose="02070309020205020404" pitchFamily="49" charset="0"/>
              </a:rPr>
              <a:t>from s k learn. metrics import accuracy _ score</a:t>
            </a:r>
            <a:r>
              <a:rPr lang="en-US" b="1" dirty="0" smtClean="0">
                <a:solidFill>
                  <a:schemeClr val="bg2">
                    <a:lumMod val="20000"/>
                    <a:lumOff val="80000"/>
                  </a:schemeClr>
                </a:solidFill>
              </a:rPr>
              <a:t/>
            </a:r>
            <a:br>
              <a:rPr lang="en-US" b="1" dirty="0" smtClean="0">
                <a:solidFill>
                  <a:schemeClr val="bg2">
                    <a:lumMod val="20000"/>
                    <a:lumOff val="80000"/>
                  </a:schemeClr>
                </a:solidFill>
              </a:rPr>
            </a:br>
            <a:r>
              <a:rPr lang="en-US" b="1" i="0" dirty="0" smtClean="0">
                <a:solidFill>
                  <a:schemeClr val="bg2">
                    <a:lumMod val="20000"/>
                    <a:lumOff val="80000"/>
                  </a:schemeClr>
                </a:solidFill>
                <a:effectLst/>
                <a:latin typeface="Courier New" panose="02070309020205020404" pitchFamily="49" charset="0"/>
              </a:rPr>
              <a:t>from s k learn .tree import Decision Tree Classifier</a:t>
            </a:r>
            <a:endParaRPr lang="en-US" b="1" dirty="0">
              <a:solidFill>
                <a:schemeClr val="bg2">
                  <a:lumMod val="20000"/>
                  <a:lumOff val="80000"/>
                </a:schemeClr>
              </a:solidFill>
            </a:endParaRPr>
          </a:p>
        </p:txBody>
      </p:sp>
      <p:sp>
        <p:nvSpPr>
          <p:cNvPr id="6" name="Rectangle 5"/>
          <p:cNvSpPr/>
          <p:nvPr/>
        </p:nvSpPr>
        <p:spPr>
          <a:xfrm>
            <a:off x="331693" y="3316579"/>
            <a:ext cx="10425953" cy="923330"/>
          </a:xfrm>
          <a:prstGeom prst="rect">
            <a:avLst/>
          </a:prstGeom>
        </p:spPr>
        <p:txBody>
          <a:bodyPr wrap="square">
            <a:spAutoFit/>
          </a:bodyPr>
          <a:lstStyle/>
          <a:p>
            <a:r>
              <a:rPr lang="en-US" b="1" i="0" dirty="0" smtClean="0">
                <a:solidFill>
                  <a:schemeClr val="bg2">
                    <a:lumMod val="20000"/>
                    <a:lumOff val="80000"/>
                  </a:schemeClr>
                </a:solidFill>
                <a:effectLst/>
                <a:latin typeface="Courier New" panose="02070309020205020404" pitchFamily="49" charset="0"/>
              </a:rPr>
              <a:t>data = datasets .load _ wine(as _ frame = True)</a:t>
            </a:r>
            <a:r>
              <a:rPr lang="en-US" b="1" dirty="0" smtClean="0">
                <a:solidFill>
                  <a:schemeClr val="bg2">
                    <a:lumMod val="20000"/>
                    <a:lumOff val="80000"/>
                  </a:schemeClr>
                </a:solidFill>
              </a:rPr>
              <a:t/>
            </a:r>
            <a:br>
              <a:rPr lang="en-US" b="1" dirty="0" smtClean="0">
                <a:solidFill>
                  <a:schemeClr val="bg2">
                    <a:lumMod val="20000"/>
                    <a:lumOff val="80000"/>
                  </a:schemeClr>
                </a:solidFill>
              </a:rPr>
            </a:br>
            <a:r>
              <a:rPr lang="en-US" b="1" i="0" dirty="0" smtClean="0">
                <a:solidFill>
                  <a:schemeClr val="bg2">
                    <a:lumMod val="20000"/>
                    <a:lumOff val="80000"/>
                  </a:schemeClr>
                </a:solidFill>
                <a:effectLst/>
                <a:latin typeface="Courier New" panose="02070309020205020404" pitchFamily="49" charset="0"/>
              </a:rPr>
              <a:t>X = data . data</a:t>
            </a:r>
            <a:r>
              <a:rPr lang="en-US" b="1" dirty="0" smtClean="0">
                <a:solidFill>
                  <a:schemeClr val="bg2">
                    <a:lumMod val="20000"/>
                    <a:lumOff val="80000"/>
                  </a:schemeClr>
                </a:solidFill>
              </a:rPr>
              <a:t/>
            </a:r>
            <a:br>
              <a:rPr lang="en-US" b="1" dirty="0" smtClean="0">
                <a:solidFill>
                  <a:schemeClr val="bg2">
                    <a:lumMod val="20000"/>
                    <a:lumOff val="80000"/>
                  </a:schemeClr>
                </a:solidFill>
              </a:rPr>
            </a:br>
            <a:r>
              <a:rPr lang="en-US" b="1" i="0" dirty="0" smtClean="0">
                <a:solidFill>
                  <a:schemeClr val="bg2">
                    <a:lumMod val="20000"/>
                    <a:lumOff val="80000"/>
                  </a:schemeClr>
                </a:solidFill>
                <a:effectLst/>
                <a:latin typeface="Courier New" panose="02070309020205020404" pitchFamily="49" charset="0"/>
              </a:rPr>
              <a:t>y = data . target</a:t>
            </a:r>
            <a:endParaRPr lang="en-US" b="1" dirty="0">
              <a:solidFill>
                <a:schemeClr val="bg2">
                  <a:lumMod val="20000"/>
                  <a:lumOff val="80000"/>
                </a:schemeClr>
              </a:solidFill>
            </a:endParaRPr>
          </a:p>
        </p:txBody>
      </p:sp>
      <p:sp>
        <p:nvSpPr>
          <p:cNvPr id="7" name="Rectangle 6"/>
          <p:cNvSpPr/>
          <p:nvPr/>
        </p:nvSpPr>
        <p:spPr>
          <a:xfrm>
            <a:off x="331693" y="4239909"/>
            <a:ext cx="8677836" cy="646331"/>
          </a:xfrm>
          <a:prstGeom prst="rect">
            <a:avLst/>
          </a:prstGeom>
        </p:spPr>
        <p:txBody>
          <a:bodyPr wrap="square">
            <a:spAutoFit/>
          </a:bodyPr>
          <a:lstStyle/>
          <a:p>
            <a:r>
              <a:rPr lang="en-US" b="1" i="0" dirty="0" smtClean="0">
                <a:solidFill>
                  <a:schemeClr val="bg2">
                    <a:lumMod val="20000"/>
                    <a:lumOff val="80000"/>
                  </a:schemeClr>
                </a:solidFill>
                <a:effectLst/>
                <a:latin typeface="Courier New" panose="02070309020205020404" pitchFamily="49" charset="0"/>
              </a:rPr>
              <a:t>X _ train, X _ test, y _ train, y _ test = train _ test _ split(X, y, test _ size = 0.25, random _ state = 22)</a:t>
            </a:r>
            <a:endParaRPr lang="en-US" b="1" dirty="0">
              <a:solidFill>
                <a:schemeClr val="bg2">
                  <a:lumMod val="20000"/>
                  <a:lumOff val="80000"/>
                </a:schemeClr>
              </a:solidFill>
            </a:endParaRPr>
          </a:p>
        </p:txBody>
      </p:sp>
      <p:sp>
        <p:nvSpPr>
          <p:cNvPr id="8" name="Rectangle 7"/>
          <p:cNvSpPr/>
          <p:nvPr/>
        </p:nvSpPr>
        <p:spPr>
          <a:xfrm>
            <a:off x="331693" y="4946396"/>
            <a:ext cx="9439836" cy="646331"/>
          </a:xfrm>
          <a:prstGeom prst="rect">
            <a:avLst/>
          </a:prstGeom>
        </p:spPr>
        <p:txBody>
          <a:bodyPr wrap="square">
            <a:spAutoFit/>
          </a:bodyPr>
          <a:lstStyle/>
          <a:p>
            <a:r>
              <a:rPr lang="en-US" b="1" i="0" dirty="0" smtClean="0">
                <a:solidFill>
                  <a:schemeClr val="bg2">
                    <a:lumMod val="20000"/>
                    <a:lumOff val="80000"/>
                  </a:schemeClr>
                </a:solidFill>
                <a:effectLst/>
                <a:latin typeface="Courier New" panose="02070309020205020404" pitchFamily="49" charset="0"/>
              </a:rPr>
              <a:t>D tree = Decision Tree Classifier(random _ state= 22)</a:t>
            </a:r>
            <a:r>
              <a:rPr lang="en-US" b="1" dirty="0" smtClean="0">
                <a:solidFill>
                  <a:schemeClr val="bg2">
                    <a:lumMod val="20000"/>
                    <a:lumOff val="80000"/>
                  </a:schemeClr>
                </a:solidFill>
              </a:rPr>
              <a:t/>
            </a:r>
            <a:br>
              <a:rPr lang="en-US" b="1" dirty="0" smtClean="0">
                <a:solidFill>
                  <a:schemeClr val="bg2">
                    <a:lumMod val="20000"/>
                    <a:lumOff val="80000"/>
                  </a:schemeClr>
                </a:solidFill>
              </a:rPr>
            </a:br>
            <a:r>
              <a:rPr lang="en-US" b="1" i="0" dirty="0" smtClean="0">
                <a:solidFill>
                  <a:schemeClr val="bg2">
                    <a:lumMod val="20000"/>
                    <a:lumOff val="80000"/>
                  </a:schemeClr>
                </a:solidFill>
                <a:effectLst/>
                <a:latin typeface="Courier New" panose="02070309020205020404" pitchFamily="49" charset="0"/>
              </a:rPr>
              <a:t>d tree . fit(X _ train , y _ train)</a:t>
            </a:r>
            <a:endParaRPr lang="en-US" b="1" dirty="0">
              <a:solidFill>
                <a:schemeClr val="bg2">
                  <a:lumMod val="20000"/>
                  <a:lumOff val="80000"/>
                </a:schemeClr>
              </a:solidFill>
            </a:endParaRPr>
          </a:p>
        </p:txBody>
      </p:sp>
      <p:sp>
        <p:nvSpPr>
          <p:cNvPr id="9" name="Rectangle 8"/>
          <p:cNvSpPr/>
          <p:nvPr/>
        </p:nvSpPr>
        <p:spPr>
          <a:xfrm>
            <a:off x="331694" y="6299216"/>
            <a:ext cx="6112571" cy="369332"/>
          </a:xfrm>
          <a:prstGeom prst="rect">
            <a:avLst/>
          </a:prstGeom>
        </p:spPr>
        <p:txBody>
          <a:bodyPr wrap="none">
            <a:spAutoFit/>
          </a:bodyPr>
          <a:lstStyle/>
          <a:p>
            <a:r>
              <a:rPr lang="en-US" b="1" i="0" dirty="0" smtClean="0">
                <a:solidFill>
                  <a:srgbClr val="92D050"/>
                </a:solidFill>
                <a:effectLst/>
                <a:latin typeface="Courier New" panose="02070309020205020404" pitchFamily="49" charset="0"/>
              </a:rPr>
              <a:t>Decision Tree Classifier(random _ state=22)</a:t>
            </a:r>
            <a:endParaRPr lang="en-US" b="1" dirty="0">
              <a:solidFill>
                <a:srgbClr val="92D050"/>
              </a:solidFill>
            </a:endParaRPr>
          </a:p>
        </p:txBody>
      </p:sp>
      <p:sp>
        <p:nvSpPr>
          <p:cNvPr id="10" name="TextBox 9"/>
          <p:cNvSpPr txBox="1"/>
          <p:nvPr/>
        </p:nvSpPr>
        <p:spPr>
          <a:xfrm>
            <a:off x="331693" y="5745916"/>
            <a:ext cx="1157689" cy="400110"/>
          </a:xfrm>
          <a:prstGeom prst="rect">
            <a:avLst/>
          </a:prstGeom>
          <a:noFill/>
        </p:spPr>
        <p:txBody>
          <a:bodyPr wrap="none" rtlCol="0">
            <a:spAutoFit/>
          </a:bodyPr>
          <a:lstStyle/>
          <a:p>
            <a:r>
              <a:rPr lang="en-US" sz="2000" b="1" dirty="0" smtClean="0">
                <a:solidFill>
                  <a:srgbClr val="FFFF00"/>
                </a:solidFill>
              </a:rPr>
              <a:t>OUTPUT:</a:t>
            </a:r>
            <a:endParaRPr lang="en-US" sz="2000" b="1" dirty="0">
              <a:solidFill>
                <a:srgbClr val="FFFF00"/>
              </a:solidFill>
            </a:endParaRPr>
          </a:p>
        </p:txBody>
      </p:sp>
      <p:sp>
        <p:nvSpPr>
          <p:cNvPr id="11" name="TextBox 10"/>
          <p:cNvSpPr txBox="1"/>
          <p:nvPr/>
        </p:nvSpPr>
        <p:spPr>
          <a:xfrm>
            <a:off x="256351" y="1671069"/>
            <a:ext cx="1308371" cy="400110"/>
          </a:xfrm>
          <a:prstGeom prst="rect">
            <a:avLst/>
          </a:prstGeom>
          <a:noFill/>
        </p:spPr>
        <p:txBody>
          <a:bodyPr wrap="none" rtlCol="0">
            <a:spAutoFit/>
          </a:bodyPr>
          <a:lstStyle/>
          <a:p>
            <a:r>
              <a:rPr lang="en-US" sz="2000" b="1" dirty="0" smtClean="0">
                <a:solidFill>
                  <a:srgbClr val="FFFF00"/>
                </a:solidFill>
              </a:rPr>
              <a:t>Program:</a:t>
            </a:r>
            <a:endParaRPr lang="en-US" sz="2000" b="1" dirty="0">
              <a:solidFill>
                <a:srgbClr val="FFFF00"/>
              </a:solidFill>
            </a:endParaRPr>
          </a:p>
        </p:txBody>
      </p:sp>
    </p:spTree>
    <p:extLst>
      <p:ext uri="{BB962C8B-B14F-4D97-AF65-F5344CB8AC3E}">
        <p14:creationId xmlns:p14="http://schemas.microsoft.com/office/powerpoint/2010/main" val="24566004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834" y="924743"/>
            <a:ext cx="9843248" cy="1200329"/>
          </a:xfrm>
          <a:prstGeom prst="rect">
            <a:avLst/>
          </a:prstGeom>
        </p:spPr>
        <p:txBody>
          <a:bodyPr wrap="square">
            <a:spAutoFit/>
          </a:bodyPr>
          <a:lstStyle/>
          <a:p>
            <a:r>
              <a:rPr lang="en-US" b="1" i="0" dirty="0" smtClean="0">
                <a:solidFill>
                  <a:schemeClr val="bg2">
                    <a:lumMod val="20000"/>
                    <a:lumOff val="80000"/>
                  </a:schemeClr>
                </a:solidFill>
                <a:effectLst/>
                <a:latin typeface="Google Sans"/>
              </a:rPr>
              <a:t>In general, demand forecasting is formulated as a regression problem. Evaluation metrics in regression problems can be split into bias and variation (accuracy) classes, where bias indicates signed deviation from actual values (location), and accuracy evaluates unsigned average deviation (variance of data).</a:t>
            </a:r>
            <a:endParaRPr lang="en-US" b="1" dirty="0">
              <a:solidFill>
                <a:schemeClr val="bg2">
                  <a:lumMod val="20000"/>
                  <a:lumOff val="80000"/>
                </a:schemeClr>
              </a:solidFill>
            </a:endParaRPr>
          </a:p>
        </p:txBody>
      </p:sp>
      <p:sp>
        <p:nvSpPr>
          <p:cNvPr id="3" name="TextBox 2"/>
          <p:cNvSpPr txBox="1"/>
          <p:nvPr/>
        </p:nvSpPr>
        <p:spPr>
          <a:xfrm>
            <a:off x="295834" y="295835"/>
            <a:ext cx="1707777" cy="400110"/>
          </a:xfrm>
          <a:prstGeom prst="rect">
            <a:avLst/>
          </a:prstGeom>
          <a:noFill/>
        </p:spPr>
        <p:txBody>
          <a:bodyPr wrap="square" rtlCol="0">
            <a:spAutoFit/>
          </a:bodyPr>
          <a:lstStyle/>
          <a:p>
            <a:r>
              <a:rPr lang="en-US" sz="2000" b="1" dirty="0" smtClean="0">
                <a:solidFill>
                  <a:srgbClr val="FFFF00"/>
                </a:solidFill>
              </a:rPr>
              <a:t>Evaluation:</a:t>
            </a:r>
            <a:endParaRPr lang="en-US" sz="2000" b="1" dirty="0">
              <a:solidFill>
                <a:srgbClr val="FFFF00"/>
              </a:solidFill>
            </a:endParaRPr>
          </a:p>
        </p:txBody>
      </p:sp>
      <p:sp>
        <p:nvSpPr>
          <p:cNvPr id="4" name="Rectangle 3"/>
          <p:cNvSpPr/>
          <p:nvPr/>
        </p:nvSpPr>
        <p:spPr>
          <a:xfrm>
            <a:off x="295834" y="3053407"/>
            <a:ext cx="8848166" cy="1200329"/>
          </a:xfrm>
          <a:prstGeom prst="rect">
            <a:avLst/>
          </a:prstGeom>
        </p:spPr>
        <p:txBody>
          <a:bodyPr wrap="square">
            <a:spAutoFit/>
          </a:bodyPr>
          <a:lstStyle/>
          <a:p>
            <a:r>
              <a:rPr lang="en-US" b="1" i="0" dirty="0" smtClean="0">
                <a:solidFill>
                  <a:schemeClr val="bg2">
                    <a:lumMod val="20000"/>
                    <a:lumOff val="80000"/>
                  </a:schemeClr>
                </a:solidFill>
                <a:effectLst/>
                <a:latin typeface="Google Sans"/>
              </a:rPr>
              <a:t>forecast demand (prev. period) + Smoothing Factor for Demand Forecast (</a:t>
            </a:r>
            <a:r>
              <a:rPr lang="en-US" b="1" i="0" dirty="0" err="1" smtClean="0">
                <a:solidFill>
                  <a:schemeClr val="bg2">
                    <a:lumMod val="20000"/>
                    <a:lumOff val="80000"/>
                  </a:schemeClr>
                </a:solidFill>
                <a:effectLst/>
                <a:latin typeface="Google Sans"/>
              </a:rPr>
              <a:t>curr</a:t>
            </a:r>
            <a:r>
              <a:rPr lang="en-US" b="1" i="0" dirty="0" smtClean="0">
                <a:solidFill>
                  <a:schemeClr val="bg2">
                    <a:lumMod val="20000"/>
                    <a:lumOff val="80000"/>
                  </a:schemeClr>
                </a:solidFill>
                <a:effectLst/>
                <a:latin typeface="Google Sans"/>
              </a:rPr>
              <a:t> . period) * actual usage (prev. period) - forecast demand (prev.</a:t>
            </a:r>
            <a:endParaRPr lang="en-US" b="1" i="0" dirty="0" smtClean="0">
              <a:solidFill>
                <a:schemeClr val="bg2">
                  <a:lumMod val="20000"/>
                  <a:lumOff val="80000"/>
                </a:schemeClr>
              </a:solidFill>
              <a:effectLst/>
              <a:latin typeface="arial" panose="020B0604020202020204" pitchFamily="34" charset="0"/>
            </a:endParaRPr>
          </a:p>
          <a:p>
            <a:r>
              <a:rPr lang="en-US" b="1" i="0" dirty="0" smtClean="0">
                <a:solidFill>
                  <a:schemeClr val="bg2">
                    <a:lumMod val="20000"/>
                    <a:lumOff val="80000"/>
                  </a:schemeClr>
                </a:solidFill>
                <a:effectLst/>
                <a:latin typeface="arial" panose="020B0604020202020204" pitchFamily="34" charset="0"/>
              </a:rPr>
              <a:t/>
            </a:r>
            <a:br>
              <a:rPr lang="en-US" b="1" i="0" dirty="0" smtClean="0">
                <a:solidFill>
                  <a:schemeClr val="bg2">
                    <a:lumMod val="20000"/>
                    <a:lumOff val="80000"/>
                  </a:schemeClr>
                </a:solidFill>
                <a:effectLst/>
                <a:latin typeface="arial" panose="020B0604020202020204" pitchFamily="34" charset="0"/>
              </a:rPr>
            </a:br>
            <a:endParaRPr lang="en-US" b="1" dirty="0">
              <a:solidFill>
                <a:schemeClr val="bg2">
                  <a:lumMod val="20000"/>
                  <a:lumOff val="80000"/>
                </a:schemeClr>
              </a:solidFill>
            </a:endParaRPr>
          </a:p>
        </p:txBody>
      </p:sp>
      <p:sp>
        <p:nvSpPr>
          <p:cNvPr id="5" name="TextBox 4"/>
          <p:cNvSpPr txBox="1"/>
          <p:nvPr/>
        </p:nvSpPr>
        <p:spPr>
          <a:xfrm>
            <a:off x="301863" y="2321004"/>
            <a:ext cx="2481770" cy="400110"/>
          </a:xfrm>
          <a:prstGeom prst="rect">
            <a:avLst/>
          </a:prstGeom>
          <a:noFill/>
        </p:spPr>
        <p:txBody>
          <a:bodyPr wrap="none" rtlCol="0">
            <a:spAutoFit/>
          </a:bodyPr>
          <a:lstStyle/>
          <a:p>
            <a:r>
              <a:rPr lang="en-US" sz="2000" b="1" dirty="0" smtClean="0">
                <a:solidFill>
                  <a:srgbClr val="FFFF00"/>
                </a:solidFill>
              </a:rPr>
              <a:t>Demand forecast :</a:t>
            </a:r>
            <a:endParaRPr lang="en-US" sz="2000" b="1" dirty="0">
              <a:solidFill>
                <a:srgbClr val="FFFF00"/>
              </a:solidFill>
            </a:endParaRPr>
          </a:p>
        </p:txBody>
      </p:sp>
    </p:spTree>
    <p:extLst>
      <p:ext uri="{BB962C8B-B14F-4D97-AF65-F5344CB8AC3E}">
        <p14:creationId xmlns:p14="http://schemas.microsoft.com/office/powerpoint/2010/main" val="25550363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solidFill>
                  <a:srgbClr val="FFFF00"/>
                </a:solidFill>
              </a:rPr>
              <a:t>INTRODUCTION:</a:t>
            </a:r>
            <a:endParaRPr lang="en-US" sz="4400" b="1" dirty="0">
              <a:solidFill>
                <a:srgbClr val="FFFF00"/>
              </a:solidFill>
            </a:endParaRPr>
          </a:p>
        </p:txBody>
      </p:sp>
      <p:sp>
        <p:nvSpPr>
          <p:cNvPr id="3" name="TextBox 2"/>
          <p:cNvSpPr txBox="1"/>
          <p:nvPr/>
        </p:nvSpPr>
        <p:spPr>
          <a:xfrm>
            <a:off x="646111" y="1853248"/>
            <a:ext cx="7381783" cy="286232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b="1" dirty="0" smtClean="0">
                <a:solidFill>
                  <a:srgbClr val="00B0F0"/>
                </a:solidFill>
              </a:rPr>
              <a:t>Definition and Design Thinking</a:t>
            </a:r>
          </a:p>
          <a:p>
            <a:r>
              <a:rPr lang="en-US" sz="2000" b="1" dirty="0" smtClean="0">
                <a:solidFill>
                  <a:srgbClr val="00B0F0"/>
                </a:solidFill>
              </a:rPr>
              <a:t>Data Collection</a:t>
            </a:r>
          </a:p>
          <a:p>
            <a:r>
              <a:rPr lang="en-US" sz="2000" b="1" dirty="0" smtClean="0">
                <a:solidFill>
                  <a:srgbClr val="00B0F0"/>
                </a:solidFill>
              </a:rPr>
              <a:t>Data Preprocessing</a:t>
            </a:r>
          </a:p>
          <a:p>
            <a:r>
              <a:rPr lang="en-US" sz="2000" b="1" dirty="0" smtClean="0">
                <a:solidFill>
                  <a:srgbClr val="00B0F0"/>
                </a:solidFill>
              </a:rPr>
              <a:t>Feature Engineering</a:t>
            </a:r>
          </a:p>
          <a:p>
            <a:r>
              <a:rPr lang="en-US" sz="2000" b="1" dirty="0" smtClean="0">
                <a:solidFill>
                  <a:srgbClr val="00B0F0"/>
                </a:solidFill>
              </a:rPr>
              <a:t>Model Selection</a:t>
            </a:r>
          </a:p>
          <a:p>
            <a:r>
              <a:rPr lang="en-US" sz="2000" b="1" dirty="0" smtClean="0">
                <a:solidFill>
                  <a:srgbClr val="00B0F0"/>
                </a:solidFill>
              </a:rPr>
              <a:t>Model Training</a:t>
            </a:r>
          </a:p>
          <a:p>
            <a:r>
              <a:rPr lang="en-US" sz="2000" b="1" dirty="0" smtClean="0">
                <a:solidFill>
                  <a:srgbClr val="00B0F0"/>
                </a:solidFill>
              </a:rPr>
              <a:t>Evaluation</a:t>
            </a:r>
          </a:p>
          <a:p>
            <a:endParaRPr lang="en-US" sz="2000" b="1" dirty="0" smtClean="0">
              <a:solidFill>
                <a:srgbClr val="00B0F0"/>
              </a:solidFill>
            </a:endParaRPr>
          </a:p>
          <a:p>
            <a:endParaRPr lang="en-US" sz="2000" b="1" dirty="0">
              <a:solidFill>
                <a:srgbClr val="00B0F0"/>
              </a:solidFill>
            </a:endParaRPr>
          </a:p>
        </p:txBody>
      </p:sp>
    </p:spTree>
    <p:extLst>
      <p:ext uri="{BB962C8B-B14F-4D97-AF65-F5344CB8AC3E}">
        <p14:creationId xmlns:p14="http://schemas.microsoft.com/office/powerpoint/2010/main" val="24288278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14064" y="470645"/>
            <a:ext cx="6373907" cy="3455895"/>
          </a:xfrm>
        </p:spPr>
        <p:txBody>
          <a:bodyPr>
            <a:normAutofit/>
          </a:bodyPr>
          <a:lstStyle/>
          <a:p>
            <a:r>
              <a:rPr lang="en-US" sz="2400" b="1" i="1" u="sng" dirty="0" smtClean="0">
                <a:solidFill>
                  <a:schemeClr val="accent1"/>
                </a:solidFill>
              </a:rPr>
              <a:t>Product Demand Prediction With</a:t>
            </a:r>
          </a:p>
          <a:p>
            <a:r>
              <a:rPr lang="en-US" sz="2400" b="1" i="1" u="sng" dirty="0" smtClean="0">
                <a:solidFill>
                  <a:schemeClr val="accent1"/>
                </a:solidFill>
              </a:rPr>
              <a:t> MACHINE  LEARNING</a:t>
            </a:r>
          </a:p>
          <a:p>
            <a:endParaRPr lang="en-US" sz="2400" b="1" i="1" dirty="0">
              <a:solidFill>
                <a:schemeClr val="accent1"/>
              </a:solidFill>
            </a:endParaRPr>
          </a:p>
          <a:p>
            <a:endParaRPr lang="en-US" b="1" i="1" dirty="0" smtClean="0"/>
          </a:p>
          <a:p>
            <a:endParaRPr lang="en-US" b="1" i="1" dirty="0"/>
          </a:p>
          <a:p>
            <a:r>
              <a:rPr lang="en-US" b="1" dirty="0" smtClean="0"/>
              <a:t> </a:t>
            </a:r>
            <a:endParaRPr lang="en-US" b="1" dirty="0"/>
          </a:p>
        </p:txBody>
      </p:sp>
      <p:sp>
        <p:nvSpPr>
          <p:cNvPr id="4" name="Rectangle 3"/>
          <p:cNvSpPr/>
          <p:nvPr/>
        </p:nvSpPr>
        <p:spPr>
          <a:xfrm>
            <a:off x="703730" y="2088045"/>
            <a:ext cx="9883588" cy="2339102"/>
          </a:xfrm>
          <a:prstGeom prst="rect">
            <a:avLst/>
          </a:prstGeom>
        </p:spPr>
        <p:txBody>
          <a:bodyPr wrap="square">
            <a:spAutoFit/>
          </a:bodyPr>
          <a:lstStyle/>
          <a:p>
            <a:r>
              <a:rPr lang="en-US" sz="2000" b="1" i="0" dirty="0" smtClean="0">
                <a:solidFill>
                  <a:srgbClr val="FFFF00"/>
                </a:solidFill>
                <a:effectLst/>
                <a:latin typeface="Arial" panose="020B0604020202020204" pitchFamily="34" charset="0"/>
              </a:rPr>
              <a:t>Phase 1:Problem Definition and  Design Thinking </a:t>
            </a:r>
          </a:p>
          <a:p>
            <a:endParaRPr lang="en-US" dirty="0">
              <a:solidFill>
                <a:srgbClr val="FFFF00"/>
              </a:solidFill>
              <a:latin typeface="Arial" panose="020B0604020202020204" pitchFamily="34" charset="0"/>
            </a:endParaRPr>
          </a:p>
          <a:p>
            <a:r>
              <a:rPr lang="en-US" b="1" i="0" dirty="0" smtClean="0">
                <a:solidFill>
                  <a:schemeClr val="bg2">
                    <a:lumMod val="20000"/>
                    <a:lumOff val="80000"/>
                  </a:schemeClr>
                </a:solidFill>
                <a:effectLst/>
                <a:latin typeface="Arial" panose="020B0604020202020204" pitchFamily="34" charset="0"/>
              </a:rPr>
              <a:t>You must have studied that the demand for a product varies with the change in its price. If you take real-world examples, you will see if the product is not a necessity, then its demand decreases with the increase in its price and the demand increases with the decrease in its price. If you want to know how we can predict demand for a product with machine learning, this article is for you. In this article, I will walk you through the task of product demand prediction with machine learning using Python.</a:t>
            </a:r>
            <a:endParaRPr lang="en-US" b="1" dirty="0">
              <a:solidFill>
                <a:schemeClr val="bg2">
                  <a:lumMod val="20000"/>
                  <a:lumOff val="80000"/>
                </a:schemeClr>
              </a:solidFill>
            </a:endParaRPr>
          </a:p>
        </p:txBody>
      </p:sp>
      <p:sp>
        <p:nvSpPr>
          <p:cNvPr id="5" name="Rectangle 4"/>
          <p:cNvSpPr/>
          <p:nvPr/>
        </p:nvSpPr>
        <p:spPr>
          <a:xfrm>
            <a:off x="703730" y="4716430"/>
            <a:ext cx="9883588" cy="2062103"/>
          </a:xfrm>
          <a:prstGeom prst="rect">
            <a:avLst/>
          </a:prstGeom>
        </p:spPr>
        <p:txBody>
          <a:bodyPr wrap="square">
            <a:spAutoFit/>
          </a:bodyPr>
          <a:lstStyle/>
          <a:p>
            <a:r>
              <a:rPr lang="en-US" sz="2000" b="1" i="0" dirty="0" smtClean="0">
                <a:solidFill>
                  <a:srgbClr val="FFFF00"/>
                </a:solidFill>
                <a:effectLst/>
                <a:latin typeface="Arial" panose="020B0604020202020204" pitchFamily="34" charset="0"/>
              </a:rPr>
              <a:t>Product Demand Prediction (Case Study)</a:t>
            </a:r>
          </a:p>
          <a:p>
            <a:endParaRPr lang="en-US" b="1" i="0" dirty="0" smtClean="0">
              <a:effectLst/>
              <a:latin typeface="Arial" panose="020B0604020202020204" pitchFamily="34" charset="0"/>
            </a:endParaRPr>
          </a:p>
          <a:p>
            <a:r>
              <a:rPr lang="en-US" b="1" i="0" dirty="0" smtClean="0">
                <a:solidFill>
                  <a:schemeClr val="bg2">
                    <a:lumMod val="20000"/>
                    <a:lumOff val="80000"/>
                  </a:schemeClr>
                </a:solidFill>
                <a:effectLst/>
                <a:latin typeface="Arial" panose="020B0604020202020204" pitchFamily="34" charset="0"/>
              </a:rPr>
              <a:t>A product company plans to offer discounts on its product during the upcoming holiday season. The company wants to find the price at which its product can be a better deal compared to its competitors. For this task, the company provided a dataset of past changes in sales based on price changes. You need to train a model that can predict the demand for the product in the market with different price segments.</a:t>
            </a:r>
            <a:endParaRPr lang="en-US" b="1" i="0" dirty="0">
              <a:solidFill>
                <a:schemeClr val="bg2">
                  <a:lumMod val="20000"/>
                  <a:lumOff val="80000"/>
                </a:schemeClr>
              </a:solidFill>
              <a:effectLst/>
              <a:latin typeface="Arial" panose="020B0604020202020204" pitchFamily="34" charset="0"/>
            </a:endParaRPr>
          </a:p>
        </p:txBody>
      </p:sp>
    </p:spTree>
    <p:extLst>
      <p:ext uri="{BB962C8B-B14F-4D97-AF65-F5344CB8AC3E}">
        <p14:creationId xmlns:p14="http://schemas.microsoft.com/office/powerpoint/2010/main" val="34609530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283" y="746193"/>
            <a:ext cx="11066930" cy="1015663"/>
          </a:xfrm>
          <a:prstGeom prst="rect">
            <a:avLst/>
          </a:prstGeom>
        </p:spPr>
        <p:txBody>
          <a:bodyPr wrap="square">
            <a:spAutoFit/>
          </a:bodyPr>
          <a:lstStyle/>
          <a:p>
            <a:r>
              <a:rPr lang="en-US" sz="2000" b="1" dirty="0">
                <a:solidFill>
                  <a:schemeClr val="bg2">
                    <a:lumMod val="20000"/>
                    <a:lumOff val="80000"/>
                  </a:schemeClr>
                </a:solidFill>
                <a:latin typeface="Google Sans"/>
              </a:rPr>
              <a:t>T</a:t>
            </a:r>
            <a:r>
              <a:rPr lang="en-US" sz="2000" b="1" i="0" dirty="0" smtClean="0">
                <a:solidFill>
                  <a:schemeClr val="bg2">
                    <a:lumMod val="20000"/>
                    <a:lumOff val="80000"/>
                  </a:schemeClr>
                </a:solidFill>
                <a:effectLst/>
                <a:latin typeface="Google Sans"/>
              </a:rPr>
              <a:t>he process of using predictive analysis of historical data to estimate and predict future demand for a product or service . It helps the business make better decisions that estimate the total sales and revenue for future.</a:t>
            </a:r>
            <a:endParaRPr lang="en-US" sz="2000" b="1" dirty="0">
              <a:solidFill>
                <a:schemeClr val="bg2">
                  <a:lumMod val="20000"/>
                  <a:lumOff val="80000"/>
                </a:schemeClr>
              </a:solidFill>
            </a:endParaRPr>
          </a:p>
        </p:txBody>
      </p:sp>
      <p:sp>
        <p:nvSpPr>
          <p:cNvPr id="4" name="Rectangle 3"/>
          <p:cNvSpPr/>
          <p:nvPr/>
        </p:nvSpPr>
        <p:spPr>
          <a:xfrm>
            <a:off x="309283" y="171563"/>
            <a:ext cx="4141693" cy="400110"/>
          </a:xfrm>
          <a:prstGeom prst="rect">
            <a:avLst/>
          </a:prstGeom>
        </p:spPr>
        <p:txBody>
          <a:bodyPr wrap="square">
            <a:spAutoFit/>
          </a:bodyPr>
          <a:lstStyle/>
          <a:p>
            <a:r>
              <a:rPr lang="en-US" sz="2000" b="1" i="0" dirty="0" smtClean="0">
                <a:solidFill>
                  <a:srgbClr val="FFFF00"/>
                </a:solidFill>
                <a:effectLst/>
                <a:latin typeface="Google Sans"/>
              </a:rPr>
              <a:t>Product Demand Forecasting:</a:t>
            </a:r>
            <a:endParaRPr lang="en-US" sz="2000" b="1" dirty="0">
              <a:solidFill>
                <a:srgbClr val="FFFF00"/>
              </a:solidFill>
            </a:endParaRPr>
          </a:p>
        </p:txBody>
      </p:sp>
      <p:sp>
        <p:nvSpPr>
          <p:cNvPr id="5" name="TextBox 4"/>
          <p:cNvSpPr txBox="1"/>
          <p:nvPr/>
        </p:nvSpPr>
        <p:spPr>
          <a:xfrm>
            <a:off x="355216" y="1936376"/>
            <a:ext cx="2193229" cy="400110"/>
          </a:xfrm>
          <a:prstGeom prst="rect">
            <a:avLst/>
          </a:prstGeom>
          <a:noFill/>
        </p:spPr>
        <p:txBody>
          <a:bodyPr wrap="none" rtlCol="0">
            <a:spAutoFit/>
          </a:bodyPr>
          <a:lstStyle/>
          <a:p>
            <a:r>
              <a:rPr lang="en-US" sz="2000" b="1" dirty="0" smtClean="0">
                <a:solidFill>
                  <a:srgbClr val="FFFF00"/>
                </a:solidFill>
              </a:rPr>
              <a:t>Data Collection:</a:t>
            </a:r>
            <a:endParaRPr lang="en-US" sz="2000" b="1" dirty="0">
              <a:solidFill>
                <a:srgbClr val="FFFF00"/>
              </a:solidFill>
            </a:endParaRPr>
          </a:p>
        </p:txBody>
      </p:sp>
      <p:sp>
        <p:nvSpPr>
          <p:cNvPr id="6" name="Rectangle 5"/>
          <p:cNvSpPr/>
          <p:nvPr/>
        </p:nvSpPr>
        <p:spPr>
          <a:xfrm>
            <a:off x="355216" y="2412140"/>
            <a:ext cx="8788784" cy="1477328"/>
          </a:xfrm>
          <a:prstGeom prst="rect">
            <a:avLst/>
          </a:prstGeom>
        </p:spPr>
        <p:txBody>
          <a:bodyPr wrap="square">
            <a:spAutoFit/>
          </a:bodyPr>
          <a:lstStyle/>
          <a:p>
            <a:r>
              <a:rPr lang="en-US" b="1" i="0" dirty="0" smtClean="0">
                <a:solidFill>
                  <a:schemeClr val="bg2">
                    <a:lumMod val="20000"/>
                    <a:lumOff val="80000"/>
                  </a:schemeClr>
                </a:solidFill>
                <a:effectLst/>
                <a:latin typeface="Google Sans"/>
              </a:rPr>
              <a:t>Data collection is the process of gathering and measuring information from countless different sources. In order to use the data we collect to develop practical artificial intelligence (AI) and machine learning solutions, it must be collected and stored in a way that makes sense for the business problem at hand.</a:t>
            </a:r>
            <a:endParaRPr lang="en-US" b="1" dirty="0">
              <a:solidFill>
                <a:schemeClr val="bg2">
                  <a:lumMod val="20000"/>
                  <a:lumOff val="80000"/>
                </a:schemeClr>
              </a:solidFill>
            </a:endParaRPr>
          </a:p>
        </p:txBody>
      </p:sp>
      <p:sp>
        <p:nvSpPr>
          <p:cNvPr id="8" name="Rectangle 7"/>
          <p:cNvSpPr/>
          <p:nvPr/>
        </p:nvSpPr>
        <p:spPr>
          <a:xfrm>
            <a:off x="309283" y="3986119"/>
            <a:ext cx="11604811" cy="2646878"/>
          </a:xfrm>
          <a:prstGeom prst="rect">
            <a:avLst/>
          </a:prstGeom>
        </p:spPr>
        <p:txBody>
          <a:bodyPr wrap="square">
            <a:spAutoFit/>
          </a:bodyPr>
          <a:lstStyle/>
          <a:p>
            <a:r>
              <a:rPr lang="en-US" sz="2000" b="1" i="0" dirty="0" smtClean="0">
                <a:solidFill>
                  <a:srgbClr val="FFFF00"/>
                </a:solidFill>
                <a:effectLst/>
                <a:latin typeface="-apple-system"/>
              </a:rPr>
              <a:t>Collect and prepare historical data:</a:t>
            </a:r>
          </a:p>
          <a:p>
            <a:endParaRPr lang="en-US" sz="2000" b="1" i="0" dirty="0" smtClean="0">
              <a:solidFill>
                <a:srgbClr val="002060"/>
              </a:solidFill>
              <a:effectLst/>
              <a:latin typeface="-apple-system"/>
            </a:endParaRPr>
          </a:p>
          <a:p>
            <a:r>
              <a:rPr lang="en-US" b="1" i="0" dirty="0" smtClean="0">
                <a:solidFill>
                  <a:schemeClr val="bg2">
                    <a:lumMod val="20000"/>
                    <a:lumOff val="80000"/>
                  </a:schemeClr>
                </a:solidFill>
                <a:effectLst/>
                <a:latin typeface="-apple-system"/>
              </a:rPr>
              <a:t>The next step is to collect and prepare historical data for your forecasting method. Historical data refers to any data that reflects past demand and supply patterns, such as sales records, customer orders, inventory levels, market share, prices, promotions, seasonality, and external factors. You need to gather enough data to cover a relevant time period and frequency for your forecast. For example, if you want to forecast monthly demand for a year, you need at least 12 months of historical data. You also need to clean and organize your data, removing any outliers, errors, or missing values that could distort your forecast.</a:t>
            </a:r>
            <a:endParaRPr lang="en-US" b="1" i="0" dirty="0">
              <a:solidFill>
                <a:schemeClr val="bg2">
                  <a:lumMod val="20000"/>
                  <a:lumOff val="80000"/>
                </a:schemeClr>
              </a:solidFill>
              <a:effectLst/>
              <a:latin typeface="-apple-system"/>
            </a:endParaRPr>
          </a:p>
        </p:txBody>
      </p:sp>
    </p:spTree>
    <p:extLst>
      <p:ext uri="{BB962C8B-B14F-4D97-AF65-F5344CB8AC3E}">
        <p14:creationId xmlns:p14="http://schemas.microsoft.com/office/powerpoint/2010/main" val="44180033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482" y="546918"/>
            <a:ext cx="11246223" cy="2646878"/>
          </a:xfrm>
          <a:prstGeom prst="rect">
            <a:avLst/>
          </a:prstGeom>
        </p:spPr>
        <p:txBody>
          <a:bodyPr wrap="square">
            <a:spAutoFit/>
          </a:bodyPr>
          <a:lstStyle/>
          <a:p>
            <a:r>
              <a:rPr lang="en-US" sz="2000" b="1" i="0" dirty="0" smtClean="0">
                <a:solidFill>
                  <a:srgbClr val="FFFF00"/>
                </a:solidFill>
                <a:effectLst/>
                <a:latin typeface="-apple-system"/>
              </a:rPr>
              <a:t>Apply and evaluate your forecasting method:</a:t>
            </a:r>
          </a:p>
          <a:p>
            <a:endParaRPr lang="en-US" sz="2000" b="1" i="0" dirty="0" smtClean="0">
              <a:solidFill>
                <a:schemeClr val="bg1"/>
              </a:solidFill>
              <a:effectLst/>
              <a:latin typeface="-apple-system"/>
            </a:endParaRPr>
          </a:p>
          <a:p>
            <a:r>
              <a:rPr lang="en-US" b="1" i="0" dirty="0" smtClean="0">
                <a:solidFill>
                  <a:schemeClr val="bg2">
                    <a:lumMod val="20000"/>
                    <a:lumOff val="80000"/>
                  </a:schemeClr>
                </a:solidFill>
                <a:effectLst/>
                <a:latin typeface="-apple-system"/>
              </a:rPr>
              <a:t>The third step is to apply and evaluate your forecasting method using your historical data. Depending on your method, you may need to use software tools, formulas, or algorithms to generate your forecast. For example, if you use time series analysis, you may need to apply smoothing techniques, trend and seasonality adjustments, and error corrections to your data. You also need to evaluate your forecast accuracy and reliability, using measures such as mean absolute error, mean absolute percentage error, or mean squared error. These measures compare your forecast values with your actual values and indicate how much your forecast deviates from reality.</a:t>
            </a:r>
            <a:endParaRPr lang="en-US" b="1" i="0" dirty="0">
              <a:solidFill>
                <a:schemeClr val="bg2">
                  <a:lumMod val="20000"/>
                  <a:lumOff val="80000"/>
                </a:schemeClr>
              </a:solidFill>
              <a:effectLst/>
              <a:latin typeface="-apple-system"/>
            </a:endParaRPr>
          </a:p>
        </p:txBody>
      </p:sp>
      <p:sp>
        <p:nvSpPr>
          <p:cNvPr id="3" name="Rectangle 2"/>
          <p:cNvSpPr/>
          <p:nvPr/>
        </p:nvSpPr>
        <p:spPr>
          <a:xfrm>
            <a:off x="385483" y="3545612"/>
            <a:ext cx="11246223" cy="2646878"/>
          </a:xfrm>
          <a:prstGeom prst="rect">
            <a:avLst/>
          </a:prstGeom>
        </p:spPr>
        <p:txBody>
          <a:bodyPr wrap="square">
            <a:spAutoFit/>
          </a:bodyPr>
          <a:lstStyle/>
          <a:p>
            <a:r>
              <a:rPr lang="en-US" sz="2000" b="1" i="0" dirty="0" smtClean="0">
                <a:solidFill>
                  <a:srgbClr val="FFFF00"/>
                </a:solidFill>
                <a:effectLst/>
                <a:latin typeface="-apple-system"/>
              </a:rPr>
              <a:t>Adjust and update your forecast:</a:t>
            </a:r>
          </a:p>
          <a:p>
            <a:endParaRPr lang="en-US" sz="2000" b="1" i="0" dirty="0" smtClean="0">
              <a:solidFill>
                <a:schemeClr val="bg1"/>
              </a:solidFill>
              <a:effectLst/>
              <a:latin typeface="-apple-system"/>
            </a:endParaRPr>
          </a:p>
          <a:p>
            <a:r>
              <a:rPr lang="en-US" b="1" i="0" dirty="0" smtClean="0">
                <a:solidFill>
                  <a:schemeClr val="bg2">
                    <a:lumMod val="20000"/>
                    <a:lumOff val="80000"/>
                  </a:schemeClr>
                </a:solidFill>
                <a:effectLst/>
                <a:latin typeface="-apple-system"/>
              </a:rPr>
              <a:t>The final step is to adjust and update your forecast based on new information, feedback, or changes in the market. Your forecast is not a static prediction, but a dynamic estimate that needs to be revised and refined over time. You may need to adjust your forecast if you encounter new demand drivers, such as product launches, competitor actions, customer preferences, or economic shocks. You may also need to update your forecast if you receive new or updated historical data, such as sales reports, customer feedback, or market research. By adjusting and updating your forecast, you can improve its accuracy and relevance for your business decisions.</a:t>
            </a:r>
            <a:endParaRPr lang="en-US" b="1" i="0" dirty="0">
              <a:solidFill>
                <a:schemeClr val="bg2">
                  <a:lumMod val="20000"/>
                  <a:lumOff val="80000"/>
                </a:schemeClr>
              </a:solidFill>
              <a:effectLst/>
              <a:latin typeface="-apple-system"/>
            </a:endParaRPr>
          </a:p>
        </p:txBody>
      </p:sp>
    </p:spTree>
    <p:extLst>
      <p:ext uri="{BB962C8B-B14F-4D97-AF65-F5344CB8AC3E}">
        <p14:creationId xmlns:p14="http://schemas.microsoft.com/office/powerpoint/2010/main" val="14854332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117" y="1030959"/>
            <a:ext cx="9538447" cy="646331"/>
          </a:xfrm>
          <a:prstGeom prst="rect">
            <a:avLst/>
          </a:prstGeom>
        </p:spPr>
        <p:txBody>
          <a:bodyPr wrap="square">
            <a:spAutoFit/>
          </a:bodyPr>
          <a:lstStyle/>
          <a:p>
            <a:r>
              <a:rPr lang="en-US" b="1" dirty="0">
                <a:solidFill>
                  <a:schemeClr val="bg2">
                    <a:lumMod val="20000"/>
                    <a:lumOff val="80000"/>
                  </a:schemeClr>
                </a:solidFill>
                <a:latin typeface="Google Sans"/>
              </a:rPr>
              <a:t>T</a:t>
            </a:r>
            <a:r>
              <a:rPr lang="en-US" b="1" i="0" dirty="0" smtClean="0">
                <a:solidFill>
                  <a:schemeClr val="bg2">
                    <a:lumMod val="20000"/>
                    <a:lumOff val="80000"/>
                  </a:schemeClr>
                </a:solidFill>
                <a:effectLst/>
                <a:latin typeface="Google Sans"/>
              </a:rPr>
              <a:t>he technique of preparing (cleaning and organizing) the raw data to make it suitable for a building and training Machine Learning models.</a:t>
            </a:r>
            <a:endParaRPr lang="en-US" b="1" dirty="0">
              <a:solidFill>
                <a:schemeClr val="bg2">
                  <a:lumMod val="20000"/>
                  <a:lumOff val="80000"/>
                </a:schemeClr>
              </a:solidFill>
            </a:endParaRPr>
          </a:p>
        </p:txBody>
      </p:sp>
      <p:sp>
        <p:nvSpPr>
          <p:cNvPr id="3" name="TextBox 2"/>
          <p:cNvSpPr txBox="1"/>
          <p:nvPr/>
        </p:nvSpPr>
        <p:spPr>
          <a:xfrm>
            <a:off x="224118" y="338897"/>
            <a:ext cx="2666114" cy="400110"/>
          </a:xfrm>
          <a:prstGeom prst="rect">
            <a:avLst/>
          </a:prstGeom>
          <a:noFill/>
        </p:spPr>
        <p:txBody>
          <a:bodyPr wrap="none" rtlCol="0">
            <a:spAutoFit/>
          </a:bodyPr>
          <a:lstStyle/>
          <a:p>
            <a:r>
              <a:rPr lang="en-US" sz="2000" b="1" dirty="0" smtClean="0">
                <a:solidFill>
                  <a:srgbClr val="FFFF00"/>
                </a:solidFill>
              </a:rPr>
              <a:t>Data Preprocessing:</a:t>
            </a:r>
            <a:endParaRPr lang="en-US" sz="2000" b="1" dirty="0">
              <a:solidFill>
                <a:srgbClr val="FFFF00"/>
              </a:solidFill>
            </a:endParaRPr>
          </a:p>
        </p:txBody>
      </p:sp>
      <p:sp>
        <p:nvSpPr>
          <p:cNvPr id="4" name="Rectangle 3"/>
          <p:cNvSpPr/>
          <p:nvPr/>
        </p:nvSpPr>
        <p:spPr>
          <a:xfrm>
            <a:off x="224118" y="1888658"/>
            <a:ext cx="6096000" cy="2646878"/>
          </a:xfrm>
          <a:prstGeom prst="rect">
            <a:avLst/>
          </a:prstGeom>
        </p:spPr>
        <p:txBody>
          <a:bodyPr>
            <a:spAutoFit/>
          </a:bodyPr>
          <a:lstStyle/>
          <a:p>
            <a:pPr algn="just"/>
            <a:r>
              <a:rPr lang="en-US" sz="2000" b="1" i="0" dirty="0" smtClean="0">
                <a:solidFill>
                  <a:srgbClr val="FFFF00"/>
                </a:solidFill>
                <a:effectLst/>
                <a:latin typeface="inter-regular"/>
              </a:rPr>
              <a:t>It involves below steps:</a:t>
            </a:r>
          </a:p>
          <a:p>
            <a:pPr algn="just"/>
            <a:endParaRPr lang="en-US" sz="2000" b="1" i="0" dirty="0" smtClean="0">
              <a:solidFill>
                <a:srgbClr val="FFFF00"/>
              </a:solidFill>
              <a:effectLst/>
              <a:latin typeface="inter-regular"/>
            </a:endParaRPr>
          </a:p>
          <a:p>
            <a:pPr algn="just">
              <a:buFont typeface="Arial" panose="020B0604020202020204" pitchFamily="34" charset="0"/>
              <a:buChar char="•"/>
            </a:pPr>
            <a:r>
              <a:rPr lang="en-US" b="1" i="0" dirty="0" smtClean="0">
                <a:solidFill>
                  <a:schemeClr val="bg2">
                    <a:lumMod val="20000"/>
                    <a:lumOff val="80000"/>
                  </a:schemeClr>
                </a:solidFill>
                <a:effectLst/>
                <a:latin typeface="inter-bold"/>
              </a:rPr>
              <a:t>Getting the dataset</a:t>
            </a:r>
            <a:endParaRPr lang="en-US" b="0" i="0" dirty="0" smtClean="0">
              <a:solidFill>
                <a:schemeClr val="bg2">
                  <a:lumMod val="20000"/>
                  <a:lumOff val="80000"/>
                </a:schemeClr>
              </a:solidFill>
              <a:effectLst/>
              <a:latin typeface="inter-regular"/>
            </a:endParaRPr>
          </a:p>
          <a:p>
            <a:pPr algn="just">
              <a:buFont typeface="Arial" panose="020B0604020202020204" pitchFamily="34" charset="0"/>
              <a:buChar char="•"/>
            </a:pPr>
            <a:r>
              <a:rPr lang="en-US" b="1" i="0" dirty="0" smtClean="0">
                <a:solidFill>
                  <a:schemeClr val="bg2">
                    <a:lumMod val="20000"/>
                    <a:lumOff val="80000"/>
                  </a:schemeClr>
                </a:solidFill>
                <a:effectLst/>
                <a:latin typeface="inter-bold"/>
              </a:rPr>
              <a:t>Importing libraries</a:t>
            </a:r>
            <a:endParaRPr lang="en-US" b="0" i="0" dirty="0" smtClean="0">
              <a:solidFill>
                <a:schemeClr val="bg2">
                  <a:lumMod val="20000"/>
                  <a:lumOff val="80000"/>
                </a:schemeClr>
              </a:solidFill>
              <a:effectLst/>
              <a:latin typeface="inter-regular"/>
            </a:endParaRPr>
          </a:p>
          <a:p>
            <a:pPr algn="just">
              <a:buFont typeface="Arial" panose="020B0604020202020204" pitchFamily="34" charset="0"/>
              <a:buChar char="•"/>
            </a:pPr>
            <a:r>
              <a:rPr lang="en-US" b="1" i="0" dirty="0" smtClean="0">
                <a:solidFill>
                  <a:schemeClr val="bg2">
                    <a:lumMod val="20000"/>
                    <a:lumOff val="80000"/>
                  </a:schemeClr>
                </a:solidFill>
                <a:effectLst/>
                <a:latin typeface="inter-bold"/>
              </a:rPr>
              <a:t>Importing datasets</a:t>
            </a:r>
            <a:endParaRPr lang="en-US" b="0" i="0" dirty="0" smtClean="0">
              <a:solidFill>
                <a:schemeClr val="bg2">
                  <a:lumMod val="20000"/>
                  <a:lumOff val="80000"/>
                </a:schemeClr>
              </a:solidFill>
              <a:effectLst/>
              <a:latin typeface="inter-regular"/>
            </a:endParaRPr>
          </a:p>
          <a:p>
            <a:pPr algn="just">
              <a:buFont typeface="Arial" panose="020B0604020202020204" pitchFamily="34" charset="0"/>
              <a:buChar char="•"/>
            </a:pPr>
            <a:r>
              <a:rPr lang="en-US" b="1" i="0" dirty="0" smtClean="0">
                <a:solidFill>
                  <a:schemeClr val="bg2">
                    <a:lumMod val="20000"/>
                    <a:lumOff val="80000"/>
                  </a:schemeClr>
                </a:solidFill>
                <a:effectLst/>
                <a:latin typeface="inter-bold"/>
              </a:rPr>
              <a:t>Finding Missing Data</a:t>
            </a:r>
            <a:endParaRPr lang="en-US" b="0" i="0" dirty="0" smtClean="0">
              <a:solidFill>
                <a:schemeClr val="bg2">
                  <a:lumMod val="20000"/>
                  <a:lumOff val="80000"/>
                </a:schemeClr>
              </a:solidFill>
              <a:effectLst/>
              <a:latin typeface="inter-regular"/>
            </a:endParaRPr>
          </a:p>
          <a:p>
            <a:pPr algn="just">
              <a:buFont typeface="Arial" panose="020B0604020202020204" pitchFamily="34" charset="0"/>
              <a:buChar char="•"/>
            </a:pPr>
            <a:r>
              <a:rPr lang="en-US" b="1" i="0" dirty="0" smtClean="0">
                <a:solidFill>
                  <a:schemeClr val="bg2">
                    <a:lumMod val="20000"/>
                    <a:lumOff val="80000"/>
                  </a:schemeClr>
                </a:solidFill>
                <a:effectLst/>
                <a:latin typeface="inter-bold"/>
              </a:rPr>
              <a:t>Encoding Categorical Data</a:t>
            </a:r>
            <a:endParaRPr lang="en-US" b="0" i="0" dirty="0" smtClean="0">
              <a:solidFill>
                <a:schemeClr val="bg2">
                  <a:lumMod val="20000"/>
                  <a:lumOff val="80000"/>
                </a:schemeClr>
              </a:solidFill>
              <a:effectLst/>
              <a:latin typeface="inter-regular"/>
            </a:endParaRPr>
          </a:p>
          <a:p>
            <a:pPr algn="just">
              <a:buFont typeface="Arial" panose="020B0604020202020204" pitchFamily="34" charset="0"/>
              <a:buChar char="•"/>
            </a:pPr>
            <a:r>
              <a:rPr lang="en-US" b="1" i="0" dirty="0" smtClean="0">
                <a:solidFill>
                  <a:schemeClr val="bg2">
                    <a:lumMod val="20000"/>
                    <a:lumOff val="80000"/>
                  </a:schemeClr>
                </a:solidFill>
                <a:effectLst/>
                <a:latin typeface="inter-bold"/>
              </a:rPr>
              <a:t>Splitting dataset into training and test set</a:t>
            </a:r>
            <a:endParaRPr lang="en-US" b="0" i="0" dirty="0" smtClean="0">
              <a:solidFill>
                <a:schemeClr val="bg2">
                  <a:lumMod val="20000"/>
                  <a:lumOff val="80000"/>
                </a:schemeClr>
              </a:solidFill>
              <a:effectLst/>
              <a:latin typeface="inter-regular"/>
            </a:endParaRPr>
          </a:p>
          <a:p>
            <a:pPr algn="just">
              <a:buFont typeface="Arial" panose="020B0604020202020204" pitchFamily="34" charset="0"/>
              <a:buChar char="•"/>
            </a:pPr>
            <a:r>
              <a:rPr lang="en-US" b="1" i="0" dirty="0" smtClean="0">
                <a:solidFill>
                  <a:schemeClr val="bg2">
                    <a:lumMod val="20000"/>
                    <a:lumOff val="80000"/>
                  </a:schemeClr>
                </a:solidFill>
                <a:effectLst/>
                <a:latin typeface="inter-bold"/>
              </a:rPr>
              <a:t>Feature scaling</a:t>
            </a:r>
            <a:endParaRPr lang="en-US" b="0" i="0" dirty="0">
              <a:solidFill>
                <a:schemeClr val="bg2">
                  <a:lumMod val="20000"/>
                  <a:lumOff val="80000"/>
                </a:schemeClr>
              </a:solidFill>
              <a:effectLst/>
              <a:latin typeface="inter-regular"/>
            </a:endParaRPr>
          </a:p>
        </p:txBody>
      </p:sp>
      <p:sp>
        <p:nvSpPr>
          <p:cNvPr id="5" name="Rectangle 4"/>
          <p:cNvSpPr/>
          <p:nvPr/>
        </p:nvSpPr>
        <p:spPr>
          <a:xfrm>
            <a:off x="224118" y="4746904"/>
            <a:ext cx="10009094" cy="2369880"/>
          </a:xfrm>
          <a:prstGeom prst="rect">
            <a:avLst/>
          </a:prstGeom>
        </p:spPr>
        <p:txBody>
          <a:bodyPr wrap="square">
            <a:spAutoFit/>
          </a:bodyPr>
          <a:lstStyle/>
          <a:p>
            <a:r>
              <a:rPr lang="en-IN" sz="2000" b="1" i="0" dirty="0" smtClean="0">
                <a:solidFill>
                  <a:srgbClr val="FFFF00"/>
                </a:solidFill>
                <a:effectLst/>
                <a:latin typeface="Google Sans"/>
              </a:rPr>
              <a:t>How To Transform Categorical Variables To Numeric Python?</a:t>
            </a:r>
          </a:p>
          <a:p>
            <a:endParaRPr lang="en-IN" sz="2000" b="1" i="0" dirty="0" smtClean="0">
              <a:solidFill>
                <a:srgbClr val="FFFF00"/>
              </a:solidFill>
              <a:effectLst/>
              <a:latin typeface="Google Sans"/>
            </a:endParaRPr>
          </a:p>
          <a:p>
            <a:pPr>
              <a:buFont typeface="+mj-lt"/>
              <a:buAutoNum type="arabicPeriod"/>
            </a:pPr>
            <a:r>
              <a:rPr lang="en-IN" b="1" i="0" dirty="0" smtClean="0">
                <a:solidFill>
                  <a:schemeClr val="bg2">
                    <a:lumMod val="20000"/>
                    <a:lumOff val="80000"/>
                  </a:schemeClr>
                </a:solidFill>
                <a:effectLst/>
                <a:latin typeface="Google Sans"/>
              </a:rPr>
              <a:t>Creates dictionary and converts it into a data frame.</a:t>
            </a:r>
          </a:p>
          <a:p>
            <a:pPr>
              <a:buFont typeface="+mj-lt"/>
              <a:buAutoNum type="arabicPeriod"/>
            </a:pPr>
            <a:r>
              <a:rPr lang="en-IN" b="1" i="0" dirty="0" smtClean="0">
                <a:solidFill>
                  <a:schemeClr val="bg2">
                    <a:lumMod val="20000"/>
                    <a:lumOff val="80000"/>
                  </a:schemeClr>
                </a:solidFill>
                <a:effectLst/>
                <a:latin typeface="Google Sans"/>
              </a:rPr>
              <a:t>Uses "get _ dummies" function for the encoding.</a:t>
            </a:r>
          </a:p>
          <a:p>
            <a:pPr>
              <a:buFont typeface="+mj-lt"/>
              <a:buAutoNum type="arabicPeriod"/>
            </a:pPr>
            <a:r>
              <a:rPr lang="en-IN" b="1" i="0" dirty="0" err="1" smtClean="0">
                <a:solidFill>
                  <a:schemeClr val="bg2">
                    <a:lumMod val="20000"/>
                    <a:lumOff val="80000"/>
                  </a:schemeClr>
                </a:solidFill>
                <a:effectLst/>
                <a:latin typeface="Google Sans"/>
              </a:rPr>
              <a:t>Concates</a:t>
            </a:r>
            <a:r>
              <a:rPr lang="en-IN" b="1" i="0" dirty="0" smtClean="0">
                <a:solidFill>
                  <a:schemeClr val="bg2">
                    <a:lumMod val="20000"/>
                    <a:lumOff val="80000"/>
                  </a:schemeClr>
                </a:solidFill>
                <a:effectLst/>
                <a:latin typeface="Google Sans"/>
              </a:rPr>
              <a:t> the final encoded dataset into the final data frame.</a:t>
            </a:r>
          </a:p>
          <a:p>
            <a:pPr>
              <a:buFont typeface="+mj-lt"/>
              <a:buAutoNum type="arabicPeriod"/>
            </a:pPr>
            <a:r>
              <a:rPr lang="en-IN" b="1" i="0" dirty="0" smtClean="0">
                <a:solidFill>
                  <a:schemeClr val="bg2">
                    <a:lumMod val="20000"/>
                    <a:lumOff val="80000"/>
                  </a:schemeClr>
                </a:solidFill>
                <a:effectLst/>
                <a:latin typeface="Google Sans"/>
              </a:rPr>
              <a:t>Drops categorical variable column.</a:t>
            </a:r>
          </a:p>
          <a:p>
            <a:r>
              <a:rPr lang="en-US" b="1" i="0" dirty="0" smtClean="0">
                <a:solidFill>
                  <a:schemeClr val="bg2">
                    <a:lumMod val="20000"/>
                    <a:lumOff val="80000"/>
                  </a:schemeClr>
                </a:solidFill>
                <a:effectLst/>
                <a:latin typeface="arial" panose="020B0604020202020204" pitchFamily="34" charset="0"/>
              </a:rPr>
              <a:t/>
            </a:r>
            <a:br>
              <a:rPr lang="en-US" b="1" i="0" dirty="0" smtClean="0">
                <a:solidFill>
                  <a:schemeClr val="bg2">
                    <a:lumMod val="20000"/>
                    <a:lumOff val="80000"/>
                  </a:schemeClr>
                </a:solidFill>
                <a:effectLst/>
                <a:latin typeface="arial" panose="020B0604020202020204" pitchFamily="34" charset="0"/>
              </a:rPr>
            </a:br>
            <a:endParaRPr lang="en-US" b="1" dirty="0">
              <a:solidFill>
                <a:schemeClr val="bg2">
                  <a:lumMod val="20000"/>
                  <a:lumOff val="80000"/>
                </a:schemeClr>
              </a:solidFill>
            </a:endParaRPr>
          </a:p>
        </p:txBody>
      </p:sp>
    </p:spTree>
    <p:extLst>
      <p:ext uri="{BB962C8B-B14F-4D97-AF65-F5344CB8AC3E}">
        <p14:creationId xmlns:p14="http://schemas.microsoft.com/office/powerpoint/2010/main" val="9506036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131" y="709590"/>
            <a:ext cx="10191339" cy="1200329"/>
          </a:xfrm>
          <a:prstGeom prst="rect">
            <a:avLst/>
          </a:prstGeom>
        </p:spPr>
        <p:txBody>
          <a:bodyPr wrap="square">
            <a:spAutoFit/>
          </a:bodyPr>
          <a:lstStyle/>
          <a:p>
            <a:r>
              <a:rPr lang="en-US" b="1" i="0" dirty="0" smtClean="0">
                <a:solidFill>
                  <a:schemeClr val="bg2">
                    <a:lumMod val="20000"/>
                    <a:lumOff val="80000"/>
                  </a:schemeClr>
                </a:solidFill>
                <a:effectLst/>
                <a:latin typeface="Google Sans"/>
              </a:rPr>
              <a:t>Feature engineering is the process of transforming raw data into features that are suitable for machine learning models. In other words, it is the process of selecting, extracting, and transforming the most relevant features from the available data to build more accurate and efficient machine learning models.</a:t>
            </a:r>
            <a:endParaRPr lang="en-US" b="1" dirty="0">
              <a:solidFill>
                <a:schemeClr val="bg2">
                  <a:lumMod val="20000"/>
                  <a:lumOff val="80000"/>
                </a:schemeClr>
              </a:solidFill>
            </a:endParaRPr>
          </a:p>
        </p:txBody>
      </p:sp>
      <p:sp>
        <p:nvSpPr>
          <p:cNvPr id="3" name="TextBox 2"/>
          <p:cNvSpPr txBox="1"/>
          <p:nvPr/>
        </p:nvSpPr>
        <p:spPr>
          <a:xfrm>
            <a:off x="255494" y="161364"/>
            <a:ext cx="2746265" cy="400110"/>
          </a:xfrm>
          <a:prstGeom prst="rect">
            <a:avLst/>
          </a:prstGeom>
          <a:noFill/>
        </p:spPr>
        <p:txBody>
          <a:bodyPr wrap="none" rtlCol="0">
            <a:spAutoFit/>
          </a:bodyPr>
          <a:lstStyle/>
          <a:p>
            <a:r>
              <a:rPr lang="en-US" sz="2000" b="1" dirty="0" smtClean="0">
                <a:solidFill>
                  <a:srgbClr val="FFFF00"/>
                </a:solidFill>
              </a:rPr>
              <a:t>Feature Engineering:</a:t>
            </a:r>
            <a:endParaRPr lang="en-US" sz="2000" b="1" dirty="0">
              <a:solidFill>
                <a:srgbClr val="FFFF00"/>
              </a:solidFill>
            </a:endParaRPr>
          </a:p>
        </p:txBody>
      </p:sp>
      <p:sp>
        <p:nvSpPr>
          <p:cNvPr id="4" name="AutoShape 2" descr="Machine Learning for Retail Sales Forecasting — Features Engineer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262547" y="2359958"/>
            <a:ext cx="8126505" cy="428288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9217241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010" y="1343005"/>
            <a:ext cx="8798861" cy="923330"/>
          </a:xfrm>
          <a:prstGeom prst="rect">
            <a:avLst/>
          </a:prstGeom>
        </p:spPr>
        <p:txBody>
          <a:bodyPr wrap="square">
            <a:spAutoFit/>
          </a:bodyPr>
          <a:lstStyle/>
          <a:p>
            <a:r>
              <a:rPr lang="en-US" b="1" dirty="0">
                <a:solidFill>
                  <a:schemeClr val="bg2">
                    <a:lumMod val="20000"/>
                    <a:lumOff val="80000"/>
                  </a:schemeClr>
                </a:solidFill>
                <a:latin typeface="Google Sans"/>
              </a:rPr>
              <a:t>T</a:t>
            </a:r>
            <a:r>
              <a:rPr lang="en-US" b="1" i="0" dirty="0" smtClean="0">
                <a:solidFill>
                  <a:schemeClr val="bg2">
                    <a:lumMod val="20000"/>
                    <a:lumOff val="80000"/>
                  </a:schemeClr>
                </a:solidFill>
                <a:effectLst/>
                <a:latin typeface="Google Sans"/>
              </a:rPr>
              <a:t>he process of selecting the best algorithm and model architecture for a specific job or dataset. It entails assessing and contrasting various models to identify the one that best fits the data &amp; produces the best results.</a:t>
            </a:r>
            <a:endParaRPr lang="en-US" b="1" dirty="0">
              <a:solidFill>
                <a:schemeClr val="bg2">
                  <a:lumMod val="20000"/>
                  <a:lumOff val="80000"/>
                </a:schemeClr>
              </a:solidFill>
            </a:endParaRPr>
          </a:p>
        </p:txBody>
      </p:sp>
      <p:sp>
        <p:nvSpPr>
          <p:cNvPr id="3" name="TextBox 2"/>
          <p:cNvSpPr txBox="1"/>
          <p:nvPr/>
        </p:nvSpPr>
        <p:spPr>
          <a:xfrm>
            <a:off x="340309" y="532948"/>
            <a:ext cx="2257349" cy="400110"/>
          </a:xfrm>
          <a:prstGeom prst="rect">
            <a:avLst/>
          </a:prstGeom>
          <a:noFill/>
        </p:spPr>
        <p:txBody>
          <a:bodyPr wrap="none" rtlCol="0">
            <a:spAutoFit/>
          </a:bodyPr>
          <a:lstStyle/>
          <a:p>
            <a:r>
              <a:rPr lang="en-US" sz="2000" b="1" dirty="0" smtClean="0">
                <a:solidFill>
                  <a:srgbClr val="FFFF00"/>
                </a:solidFill>
              </a:rPr>
              <a:t>Model Selection:</a:t>
            </a:r>
            <a:endParaRPr lang="en-US" sz="2000" b="1" dirty="0">
              <a:solidFill>
                <a:srgbClr val="FFFF00"/>
              </a:solidFill>
            </a:endParaRPr>
          </a:p>
        </p:txBody>
      </p:sp>
      <p:sp>
        <p:nvSpPr>
          <p:cNvPr id="4" name="Rectangle 3"/>
          <p:cNvSpPr/>
          <p:nvPr/>
        </p:nvSpPr>
        <p:spPr>
          <a:xfrm>
            <a:off x="331160" y="3741437"/>
            <a:ext cx="9309849" cy="1200329"/>
          </a:xfrm>
          <a:prstGeom prst="rect">
            <a:avLst/>
          </a:prstGeom>
        </p:spPr>
        <p:txBody>
          <a:bodyPr wrap="square">
            <a:spAutoFit/>
          </a:bodyPr>
          <a:lstStyle/>
          <a:p>
            <a:r>
              <a:rPr lang="en-US" b="1" i="0" dirty="0" smtClean="0">
                <a:solidFill>
                  <a:schemeClr val="bg2">
                    <a:lumMod val="20000"/>
                    <a:lumOff val="80000"/>
                  </a:schemeClr>
                </a:solidFill>
                <a:effectLst/>
                <a:latin typeface="Google Sans"/>
              </a:rPr>
              <a:t>Random forest regression is a supervised learning algorithm that uses an ensemble learning method for regression. Random forest is a bagging technique and not a boosting technique. The trees in random forests run in parallel, meaning there is no interaction between these trees while building the trees.</a:t>
            </a:r>
            <a:endParaRPr lang="en-US" b="1" dirty="0">
              <a:solidFill>
                <a:schemeClr val="bg2">
                  <a:lumMod val="20000"/>
                  <a:lumOff val="80000"/>
                </a:schemeClr>
              </a:solidFill>
            </a:endParaRPr>
          </a:p>
        </p:txBody>
      </p:sp>
      <p:sp>
        <p:nvSpPr>
          <p:cNvPr id="5" name="TextBox 4"/>
          <p:cNvSpPr txBox="1"/>
          <p:nvPr/>
        </p:nvSpPr>
        <p:spPr>
          <a:xfrm>
            <a:off x="276327" y="2803831"/>
            <a:ext cx="2097049" cy="400110"/>
          </a:xfrm>
          <a:prstGeom prst="rect">
            <a:avLst/>
          </a:prstGeom>
          <a:noFill/>
        </p:spPr>
        <p:txBody>
          <a:bodyPr wrap="none" rtlCol="0">
            <a:spAutoFit/>
          </a:bodyPr>
          <a:lstStyle/>
          <a:p>
            <a:r>
              <a:rPr lang="en-US" sz="2000" b="1" dirty="0" smtClean="0">
                <a:solidFill>
                  <a:srgbClr val="FFFF00"/>
                </a:solidFill>
              </a:rPr>
              <a:t>Random Forest:</a:t>
            </a:r>
            <a:endParaRPr lang="en-US" sz="2000" b="1" dirty="0">
              <a:solidFill>
                <a:srgbClr val="FFFF00"/>
              </a:solidFill>
            </a:endParaRPr>
          </a:p>
        </p:txBody>
      </p:sp>
    </p:spTree>
    <p:extLst>
      <p:ext uri="{BB962C8B-B14F-4D97-AF65-F5344CB8AC3E}">
        <p14:creationId xmlns:p14="http://schemas.microsoft.com/office/powerpoint/2010/main" val="340115382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99886" y="1344141"/>
            <a:ext cx="7358510" cy="476138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3" name="TextBox 2"/>
          <p:cNvSpPr txBox="1"/>
          <p:nvPr/>
        </p:nvSpPr>
        <p:spPr>
          <a:xfrm>
            <a:off x="3415553" y="322729"/>
            <a:ext cx="5088740" cy="400110"/>
          </a:xfrm>
          <a:prstGeom prst="rect">
            <a:avLst/>
          </a:prstGeom>
          <a:noFill/>
        </p:spPr>
        <p:txBody>
          <a:bodyPr wrap="square" rtlCol="0">
            <a:spAutoFit/>
          </a:bodyPr>
          <a:lstStyle/>
          <a:p>
            <a:r>
              <a:rPr lang="en-US" sz="2000" b="1" dirty="0" smtClean="0">
                <a:solidFill>
                  <a:srgbClr val="FFFF00"/>
                </a:solidFill>
              </a:rPr>
              <a:t>Example for Random Forest</a:t>
            </a:r>
            <a:endParaRPr lang="en-US" sz="2000" b="1" dirty="0">
              <a:solidFill>
                <a:srgbClr val="FFFF00"/>
              </a:solidFill>
            </a:endParaRPr>
          </a:p>
        </p:txBody>
      </p:sp>
    </p:spTree>
    <p:extLst>
      <p:ext uri="{BB962C8B-B14F-4D97-AF65-F5344CB8AC3E}">
        <p14:creationId xmlns:p14="http://schemas.microsoft.com/office/powerpoint/2010/main" val="26244876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133</TotalTime>
  <Words>945</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Arial</vt:lpstr>
      <vt:lpstr>Century Gothic</vt:lpstr>
      <vt:lpstr>Courier New</vt:lpstr>
      <vt:lpstr>Google Sans</vt:lpstr>
      <vt:lpstr>inter-bold</vt:lpstr>
      <vt:lpstr>inter-regular</vt:lpstr>
      <vt:lpstr>Wingdings 3</vt:lpstr>
      <vt:lpstr>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Demand Prediction With Machine Learnings</dc:title>
  <dc:creator>Karthi</dc:creator>
  <cp:lastModifiedBy>Karthi</cp:lastModifiedBy>
  <cp:revision>16</cp:revision>
  <dcterms:created xsi:type="dcterms:W3CDTF">2023-09-26T12:14:16Z</dcterms:created>
  <dcterms:modified xsi:type="dcterms:W3CDTF">2023-09-26T14:37:04Z</dcterms:modified>
</cp:coreProperties>
</file>