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_rels/slide26.xml.rels" ContentType="application/vnd.openxmlformats-package.relationships+xml"/>
  <Override PartName="/ppt/slides/_rels/slide53.xml.rels" ContentType="application/vnd.openxmlformats-package.relationships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37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52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b8b8b"/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29FB48E-B225-4028-825C-9A9CBE22E89C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26.12.19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3E8F5D1-92E7-4345-8939-B1960DDB2503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54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890A8EA-AF23-4E6D-9964-D880687FFAA3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26.12.19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9C39616-97EF-4F65-A45E-BA52A13C1A1F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Что бывает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По частям речи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8" name="Picture 1" descr="graphics/boxplot_posCount.png"/>
          <p:cNvPicPr/>
          <p:nvPr/>
        </p:nvPicPr>
        <p:blipFill>
          <a:blip r:embed="rId1"/>
          <a:srcRect l="0" t="12424" r="0" b="0"/>
          <a:stretch/>
        </p:blipFill>
        <p:spPr>
          <a:xfrm>
            <a:off x="360000" y="1417320"/>
            <a:ext cx="8589960" cy="585468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По авторам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Picture 1" descr="graphics/boxplot_authorCount.png"/>
          <p:cNvPicPr/>
          <p:nvPr/>
        </p:nvPicPr>
        <p:blipFill>
          <a:blip r:embed="rId1"/>
          <a:srcRect l="0" t="12151" r="0" b="0"/>
          <a:stretch/>
        </p:blipFill>
        <p:spPr>
          <a:xfrm>
            <a:off x="792000" y="1387440"/>
            <a:ext cx="7869960" cy="538056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По авторам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" name="Picture 1" descr="graphics/boxplot_authorRatio.png"/>
          <p:cNvPicPr/>
          <p:nvPr/>
        </p:nvPicPr>
        <p:blipFill>
          <a:blip r:embed="rId1"/>
          <a:srcRect l="0" t="12151" r="0" b="0"/>
          <a:stretch/>
        </p:blipFill>
        <p:spPr>
          <a:xfrm>
            <a:off x="482040" y="1263600"/>
            <a:ext cx="8625960" cy="58975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Подробнее: падежи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Какие падежи бывают после наших предлогов?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Актуально не для всех частей речи, только для: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существительных, местоимений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прилагательных, причастий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Какие падежи бывают после наших предлогов?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7" name="Picture 1" descr="graphics/boxplot_caseBy_prep=all.png"/>
          <p:cNvPicPr/>
          <p:nvPr/>
        </p:nvPicPr>
        <p:blipFill>
          <a:blip r:embed="rId1"/>
          <a:srcRect l="0" t="12151" r="0" b="0"/>
          <a:stretch/>
        </p:blipFill>
        <p:spPr>
          <a:xfrm>
            <a:off x="324000" y="828000"/>
            <a:ext cx="8766720" cy="59936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Примеры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 - se: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Palmam Callimachus, Thalia,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de se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Facundo dedit ipse Bruttiano.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 - vestra: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praeterea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de vestra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vita, de coniugum vestrarum atque liberorum anima…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- me: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de libris oratoriis factum est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a me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diligenter.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ab - se (acc):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Suspiciones omnes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ab se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segreget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Предлоги a, ab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1" name="Picture 1" descr="graphics/boxplot_caseBy_prep=a,ab.png"/>
          <p:cNvPicPr/>
          <p:nvPr/>
        </p:nvPicPr>
        <p:blipFill>
          <a:blip r:embed="rId1"/>
          <a:srcRect l="0" t="10358" r="6" b="0"/>
          <a:stretch/>
        </p:blipFill>
        <p:spPr>
          <a:xfrm>
            <a:off x="1413360" y="1155600"/>
            <a:ext cx="6578640" cy="58975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Примеры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- me (acc.sg):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sin alia dices, ea quae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a me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dicta sunt non refutabis.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ab - hoc (acc.sg):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Quod quoniam genus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ab hoc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quod proposuimus abhorret, philo- sophos aliud in tempus reiciamus;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- testibus (dat.pl):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nego esse quicquam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a testibus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dictum quod aut vestrum cuipiam esset obscurum aut cuiusquam oratoris eloquentiam quaereret.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Предлоги e, ex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5" name="Picture 1" descr="graphics/boxplot_caseBy_prep=e,ex.png"/>
          <p:cNvPicPr/>
          <p:nvPr/>
        </p:nvPicPr>
        <p:blipFill>
          <a:blip r:embed="rId1"/>
          <a:srcRect l="0" t="12151" r="0" b="0"/>
          <a:stretch/>
        </p:blipFill>
        <p:spPr>
          <a:xfrm>
            <a:off x="1557360" y="1231560"/>
            <a:ext cx="6578640" cy="57787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Что бывает  после латинских предлогов, управляющих аблативом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Примеры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 - allia (acc.pl):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Saepe itaque, in promptu corpus quod cernitur, aegret, cum tamen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ex alia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laetamur parte latenti;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 - eourm (gen.pl):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in re p. quid agatur credo a te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ex eorum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litteris cognoscere, qui ad te acta debent perscribere.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Предлог de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9" name="Picture 1" descr="graphics/boxplot_caseBy_prep=de.png"/>
          <p:cNvPicPr/>
          <p:nvPr/>
        </p:nvPicPr>
        <p:blipFill>
          <a:blip r:embed="rId1"/>
          <a:srcRect l="0" t="10358" r="0" b="0"/>
          <a:stretch/>
        </p:blipFill>
        <p:spPr>
          <a:xfrm>
            <a:off x="1413360" y="1129320"/>
            <a:ext cx="6398640" cy="57355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Примеры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 - senatus (gen.sg):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tantum rogat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de senatus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consulto ut corrigas.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 - senatus (dat.pl):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tantum rogat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de senatus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consulto ut corrigas.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Предлог cum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3" name="Picture 1" descr="graphics/boxplot_caseBy_prep=%5B'cum'%5D.png"/>
          <p:cNvPicPr/>
          <p:nvPr/>
        </p:nvPicPr>
        <p:blipFill>
          <a:blip r:embed="rId1"/>
          <a:srcRect l="0" t="12153" r="0" b="0"/>
          <a:stretch/>
        </p:blipFill>
        <p:spPr>
          <a:xfrm>
            <a:off x="1197360" y="1256760"/>
            <a:ext cx="7010640" cy="61585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Примеры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cum - vicini (nom.pl):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qui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cum vicini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stationem ceperit astri, contiguos nullum transfundit lumen in ortus.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cum (acc.sg):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regia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cum lucem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posuerunt membra, probatum est Hyrcanis adhibere canes.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Предлог sine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7" name="Picture 1" descr="graphics/boxplot_caseBy_prep=%5B'sine'%5D.png"/>
          <p:cNvPicPr/>
          <p:nvPr/>
        </p:nvPicPr>
        <p:blipFill>
          <a:blip r:embed="rId1"/>
          <a:srcRect l="0" t="12150" r="0" b="0"/>
          <a:stretch/>
        </p:blipFill>
        <p:spPr>
          <a:xfrm>
            <a:off x="1341360" y="1218600"/>
            <a:ext cx="7010640" cy="61585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Примеры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sine - te (acc.sg):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uid mihi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sine te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umquam aut tibi sine me iucundum fuit?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sine - ulla (nom.sg):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itaque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sine ulla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ignominia suis umeris pecunias populis rettulerunt.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Предлог pro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1" name="Picture 1" descr="graphics/boxplot_caseBy_prep=%5B'pro'%5D.png"/>
          <p:cNvPicPr/>
          <p:nvPr/>
        </p:nvPicPr>
        <p:blipFill>
          <a:blip r:embed="rId1"/>
          <a:srcRect l="0" t="12153" r="0" b="10700"/>
          <a:stretch/>
        </p:blipFill>
        <p:spPr>
          <a:xfrm>
            <a:off x="1161360" y="1248480"/>
            <a:ext cx="7154640" cy="551916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Примеры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 - filio (dat.sg):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negarem aliquid filio, cum ille rogaret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pro filio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 - pudor (nom.sg):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quis vultus iste,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pro pudor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 - deorum (gen.pl):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nam quis est,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pro deorum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fidem atque hominum!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Предлог prae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5" name="Picture 1" descr="graphics/boxplot_caseBy_prep=%5B'prae'%5D.png"/>
          <p:cNvPicPr/>
          <p:nvPr/>
        </p:nvPicPr>
        <p:blipFill>
          <a:blip r:embed="rId1"/>
          <a:srcRect l="0" t="12153" r="0" b="10700"/>
          <a:stretch/>
        </p:blipFill>
        <p:spPr>
          <a:xfrm>
            <a:off x="1125360" y="1307160"/>
            <a:ext cx="7154640" cy="551916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Задача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Очевидно, что после предлогов ‘a’, ‘ab’, ‘de’, ‘cum’, ‘ex’, ‘e’, ‘sine’, ‘pro’, ‘prae’, управляющих аблативом может быть не аблатив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Интересно собрать статистику, что же там бывает?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Примеры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prae - quod (acc.sg):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Immo res omnis relictas habeo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prae quod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tu velis.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prae - se (acc.sg):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contra corporis sui qualitatem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prae se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maximam speciem ostentare.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По частям речи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Существительное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0" name="Picture 1" descr="graphics/boxplot_pos=noun_case.png"/>
          <p:cNvPicPr/>
          <p:nvPr/>
        </p:nvPicPr>
        <p:blipFill>
          <a:blip r:embed="rId1"/>
          <a:srcRect l="0" t="12151" r="0" b="8904"/>
          <a:stretch/>
        </p:blipFill>
        <p:spPr>
          <a:xfrm>
            <a:off x="100080" y="1296000"/>
            <a:ext cx="9043920" cy="55562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Примеры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 - dicibus (dat.pl):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a quacumque trahis ratione vocabula, Pallas,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pro ducibus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nostris aegida semper habe.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ab - experientia (nom.sg):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Contra ii, qui se ἐμπειριχούσ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ab experientia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nominant, evidentes quidem causas, ut necessarias, amplectuntur:…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Местоимение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4" name="Picture 1" descr="graphics/boxplot_pos=pronoun_case.png"/>
          <p:cNvPicPr/>
          <p:nvPr/>
        </p:nvPicPr>
        <p:blipFill>
          <a:blip r:embed="rId1"/>
          <a:srcRect l="0" t="12151" r="0" b="10701"/>
          <a:stretch/>
        </p:blipFill>
        <p:spPr>
          <a:xfrm>
            <a:off x="-151920" y="1152360"/>
            <a:ext cx="9475920" cy="56894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Примеры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ab - hoc (acc.sg):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quod me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ab hoc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maerore recreari vis, facis ut omnia;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- se (acc.sg) 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eiusdem sortis et Zmyrnae puerum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a se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visum.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Прилагательное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8" name="Picture 1" descr="graphics/boxplot_pos=adjective_case.png"/>
          <p:cNvPicPr/>
          <p:nvPr/>
        </p:nvPicPr>
        <p:blipFill>
          <a:blip r:embed="rId1"/>
          <a:srcRect l="0" t="12556" r="0" b="10296"/>
          <a:stretch/>
        </p:blipFill>
        <p:spPr>
          <a:xfrm>
            <a:off x="72000" y="1309320"/>
            <a:ext cx="9216000" cy="553320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Примеры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- miseris (dat.pl):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Exigit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a miseris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tristes victoria poenas, Sibilaque et flammas infert sopor: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 - nota (acc.pl):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Quis hic amabo est, qui tam pro nota nominat me?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Причастие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2" name="Picture 1" descr="graphics/boxplot_pos=participle_case.png"/>
          <p:cNvPicPr/>
          <p:nvPr/>
        </p:nvPicPr>
        <p:blipFill>
          <a:blip r:embed="rId1"/>
          <a:srcRect l="0" t="12151" r="0" b="10701"/>
          <a:stretch/>
        </p:blipFill>
        <p:spPr>
          <a:xfrm>
            <a:off x="-79920" y="1116360"/>
            <a:ext cx="9547920" cy="57326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Примеры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cum - fixum (nom.sg):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et bene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cum fixum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mento discusseris uncum, nil erit hoc: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- proposito (dat.sg):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ut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a proposito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declinet aliquantum 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Приборы и материалы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CLTK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Несклоняемые части речи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Несклоняемые части речи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Здесь решил просто посмотреть самые частые леммы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Наречие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9" name="Picture 1" descr="graphics/boxplot_lemmaCount_pos=adverb.png"/>
          <p:cNvPicPr/>
          <p:nvPr/>
        </p:nvPicPr>
        <p:blipFill>
          <a:blip r:embed="rId1"/>
          <a:srcRect l="0" t="12151" r="0" b="8904"/>
          <a:stretch/>
        </p:blipFill>
        <p:spPr>
          <a:xfrm>
            <a:off x="64080" y="1201320"/>
            <a:ext cx="9187920" cy="564480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Наречие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 - istoc: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cave quoquam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ex istoc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excessis loco.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 - modo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etsi nihil scripsit nisi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de modo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agri.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Предлог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3" name="Picture 1" descr="graphics/boxplot_lemmaCount_pos=preposition.png"/>
          <p:cNvPicPr/>
          <p:nvPr/>
        </p:nvPicPr>
        <p:blipFill>
          <a:blip r:embed="rId1"/>
          <a:srcRect l="0" t="12151" r="0" b="8904"/>
          <a:stretch/>
        </p:blipFill>
        <p:spPr>
          <a:xfrm>
            <a:off x="64080" y="1224000"/>
            <a:ext cx="9111600" cy="559800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Примеры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cum - a: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quem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cum a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se non neget auditum vexat tamen omnibus contumeliis.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cum - inter: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numquam abisset, nisi,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cum inter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homines esset, eam sibi viam munivisset.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Числительное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7" name="Picture 1" descr="graphics/boxplot_lemmaCount_pos=numeral.png"/>
          <p:cNvPicPr/>
          <p:nvPr/>
        </p:nvPicPr>
        <p:blipFill>
          <a:blip r:embed="rId1"/>
          <a:srcRect l="0" t="12151" r="0" b="8904"/>
          <a:stretch/>
        </p:blipFill>
        <p:spPr>
          <a:xfrm>
            <a:off x="36000" y="1152360"/>
            <a:ext cx="9169920" cy="56336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Примеры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 - duodecim: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…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sicut per Malachiam angelum, unum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ex duodecim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prophetis, dicit: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 - decem: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Perdiderat unam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ex decem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drachmis anus illa, et ideo quaerebat: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Союзы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1" name="Picture 1" descr="graphics/boxplot_lemmaCount_pos=conjunction.png"/>
          <p:cNvPicPr/>
          <p:nvPr/>
        </p:nvPicPr>
        <p:blipFill>
          <a:blip r:embed="rId1"/>
          <a:srcRect l="0" t="12151" r="0" b="8904"/>
          <a:stretch/>
        </p:blipFill>
        <p:spPr>
          <a:xfrm>
            <a:off x="-79920" y="1116360"/>
            <a:ext cx="9403920" cy="57776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Примеры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cum - et: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…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si quidem celeriter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cum et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alia pecora, tum praecipue oves contagione vexentur.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- ut: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nec Bagaso exultare datum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a ut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impune relictum consulis ante oculos uita spoliasse Libonem.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1" descr="images/cltk1.png"/>
          <p:cNvPicPr/>
          <p:nvPr/>
        </p:nvPicPr>
        <p:blipFill>
          <a:blip r:embed="rId1"/>
          <a:stretch/>
        </p:blipFill>
        <p:spPr>
          <a:xfrm>
            <a:off x="457200" y="1667520"/>
            <a:ext cx="8229240" cy="1587240"/>
          </a:xfrm>
          <a:prstGeom prst="rect">
            <a:avLst/>
          </a:prstGeom>
          <a:ln w="9360">
            <a:noFill/>
          </a:ln>
        </p:spPr>
      </p:pic>
      <p:pic>
        <p:nvPicPr>
          <p:cNvPr id="89" name="Picture 1" descr="images/cltk2.png"/>
          <p:cNvPicPr/>
          <p:nvPr/>
        </p:nvPicPr>
        <p:blipFill>
          <a:blip r:embed="rId2"/>
          <a:stretch/>
        </p:blipFill>
        <p:spPr>
          <a:xfrm>
            <a:off x="457560" y="3326040"/>
            <a:ext cx="8229240" cy="14857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Восклицание (междометие*)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5" name="Picture 1" descr="graphics/boxplot_lemmaCount_pos=exclamation.png"/>
          <p:cNvPicPr/>
          <p:nvPr/>
        </p:nvPicPr>
        <p:blipFill>
          <a:blip r:embed="rId1"/>
          <a:srcRect l="0" t="12151" r="0" b="8904"/>
          <a:stretch/>
        </p:blipFill>
        <p:spPr>
          <a:xfrm>
            <a:off x="0" y="1296000"/>
            <a:ext cx="9144000" cy="561780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Примеры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- en: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sudis Latine appellatur , Graece sphyr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a en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a , rostro similis nomini , magni- tudine inter amplissimos;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 - o: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cur enim non videantur oracula, a certissimo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de o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maximeque veridico, usu, profecta?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Знаки пунктуации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9" name="Picture 1" descr="graphics/boxplot_lemmaCount_pos=punctuation.png"/>
          <p:cNvPicPr/>
          <p:nvPr/>
        </p:nvPicPr>
        <p:blipFill>
          <a:blip r:embed="rId1"/>
          <a:srcRect l="0" t="12151" r="0" b="8904"/>
          <a:stretch/>
        </p:blipFill>
        <p:spPr>
          <a:xfrm>
            <a:off x="-7920" y="1224000"/>
            <a:ext cx="9223920" cy="566676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Примеры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prae -: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Totidem dicemus semina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prae-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paranda.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 -: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incertis hae diebus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pro-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veniunt durantque, sed esse sideris huiusce partum eas certum est.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Выводы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Много чего бывает после предлогов, управляющих аблативом!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Приборы и материалы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Корпус perseus, встроенный в CLTK.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Содержит 293 документа разного размера.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Приборы и материалы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Корпус perseus, встроенный в CLTK.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Содержит 293 документа разного размера. Пригодились 276.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Что получилось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Количество употреблений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Всего хороших плохих вещей после какого-то из предлогов: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12129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Не считаются штуки без разбора (около 300). Это обычно одинокие буквы.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В дальнейшем говорим именно о том слове, что после предлога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LibreOffice/6.3.3.2$Windows_X86_64 LibreOffice_project/a64200df03143b798afd1ec74a12ab50359878ed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2019-12-26T09:02:13Z</dcterms:created>
  <dc:creator/>
  <dc:description/>
  <dc:language>ru-RU</dc:language>
  <cp:lastModifiedBy/>
  <dcterms:modified xsi:type="dcterms:W3CDTF">2019-12-26T12:25:15Z</dcterms:modified>
  <cp:revision>2</cp:revision>
  <dc:subject/>
  <dc:title/>
</cp:coreProperties>
</file>