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4" Type="http://schemas.openxmlformats.org/officeDocument/2006/relationships/viewProps" Target="viewProps.xml" /><Relationship Id="rId6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6" Type="http://schemas.openxmlformats.org/officeDocument/2006/relationships/tableStyles" Target="tableStyles.xml" /><Relationship Id="rId6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Что</a:t>
            </a:r>
            <a:r>
              <a:rPr/>
              <a:t> </a:t>
            </a:r>
            <a:r>
              <a:rPr/>
              <a:t>бывает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Приборы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материалы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Корпус perseus, встроенный в CLTK.</a:t>
            </a:r>
          </a:p>
          <a:p>
            <a:pPr lvl="0" marL="0" indent="0">
              <a:buNone/>
            </a:pPr>
            <a:r>
              <a:rPr/>
              <a:t>Содержит 293 документа разного размера.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Приборы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материалы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Корпус perseus, встроенный в CLTK.</a:t>
            </a:r>
          </a:p>
          <a:p>
            <a:pPr lvl="0" marL="0" indent="0">
              <a:buNone/>
            </a:pPr>
            <a:r>
              <a:rPr/>
              <a:t>Содержит 293 документа разного размера. Пригодились 276.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Что</a:t>
            </a:r>
            <a:r>
              <a:rPr/>
              <a:t> </a:t>
            </a:r>
            <a:r>
              <a:rPr/>
              <a:t>получилось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Количество</a:t>
            </a:r>
            <a:r>
              <a:rPr/>
              <a:t> </a:t>
            </a:r>
            <a:r>
              <a:rPr/>
              <a:t>употреблений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Всего хороших плохих вещей после какого-то из предлогов: </a:t>
            </a:r>
            <a:r>
              <a:rPr b="1"/>
              <a:t>12129</a:t>
            </a:r>
          </a:p>
          <a:p>
            <a:pPr lvl="0" marL="0" indent="0">
              <a:buNone/>
            </a:pPr>
            <a:r>
              <a:rPr/>
              <a:t>Не считаются штуки без разбора (около 300). Это обычно одинокие буквы.</a:t>
            </a:r>
          </a:p>
          <a:p>
            <a:pPr lvl="0" marL="0" indent="0">
              <a:buNone/>
            </a:pPr>
            <a:r>
              <a:rPr/>
              <a:t>В дальнейшем говорим именно о том слове, что после предлога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</a:t>
            </a:r>
            <a:r>
              <a:rPr/>
              <a:t> </a:t>
            </a:r>
            <a:r>
              <a:rPr/>
              <a:t>частям</a:t>
            </a:r>
            <a:r>
              <a:rPr/>
              <a:t> </a:t>
            </a:r>
            <a:r>
              <a:rPr/>
              <a:t>речи</a:t>
            </a:r>
          </a:p>
        </p:txBody>
      </p:sp>
      <p:pic>
        <p:nvPicPr>
          <p:cNvPr descr="graphics/boxplot_posCou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600200"/>
            <a:ext cx="5791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boxplot_posCount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</a:t>
            </a:r>
            <a:r>
              <a:rPr/>
              <a:t> </a:t>
            </a:r>
            <a:r>
              <a:rPr/>
              <a:t>авторам</a:t>
            </a:r>
          </a:p>
        </p:txBody>
      </p:sp>
      <p:pic>
        <p:nvPicPr>
          <p:cNvPr descr="graphics/boxplot_authorCou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boxplot_authorCount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</a:t>
            </a:r>
            <a:r>
              <a:rPr/>
              <a:t> </a:t>
            </a:r>
            <a:r>
              <a:rPr/>
              <a:t>авторам</a:t>
            </a:r>
          </a:p>
        </p:txBody>
      </p:sp>
      <p:pic>
        <p:nvPicPr>
          <p:cNvPr descr="graphics/boxplot_authorRat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boxplot_authorRatio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Подробнее:</a:t>
            </a:r>
            <a:r>
              <a:rPr/>
              <a:t> </a:t>
            </a:r>
            <a:r>
              <a:rPr/>
              <a:t>падежи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 i="1"/>
              <a:t>???Данные</a:t>
            </a:r>
            <a:r>
              <a:rPr i="1"/>
              <a:t> </a:t>
            </a:r>
            <a:r>
              <a:rPr i="1"/>
              <a:t>про</a:t>
            </a:r>
            <a:r>
              <a:rPr i="1"/>
              <a:t> </a:t>
            </a:r>
            <a:r>
              <a:rPr i="1"/>
              <a:t>части</a:t>
            </a:r>
            <a:r>
              <a:rPr i="1"/>
              <a:t> </a:t>
            </a:r>
            <a:r>
              <a:rPr i="1"/>
              <a:t>речи</a:t>
            </a:r>
            <a:r>
              <a:rPr i="1"/>
              <a:t> </a:t>
            </a:r>
            <a:r>
              <a:rPr i="1"/>
              <a:t>после</a:t>
            </a:r>
            <a:r>
              <a:rPr i="1"/>
              <a:t> </a:t>
            </a:r>
            <a:r>
              <a:rPr i="1"/>
              <a:t>падежей???</a:t>
            </a:r>
            <a:r>
              <a:rPr i="1"/>
              <a:t> </a:t>
            </a:r>
            <a:r>
              <a:rPr i="1"/>
              <a:t>(только</a:t>
            </a:r>
            <a:r>
              <a:rPr i="1"/>
              <a:t> </a:t>
            </a:r>
            <a:r>
              <a:rPr i="1"/>
              <a:t>склоняемые</a:t>
            </a:r>
            <a:r>
              <a:rPr i="1"/>
              <a:t> </a:t>
            </a:r>
            <a:r>
              <a:rPr i="1"/>
              <a:t>части</a:t>
            </a:r>
            <a:r>
              <a:rPr i="1"/>
              <a:t> </a:t>
            </a:r>
            <a:r>
              <a:rPr i="1"/>
              <a:t>речи?)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Что</a:t>
            </a:r>
            <a:r>
              <a:rPr/>
              <a:t> </a:t>
            </a:r>
            <a:r>
              <a:rPr/>
              <a:t>бывает</a:t>
            </a:r>
            <a:r>
              <a:rPr/>
              <a:t> </a:t>
            </a:r>
            <a:r>
              <a:rPr/>
              <a:t> </a:t>
            </a:r>
            <a:r>
              <a:rPr/>
              <a:t>после</a:t>
            </a:r>
            <a:r>
              <a:rPr/>
              <a:t> </a:t>
            </a:r>
            <a:r>
              <a:rPr/>
              <a:t>латинских</a:t>
            </a:r>
            <a:r>
              <a:rPr/>
              <a:t> </a:t>
            </a:r>
            <a:r>
              <a:rPr/>
              <a:t>предлогов,</a:t>
            </a:r>
            <a:r>
              <a:rPr/>
              <a:t> </a:t>
            </a:r>
            <a:r>
              <a:rPr/>
              <a:t>управляющих</a:t>
            </a:r>
            <a:r>
              <a:rPr/>
              <a:t> </a:t>
            </a:r>
            <a:r>
              <a:rPr/>
              <a:t>аблативом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Какие</a:t>
            </a:r>
            <a:r>
              <a:rPr/>
              <a:t> </a:t>
            </a:r>
            <a:r>
              <a:rPr/>
              <a:t>падежи</a:t>
            </a:r>
            <a:r>
              <a:rPr/>
              <a:t> </a:t>
            </a:r>
            <a:r>
              <a:rPr/>
              <a:t>бывают</a:t>
            </a:r>
            <a:r>
              <a:rPr/>
              <a:t> </a:t>
            </a:r>
            <a:r>
              <a:rPr/>
              <a:t>после</a:t>
            </a:r>
            <a:r>
              <a:rPr/>
              <a:t> </a:t>
            </a:r>
            <a:r>
              <a:rPr/>
              <a:t>наших</a:t>
            </a:r>
            <a:r>
              <a:rPr/>
              <a:t> </a:t>
            </a:r>
            <a:r>
              <a:rPr/>
              <a:t>предлогов?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Актуально не для всех частей речи, только для:</a:t>
            </a:r>
          </a:p>
          <a:p>
            <a:pPr lvl="1"/>
            <a:r>
              <a:rPr/>
              <a:t>существительных, местоимений</a:t>
            </a:r>
          </a:p>
          <a:p>
            <a:pPr lvl="1"/>
            <a:r>
              <a:rPr/>
              <a:t>прилагательных, причастий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Какие</a:t>
            </a:r>
            <a:r>
              <a:rPr/>
              <a:t> </a:t>
            </a:r>
            <a:r>
              <a:rPr/>
              <a:t>падежи</a:t>
            </a:r>
            <a:r>
              <a:rPr/>
              <a:t> </a:t>
            </a:r>
            <a:r>
              <a:rPr/>
              <a:t>бывают</a:t>
            </a:r>
            <a:r>
              <a:rPr/>
              <a:t> </a:t>
            </a:r>
            <a:r>
              <a:rPr/>
              <a:t>после</a:t>
            </a:r>
            <a:r>
              <a:rPr/>
              <a:t> </a:t>
            </a:r>
            <a:r>
              <a:rPr/>
              <a:t>наших</a:t>
            </a:r>
            <a:r>
              <a:rPr/>
              <a:t> </a:t>
            </a:r>
            <a:r>
              <a:rPr/>
              <a:t>предлогов?</a:t>
            </a:r>
          </a:p>
        </p:txBody>
      </p:sp>
      <p:pic>
        <p:nvPicPr>
          <p:cNvPr descr="graphics/boxplot_caseBy_prep=al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82296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boxplot_caseBy_prep=all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Предлоги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ab</a:t>
            </a:r>
          </a:p>
        </p:txBody>
      </p:sp>
      <p:pic>
        <p:nvPicPr>
          <p:cNvPr descr="graphics/boxplot_caseBy_prep=a,a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boxplot_caseBy_prep=[</a:t>
            </a:r>
            <a:r>
              <a:rPr/>
              <a:t>‘</a:t>
            </a:r>
            <a:r>
              <a:rPr/>
              <a:t>a</a:t>
            </a:r>
            <a:r>
              <a:rPr/>
              <a:t>’</a:t>
            </a:r>
            <a:r>
              <a:rPr/>
              <a:t>,</a:t>
            </a:r>
            <a:r>
              <a:rPr/>
              <a:t> </a:t>
            </a:r>
            <a:r>
              <a:rPr/>
              <a:t>‘</a:t>
            </a:r>
            <a:r>
              <a:rPr/>
              <a:t>ab</a:t>
            </a:r>
            <a:r>
              <a:rPr/>
              <a:t>’</a:t>
            </a:r>
            <a:r>
              <a:rPr/>
              <a:t>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Предлоги</a:t>
            </a:r>
            <a:r>
              <a:rPr/>
              <a:t> </a:t>
            </a:r>
            <a:r>
              <a:rPr/>
              <a:t>e,</a:t>
            </a:r>
            <a:r>
              <a:rPr/>
              <a:t> </a:t>
            </a:r>
            <a:r>
              <a:rPr/>
              <a:t>ex</a:t>
            </a:r>
          </a:p>
        </p:txBody>
      </p:sp>
      <p:pic>
        <p:nvPicPr>
          <p:cNvPr descr="graphics/boxplot_caseBy_prep=e,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boxplot_caseBy_prep=[</a:t>
            </a:r>
            <a:r>
              <a:rPr/>
              <a:t>‘</a:t>
            </a:r>
            <a:r>
              <a:rPr/>
              <a:t>e</a:t>
            </a:r>
            <a:r>
              <a:rPr/>
              <a:t>’</a:t>
            </a:r>
            <a:r>
              <a:rPr/>
              <a:t>,</a:t>
            </a:r>
            <a:r>
              <a:rPr/>
              <a:t> </a:t>
            </a:r>
            <a:r>
              <a:rPr/>
              <a:t>‘</a:t>
            </a:r>
            <a:r>
              <a:rPr/>
              <a:t>ex</a:t>
            </a:r>
            <a:r>
              <a:rPr/>
              <a:t>’</a:t>
            </a:r>
            <a:r>
              <a:rPr/>
              <a:t>]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Предлоги</a:t>
            </a:r>
            <a:r>
              <a:rPr/>
              <a:t> </a:t>
            </a:r>
            <a:r>
              <a:rPr/>
              <a:t>e,</a:t>
            </a:r>
            <a:r>
              <a:rPr/>
              <a:t> </a:t>
            </a:r>
            <a:r>
              <a:rPr/>
              <a:t>ex</a:t>
            </a:r>
          </a:p>
        </p:txBody>
      </p:sp>
      <p:pic>
        <p:nvPicPr>
          <p:cNvPr descr="graphics/boxplot_caseBy_prep=e,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boxplot_caseBy_prep=[</a:t>
            </a:r>
            <a:r>
              <a:rPr/>
              <a:t>‘</a:t>
            </a:r>
            <a:r>
              <a:rPr/>
              <a:t>e</a:t>
            </a:r>
            <a:r>
              <a:rPr/>
              <a:t>’</a:t>
            </a:r>
            <a:r>
              <a:rPr/>
              <a:t>,</a:t>
            </a:r>
            <a:r>
              <a:rPr/>
              <a:t> </a:t>
            </a:r>
            <a:r>
              <a:rPr/>
              <a:t>‘</a:t>
            </a:r>
            <a:r>
              <a:rPr/>
              <a:t>ex</a:t>
            </a:r>
            <a:r>
              <a:rPr/>
              <a:t>’</a:t>
            </a:r>
            <a:r>
              <a:rPr/>
              <a:t>]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Предлог</a:t>
            </a:r>
            <a:r>
              <a:rPr/>
              <a:t> </a:t>
            </a:r>
            <a:r>
              <a:rPr/>
              <a:t>de</a:t>
            </a:r>
          </a:p>
        </p:txBody>
      </p:sp>
      <p:pic>
        <p:nvPicPr>
          <p:cNvPr descr="graphics/boxplot_caseBy_prep=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boxplot_caseBy_prep=de.png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 i="1"/>
              <a:t>Сгенерировать</a:t>
            </a:r>
            <a:r>
              <a:rPr i="1"/>
              <a:t> </a:t>
            </a:r>
            <a:r>
              <a:rPr i="1"/>
              <a:t>по</a:t>
            </a:r>
            <a:r>
              <a:rPr i="1"/>
              <a:t> </a:t>
            </a:r>
            <a:r>
              <a:rPr i="1"/>
              <a:t>два</a:t>
            </a:r>
            <a:r>
              <a:rPr i="1"/>
              <a:t> </a:t>
            </a:r>
            <a:r>
              <a:rPr i="1"/>
              <a:t>примера</a:t>
            </a:r>
            <a:r>
              <a:rPr i="1"/>
              <a:t> </a:t>
            </a:r>
            <a:r>
              <a:rPr i="1"/>
              <a:t>для</a:t>
            </a:r>
            <a:r>
              <a:rPr i="1"/>
              <a:t> </a:t>
            </a:r>
            <a:r>
              <a:rPr i="1"/>
              <a:t>каждой</a:t>
            </a:r>
            <a:r>
              <a:rPr i="1"/>
              <a:t> </a:t>
            </a:r>
            <a:r>
              <a:rPr i="1"/>
              <a:t>штуки</a:t>
            </a:r>
            <a:r>
              <a:rPr i="1"/>
              <a:t> </a:t>
            </a:r>
            <a:r>
              <a:rPr i="1"/>
              <a:t>на</a:t>
            </a:r>
            <a:r>
              <a:rPr i="1"/>
              <a:t> </a:t>
            </a:r>
            <a:r>
              <a:rPr i="1"/>
              <a:t>графике,</a:t>
            </a:r>
            <a:r>
              <a:rPr i="1"/>
              <a:t> </a:t>
            </a:r>
            <a:r>
              <a:rPr i="1"/>
              <a:t>и</a:t>
            </a:r>
            <a:r>
              <a:rPr i="1"/>
              <a:t> </a:t>
            </a:r>
            <a:r>
              <a:rPr i="1"/>
              <a:t>вставить</a:t>
            </a:r>
            <a:r>
              <a:rPr i="1"/>
              <a:t> </a:t>
            </a:r>
            <a:r>
              <a:rPr i="1"/>
              <a:t>в</a:t>
            </a:r>
            <a:r>
              <a:rPr i="1"/>
              <a:t> </a:t>
            </a:r>
            <a:r>
              <a:rPr i="1"/>
              <a:t>презу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Предлог</a:t>
            </a:r>
            <a:r>
              <a:rPr/>
              <a:t> </a:t>
            </a:r>
            <a:r>
              <a:rPr/>
              <a:t>cum</a:t>
            </a:r>
          </a:p>
        </p:txBody>
      </p:sp>
      <p:pic>
        <p:nvPicPr>
          <p:cNvPr descr="graphics/boxplot_caseBy_prep=%5B'cum'%5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boxplot_caseBy_prep=[</a:t>
            </a:r>
            <a:r>
              <a:rPr/>
              <a:t>‘</a:t>
            </a:r>
            <a:r>
              <a:rPr/>
              <a:t>cum</a:t>
            </a:r>
            <a:r>
              <a:rPr/>
              <a:t>’</a:t>
            </a:r>
            <a:r>
              <a:rPr/>
              <a:t>].png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Предлог</a:t>
            </a:r>
            <a:r>
              <a:rPr/>
              <a:t> </a:t>
            </a:r>
            <a:r>
              <a:rPr/>
              <a:t>sine</a:t>
            </a:r>
          </a:p>
        </p:txBody>
      </p:sp>
      <p:pic>
        <p:nvPicPr>
          <p:cNvPr descr="graphics/boxplot_caseBy_prep=%5B'sine'%5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boxplot_caseBy_prep=[</a:t>
            </a:r>
            <a:r>
              <a:rPr/>
              <a:t>‘</a:t>
            </a:r>
            <a:r>
              <a:rPr/>
              <a:t>sine</a:t>
            </a:r>
            <a:r>
              <a:rPr/>
              <a:t>’</a:t>
            </a:r>
            <a:r>
              <a:rPr/>
              <a:t>].png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Предлог</a:t>
            </a:r>
            <a:r>
              <a:rPr/>
              <a:t> </a:t>
            </a:r>
            <a:r>
              <a:rPr/>
              <a:t>pro</a:t>
            </a:r>
          </a:p>
        </p:txBody>
      </p:sp>
      <p:pic>
        <p:nvPicPr>
          <p:cNvPr descr="graphics/boxplot_caseBy_prep=%5B'pro'%5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boxplot_caseBy_prep=[</a:t>
            </a:r>
            <a:r>
              <a:rPr/>
              <a:t>‘</a:t>
            </a:r>
            <a:r>
              <a:rPr/>
              <a:t>pro</a:t>
            </a:r>
            <a:r>
              <a:rPr/>
              <a:t>’</a:t>
            </a:r>
            <a:r>
              <a:rPr/>
              <a:t>].png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Предлог</a:t>
            </a:r>
            <a:r>
              <a:rPr/>
              <a:t> </a:t>
            </a:r>
            <a:r>
              <a:rPr/>
              <a:t>prae</a:t>
            </a:r>
          </a:p>
        </p:txBody>
      </p:sp>
      <p:pic>
        <p:nvPicPr>
          <p:cNvPr descr="graphics/boxplot_caseBy_prep=%5B'prae'%5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boxplot_caseBy_prep=[</a:t>
            </a:r>
            <a:r>
              <a:rPr/>
              <a:t>‘</a:t>
            </a:r>
            <a:r>
              <a:rPr/>
              <a:t>prae</a:t>
            </a:r>
            <a:r>
              <a:rPr/>
              <a:t>’</a:t>
            </a:r>
            <a:r>
              <a:rPr/>
              <a:t>].png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</a:t>
            </a:r>
            <a:r>
              <a:rPr/>
              <a:t> </a:t>
            </a:r>
            <a:r>
              <a:rPr/>
              <a:t>частям</a:t>
            </a:r>
            <a:r>
              <a:rPr/>
              <a:t> </a:t>
            </a:r>
            <a:r>
              <a:rPr/>
              <a:t>речи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Задача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Очевидно, что после предлогов ‘a’, ‘ab’, ‘de’, ‘cum’, ‘ex’, ‘e’, ‘sine’, ‘pro’, ‘prae’, управляющих аблативом может быть не аблатив</a:t>
            </a:r>
          </a:p>
          <a:p>
            <a:pPr lvl="0" marL="0" indent="0">
              <a:buNone/>
            </a:pPr>
            <a:r>
              <a:rPr/>
              <a:t>Интересно собрать статистику, что же там бывает?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Существительное</a:t>
            </a:r>
          </a:p>
        </p:txBody>
      </p:sp>
      <p:pic>
        <p:nvPicPr>
          <p:cNvPr descr="graphics/boxplot_pos=noun_c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600200"/>
            <a:ext cx="5791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boxplot_pos=noun_case.png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Местоимение</a:t>
            </a:r>
          </a:p>
        </p:txBody>
      </p:sp>
      <p:pic>
        <p:nvPicPr>
          <p:cNvPr descr="graphics/boxplot_pos=pronoun_c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600200"/>
            <a:ext cx="5791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boxplot_pos=pronoun_case.png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Прилагательное</a:t>
            </a:r>
          </a:p>
        </p:txBody>
      </p:sp>
      <p:pic>
        <p:nvPicPr>
          <p:cNvPr descr="graphics/boxplot_pos=adjective_c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600200"/>
            <a:ext cx="5791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boxplot_pos=adjective_case.png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Причастие</a:t>
            </a:r>
          </a:p>
        </p:txBody>
      </p:sp>
      <p:pic>
        <p:nvPicPr>
          <p:cNvPr descr="graphics/boxplot_pos=participle_c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600200"/>
            <a:ext cx="5791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boxplot_pos=participle_case.png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Несклоняемые</a:t>
            </a:r>
            <a:r>
              <a:rPr/>
              <a:t> </a:t>
            </a:r>
            <a:r>
              <a:rPr/>
              <a:t>части</a:t>
            </a:r>
            <a:r>
              <a:rPr/>
              <a:t> </a:t>
            </a:r>
            <a:r>
              <a:rPr/>
              <a:t>речи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Несклоняемые</a:t>
            </a:r>
            <a:r>
              <a:rPr/>
              <a:t> </a:t>
            </a:r>
            <a:r>
              <a:rPr/>
              <a:t>части</a:t>
            </a:r>
            <a:r>
              <a:rPr/>
              <a:t> </a:t>
            </a:r>
            <a:r>
              <a:rPr/>
              <a:t>речи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Здесь решил просто посмотреть самые частые леммы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Приборы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материалы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CLTK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Наречие</a:t>
            </a:r>
          </a:p>
        </p:txBody>
      </p:sp>
      <p:pic>
        <p:nvPicPr>
          <p:cNvPr descr="graphics/boxplot_lemmaCount_pos=adver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boxplot_lemmaCount_pos=adverb.png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Предлог</a:t>
            </a:r>
          </a:p>
        </p:txBody>
      </p:sp>
      <p:pic>
        <p:nvPicPr>
          <p:cNvPr descr="graphics/boxplot_lemmaCount_pos=preposi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boxplot_lemmaCount_pos=preposition.png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Числительное</a:t>
            </a:r>
          </a:p>
        </p:txBody>
      </p:sp>
      <p:pic>
        <p:nvPicPr>
          <p:cNvPr descr="graphics/boxplot_lemmaCount_pos=numer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boxplot_lemmaCount_pos=numeral.png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Союзы</a:t>
            </a:r>
          </a:p>
        </p:txBody>
      </p:sp>
      <p:pic>
        <p:nvPicPr>
          <p:cNvPr descr="graphics/boxplot_lemmaCount_pos=conjunc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boxplot_lemmaCount_pos=conjunction.png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Восклицание</a:t>
            </a:r>
            <a:r>
              <a:rPr/>
              <a:t> </a:t>
            </a:r>
            <a:r>
              <a:rPr/>
              <a:t>(междометие*)</a:t>
            </a:r>
          </a:p>
        </p:txBody>
      </p:sp>
      <p:pic>
        <p:nvPicPr>
          <p:cNvPr descr="graphics/boxplot_lemmaCount_pos=exclam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boxplot_lemmaCount_pos=exclamation.png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cltk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19400"/>
            <a:ext cx="82296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cltk1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Знаки</a:t>
            </a:r>
            <a:r>
              <a:rPr/>
              <a:t> </a:t>
            </a:r>
            <a:r>
              <a:rPr/>
              <a:t>пунктуации</a:t>
            </a:r>
          </a:p>
        </p:txBody>
      </p:sp>
      <p:pic>
        <p:nvPicPr>
          <p:cNvPr descr="graphics/boxplot_lemmaCount_pos=punctu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boxplot_lemmaCount_pos=punctuation.png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cltk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57500"/>
            <a:ext cx="82296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cltk2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2019-12-26T01:25:24Z</dcterms:created>
  <dcterms:modified xsi:type="dcterms:W3CDTF">2019-12-26T01:25:24Z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