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951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3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8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63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9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3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7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1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9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28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B1D294-B6B7-4568-977D-F363FB2E396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EB725-97C6-4942-B339-A59A2C75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9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Detection of Fraudulence in Credit Card Transactions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112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685" y="491538"/>
            <a:ext cx="8946541" cy="2312048"/>
          </a:xfrm>
        </p:spPr>
        <p:txBody>
          <a:bodyPr/>
          <a:lstStyle/>
          <a:p>
            <a:r>
              <a:rPr lang="en-IN" dirty="0" smtClean="0"/>
              <a:t>The features with high positive correlation are V2, V4, V11, V19</a:t>
            </a:r>
          </a:p>
          <a:p>
            <a:r>
              <a:rPr lang="en-IN" dirty="0"/>
              <a:t>The features with high </a:t>
            </a:r>
            <a:r>
              <a:rPr lang="en-IN" dirty="0" smtClean="0"/>
              <a:t>negative correlation </a:t>
            </a:r>
            <a:r>
              <a:rPr lang="en-IN" dirty="0"/>
              <a:t>are </a:t>
            </a:r>
            <a:r>
              <a:rPr lang="en-IN" dirty="0" smtClean="0"/>
              <a:t>V10, V12, V14, V16</a:t>
            </a:r>
          </a:p>
          <a:p>
            <a:r>
              <a:rPr lang="en-IN" dirty="0" smtClean="0"/>
              <a:t>For the purpose of model training we are only using these features.</a:t>
            </a:r>
          </a:p>
          <a:p>
            <a:r>
              <a:rPr lang="en-IN" dirty="0" smtClean="0"/>
              <a:t>We then remove the outliers and normalize the data to improve efficiency.</a:t>
            </a:r>
            <a:endParaRPr lang="en-IN" dirty="0"/>
          </a:p>
          <a:p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7" y="3553426"/>
            <a:ext cx="3094037" cy="17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51" y="3456326"/>
            <a:ext cx="3381847" cy="1876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057" y="3553426"/>
            <a:ext cx="332468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9267"/>
          </a:xfrm>
        </p:spPr>
        <p:txBody>
          <a:bodyPr/>
          <a:lstStyle/>
          <a:p>
            <a:r>
              <a:rPr lang="en-IN" dirty="0" smtClean="0"/>
              <a:t>Training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7092"/>
            <a:ext cx="8946541" cy="186347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We use the decision forest and decision jungle algorithms which are ensemble learning methods to train the model on our data.</a:t>
            </a:r>
          </a:p>
          <a:p>
            <a:r>
              <a:rPr lang="en-IN" dirty="0" smtClean="0"/>
              <a:t>We then use this model to make the predictions and get the result.</a:t>
            </a:r>
          </a:p>
          <a:p>
            <a:r>
              <a:rPr lang="en-IN" dirty="0" smtClean="0"/>
              <a:t>We can see that both models have similar accuracy but the decision jungle model has better recall and AUC score.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776674"/>
            <a:ext cx="3105583" cy="2410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60" y="3943384"/>
            <a:ext cx="358190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“Annual Fraud Statistics Released by The </a:t>
            </a:r>
            <a:r>
              <a:rPr lang="en-IN" dirty="0" err="1"/>
              <a:t>Nilson</a:t>
            </a:r>
            <a:r>
              <a:rPr lang="en-IN" dirty="0"/>
              <a:t> Report”, Nov 2019</a:t>
            </a:r>
            <a:r>
              <a:rPr lang="en-IN" dirty="0" smtClean="0"/>
              <a:t>,[</a:t>
            </a:r>
            <a:r>
              <a:rPr lang="en-IN" dirty="0"/>
              <a:t>online] Available: </a:t>
            </a:r>
            <a:r>
              <a:rPr lang="en-IN" u="sng" dirty="0"/>
              <a:t>https://www.prnewswire.com/news-releases/payment-card-fraud-losses-reach-27-85-billion-300963232.html</a:t>
            </a:r>
            <a:endParaRPr lang="en-IN" dirty="0"/>
          </a:p>
          <a:p>
            <a:r>
              <a:rPr lang="en-IN" dirty="0" smtClean="0"/>
              <a:t>“</a:t>
            </a:r>
            <a:r>
              <a:rPr lang="en-IN" dirty="0"/>
              <a:t>Credit Card Fraud Detection Dataset”, Mar 2018, [online] Available: </a:t>
            </a:r>
            <a:r>
              <a:rPr lang="en-IN" u="sng" dirty="0"/>
              <a:t>https://www.kaggle.com/mlg-ulb/creditcardfraud</a:t>
            </a:r>
            <a:endParaRPr lang="en-IN" dirty="0"/>
          </a:p>
          <a:p>
            <a:r>
              <a:rPr lang="en-IN" dirty="0"/>
              <a:t> </a:t>
            </a:r>
            <a:r>
              <a:rPr lang="en-IN" dirty="0" smtClean="0"/>
              <a:t>3- </a:t>
            </a:r>
            <a:r>
              <a:rPr lang="en-IN" dirty="0"/>
              <a:t>Y. </a:t>
            </a:r>
            <a:r>
              <a:rPr lang="en-IN" dirty="0" err="1"/>
              <a:t>Sahin</a:t>
            </a:r>
            <a:r>
              <a:rPr lang="en-IN" dirty="0"/>
              <a:t> and E. </a:t>
            </a:r>
            <a:r>
              <a:rPr lang="en-IN" dirty="0" err="1"/>
              <a:t>Duman</a:t>
            </a:r>
            <a:r>
              <a:rPr lang="en-IN" dirty="0"/>
              <a:t>, “Detecting Credit Card Fraud by Decision Trees and Support Vector Machines,” Int. </a:t>
            </a:r>
            <a:r>
              <a:rPr lang="en-IN" dirty="0" err="1"/>
              <a:t>Multiconference</a:t>
            </a:r>
            <a:r>
              <a:rPr lang="en-IN" dirty="0"/>
              <a:t> Eng. </a:t>
            </a:r>
            <a:r>
              <a:rPr lang="en-IN" dirty="0" err="1"/>
              <a:t>Comput</a:t>
            </a:r>
            <a:r>
              <a:rPr lang="en-IN" dirty="0"/>
              <a:t>. Sci., vol. I, pp. 442–447, 2011.</a:t>
            </a:r>
          </a:p>
          <a:p>
            <a:r>
              <a:rPr lang="en-IN" dirty="0"/>
              <a:t> </a:t>
            </a:r>
            <a:r>
              <a:rPr lang="en-IN" dirty="0" smtClean="0"/>
              <a:t>V</a:t>
            </a:r>
            <a:r>
              <a:rPr lang="en-IN" dirty="0"/>
              <a:t>. Van </a:t>
            </a:r>
            <a:r>
              <a:rPr lang="en-IN" dirty="0" err="1"/>
              <a:t>Vlasselaer</a:t>
            </a:r>
            <a:r>
              <a:rPr lang="en-IN" dirty="0"/>
              <a:t> et al., “APATE: A novel approach for automated credit card transaction fraud detection using </a:t>
            </a:r>
            <a:r>
              <a:rPr lang="en-IN" dirty="0" err="1"/>
              <a:t>networkbased</a:t>
            </a:r>
            <a:r>
              <a:rPr lang="en-IN" dirty="0"/>
              <a:t> extensions,” </a:t>
            </a:r>
            <a:r>
              <a:rPr lang="en-IN" dirty="0" err="1"/>
              <a:t>Decis</a:t>
            </a:r>
            <a:r>
              <a:rPr lang="en-IN" dirty="0"/>
              <a:t>. Support Syst., vol. 75, pp. 38–48, 2015.</a:t>
            </a:r>
          </a:p>
          <a:p>
            <a:r>
              <a:rPr lang="en-IN" dirty="0"/>
              <a:t> </a:t>
            </a:r>
            <a:r>
              <a:rPr lang="en-IN" dirty="0" smtClean="0"/>
              <a:t>A</a:t>
            </a:r>
            <a:r>
              <a:rPr lang="en-IN" dirty="0"/>
              <a:t>. </a:t>
            </a:r>
            <a:r>
              <a:rPr lang="en-IN" dirty="0" err="1"/>
              <a:t>Shen</a:t>
            </a:r>
            <a:r>
              <a:rPr lang="en-IN" dirty="0"/>
              <a:t>, R. Tong, Y. Deng, "Application of classification models on credit card fraud detection", Service Systems and Service Management 2007 International Conference, pp. 1-4, 2007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48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34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recent times the use of credit cards for making transactions have increased a lot due to the rise of e-commerce industries.</a:t>
            </a:r>
          </a:p>
          <a:p>
            <a:r>
              <a:rPr lang="en-IN" dirty="0" smtClean="0"/>
              <a:t>On one hand they have made purchasing things a lot </a:t>
            </a:r>
            <a:r>
              <a:rPr lang="en-IN" dirty="0"/>
              <a:t>more </a:t>
            </a:r>
            <a:r>
              <a:rPr lang="en-IN" dirty="0" smtClean="0"/>
              <a:t>convenient but on the other it has led to an increase in online credit card fraud.</a:t>
            </a:r>
          </a:p>
          <a:p>
            <a:r>
              <a:rPr lang="en-IN" dirty="0" smtClean="0"/>
              <a:t>Online credit card fraud amounted to $28 billion in 2018 and it is expected to amount as much as $36 billion by 2022.</a:t>
            </a:r>
          </a:p>
          <a:p>
            <a:r>
              <a:rPr lang="en-IN" dirty="0" smtClean="0"/>
              <a:t>This is a huge problem for customers as well as financial institutions which can be solved using 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2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model types:-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Fraud detection models can be either supervised or unsupervised or a combination of both.</a:t>
            </a:r>
          </a:p>
          <a:p>
            <a:r>
              <a:rPr lang="en-IN" dirty="0" smtClean="0"/>
              <a:t>In this scenario we have used supervised models.</a:t>
            </a:r>
          </a:p>
          <a:p>
            <a:r>
              <a:rPr lang="en-IN" dirty="0"/>
              <a:t>The fraud detection models are made to solve one of the 2 main problems:-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dirty="0"/>
              <a:t>Detection of fraudulent transactions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dirty="0"/>
              <a:t>Detection of non fraudulent transactions</a:t>
            </a:r>
          </a:p>
          <a:p>
            <a:r>
              <a:rPr lang="en-IN" dirty="0" smtClean="0"/>
              <a:t>Both types of models have different use cases and they should be evaluated before choosing the relevant model.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471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818" y="940110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models used to detect fraudulent transactions are used when false negatives are much more harmful than false positives.</a:t>
            </a:r>
          </a:p>
          <a:p>
            <a:r>
              <a:rPr lang="en-IN" dirty="0" smtClean="0"/>
              <a:t>Imagine a bank using this model to detect fraud and notify the customer. In this case a false notification when nothing has happened is a lot better than not sending a notification in case something has happened.</a:t>
            </a:r>
          </a:p>
          <a:p>
            <a:r>
              <a:rPr lang="en-IN" dirty="0" smtClean="0"/>
              <a:t>Thus in this case reducing the false negatives and increasing recall takes priority even if one has to trade precision.</a:t>
            </a:r>
          </a:p>
          <a:p>
            <a:r>
              <a:rPr lang="en-IN" dirty="0" smtClean="0"/>
              <a:t>In the case when detecting just fraudulent transactions is not that big of a concern a general model that increases accuracy is preferred.</a:t>
            </a:r>
          </a:p>
          <a:p>
            <a:r>
              <a:rPr lang="en-IN" dirty="0" smtClean="0"/>
              <a:t>But this may let some fraudulent transactions go undetected.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77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669089" cy="1400530"/>
          </a:xfrm>
        </p:spPr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55" y="859685"/>
            <a:ext cx="3858283" cy="50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9079" y="2286000"/>
            <a:ext cx="6703594" cy="3564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Cleaning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Balancing the dataset using SMOTE or </a:t>
            </a:r>
            <a:r>
              <a:rPr lang="en-IN" dirty="0" err="1" smtClean="0"/>
              <a:t>undersampling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29480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cleaning and balancing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used the credit card transaction dataset.</a:t>
            </a:r>
          </a:p>
          <a:p>
            <a:r>
              <a:rPr lang="en-IN" dirty="0" smtClean="0"/>
              <a:t>This dataset has 30 features which have been transformed using PCA to protect customer data.</a:t>
            </a:r>
          </a:p>
          <a:p>
            <a:r>
              <a:rPr lang="en-IN" dirty="0" smtClean="0"/>
              <a:t>PCA is an acronym for Principal Component Analysis. It is a dimensionality reduction technique which basically computes the </a:t>
            </a:r>
            <a:r>
              <a:rPr lang="en-IN" dirty="0" err="1" smtClean="0"/>
              <a:t>eigen</a:t>
            </a:r>
            <a:r>
              <a:rPr lang="en-IN" dirty="0" smtClean="0"/>
              <a:t> vector of the covariance matrix of the data.</a:t>
            </a:r>
          </a:p>
          <a:p>
            <a:r>
              <a:rPr lang="en-IN" dirty="0" smtClean="0"/>
              <a:t>Less than 0.2% of the transactions are fraudulent in this dataset. Thus if used without balancing it will just detect all transactions as non fraudulent which will give us a pretty high accuracy but the recall will be very low.</a:t>
            </a:r>
          </a:p>
        </p:txBody>
      </p:sp>
    </p:spTree>
    <p:extLst>
      <p:ext uri="{BB962C8B-B14F-4D97-AF65-F5344CB8AC3E}">
        <p14:creationId xmlns:p14="http://schemas.microsoft.com/office/powerpoint/2010/main" val="30528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456" y="974616"/>
            <a:ext cx="8946541" cy="5270909"/>
          </a:xfrm>
        </p:spPr>
        <p:txBody>
          <a:bodyPr/>
          <a:lstStyle/>
          <a:p>
            <a:r>
              <a:rPr lang="en-IN" dirty="0" smtClean="0"/>
              <a:t>Thus the dataset needs to be balanced.</a:t>
            </a:r>
          </a:p>
          <a:p>
            <a:r>
              <a:rPr lang="en-IN" dirty="0"/>
              <a:t>There are 2 main balancing techniques:-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 err="1"/>
              <a:t>Undersampling</a:t>
            </a:r>
            <a:endParaRPr lang="en-IN" dirty="0"/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Oversampling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undersampling</a:t>
            </a:r>
            <a:r>
              <a:rPr lang="en-IN" dirty="0" smtClean="0"/>
              <a:t> we reduce the number of instances of the larger class to match that of the smaller class. This results in the loss of a lot of data even if we stratify it. This increases the recall for the smaller class but might reduce overall accuracy.</a:t>
            </a:r>
          </a:p>
          <a:p>
            <a:r>
              <a:rPr lang="en-IN" dirty="0" smtClean="0"/>
              <a:t>In oversampling we do the opposite, we increase the instances of the smaller class to match that of the larger class.</a:t>
            </a:r>
          </a:p>
          <a:p>
            <a:r>
              <a:rPr lang="en-IN" dirty="0" smtClean="0"/>
              <a:t>There are a few oversampling techniques like:-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 smtClean="0"/>
              <a:t>SMOTE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 smtClean="0"/>
              <a:t>ADASYN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 smtClean="0"/>
              <a:t>Augmentation</a:t>
            </a:r>
          </a:p>
        </p:txBody>
      </p:sp>
    </p:spTree>
    <p:extLst>
      <p:ext uri="{BB962C8B-B14F-4D97-AF65-F5344CB8AC3E}">
        <p14:creationId xmlns:p14="http://schemas.microsoft.com/office/powerpoint/2010/main" val="332838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time we have used SMOTE for oversampling the data.</a:t>
            </a:r>
          </a:p>
          <a:p>
            <a:r>
              <a:rPr lang="en-IN" dirty="0" smtClean="0"/>
              <a:t>SMOTE is an acronym for Synthetic Minority Oversampling Technique.</a:t>
            </a:r>
          </a:p>
          <a:p>
            <a:r>
              <a:rPr lang="en-IN" dirty="0" smtClean="0"/>
              <a:t>It works by taking a data point from the minority class and considers its K-nearest neighbours.</a:t>
            </a:r>
          </a:p>
          <a:p>
            <a:r>
              <a:rPr lang="en-IN" dirty="0" smtClean="0"/>
              <a:t>To create a synthetic data point it chooses a vector between one of the neighbour and the chosen data point then multiplies it with a random number between 0 and 1.</a:t>
            </a:r>
          </a:p>
          <a:p>
            <a:r>
              <a:rPr lang="en-IN" dirty="0" smtClean="0"/>
              <a:t>It then adds this synthetic point in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51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 and feature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5556280" cy="4195481"/>
          </a:xfrm>
        </p:spPr>
        <p:txBody>
          <a:bodyPr/>
          <a:lstStyle/>
          <a:p>
            <a:r>
              <a:rPr lang="en-IN" dirty="0" smtClean="0"/>
              <a:t>For data analysis we have used a number of open-source libraries like </a:t>
            </a:r>
            <a:r>
              <a:rPr lang="en-IN" dirty="0" err="1" smtClean="0"/>
              <a:t>numpy</a:t>
            </a:r>
            <a:r>
              <a:rPr lang="en-IN" dirty="0" smtClean="0"/>
              <a:t>, pandas, </a:t>
            </a:r>
            <a:r>
              <a:rPr lang="en-IN" dirty="0" err="1" smtClean="0"/>
              <a:t>matplotlib</a:t>
            </a:r>
            <a:r>
              <a:rPr lang="en-IN" dirty="0" smtClean="0"/>
              <a:t>, </a:t>
            </a:r>
            <a:r>
              <a:rPr lang="en-IN" dirty="0" err="1" smtClean="0"/>
              <a:t>seaborn</a:t>
            </a:r>
            <a:endParaRPr lang="en-IN" dirty="0" smtClean="0"/>
          </a:p>
          <a:p>
            <a:r>
              <a:rPr lang="en-IN" dirty="0" smtClean="0"/>
              <a:t>We start by creating a correlation matrix and creating its </a:t>
            </a:r>
            <a:r>
              <a:rPr lang="en-IN" dirty="0" err="1" smtClean="0"/>
              <a:t>heatmap</a:t>
            </a:r>
            <a:r>
              <a:rPr lang="en-IN" dirty="0" smtClean="0"/>
              <a:t> to select the features that have the highest positive and negative relation with our target feature (class).</a:t>
            </a:r>
          </a:p>
          <a:p>
            <a:r>
              <a:rPr lang="en-IN" dirty="0" smtClean="0"/>
              <a:t>We use </a:t>
            </a:r>
            <a:r>
              <a:rPr lang="en-IN" dirty="0" err="1" smtClean="0"/>
              <a:t>Pearsons</a:t>
            </a:r>
            <a:r>
              <a:rPr lang="en-IN" dirty="0" smtClean="0"/>
              <a:t> correlation for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30" y="2052918"/>
            <a:ext cx="5257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3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810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Detection of Fraudulence in Credit Card Transactions using Machine Learning</vt:lpstr>
      <vt:lpstr>Introduction:-</vt:lpstr>
      <vt:lpstr>Different model types:-</vt:lpstr>
      <vt:lpstr>PowerPoint Presentation</vt:lpstr>
      <vt:lpstr>Methodology</vt:lpstr>
      <vt:lpstr>Dataset cleaning and balancing</vt:lpstr>
      <vt:lpstr>PowerPoint Presentation</vt:lpstr>
      <vt:lpstr>SMOTE</vt:lpstr>
      <vt:lpstr>Exploratory data analysis and feature selection</vt:lpstr>
      <vt:lpstr>PowerPoint Presentation</vt:lpstr>
      <vt:lpstr>Training and Results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burhanizrangwala@gmail.com</dc:creator>
  <cp:lastModifiedBy>burhanizrangwala@gmail.com</cp:lastModifiedBy>
  <cp:revision>22</cp:revision>
  <dcterms:created xsi:type="dcterms:W3CDTF">2021-03-27T23:14:56Z</dcterms:created>
  <dcterms:modified xsi:type="dcterms:W3CDTF">2021-04-15T05:22:17Z</dcterms:modified>
</cp:coreProperties>
</file>