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65" r:id="rId3"/>
    <p:sldId id="498" r:id="rId4"/>
    <p:sldId id="499" r:id="rId5"/>
    <p:sldId id="500" r:id="rId6"/>
    <p:sldId id="501" r:id="rId7"/>
    <p:sldId id="502" r:id="rId8"/>
    <p:sldId id="503" r:id="rId9"/>
    <p:sldId id="569" r:id="rId10"/>
    <p:sldId id="570" r:id="rId11"/>
    <p:sldId id="571" r:id="rId12"/>
    <p:sldId id="504"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22" r:id="rId31"/>
    <p:sldId id="523" r:id="rId32"/>
    <p:sldId id="572" r:id="rId33"/>
    <p:sldId id="573" r:id="rId34"/>
    <p:sldId id="574" r:id="rId35"/>
    <p:sldId id="524" r:id="rId36"/>
    <p:sldId id="525" r:id="rId37"/>
    <p:sldId id="526" r:id="rId38"/>
    <p:sldId id="527" r:id="rId39"/>
    <p:sldId id="528" r:id="rId40"/>
    <p:sldId id="529" r:id="rId41"/>
    <p:sldId id="530" r:id="rId42"/>
    <p:sldId id="531" r:id="rId43"/>
    <p:sldId id="532" r:id="rId44"/>
    <p:sldId id="492" r:id="rId45"/>
    <p:sldId id="495" r:id="rId46"/>
    <p:sldId id="56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11" autoAdjust="0"/>
    <p:restoredTop sz="99630" autoAdjust="0"/>
  </p:normalViewPr>
  <p:slideViewPr>
    <p:cSldViewPr>
      <p:cViewPr varScale="1">
        <p:scale>
          <a:sx n="72" d="100"/>
          <a:sy n="72" d="100"/>
        </p:scale>
        <p:origin x="106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5/14/2025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44</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45</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495800"/>
            <a:ext cx="8229600" cy="1143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06</a:t>
            </a:r>
            <a:r>
              <a:rPr lang="en-US" sz="3600" b="1" dirty="0" smtClean="0">
                <a:solidFill>
                  <a:srgbClr val="000000"/>
                </a:solidFill>
                <a:latin typeface="Arial" pitchFamily="34" charset="0"/>
                <a:cs typeface="Arial" pitchFamily="34" charset="0"/>
              </a:rPr>
              <a:t>: </a:t>
            </a:r>
          </a:p>
          <a:p>
            <a:r>
              <a:rPr lang="en-US" sz="3600" b="1" dirty="0" smtClean="0">
                <a:solidFill>
                  <a:srgbClr val="000000"/>
                </a:solidFill>
                <a:latin typeface="Arial" pitchFamily="34" charset="0"/>
                <a:cs typeface="Arial" pitchFamily="34" charset="0"/>
              </a:rPr>
              <a:t>Data Transfer, Add &amp; SUB (Flags)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36443"/>
            <a:ext cx="7239000" cy="3201166"/>
          </a:xfrm>
          <a:prstGeom prst="rect">
            <a:avLst/>
          </a:prstGeom>
        </p:spPr>
      </p:pic>
      <p:pic>
        <p:nvPicPr>
          <p:cNvPr id="3" name="Picture 2"/>
          <p:cNvPicPr>
            <a:picLocks noChangeAspect="1"/>
          </p:cNvPicPr>
          <p:nvPr/>
        </p:nvPicPr>
        <p:blipFill>
          <a:blip r:embed="rId3"/>
          <a:stretch>
            <a:fillRect/>
          </a:stretch>
        </p:blipFill>
        <p:spPr>
          <a:xfrm>
            <a:off x="304799" y="3237609"/>
            <a:ext cx="8098997" cy="2629791"/>
          </a:xfrm>
          <a:prstGeom prst="rect">
            <a:avLst/>
          </a:prstGeom>
        </p:spPr>
      </p:pic>
    </p:spTree>
    <p:extLst>
      <p:ext uri="{BB962C8B-B14F-4D97-AF65-F5344CB8AC3E}">
        <p14:creationId xmlns:p14="http://schemas.microsoft.com/office/powerpoint/2010/main" val="275485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381000"/>
            <a:ext cx="8046720" cy="3352800"/>
          </a:xfrm>
          <a:prstGeom prst="rect">
            <a:avLst/>
          </a:prstGeom>
        </p:spPr>
      </p:pic>
    </p:spTree>
    <p:extLst>
      <p:ext uri="{BB962C8B-B14F-4D97-AF65-F5344CB8AC3E}">
        <p14:creationId xmlns:p14="http://schemas.microsoft.com/office/powerpoint/2010/main" val="178551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Zero Extension</a:t>
            </a:r>
          </a:p>
        </p:txBody>
      </p:sp>
      <p:sp>
        <p:nvSpPr>
          <p:cNvPr id="79875" name="Text Box 3"/>
          <p:cNvSpPr txBox="1">
            <a:spLocks noChangeArrowheads="1"/>
          </p:cNvSpPr>
          <p:nvPr/>
        </p:nvSpPr>
        <p:spPr bwMode="auto">
          <a:xfrm>
            <a:off x="1447800" y="4191000"/>
            <a:ext cx="6477000" cy="914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dirty="0" err="1">
                <a:latin typeface="Courier New" charset="0"/>
              </a:rPr>
              <a:t>mov</a:t>
            </a:r>
            <a:r>
              <a:rPr lang="en-US" sz="1800" b="1" dirty="0">
                <a:latin typeface="Courier New" charset="0"/>
              </a:rPr>
              <a:t> bl,10001111b</a:t>
            </a:r>
          </a:p>
          <a:p>
            <a:pPr>
              <a:lnSpc>
                <a:spcPct val="80000"/>
              </a:lnSpc>
              <a:spcBef>
                <a:spcPct val="50000"/>
              </a:spcBef>
            </a:pPr>
            <a:r>
              <a:rPr lang="en-US" sz="1800" b="1" dirty="0" err="1">
                <a:solidFill>
                  <a:schemeClr val="tx2"/>
                </a:solidFill>
                <a:latin typeface="Courier New" charset="0"/>
              </a:rPr>
              <a:t>movzx</a:t>
            </a:r>
            <a:r>
              <a:rPr lang="en-US" sz="1800" b="1" dirty="0">
                <a:latin typeface="Courier New" charset="0"/>
              </a:rPr>
              <a:t> </a:t>
            </a:r>
            <a:r>
              <a:rPr lang="en-US" sz="1800" b="1" dirty="0" err="1">
                <a:latin typeface="Courier New" charset="0"/>
              </a:rPr>
              <a:t>ax,bl</a:t>
            </a:r>
            <a:r>
              <a:rPr lang="en-US" sz="1800" b="1" dirty="0">
                <a:latin typeface="Courier New" charset="0"/>
              </a:rPr>
              <a:t>	; zero-extension</a:t>
            </a:r>
          </a:p>
        </p:txBody>
      </p:sp>
      <p:sp>
        <p:nvSpPr>
          <p:cNvPr id="79876" name="Text Box 4"/>
          <p:cNvSpPr txBox="1">
            <a:spLocks noChangeArrowheads="1"/>
          </p:cNvSpPr>
          <p:nvPr/>
        </p:nvSpPr>
        <p:spPr bwMode="auto">
          <a:xfrm>
            <a:off x="457200" y="914400"/>
            <a:ext cx="8153400" cy="1235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When you copy a smaller value into a larger destination, the MOVZX instruction fills (extends) the upper half of the destination with zeros.</a:t>
            </a:r>
          </a:p>
        </p:txBody>
      </p:sp>
      <p:graphicFrame>
        <p:nvGraphicFramePr>
          <p:cNvPr id="79877" name="Object 5"/>
          <p:cNvGraphicFramePr>
            <a:graphicFrameLocks noChangeAspect="1"/>
          </p:cNvGraphicFramePr>
          <p:nvPr/>
        </p:nvGraphicFramePr>
        <p:xfrm>
          <a:off x="2209800" y="1981200"/>
          <a:ext cx="4495800" cy="1981200"/>
        </p:xfrm>
        <a:graphic>
          <a:graphicData uri="http://schemas.openxmlformats.org/presentationml/2006/ole">
            <mc:AlternateContent xmlns:mc="http://schemas.openxmlformats.org/markup-compatibility/2006">
              <mc:Choice xmlns:v="urn:schemas-microsoft-com:vml" Requires="v">
                <p:oleObj spid="_x0000_s9263" name="VISIO" r:id="rId3" imgW="2929128" imgH="1188720" progId="">
                  <p:embed/>
                </p:oleObj>
              </mc:Choice>
              <mc:Fallback>
                <p:oleObj name="VISIO" r:id="rId3" imgW="2929128" imgH="118872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l="-3510" t="-4320" b="-8011"/>
                      <a:stretch>
                        <a:fillRect/>
                      </a:stretch>
                    </p:blipFill>
                    <p:spPr bwMode="auto">
                      <a:xfrm>
                        <a:off x="2209800" y="1981200"/>
                        <a:ext cx="44958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79878" name="Text Box 6"/>
          <p:cNvSpPr txBox="1">
            <a:spLocks noChangeArrowheads="1"/>
          </p:cNvSpPr>
          <p:nvPr/>
        </p:nvSpPr>
        <p:spPr bwMode="auto">
          <a:xfrm>
            <a:off x="1752600" y="5257800"/>
            <a:ext cx="55626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2400"/>
              <a:t>The destination must be a register.</a:t>
            </a:r>
          </a:p>
        </p:txBody>
      </p:sp>
    </p:spTree>
    <p:extLst>
      <p:ext uri="{BB962C8B-B14F-4D97-AF65-F5344CB8AC3E}">
        <p14:creationId xmlns:p14="http://schemas.microsoft.com/office/powerpoint/2010/main" val="2478658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Sign Extension</a:t>
            </a:r>
          </a:p>
        </p:txBody>
      </p:sp>
      <p:sp>
        <p:nvSpPr>
          <p:cNvPr id="88067" name="Text Box 3"/>
          <p:cNvSpPr txBox="1">
            <a:spLocks noChangeArrowheads="1"/>
          </p:cNvSpPr>
          <p:nvPr/>
        </p:nvSpPr>
        <p:spPr bwMode="auto">
          <a:xfrm>
            <a:off x="1295400" y="4267200"/>
            <a:ext cx="6400800" cy="914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dirty="0" err="1">
                <a:latin typeface="Courier New" charset="0"/>
              </a:rPr>
              <a:t>mov</a:t>
            </a:r>
            <a:r>
              <a:rPr lang="en-US" sz="1800" b="1" dirty="0">
                <a:latin typeface="Courier New" charset="0"/>
              </a:rPr>
              <a:t> bl,10001111b</a:t>
            </a:r>
          </a:p>
          <a:p>
            <a:pPr>
              <a:lnSpc>
                <a:spcPct val="80000"/>
              </a:lnSpc>
              <a:spcBef>
                <a:spcPct val="50000"/>
              </a:spcBef>
            </a:pPr>
            <a:r>
              <a:rPr lang="en-US" sz="1800" b="1" dirty="0" err="1">
                <a:solidFill>
                  <a:schemeClr val="tx2"/>
                </a:solidFill>
                <a:latin typeface="Courier New" charset="0"/>
              </a:rPr>
              <a:t>movsx</a:t>
            </a:r>
            <a:r>
              <a:rPr lang="en-US" sz="1800" b="1" dirty="0">
                <a:latin typeface="Courier New" charset="0"/>
              </a:rPr>
              <a:t> </a:t>
            </a:r>
            <a:r>
              <a:rPr lang="en-US" sz="1800" b="1" dirty="0" err="1">
                <a:latin typeface="Courier New" charset="0"/>
              </a:rPr>
              <a:t>ax,bl</a:t>
            </a:r>
            <a:r>
              <a:rPr lang="en-US" sz="1800" b="1" dirty="0">
                <a:latin typeface="Courier New" charset="0"/>
              </a:rPr>
              <a:t>	; sign extension</a:t>
            </a:r>
          </a:p>
        </p:txBody>
      </p:sp>
      <p:sp>
        <p:nvSpPr>
          <p:cNvPr id="88068" name="Text Box 4"/>
          <p:cNvSpPr txBox="1">
            <a:spLocks noChangeArrowheads="1"/>
          </p:cNvSpPr>
          <p:nvPr/>
        </p:nvSpPr>
        <p:spPr bwMode="auto">
          <a:xfrm>
            <a:off x="685800" y="990600"/>
            <a:ext cx="76962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MOVSX instruction fills the upper half of the destination with a copy of the source operand's sign bit.</a:t>
            </a:r>
          </a:p>
        </p:txBody>
      </p:sp>
      <p:graphicFrame>
        <p:nvGraphicFramePr>
          <p:cNvPr id="88070" name="Object 6"/>
          <p:cNvGraphicFramePr>
            <a:graphicFrameLocks noChangeAspect="1"/>
          </p:cNvGraphicFramePr>
          <p:nvPr/>
        </p:nvGraphicFramePr>
        <p:xfrm>
          <a:off x="2209800" y="1905000"/>
          <a:ext cx="4648200" cy="1981200"/>
        </p:xfrm>
        <a:graphic>
          <a:graphicData uri="http://schemas.openxmlformats.org/presentationml/2006/ole">
            <mc:AlternateContent xmlns:mc="http://schemas.openxmlformats.org/markup-compatibility/2006">
              <mc:Choice xmlns:v="urn:schemas-microsoft-com:vml" Requires="v">
                <p:oleObj spid="_x0000_s10287" name="VISIO" r:id="rId3" imgW="2929128" imgH="1188720" progId="">
                  <p:embed/>
                </p:oleObj>
              </mc:Choice>
              <mc:Fallback>
                <p:oleObj name="VISIO" r:id="rId3" imgW="2929128" imgH="1188720" progId="">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l="-3391" t="-4173" b="-4347"/>
                      <a:stretch>
                        <a:fillRect/>
                      </a:stretch>
                    </p:blipFill>
                    <p:spPr bwMode="auto">
                      <a:xfrm>
                        <a:off x="2209800" y="1905000"/>
                        <a:ext cx="46482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88071" name="Text Box 7"/>
          <p:cNvSpPr txBox="1">
            <a:spLocks noChangeArrowheads="1"/>
          </p:cNvSpPr>
          <p:nvPr/>
        </p:nvSpPr>
        <p:spPr bwMode="auto">
          <a:xfrm>
            <a:off x="1752600" y="5334000"/>
            <a:ext cx="5562600" cy="593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t>The destination must be a register.</a:t>
            </a:r>
          </a:p>
        </p:txBody>
      </p:sp>
    </p:spTree>
    <p:extLst>
      <p:ext uri="{BB962C8B-B14F-4D97-AF65-F5344CB8AC3E}">
        <p14:creationId xmlns:p14="http://schemas.microsoft.com/office/powerpoint/2010/main" val="3143486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XCHG Instruction</a:t>
            </a:r>
          </a:p>
        </p:txBody>
      </p:sp>
      <p:sp>
        <p:nvSpPr>
          <p:cNvPr id="82947" name="Text Box 3"/>
          <p:cNvSpPr txBox="1">
            <a:spLocks noChangeArrowheads="1"/>
          </p:cNvSpPr>
          <p:nvPr/>
        </p:nvSpPr>
        <p:spPr bwMode="auto">
          <a:xfrm>
            <a:off x="914400" y="2362200"/>
            <a:ext cx="7620000" cy="3200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257550" algn="l"/>
                <a:tab pos="4114800" algn="l"/>
              </a:tabLst>
              <a:defRPr sz="2400">
                <a:solidFill>
                  <a:schemeClr val="tx1"/>
                </a:solidFill>
                <a:latin typeface="Times New Roman" charset="0"/>
                <a:ea typeface="ＭＳ Ｐゴシック" charset="0"/>
              </a:defRPr>
            </a:lvl1pPr>
            <a:lvl2pPr>
              <a:tabLst>
                <a:tab pos="457200" algn="l"/>
                <a:tab pos="3257550" algn="l"/>
                <a:tab pos="4114800" algn="l"/>
              </a:tabLst>
              <a:defRPr sz="2400">
                <a:solidFill>
                  <a:schemeClr val="tx1"/>
                </a:solidFill>
                <a:latin typeface="Times New Roman" charset="0"/>
                <a:ea typeface="ＭＳ Ｐゴシック" charset="0"/>
              </a:defRPr>
            </a:lvl2pPr>
            <a:lvl3pPr>
              <a:tabLst>
                <a:tab pos="457200" algn="l"/>
                <a:tab pos="3257550" algn="l"/>
                <a:tab pos="4114800" algn="l"/>
              </a:tabLst>
              <a:defRPr sz="2400">
                <a:solidFill>
                  <a:schemeClr val="tx1"/>
                </a:solidFill>
                <a:latin typeface="Times New Roman" charset="0"/>
                <a:ea typeface="ＭＳ Ｐゴシック" charset="0"/>
              </a:defRPr>
            </a:lvl3pPr>
            <a:lvl4pPr>
              <a:tabLst>
                <a:tab pos="457200" algn="l"/>
                <a:tab pos="3257550" algn="l"/>
                <a:tab pos="4114800" algn="l"/>
              </a:tabLst>
              <a:defRPr sz="2400">
                <a:solidFill>
                  <a:schemeClr val="tx1"/>
                </a:solidFill>
                <a:latin typeface="Times New Roman" charset="0"/>
                <a:ea typeface="ＭＳ Ｐゴシック" charset="0"/>
              </a:defRPr>
            </a:lvl4pPr>
            <a:lvl5pPr>
              <a:tabLst>
                <a:tab pos="457200" algn="l"/>
                <a:tab pos="325755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57550" algn="l"/>
                <a:tab pos="4114800" algn="l"/>
              </a:tabLst>
              <a:defRPr sz="2400">
                <a:solidFill>
                  <a:schemeClr val="tx1"/>
                </a:solidFill>
                <a:latin typeface="Times New Roman" charset="0"/>
                <a:ea typeface="ＭＳ Ｐゴシック" charset="0"/>
              </a:defRPr>
            </a:lvl9pPr>
          </a:lstStyle>
          <a:p>
            <a:pPr>
              <a:lnSpc>
                <a:spcPct val="60000"/>
              </a:lnSpc>
              <a:spcBef>
                <a:spcPct val="50000"/>
              </a:spcBef>
            </a:pPr>
            <a:r>
              <a:rPr lang="en-US" sz="1800" b="1" dirty="0">
                <a:latin typeface="Courier New" charset="0"/>
              </a:rPr>
              <a:t>.data</a:t>
            </a:r>
          </a:p>
          <a:p>
            <a:pPr>
              <a:lnSpc>
                <a:spcPct val="60000"/>
              </a:lnSpc>
              <a:spcBef>
                <a:spcPct val="50000"/>
              </a:spcBef>
            </a:pPr>
            <a:r>
              <a:rPr lang="en-US" sz="1800" b="1" dirty="0">
                <a:latin typeface="Courier New" charset="0"/>
              </a:rPr>
              <a:t>var1 WORD 1000h</a:t>
            </a:r>
          </a:p>
          <a:p>
            <a:pPr>
              <a:lnSpc>
                <a:spcPct val="60000"/>
              </a:lnSpc>
              <a:spcBef>
                <a:spcPct val="50000"/>
              </a:spcBef>
            </a:pPr>
            <a:r>
              <a:rPr lang="en-US" sz="1800" b="1" dirty="0">
                <a:latin typeface="Courier New" charset="0"/>
              </a:rPr>
              <a:t>var2 WORD 2000h</a:t>
            </a:r>
          </a:p>
          <a:p>
            <a:pPr>
              <a:lnSpc>
                <a:spcPct val="60000"/>
              </a:lnSpc>
              <a:spcBef>
                <a:spcPct val="50000"/>
              </a:spcBef>
            </a:pPr>
            <a:r>
              <a:rPr lang="en-US" sz="1800" b="1" dirty="0">
                <a:latin typeface="Courier New" charset="0"/>
              </a:rPr>
              <a:t>.code</a:t>
            </a:r>
          </a:p>
          <a:p>
            <a:pPr>
              <a:lnSpc>
                <a:spcPct val="60000"/>
              </a:lnSpc>
              <a:spcBef>
                <a:spcPct val="50000"/>
              </a:spcBef>
            </a:pPr>
            <a:r>
              <a:rPr lang="en-US" sz="1800" b="1" dirty="0" err="1">
                <a:latin typeface="Courier New" charset="0"/>
              </a:rPr>
              <a:t>xchg</a:t>
            </a:r>
            <a:r>
              <a:rPr lang="en-US" sz="1800" b="1" dirty="0">
                <a:latin typeface="Courier New" charset="0"/>
              </a:rPr>
              <a:t> </a:t>
            </a:r>
            <a:r>
              <a:rPr lang="en-US" sz="1800" b="1" dirty="0" err="1">
                <a:latin typeface="Courier New" charset="0"/>
              </a:rPr>
              <a:t>ax,bx</a:t>
            </a:r>
            <a:r>
              <a:rPr lang="en-US" sz="1800" b="1" dirty="0">
                <a:latin typeface="Courier New" charset="0"/>
              </a:rPr>
              <a:t>	; exchange 16-bit </a:t>
            </a:r>
            <a:r>
              <a:rPr lang="en-US" sz="1800" b="1" dirty="0" err="1">
                <a:latin typeface="Courier New" charset="0"/>
              </a:rPr>
              <a:t>regs</a:t>
            </a:r>
            <a:endParaRPr lang="en-US" sz="1800" b="1" dirty="0">
              <a:latin typeface="Courier New" charset="0"/>
            </a:endParaRPr>
          </a:p>
          <a:p>
            <a:pPr>
              <a:lnSpc>
                <a:spcPct val="60000"/>
              </a:lnSpc>
              <a:spcBef>
                <a:spcPct val="50000"/>
              </a:spcBef>
            </a:pPr>
            <a:r>
              <a:rPr lang="en-US" sz="1800" b="1" dirty="0" err="1">
                <a:latin typeface="Courier New" charset="0"/>
              </a:rPr>
              <a:t>xchg</a:t>
            </a:r>
            <a:r>
              <a:rPr lang="en-US" sz="1800" b="1" dirty="0">
                <a:latin typeface="Courier New" charset="0"/>
              </a:rPr>
              <a:t> </a:t>
            </a:r>
            <a:r>
              <a:rPr lang="en-US" sz="1800" b="1" dirty="0" err="1">
                <a:latin typeface="Courier New" charset="0"/>
              </a:rPr>
              <a:t>ah,al</a:t>
            </a:r>
            <a:r>
              <a:rPr lang="en-US" sz="1800" b="1" dirty="0">
                <a:latin typeface="Courier New" charset="0"/>
              </a:rPr>
              <a:t>	; exchange 8-bit </a:t>
            </a:r>
            <a:r>
              <a:rPr lang="en-US" sz="1800" b="1" dirty="0" err="1">
                <a:latin typeface="Courier New" charset="0"/>
              </a:rPr>
              <a:t>regs</a:t>
            </a:r>
            <a:endParaRPr lang="en-US" sz="1800" b="1" dirty="0">
              <a:latin typeface="Courier New" charset="0"/>
            </a:endParaRPr>
          </a:p>
          <a:p>
            <a:pPr>
              <a:lnSpc>
                <a:spcPct val="60000"/>
              </a:lnSpc>
              <a:spcBef>
                <a:spcPct val="50000"/>
              </a:spcBef>
            </a:pPr>
            <a:r>
              <a:rPr lang="en-US" sz="1800" b="1" dirty="0" err="1">
                <a:latin typeface="Courier New" charset="0"/>
              </a:rPr>
              <a:t>xchg</a:t>
            </a:r>
            <a:r>
              <a:rPr lang="en-US" sz="1800" b="1" dirty="0">
                <a:latin typeface="Courier New" charset="0"/>
              </a:rPr>
              <a:t> var1,bx	; exchange </a:t>
            </a:r>
            <a:r>
              <a:rPr lang="en-US" sz="1800" b="1" dirty="0" err="1">
                <a:latin typeface="Courier New" charset="0"/>
              </a:rPr>
              <a:t>mem</a:t>
            </a:r>
            <a:r>
              <a:rPr lang="en-US" sz="1800" b="1" dirty="0">
                <a:latin typeface="Courier New" charset="0"/>
              </a:rPr>
              <a:t>, </a:t>
            </a:r>
            <a:r>
              <a:rPr lang="en-US" sz="1800" b="1" dirty="0" err="1">
                <a:latin typeface="Courier New" charset="0"/>
              </a:rPr>
              <a:t>reg</a:t>
            </a:r>
            <a:endParaRPr lang="en-US" sz="1800" b="1" dirty="0">
              <a:latin typeface="Courier New" charset="0"/>
            </a:endParaRPr>
          </a:p>
          <a:p>
            <a:pPr>
              <a:lnSpc>
                <a:spcPct val="60000"/>
              </a:lnSpc>
              <a:spcBef>
                <a:spcPct val="50000"/>
              </a:spcBef>
            </a:pPr>
            <a:r>
              <a:rPr lang="en-US" sz="1800" b="1" dirty="0" err="1">
                <a:latin typeface="Courier New" charset="0"/>
              </a:rPr>
              <a:t>xchg</a:t>
            </a:r>
            <a:r>
              <a:rPr lang="en-US" sz="1800" b="1" dirty="0">
                <a:latin typeface="Courier New" charset="0"/>
              </a:rPr>
              <a:t> </a:t>
            </a:r>
            <a:r>
              <a:rPr lang="en-US" sz="1800" b="1" dirty="0" err="1">
                <a:latin typeface="Courier New" charset="0"/>
              </a:rPr>
              <a:t>eax,ebx</a:t>
            </a:r>
            <a:r>
              <a:rPr lang="en-US" sz="1800" b="1" dirty="0">
                <a:latin typeface="Courier New" charset="0"/>
              </a:rPr>
              <a:t>	; exchange 32-bit </a:t>
            </a:r>
            <a:r>
              <a:rPr lang="en-US" sz="1800" b="1" dirty="0" err="1">
                <a:latin typeface="Courier New" charset="0"/>
              </a:rPr>
              <a:t>regs</a:t>
            </a:r>
            <a:endParaRPr lang="en-US" sz="1800" b="1" dirty="0">
              <a:latin typeface="Courier New" charset="0"/>
            </a:endParaRPr>
          </a:p>
          <a:p>
            <a:pPr>
              <a:lnSpc>
                <a:spcPct val="60000"/>
              </a:lnSpc>
              <a:spcBef>
                <a:spcPct val="50000"/>
              </a:spcBef>
            </a:pPr>
            <a:endParaRPr lang="en-US" sz="1800" b="1" dirty="0">
              <a:latin typeface="Courier New" charset="0"/>
            </a:endParaRPr>
          </a:p>
          <a:p>
            <a:pPr>
              <a:lnSpc>
                <a:spcPct val="60000"/>
              </a:lnSpc>
              <a:spcBef>
                <a:spcPct val="50000"/>
              </a:spcBef>
            </a:pPr>
            <a:r>
              <a:rPr lang="en-US" sz="1800" b="1" dirty="0" err="1">
                <a:solidFill>
                  <a:schemeClr val="tx2"/>
                </a:solidFill>
                <a:latin typeface="Courier New" charset="0"/>
              </a:rPr>
              <a:t>xchg</a:t>
            </a:r>
            <a:r>
              <a:rPr lang="en-US" sz="1800" b="1" dirty="0">
                <a:solidFill>
                  <a:schemeClr val="tx2"/>
                </a:solidFill>
                <a:latin typeface="Courier New" charset="0"/>
              </a:rPr>
              <a:t> var1,var2	; error: two memory operands</a:t>
            </a:r>
          </a:p>
        </p:txBody>
      </p:sp>
      <p:sp>
        <p:nvSpPr>
          <p:cNvPr id="82948"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XCHG exchanges the values of two operands. At least one operand must be a register. No immediate operands are permitted.</a:t>
            </a:r>
          </a:p>
        </p:txBody>
      </p:sp>
    </p:spTree>
    <p:extLst>
      <p:ext uri="{BB962C8B-B14F-4D97-AF65-F5344CB8AC3E}">
        <p14:creationId xmlns:p14="http://schemas.microsoft.com/office/powerpoint/2010/main" val="3170122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Direct-Offset Operands</a:t>
            </a:r>
          </a:p>
        </p:txBody>
      </p:sp>
      <p:sp>
        <p:nvSpPr>
          <p:cNvPr id="87043" name="Text Box 3"/>
          <p:cNvSpPr txBox="1">
            <a:spLocks noChangeArrowheads="1"/>
          </p:cNvSpPr>
          <p:nvPr/>
        </p:nvSpPr>
        <p:spPr bwMode="auto">
          <a:xfrm>
            <a:off x="685800" y="2590800"/>
            <a:ext cx="7696200" cy="1752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arrayB</a:t>
            </a:r>
            <a:r>
              <a:rPr lang="en-US" sz="1800" b="1" dirty="0">
                <a:latin typeface="Courier New" charset="0"/>
              </a:rPr>
              <a:t> BYTE 10h,20h,30h,40h</a:t>
            </a: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err="1">
                <a:latin typeface="Courier New" charset="0"/>
              </a:rPr>
              <a:t>mov</a:t>
            </a:r>
            <a:r>
              <a:rPr lang="en-US" sz="1800" b="1" dirty="0">
                <a:latin typeface="Courier New" charset="0"/>
              </a:rPr>
              <a:t> al,arrayB+1		; AL = 20h</a:t>
            </a:r>
          </a:p>
          <a:p>
            <a:pPr>
              <a:lnSpc>
                <a:spcPct val="50000"/>
              </a:lnSpc>
              <a:spcBef>
                <a:spcPct val="50000"/>
              </a:spcBef>
            </a:pPr>
            <a:r>
              <a:rPr lang="en-US" sz="1800" b="1" dirty="0" err="1">
                <a:latin typeface="Courier New" charset="0"/>
              </a:rPr>
              <a:t>mov</a:t>
            </a:r>
            <a:r>
              <a:rPr lang="en-US" sz="1800" b="1" dirty="0">
                <a:latin typeface="Courier New" charset="0"/>
              </a:rPr>
              <a:t> al,[arrayB+1]		; alternative notation</a:t>
            </a:r>
          </a:p>
        </p:txBody>
      </p:sp>
      <p:sp>
        <p:nvSpPr>
          <p:cNvPr id="87044"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A constant offset is added to a data label to produce an effective address (EA). The address is dereferenced to get the value inside its memory location.</a:t>
            </a:r>
          </a:p>
        </p:txBody>
      </p:sp>
      <p:sp>
        <p:nvSpPr>
          <p:cNvPr id="87045" name="Text Box 5"/>
          <p:cNvSpPr txBox="1">
            <a:spLocks noChangeArrowheads="1"/>
          </p:cNvSpPr>
          <p:nvPr/>
        </p:nvSpPr>
        <p:spPr bwMode="auto">
          <a:xfrm>
            <a:off x="1981200" y="4800600"/>
            <a:ext cx="5562600" cy="6032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Q: Why doesn't </a:t>
            </a:r>
            <a:r>
              <a:rPr lang="en-US">
                <a:solidFill>
                  <a:schemeClr val="tx2"/>
                </a:solidFill>
              </a:rPr>
              <a:t>arrayB+1</a:t>
            </a:r>
            <a:r>
              <a:rPr lang="en-US"/>
              <a:t> produce 11h?</a:t>
            </a:r>
          </a:p>
        </p:txBody>
      </p:sp>
    </p:spTree>
    <p:extLst>
      <p:ext uri="{BB962C8B-B14F-4D97-AF65-F5344CB8AC3E}">
        <p14:creationId xmlns:p14="http://schemas.microsoft.com/office/powerpoint/2010/main" val="878440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Direct-Offset Operands </a:t>
            </a:r>
            <a:r>
              <a:rPr lang="en-US" sz="2400"/>
              <a:t>(cont)</a:t>
            </a:r>
          </a:p>
        </p:txBody>
      </p:sp>
      <p:sp>
        <p:nvSpPr>
          <p:cNvPr id="95235" name="Text Box 3"/>
          <p:cNvSpPr txBox="1">
            <a:spLocks noChangeArrowheads="1"/>
          </p:cNvSpPr>
          <p:nvPr/>
        </p:nvSpPr>
        <p:spPr bwMode="auto">
          <a:xfrm>
            <a:off x="990600" y="2286000"/>
            <a:ext cx="6858000" cy="2133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arrayW</a:t>
            </a:r>
            <a:r>
              <a:rPr lang="en-US" sz="1800" b="1" dirty="0">
                <a:latin typeface="Courier New" charset="0"/>
              </a:rPr>
              <a:t>  WORD 1000h,2000h,3000h</a:t>
            </a:r>
          </a:p>
          <a:p>
            <a:pPr>
              <a:lnSpc>
                <a:spcPct val="50000"/>
              </a:lnSpc>
              <a:spcBef>
                <a:spcPct val="50000"/>
              </a:spcBef>
            </a:pPr>
            <a:r>
              <a:rPr lang="en-US" sz="1800" b="1" dirty="0" err="1">
                <a:latin typeface="Courier New" charset="0"/>
              </a:rPr>
              <a:t>arrayD</a:t>
            </a:r>
            <a:r>
              <a:rPr lang="en-US" sz="1800" b="1" dirty="0">
                <a:latin typeface="Courier New" charset="0"/>
              </a:rPr>
              <a:t>  DWORD 1,2,3,4</a:t>
            </a: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err="1">
                <a:latin typeface="Courier New" charset="0"/>
              </a:rPr>
              <a:t>mov</a:t>
            </a:r>
            <a:r>
              <a:rPr lang="en-US" sz="1800" b="1" dirty="0">
                <a:latin typeface="Courier New" charset="0"/>
              </a:rPr>
              <a:t> ax,[arrayW+2]		; AX = 2000h</a:t>
            </a:r>
          </a:p>
          <a:p>
            <a:pPr>
              <a:lnSpc>
                <a:spcPct val="50000"/>
              </a:lnSpc>
              <a:spcBef>
                <a:spcPct val="50000"/>
              </a:spcBef>
            </a:pPr>
            <a:r>
              <a:rPr lang="en-US" sz="1800" b="1" dirty="0" err="1">
                <a:latin typeface="Courier New" charset="0"/>
              </a:rPr>
              <a:t>mov</a:t>
            </a:r>
            <a:r>
              <a:rPr lang="en-US" sz="1800" b="1" dirty="0">
                <a:latin typeface="Courier New" charset="0"/>
              </a:rPr>
              <a:t> ax,[arrayW+4]		; AX = 3000h</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smtClean="0">
                <a:latin typeface="Courier New" charset="0"/>
              </a:rPr>
              <a:t>eax</a:t>
            </a:r>
            <a:r>
              <a:rPr lang="en-US" sz="1800" b="1" dirty="0">
                <a:latin typeface="Courier New" charset="0"/>
              </a:rPr>
              <a:t>,[arrayD+4]		; </a:t>
            </a:r>
            <a:r>
              <a:rPr lang="en-US" sz="1800" b="1" dirty="0" smtClean="0">
                <a:latin typeface="Courier New" charset="0"/>
              </a:rPr>
              <a:t>EAX </a:t>
            </a:r>
            <a:r>
              <a:rPr lang="en-US" sz="1800" b="1" dirty="0">
                <a:latin typeface="Courier New" charset="0"/>
              </a:rPr>
              <a:t>= 00000002h</a:t>
            </a:r>
          </a:p>
        </p:txBody>
      </p:sp>
      <p:sp>
        <p:nvSpPr>
          <p:cNvPr id="95236" name="Text Box 4"/>
          <p:cNvSpPr txBox="1">
            <a:spLocks noChangeArrowheads="1"/>
          </p:cNvSpPr>
          <p:nvPr/>
        </p:nvSpPr>
        <p:spPr bwMode="auto">
          <a:xfrm>
            <a:off x="609600" y="990600"/>
            <a:ext cx="7696200" cy="1235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A constant offset is added to a data label to produce an effective address (EA). The address is dereferenced to get the value inside its memory location.</a:t>
            </a:r>
          </a:p>
        </p:txBody>
      </p:sp>
      <p:sp>
        <p:nvSpPr>
          <p:cNvPr id="95237" name="Text Box 5"/>
          <p:cNvSpPr txBox="1">
            <a:spLocks noChangeArrowheads="1"/>
          </p:cNvSpPr>
          <p:nvPr/>
        </p:nvSpPr>
        <p:spPr bwMode="auto">
          <a:xfrm>
            <a:off x="914400" y="4724400"/>
            <a:ext cx="7239000" cy="973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nSpc>
                <a:spcPct val="50000"/>
              </a:lnSpc>
              <a:spcBef>
                <a:spcPct val="50000"/>
              </a:spcBef>
            </a:pPr>
            <a:r>
              <a:rPr lang="en-US" sz="1800" b="1" dirty="0">
                <a:latin typeface="Courier New" charset="0"/>
              </a:rPr>
              <a:t>; Will the following statements assemble?</a:t>
            </a:r>
          </a:p>
          <a:p>
            <a:pPr>
              <a:lnSpc>
                <a:spcPct val="50000"/>
              </a:lnSpc>
              <a:spcBef>
                <a:spcPct val="50000"/>
              </a:spcBef>
            </a:pPr>
            <a:r>
              <a:rPr lang="en-US" sz="1800" b="1" dirty="0" err="1">
                <a:latin typeface="Courier New" charset="0"/>
              </a:rPr>
              <a:t>mov</a:t>
            </a:r>
            <a:r>
              <a:rPr lang="en-US" sz="1800" b="1" dirty="0">
                <a:latin typeface="Courier New" charset="0"/>
              </a:rPr>
              <a:t> ax,[arrayW-2]		; ??</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smtClean="0">
                <a:latin typeface="Courier New" charset="0"/>
              </a:rPr>
              <a:t>eax</a:t>
            </a:r>
            <a:r>
              <a:rPr lang="en-US" sz="1800" b="1" dirty="0">
                <a:latin typeface="Courier New" charset="0"/>
              </a:rPr>
              <a:t>,[arrayD+16]		; ??</a:t>
            </a:r>
            <a:endParaRPr lang="en-US" dirty="0"/>
          </a:p>
        </p:txBody>
      </p:sp>
      <p:sp>
        <p:nvSpPr>
          <p:cNvPr id="95238" name="Text Box 6"/>
          <p:cNvSpPr txBox="1">
            <a:spLocks noChangeArrowheads="1"/>
          </p:cNvSpPr>
          <p:nvPr/>
        </p:nvSpPr>
        <p:spPr bwMode="auto">
          <a:xfrm>
            <a:off x="914400" y="5578475"/>
            <a:ext cx="7162800" cy="593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solidFill>
                  <a:schemeClr val="tx2"/>
                </a:solidFill>
              </a:rPr>
              <a:t>What will happen when they run?</a:t>
            </a:r>
          </a:p>
        </p:txBody>
      </p:sp>
    </p:spTree>
    <p:extLst>
      <p:ext uri="{BB962C8B-B14F-4D97-AF65-F5344CB8AC3E}">
        <p14:creationId xmlns:p14="http://schemas.microsoft.com/office/powerpoint/2010/main" val="1263230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0-#ppt_w/2"/>
                                          </p:val>
                                        </p:tav>
                                        <p:tav tm="100000">
                                          <p:val>
                                            <p:strVal val="#ppt_x"/>
                                          </p:val>
                                        </p:tav>
                                      </p:tavLst>
                                    </p:anim>
                                    <p:anim calcmode="lin" valueType="num">
                                      <p:cBhvr additive="base">
                                        <p:cTn id="8" dur="500" fill="hold"/>
                                        <p:tgtEl>
                                          <p:spTgt spid="95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5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autoUpdateAnimBg="0"/>
      <p:bldP spid="952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Drill . </a:t>
            </a:r>
            <a:r>
              <a:rPr lang="en-US" dirty="0"/>
              <a:t>. .</a:t>
            </a:r>
          </a:p>
        </p:txBody>
      </p:sp>
      <p:sp>
        <p:nvSpPr>
          <p:cNvPr id="89092" name="Text Box 4"/>
          <p:cNvSpPr txBox="1">
            <a:spLocks noChangeArrowheads="1"/>
          </p:cNvSpPr>
          <p:nvPr/>
        </p:nvSpPr>
        <p:spPr bwMode="auto">
          <a:xfrm>
            <a:off x="762000" y="990600"/>
            <a:ext cx="7696200" cy="1500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900" dirty="0"/>
              <a:t>Write a program that rearranges the values of three </a:t>
            </a:r>
            <a:r>
              <a:rPr lang="en-US" sz="1900" dirty="0" err="1"/>
              <a:t>doubleword</a:t>
            </a:r>
            <a:r>
              <a:rPr lang="en-US" sz="1900" dirty="0"/>
              <a:t>  values in the following array as: 3, 1, 2.</a:t>
            </a:r>
          </a:p>
          <a:p>
            <a:pPr lvl="1">
              <a:spcBef>
                <a:spcPct val="50000"/>
              </a:spcBef>
            </a:pPr>
            <a:r>
              <a:rPr lang="en-US" sz="1700" b="1" dirty="0">
                <a:latin typeface="Courier New" charset="0"/>
              </a:rPr>
              <a:t>.data</a:t>
            </a:r>
          </a:p>
          <a:p>
            <a:pPr lvl="1">
              <a:lnSpc>
                <a:spcPct val="50000"/>
              </a:lnSpc>
              <a:spcBef>
                <a:spcPct val="50000"/>
              </a:spcBef>
            </a:pPr>
            <a:r>
              <a:rPr lang="en-US" sz="1700" b="1" dirty="0" err="1">
                <a:latin typeface="Courier New" charset="0"/>
              </a:rPr>
              <a:t>arrayD</a:t>
            </a:r>
            <a:r>
              <a:rPr lang="en-US" sz="1700" b="1" dirty="0">
                <a:latin typeface="Courier New" charset="0"/>
              </a:rPr>
              <a:t> DWORD 1,2,3</a:t>
            </a:r>
          </a:p>
        </p:txBody>
      </p:sp>
      <p:sp>
        <p:nvSpPr>
          <p:cNvPr id="89093" name="Text Box 5"/>
          <p:cNvSpPr txBox="1">
            <a:spLocks noChangeArrowheads="1"/>
          </p:cNvSpPr>
          <p:nvPr/>
        </p:nvSpPr>
        <p:spPr bwMode="auto">
          <a:xfrm>
            <a:off x="762000" y="4114800"/>
            <a:ext cx="7620000" cy="85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1900" dirty="0">
                <a:latin typeface="Arial" charset="0"/>
              </a:rPr>
              <a:t>Step 2: Exchange </a:t>
            </a:r>
            <a:r>
              <a:rPr lang="en-US" sz="1900" dirty="0" smtClean="0">
                <a:latin typeface="Arial" charset="0"/>
              </a:rPr>
              <a:t>EAX </a:t>
            </a:r>
            <a:r>
              <a:rPr lang="en-US" sz="1900" dirty="0">
                <a:latin typeface="Arial" charset="0"/>
              </a:rPr>
              <a:t>with the third array value and copy the value in </a:t>
            </a:r>
            <a:r>
              <a:rPr lang="en-US" sz="1900" dirty="0" smtClean="0">
                <a:latin typeface="Arial" charset="0"/>
              </a:rPr>
              <a:t>EAX </a:t>
            </a:r>
            <a:r>
              <a:rPr lang="en-US" sz="1900" dirty="0">
                <a:latin typeface="Arial" charset="0"/>
              </a:rPr>
              <a:t>to the first array position.</a:t>
            </a:r>
            <a:r>
              <a:rPr lang="en-US" sz="1900" dirty="0">
                <a:solidFill>
                  <a:schemeClr val="tx2"/>
                </a:solidFill>
                <a:latin typeface="Arial" charset="0"/>
              </a:rPr>
              <a:t>				</a:t>
            </a:r>
          </a:p>
        </p:txBody>
      </p:sp>
      <p:sp>
        <p:nvSpPr>
          <p:cNvPr id="89094" name="Text Box 6"/>
          <p:cNvSpPr txBox="1">
            <a:spLocks noChangeArrowheads="1"/>
          </p:cNvSpPr>
          <p:nvPr/>
        </p:nvSpPr>
        <p:spPr bwMode="auto">
          <a:xfrm>
            <a:off x="762000" y="2438400"/>
            <a:ext cx="7315200" cy="861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171450" indent="-1714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1900" dirty="0">
                <a:latin typeface="Arial" charset="0"/>
              </a:rPr>
              <a:t>Step1: copy the first value into </a:t>
            </a:r>
            <a:r>
              <a:rPr lang="en-US" sz="1900" dirty="0" smtClean="0">
                <a:latin typeface="Arial" charset="0"/>
              </a:rPr>
              <a:t>AX </a:t>
            </a:r>
            <a:r>
              <a:rPr lang="en-US" sz="1900" dirty="0">
                <a:latin typeface="Arial" charset="0"/>
              </a:rPr>
              <a:t>and exchange it with the value in the second position.</a:t>
            </a:r>
          </a:p>
        </p:txBody>
      </p:sp>
      <p:sp>
        <p:nvSpPr>
          <p:cNvPr id="89095" name="Text Box 7"/>
          <p:cNvSpPr txBox="1">
            <a:spLocks noChangeArrowheads="1"/>
          </p:cNvSpPr>
          <p:nvPr/>
        </p:nvSpPr>
        <p:spPr bwMode="auto">
          <a:xfrm>
            <a:off x="1905000" y="3352800"/>
            <a:ext cx="4038600" cy="673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nSpc>
                <a:spcPct val="50000"/>
              </a:lnSpc>
              <a:spcBef>
                <a:spcPct val="50000"/>
              </a:spcBef>
            </a:pPr>
            <a:r>
              <a:rPr lang="en-US" sz="1700" b="1" dirty="0" err="1">
                <a:latin typeface="Courier New" charset="0"/>
              </a:rPr>
              <a:t>mov</a:t>
            </a:r>
            <a:r>
              <a:rPr lang="en-US" sz="1700" b="1" dirty="0">
                <a:latin typeface="Courier New" charset="0"/>
              </a:rPr>
              <a:t> </a:t>
            </a:r>
            <a:r>
              <a:rPr lang="en-US" sz="1700" b="1" dirty="0" err="1" smtClean="0">
                <a:latin typeface="Courier New" charset="0"/>
              </a:rPr>
              <a:t>eax,arrayD</a:t>
            </a:r>
            <a:endParaRPr lang="en-US" sz="1700" b="1" dirty="0">
              <a:latin typeface="Courier New" charset="0"/>
            </a:endParaRPr>
          </a:p>
          <a:p>
            <a:pPr>
              <a:lnSpc>
                <a:spcPct val="50000"/>
              </a:lnSpc>
              <a:spcBef>
                <a:spcPct val="50000"/>
              </a:spcBef>
            </a:pPr>
            <a:r>
              <a:rPr lang="en-US" sz="1700" b="1" dirty="0" err="1">
                <a:latin typeface="Courier New" charset="0"/>
              </a:rPr>
              <a:t>xchg</a:t>
            </a:r>
            <a:r>
              <a:rPr lang="en-US" sz="1700" b="1" dirty="0">
                <a:latin typeface="Courier New" charset="0"/>
              </a:rPr>
              <a:t> </a:t>
            </a:r>
            <a:r>
              <a:rPr lang="en-US" sz="1700" b="1" dirty="0" err="1" smtClean="0">
                <a:latin typeface="Courier New" charset="0"/>
              </a:rPr>
              <a:t>eax</a:t>
            </a:r>
            <a:r>
              <a:rPr lang="en-US" sz="1700" b="1" dirty="0">
                <a:latin typeface="Courier New" charset="0"/>
              </a:rPr>
              <a:t>,[arrayD+4]</a:t>
            </a:r>
            <a:endParaRPr lang="en-US" dirty="0"/>
          </a:p>
        </p:txBody>
      </p:sp>
      <p:sp>
        <p:nvSpPr>
          <p:cNvPr id="89096" name="Text Box 8"/>
          <p:cNvSpPr txBox="1">
            <a:spLocks noChangeArrowheads="1"/>
          </p:cNvSpPr>
          <p:nvPr/>
        </p:nvSpPr>
        <p:spPr bwMode="auto">
          <a:xfrm>
            <a:off x="1905000" y="5029200"/>
            <a:ext cx="4038600" cy="673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nSpc>
                <a:spcPct val="50000"/>
              </a:lnSpc>
              <a:spcBef>
                <a:spcPct val="50000"/>
              </a:spcBef>
            </a:pPr>
            <a:r>
              <a:rPr lang="en-US" sz="1700" b="1" dirty="0" err="1">
                <a:latin typeface="Courier New" charset="0"/>
              </a:rPr>
              <a:t>xchg</a:t>
            </a:r>
            <a:r>
              <a:rPr lang="en-US" sz="1700" b="1" dirty="0">
                <a:latin typeface="Courier New" charset="0"/>
              </a:rPr>
              <a:t> </a:t>
            </a:r>
            <a:r>
              <a:rPr lang="en-US" sz="1700" b="1" dirty="0" err="1" smtClean="0">
                <a:latin typeface="Courier New" charset="0"/>
              </a:rPr>
              <a:t>eax</a:t>
            </a:r>
            <a:r>
              <a:rPr lang="en-US" sz="1700" b="1" dirty="0">
                <a:latin typeface="Courier New" charset="0"/>
              </a:rPr>
              <a:t>,[arrayD+8]</a:t>
            </a:r>
          </a:p>
          <a:p>
            <a:pPr>
              <a:lnSpc>
                <a:spcPct val="50000"/>
              </a:lnSpc>
              <a:spcBef>
                <a:spcPct val="50000"/>
              </a:spcBef>
            </a:pPr>
            <a:r>
              <a:rPr lang="en-US" sz="1700" b="1" dirty="0" err="1">
                <a:latin typeface="Courier New" charset="0"/>
              </a:rPr>
              <a:t>mov</a:t>
            </a:r>
            <a:r>
              <a:rPr lang="en-US" sz="1700" b="1" dirty="0">
                <a:latin typeface="Courier New" charset="0"/>
              </a:rPr>
              <a:t>  </a:t>
            </a:r>
            <a:r>
              <a:rPr lang="en-US" sz="1700" b="1" dirty="0" err="1" smtClean="0">
                <a:latin typeface="Courier New" charset="0"/>
              </a:rPr>
              <a:t>arrayD,eax</a:t>
            </a:r>
            <a:endParaRPr lang="en-US" sz="1700" b="1" dirty="0">
              <a:latin typeface="Courier New" charset="0"/>
            </a:endParaRPr>
          </a:p>
        </p:txBody>
      </p:sp>
    </p:spTree>
    <p:extLst>
      <p:ext uri="{BB962C8B-B14F-4D97-AF65-F5344CB8AC3E}">
        <p14:creationId xmlns:p14="http://schemas.microsoft.com/office/powerpoint/2010/main" val="613625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0-#ppt_w/2"/>
                                          </p:val>
                                        </p:tav>
                                        <p:tav tm="100000">
                                          <p:val>
                                            <p:strVal val="#ppt_x"/>
                                          </p:val>
                                        </p:tav>
                                      </p:tavLst>
                                    </p:anim>
                                    <p:anim calcmode="lin" valueType="num">
                                      <p:cBhvr additive="base">
                                        <p:cTn id="8"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3"/>
                                        </p:tgtEl>
                                        <p:attrNameLst>
                                          <p:attrName>style.visibility</p:attrName>
                                        </p:attrNameLst>
                                      </p:cBhvr>
                                      <p:to>
                                        <p:strVal val="visible"/>
                                      </p:to>
                                    </p:set>
                                    <p:anim calcmode="lin" valueType="num">
                                      <p:cBhvr additive="base">
                                        <p:cTn id="19" dur="500" fill="hold"/>
                                        <p:tgtEl>
                                          <p:spTgt spid="89093"/>
                                        </p:tgtEl>
                                        <p:attrNameLst>
                                          <p:attrName>ppt_x</p:attrName>
                                        </p:attrNameLst>
                                      </p:cBhvr>
                                      <p:tavLst>
                                        <p:tav tm="0">
                                          <p:val>
                                            <p:strVal val="0-#ppt_w/2"/>
                                          </p:val>
                                        </p:tav>
                                        <p:tav tm="100000">
                                          <p:val>
                                            <p:strVal val="#ppt_x"/>
                                          </p:val>
                                        </p:tav>
                                      </p:tavLst>
                                    </p:anim>
                                    <p:anim calcmode="lin" valueType="num">
                                      <p:cBhvr additive="base">
                                        <p:cTn id="20"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6"/>
                                        </p:tgtEl>
                                        <p:attrNameLst>
                                          <p:attrName>style.visibility</p:attrName>
                                        </p:attrNameLst>
                                      </p:cBhvr>
                                      <p:to>
                                        <p:strVal val="visible"/>
                                      </p:to>
                                    </p:set>
                                    <p:anim calcmode="lin" valueType="num">
                                      <p:cBhvr additive="base">
                                        <p:cTn id="25" dur="500" fill="hold"/>
                                        <p:tgtEl>
                                          <p:spTgt spid="89096"/>
                                        </p:tgtEl>
                                        <p:attrNameLst>
                                          <p:attrName>ppt_x</p:attrName>
                                        </p:attrNameLst>
                                      </p:cBhvr>
                                      <p:tavLst>
                                        <p:tav tm="0">
                                          <p:val>
                                            <p:strVal val="0-#ppt_w/2"/>
                                          </p:val>
                                        </p:tav>
                                        <p:tav tm="100000">
                                          <p:val>
                                            <p:strVal val="#ppt_x"/>
                                          </p:val>
                                        </p:tav>
                                      </p:tavLst>
                                    </p:anim>
                                    <p:anim calcmode="lin" valueType="num">
                                      <p:cBhvr additive="base">
                                        <p:cTn id="26"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4" grpId="0" autoUpdateAnimBg="0"/>
      <p:bldP spid="89095" grpId="0" animBg="1" autoUpdateAnimBg="0"/>
      <p:bldP spid="8909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Evaluate this . . . </a:t>
            </a:r>
          </a:p>
        </p:txBody>
      </p:sp>
      <p:sp>
        <p:nvSpPr>
          <p:cNvPr id="96259" name="Text Box 3"/>
          <p:cNvSpPr txBox="1">
            <a:spLocks noChangeArrowheads="1"/>
          </p:cNvSpPr>
          <p:nvPr/>
        </p:nvSpPr>
        <p:spPr bwMode="auto">
          <a:xfrm>
            <a:off x="762000" y="1066800"/>
            <a:ext cx="7696200"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1900" dirty="0">
                <a:latin typeface="Arial" charset="0"/>
              </a:rPr>
              <a:t>We want to write a program that adds the following three bytes:</a:t>
            </a:r>
          </a:p>
          <a:p>
            <a:pPr>
              <a:lnSpc>
                <a:spcPct val="50000"/>
              </a:lnSpc>
              <a:spcBef>
                <a:spcPct val="50000"/>
              </a:spcBef>
            </a:pPr>
            <a:r>
              <a:rPr lang="en-US" sz="1700" b="1" dirty="0">
                <a:latin typeface="Courier New" charset="0"/>
              </a:rPr>
              <a:t>		.data</a:t>
            </a:r>
          </a:p>
          <a:p>
            <a:pPr>
              <a:lnSpc>
                <a:spcPct val="50000"/>
              </a:lnSpc>
              <a:spcBef>
                <a:spcPct val="50000"/>
              </a:spcBef>
            </a:pPr>
            <a:r>
              <a:rPr lang="en-US" sz="1700" b="1" dirty="0">
                <a:latin typeface="Courier New" charset="0"/>
              </a:rPr>
              <a:t>		</a:t>
            </a:r>
            <a:r>
              <a:rPr lang="en-US" sz="1700" b="1" dirty="0" err="1">
                <a:latin typeface="Courier New" charset="0"/>
              </a:rPr>
              <a:t>myBytes</a:t>
            </a:r>
            <a:r>
              <a:rPr lang="en-US" sz="1700" b="1" dirty="0">
                <a:latin typeface="Courier New" charset="0"/>
              </a:rPr>
              <a:t> BYTE 80h,66h,0A5h</a:t>
            </a:r>
          </a:p>
        </p:txBody>
      </p:sp>
      <p:sp>
        <p:nvSpPr>
          <p:cNvPr id="96260" name="Text Box 4"/>
          <p:cNvSpPr txBox="1">
            <a:spLocks noChangeArrowheads="1"/>
          </p:cNvSpPr>
          <p:nvPr/>
        </p:nvSpPr>
        <p:spPr bwMode="auto">
          <a:xfrm>
            <a:off x="685800" y="2286000"/>
            <a:ext cx="7620000" cy="1198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50000"/>
              </a:lnSpc>
              <a:spcBef>
                <a:spcPct val="50000"/>
              </a:spcBef>
              <a:buFontTx/>
              <a:buChar char="•"/>
            </a:pPr>
            <a:r>
              <a:rPr lang="en-US" sz="1900" dirty="0">
                <a:latin typeface="Arial" charset="0"/>
              </a:rPr>
              <a:t>What is your evaluation of the following code?</a:t>
            </a:r>
            <a:endParaRPr lang="en-US" sz="1700" b="1" dirty="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a:t>
            </a:r>
            <a:r>
              <a:rPr lang="en-US" sz="1700" b="1" dirty="0">
                <a:latin typeface="Courier New" charset="0"/>
              </a:rPr>
              <a:t> </a:t>
            </a:r>
            <a:r>
              <a:rPr lang="en-US" sz="1700" b="1" dirty="0" err="1">
                <a:latin typeface="Courier New" charset="0"/>
              </a:rPr>
              <a:t>al,myBytes</a:t>
            </a:r>
            <a:endParaRPr lang="en-US" sz="1700" b="1" dirty="0">
              <a:latin typeface="Courier New" charset="0"/>
            </a:endParaRPr>
          </a:p>
          <a:p>
            <a:pPr>
              <a:lnSpc>
                <a:spcPct val="50000"/>
              </a:lnSpc>
              <a:spcBef>
                <a:spcPct val="50000"/>
              </a:spcBef>
            </a:pPr>
            <a:r>
              <a:rPr lang="en-US" sz="1700" b="1" dirty="0">
                <a:latin typeface="Courier New" charset="0"/>
              </a:rPr>
              <a:t>		add al,[myBytes+1]</a:t>
            </a:r>
          </a:p>
          <a:p>
            <a:pPr>
              <a:lnSpc>
                <a:spcPct val="50000"/>
              </a:lnSpc>
              <a:spcBef>
                <a:spcPct val="50000"/>
              </a:spcBef>
            </a:pPr>
            <a:r>
              <a:rPr lang="en-US" sz="1700" b="1" dirty="0">
                <a:latin typeface="Courier New" charset="0"/>
              </a:rPr>
              <a:t>		add al,[myBytes+2]</a:t>
            </a:r>
            <a:endParaRPr lang="en-US" sz="1900" dirty="0">
              <a:solidFill>
                <a:schemeClr val="tx2"/>
              </a:solidFill>
              <a:latin typeface="Arial" charset="0"/>
            </a:endParaRPr>
          </a:p>
        </p:txBody>
      </p:sp>
      <p:sp>
        <p:nvSpPr>
          <p:cNvPr id="96262" name="Rectangle 6"/>
          <p:cNvSpPr>
            <a:spLocks noChangeArrowheads="1"/>
          </p:cNvSpPr>
          <p:nvPr/>
        </p:nvSpPr>
        <p:spPr bwMode="auto">
          <a:xfrm>
            <a:off x="685800" y="3505200"/>
            <a:ext cx="7467600" cy="1343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marL="228600" indent="-228600">
              <a:spcBef>
                <a:spcPct val="50000"/>
              </a:spcBef>
              <a:buFontTx/>
              <a:buChar char="•"/>
            </a:pPr>
            <a:r>
              <a:rPr lang="en-US" sz="1900"/>
              <a:t>What is your evaluation of the following code?</a:t>
            </a:r>
            <a:endParaRPr lang="en-US" sz="1700" b="1">
              <a:latin typeface="Courier New" charset="0"/>
            </a:endParaRPr>
          </a:p>
          <a:p>
            <a:pPr marL="228600" indent="-228600">
              <a:lnSpc>
                <a:spcPct val="50000"/>
              </a:lnSpc>
              <a:spcBef>
                <a:spcPct val="50000"/>
              </a:spcBef>
            </a:pPr>
            <a:r>
              <a:rPr lang="en-US" sz="1700" b="1">
                <a:latin typeface="Courier New" charset="0"/>
              </a:rPr>
              <a:t>	   	mov ax,myBytes</a:t>
            </a:r>
          </a:p>
          <a:p>
            <a:pPr marL="228600" indent="-228600">
              <a:lnSpc>
                <a:spcPct val="50000"/>
              </a:lnSpc>
              <a:spcBef>
                <a:spcPct val="50000"/>
              </a:spcBef>
            </a:pPr>
            <a:r>
              <a:rPr lang="en-US" sz="1700" b="1">
                <a:latin typeface="Courier New" charset="0"/>
              </a:rPr>
              <a:t>		add ax,[myBytes+1]</a:t>
            </a:r>
          </a:p>
          <a:p>
            <a:pPr marL="228600" indent="-228600">
              <a:lnSpc>
                <a:spcPct val="50000"/>
              </a:lnSpc>
              <a:spcBef>
                <a:spcPct val="50000"/>
              </a:spcBef>
            </a:pPr>
            <a:r>
              <a:rPr lang="en-US" sz="1700" b="1">
                <a:latin typeface="Courier New" charset="0"/>
              </a:rPr>
              <a:t>		add ax,[myBytes+2]</a:t>
            </a:r>
          </a:p>
        </p:txBody>
      </p:sp>
    </p:spTree>
    <p:extLst>
      <p:ext uri="{BB962C8B-B14F-4D97-AF65-F5344CB8AC3E}">
        <p14:creationId xmlns:p14="http://schemas.microsoft.com/office/powerpoint/2010/main" val="2411820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0-#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62"/>
                                        </p:tgtEl>
                                        <p:attrNameLst>
                                          <p:attrName>style.visibility</p:attrName>
                                        </p:attrNameLst>
                                      </p:cBhvr>
                                      <p:to>
                                        <p:strVal val="visible"/>
                                      </p:to>
                                    </p:set>
                                    <p:anim calcmode="lin" valueType="num">
                                      <p:cBhvr additive="base">
                                        <p:cTn id="13" dur="500" fill="hold"/>
                                        <p:tgtEl>
                                          <p:spTgt spid="96262"/>
                                        </p:tgtEl>
                                        <p:attrNameLst>
                                          <p:attrName>ppt_x</p:attrName>
                                        </p:attrNameLst>
                                      </p:cBhvr>
                                      <p:tavLst>
                                        <p:tav tm="0">
                                          <p:val>
                                            <p:strVal val="0-#ppt_w/2"/>
                                          </p:val>
                                        </p:tav>
                                        <p:tav tm="100000">
                                          <p:val>
                                            <p:strVal val="#ppt_x"/>
                                          </p:val>
                                        </p:tav>
                                      </p:tavLst>
                                    </p:anim>
                                    <p:anim calcmode="lin" valueType="num">
                                      <p:cBhvr additive="base">
                                        <p:cTn id="14"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Evaluate this . . . </a:t>
            </a:r>
            <a:r>
              <a:rPr lang="en-US" sz="2400"/>
              <a:t>(cont)</a:t>
            </a:r>
          </a:p>
        </p:txBody>
      </p:sp>
      <p:sp>
        <p:nvSpPr>
          <p:cNvPr id="97283" name="Text Box 3"/>
          <p:cNvSpPr txBox="1">
            <a:spLocks noChangeArrowheads="1"/>
          </p:cNvSpPr>
          <p:nvPr/>
        </p:nvSpPr>
        <p:spPr bwMode="auto">
          <a:xfrm>
            <a:off x="762000" y="1066800"/>
            <a:ext cx="7696200" cy="663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50000"/>
              </a:lnSpc>
              <a:spcBef>
                <a:spcPct val="50000"/>
              </a:spcBef>
            </a:pPr>
            <a:r>
              <a:rPr lang="en-US" sz="1700" b="1">
                <a:latin typeface="Courier New" charset="0"/>
              </a:rPr>
              <a:t>.data</a:t>
            </a:r>
          </a:p>
          <a:p>
            <a:pPr>
              <a:lnSpc>
                <a:spcPct val="50000"/>
              </a:lnSpc>
              <a:spcBef>
                <a:spcPct val="50000"/>
              </a:spcBef>
            </a:pPr>
            <a:r>
              <a:rPr lang="en-US" sz="1700" b="1">
                <a:latin typeface="Courier New" charset="0"/>
              </a:rPr>
              <a:t>myBytes BYTE 80h,66h,0A5h</a:t>
            </a:r>
          </a:p>
        </p:txBody>
      </p:sp>
      <p:sp>
        <p:nvSpPr>
          <p:cNvPr id="97284" name="Text Box 4"/>
          <p:cNvSpPr txBox="1">
            <a:spLocks noChangeArrowheads="1"/>
          </p:cNvSpPr>
          <p:nvPr/>
        </p:nvSpPr>
        <p:spPr bwMode="auto">
          <a:xfrm>
            <a:off x="685800" y="1905000"/>
            <a:ext cx="7620000" cy="1979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50000"/>
              </a:lnSpc>
              <a:spcBef>
                <a:spcPct val="50000"/>
              </a:spcBef>
              <a:buFontTx/>
              <a:buChar char="•"/>
            </a:pPr>
            <a:r>
              <a:rPr lang="en-US" sz="1900" dirty="0">
                <a:latin typeface="Arial" charset="0"/>
              </a:rPr>
              <a:t>How about the following code. </a:t>
            </a:r>
            <a:r>
              <a:rPr lang="en-US" sz="1900" dirty="0" smtClean="0">
                <a:latin typeface="Arial" charset="0"/>
              </a:rPr>
              <a:t>Is anything missing?</a:t>
            </a:r>
          </a:p>
          <a:p>
            <a:pPr>
              <a:lnSpc>
                <a:spcPct val="50000"/>
              </a:lnSpc>
              <a:spcBef>
                <a:spcPct val="50000"/>
              </a:spcBef>
              <a:buFontTx/>
              <a:buChar char="•"/>
            </a:pPr>
            <a:endParaRPr lang="en-US" sz="1700" b="1" dirty="0" smtClean="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movzx</a:t>
            </a:r>
            <a:r>
              <a:rPr lang="en-US" sz="1700" b="1" dirty="0">
                <a:latin typeface="Courier New" charset="0"/>
              </a:rPr>
              <a:t> </a:t>
            </a:r>
            <a:r>
              <a:rPr lang="en-US" sz="1700" b="1" dirty="0" err="1">
                <a:latin typeface="Courier New" charset="0"/>
              </a:rPr>
              <a:t>ax,myBytes</a:t>
            </a:r>
            <a:endParaRPr lang="en-US" sz="1700" b="1" dirty="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a:t>
            </a:r>
            <a:r>
              <a:rPr lang="en-US" sz="1700" b="1" dirty="0">
                <a:latin typeface="Courier New" charset="0"/>
              </a:rPr>
              <a:t>   </a:t>
            </a:r>
            <a:r>
              <a:rPr lang="en-US" sz="1700" b="1" dirty="0" err="1">
                <a:latin typeface="Courier New" charset="0"/>
              </a:rPr>
              <a:t>bl</a:t>
            </a:r>
            <a:r>
              <a:rPr lang="en-US" sz="1700" b="1" dirty="0">
                <a:latin typeface="Courier New" charset="0"/>
              </a:rPr>
              <a:t>,[myBytes+1]</a:t>
            </a:r>
          </a:p>
          <a:p>
            <a:pPr>
              <a:lnSpc>
                <a:spcPct val="50000"/>
              </a:lnSpc>
              <a:spcBef>
                <a:spcPct val="50000"/>
              </a:spcBef>
            </a:pPr>
            <a:r>
              <a:rPr lang="en-US" sz="1700" b="1" dirty="0">
                <a:latin typeface="Courier New" charset="0"/>
              </a:rPr>
              <a:t>		add   </a:t>
            </a:r>
            <a:r>
              <a:rPr lang="en-US" sz="1700" b="1" dirty="0" err="1">
                <a:latin typeface="Courier New" charset="0"/>
              </a:rPr>
              <a:t>ax,bx</a:t>
            </a:r>
            <a:endParaRPr lang="en-US" sz="1700" b="1" dirty="0">
              <a:latin typeface="Courier New" charset="0"/>
            </a:endParaRPr>
          </a:p>
          <a:p>
            <a:pPr>
              <a:lnSpc>
                <a:spcPct val="50000"/>
              </a:lnSpc>
              <a:spcBef>
                <a:spcPct val="50000"/>
              </a:spcBef>
            </a:pPr>
            <a:r>
              <a:rPr lang="en-US" sz="1700" b="1" dirty="0">
                <a:latin typeface="Courier New" charset="0"/>
              </a:rPr>
              <a:t>		</a:t>
            </a:r>
            <a:r>
              <a:rPr lang="en-US" sz="1700" b="1" dirty="0" err="1">
                <a:latin typeface="Courier New" charset="0"/>
              </a:rPr>
              <a:t>mov</a:t>
            </a:r>
            <a:r>
              <a:rPr lang="en-US" sz="1700" b="1" dirty="0">
                <a:latin typeface="Courier New" charset="0"/>
              </a:rPr>
              <a:t>   </a:t>
            </a:r>
            <a:r>
              <a:rPr lang="en-US" sz="1700" b="1" dirty="0" err="1">
                <a:latin typeface="Courier New" charset="0"/>
              </a:rPr>
              <a:t>bl</a:t>
            </a:r>
            <a:r>
              <a:rPr lang="en-US" sz="1700" b="1" dirty="0">
                <a:latin typeface="Courier New" charset="0"/>
              </a:rPr>
              <a:t>,[myBytes+2]</a:t>
            </a:r>
          </a:p>
          <a:p>
            <a:pPr>
              <a:lnSpc>
                <a:spcPct val="50000"/>
              </a:lnSpc>
              <a:spcBef>
                <a:spcPct val="50000"/>
              </a:spcBef>
            </a:pPr>
            <a:r>
              <a:rPr lang="en-US" sz="1700" b="1" dirty="0">
                <a:latin typeface="Courier New" charset="0"/>
              </a:rPr>
              <a:t>		add   </a:t>
            </a:r>
            <a:r>
              <a:rPr lang="en-US" sz="1700" b="1" dirty="0" err="1">
                <a:latin typeface="Courier New" charset="0"/>
              </a:rPr>
              <a:t>ax,bx</a:t>
            </a:r>
            <a:r>
              <a:rPr lang="en-US" sz="1700" b="1" dirty="0">
                <a:latin typeface="Courier New" charset="0"/>
              </a:rPr>
              <a:t>			; AX = sum</a:t>
            </a:r>
            <a:endParaRPr lang="en-US" sz="1900" dirty="0">
              <a:solidFill>
                <a:schemeClr val="tx2"/>
              </a:solidFill>
              <a:latin typeface="Arial" charset="0"/>
            </a:endParaRPr>
          </a:p>
        </p:txBody>
      </p:sp>
      <p:sp>
        <p:nvSpPr>
          <p:cNvPr id="97287" name="Text Box 7"/>
          <p:cNvSpPr txBox="1">
            <a:spLocks noChangeArrowheads="1"/>
          </p:cNvSpPr>
          <p:nvPr/>
        </p:nvSpPr>
        <p:spPr bwMode="auto">
          <a:xfrm>
            <a:off x="990600" y="4419600"/>
            <a:ext cx="7010400" cy="593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000" dirty="0">
                <a:solidFill>
                  <a:schemeClr val="tx2"/>
                </a:solidFill>
              </a:rPr>
              <a:t>Yes: Move zero to BX before the MOVZX instruction.</a:t>
            </a:r>
          </a:p>
        </p:txBody>
      </p:sp>
    </p:spTree>
    <p:extLst>
      <p:ext uri="{BB962C8B-B14F-4D97-AF65-F5344CB8AC3E}">
        <p14:creationId xmlns:p14="http://schemas.microsoft.com/office/powerpoint/2010/main" val="4005577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anim calcmode="lin" valueType="num">
                                      <p:cBhvr additive="base">
                                        <p:cTn id="7" dur="500" fill="hold"/>
                                        <p:tgtEl>
                                          <p:spTgt spid="97287"/>
                                        </p:tgtEl>
                                        <p:attrNameLst>
                                          <p:attrName>ppt_x</p:attrName>
                                        </p:attrNameLst>
                                      </p:cBhvr>
                                      <p:tavLst>
                                        <p:tav tm="0">
                                          <p:val>
                                            <p:strVal val="0-#ppt_w/2"/>
                                          </p:val>
                                        </p:tav>
                                        <p:tav tm="100000">
                                          <p:val>
                                            <p:strVal val="#ppt_x"/>
                                          </p:val>
                                        </p:tav>
                                      </p:tavLst>
                                    </p:anim>
                                    <p:anim calcmode="lin" valueType="num">
                                      <p:cBhvr additive="base">
                                        <p:cTn id="8" dur="500" fill="hold"/>
                                        <p:tgtEl>
                                          <p:spTgt spid="97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p:txBody>
          <a:bodyPr>
            <a:normAutofit/>
          </a:bodyPr>
          <a:lstStyle/>
          <a:p>
            <a:pPr marL="285750" indent="-285750">
              <a:lnSpc>
                <a:spcPct val="150000"/>
              </a:lnSpc>
              <a:buFont typeface="Arial"/>
              <a:buChar char="•"/>
            </a:pPr>
            <a:r>
              <a:rPr lang="en-US" dirty="0"/>
              <a:t>Data Transfer </a:t>
            </a:r>
            <a:r>
              <a:rPr lang="en-US" dirty="0" smtClean="0"/>
              <a:t>Instructions</a:t>
            </a:r>
          </a:p>
          <a:p>
            <a:pPr lvl="1"/>
            <a:r>
              <a:rPr lang="en-US" dirty="0"/>
              <a:t>Operand Types</a:t>
            </a:r>
          </a:p>
          <a:p>
            <a:pPr lvl="1"/>
            <a:r>
              <a:rPr lang="en-US" dirty="0"/>
              <a:t>Instruction Operand Notation</a:t>
            </a:r>
          </a:p>
          <a:p>
            <a:pPr lvl="1"/>
            <a:r>
              <a:rPr lang="en-US" dirty="0"/>
              <a:t>Direct Memory Operands</a:t>
            </a:r>
          </a:p>
          <a:p>
            <a:pPr lvl="1"/>
            <a:r>
              <a:rPr lang="en-US" dirty="0"/>
              <a:t>MOV Instruction</a:t>
            </a:r>
          </a:p>
          <a:p>
            <a:pPr lvl="1"/>
            <a:r>
              <a:rPr lang="en-US" dirty="0"/>
              <a:t>Zero &amp; Sign Extension</a:t>
            </a:r>
          </a:p>
          <a:p>
            <a:pPr lvl="1"/>
            <a:r>
              <a:rPr lang="en-US" dirty="0"/>
              <a:t>XCHG Instruction</a:t>
            </a:r>
          </a:p>
          <a:p>
            <a:pPr lvl="1"/>
            <a:r>
              <a:rPr lang="en-US" dirty="0"/>
              <a:t>Direct-Offset </a:t>
            </a:r>
            <a:r>
              <a:rPr lang="en-US" dirty="0" smtClean="0"/>
              <a:t>Instructions</a:t>
            </a:r>
          </a:p>
          <a:p>
            <a:r>
              <a:rPr lang="en-US" dirty="0"/>
              <a:t>Addition and Subtraction</a:t>
            </a:r>
          </a:p>
          <a:p>
            <a:pPr lvl="1"/>
            <a:r>
              <a:rPr lang="en-US" dirty="0" smtClean="0"/>
              <a:t>Which Flags are affected?</a:t>
            </a:r>
            <a:endParaRPr lang="en-US" dirty="0"/>
          </a:p>
          <a:p>
            <a:pPr marL="285750" indent="-285750">
              <a:lnSpc>
                <a:spcPct val="150000"/>
              </a:lnSpc>
              <a:buFont typeface="Arial"/>
              <a:buChar char="•"/>
            </a:pPr>
            <a:endParaRPr lang="en-US" sz="2400" dirty="0" smtClean="0">
              <a:latin typeface="Arial"/>
              <a:cs typeface="Arial"/>
            </a:endParaRPr>
          </a:p>
        </p:txBody>
      </p:sp>
    </p:spTree>
    <p:extLst>
      <p:ext uri="{BB962C8B-B14F-4D97-AF65-F5344CB8AC3E}">
        <p14:creationId xmlns:p14="http://schemas.microsoft.com/office/powerpoint/2010/main" val="2212625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Addition and Subtraction</a:t>
            </a:r>
          </a:p>
        </p:txBody>
      </p:sp>
      <p:sp>
        <p:nvSpPr>
          <p:cNvPr id="159747" name="Rectangle 3"/>
          <p:cNvSpPr>
            <a:spLocks noGrp="1" noChangeArrowheads="1"/>
          </p:cNvSpPr>
          <p:nvPr>
            <p:ph idx="1"/>
          </p:nvPr>
        </p:nvSpPr>
        <p:spPr/>
        <p:txBody>
          <a:bodyPr/>
          <a:lstStyle/>
          <a:p>
            <a:r>
              <a:rPr lang="en-US"/>
              <a:t>INC and DEC Instructions</a:t>
            </a:r>
          </a:p>
          <a:p>
            <a:r>
              <a:rPr lang="en-US"/>
              <a:t>ADD and SUB Instructions</a:t>
            </a:r>
          </a:p>
          <a:p>
            <a:r>
              <a:rPr lang="en-US"/>
              <a:t>NEG Instruction</a:t>
            </a:r>
          </a:p>
          <a:p>
            <a:r>
              <a:rPr lang="en-US"/>
              <a:t>Implementing Arithmetic Expressions</a:t>
            </a:r>
          </a:p>
          <a:p>
            <a:r>
              <a:rPr lang="en-US"/>
              <a:t>Flags Affected by Arithmetic</a:t>
            </a:r>
          </a:p>
          <a:p>
            <a:pPr lvl="1"/>
            <a:r>
              <a:rPr lang="en-US"/>
              <a:t>Zero</a:t>
            </a:r>
          </a:p>
          <a:p>
            <a:pPr lvl="1"/>
            <a:r>
              <a:rPr lang="en-US"/>
              <a:t>Sign</a:t>
            </a:r>
          </a:p>
          <a:p>
            <a:pPr lvl="1"/>
            <a:r>
              <a:rPr lang="en-US"/>
              <a:t>Carry</a:t>
            </a:r>
          </a:p>
          <a:p>
            <a:pPr lvl="1"/>
            <a:r>
              <a:rPr lang="en-US"/>
              <a:t>Overflow</a:t>
            </a:r>
          </a:p>
        </p:txBody>
      </p:sp>
    </p:spTree>
    <p:extLst>
      <p:ext uri="{BB962C8B-B14F-4D97-AF65-F5344CB8AC3E}">
        <p14:creationId xmlns:p14="http://schemas.microsoft.com/office/powerpoint/2010/main" val="226768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INC and DEC Instructions</a:t>
            </a:r>
            <a:endParaRPr lang="en-US" sz="2400"/>
          </a:p>
        </p:txBody>
      </p:sp>
      <p:sp>
        <p:nvSpPr>
          <p:cNvPr id="102403" name="Rectangle 3"/>
          <p:cNvSpPr>
            <a:spLocks noGrp="1" noChangeArrowheads="1"/>
          </p:cNvSpPr>
          <p:nvPr>
            <p:ph idx="1"/>
          </p:nvPr>
        </p:nvSpPr>
        <p:spPr>
          <a:xfrm>
            <a:off x="436728" y="1011663"/>
            <a:ext cx="8229600" cy="4953000"/>
          </a:xfrm>
        </p:spPr>
        <p:txBody>
          <a:bodyPr/>
          <a:lstStyle/>
          <a:p>
            <a:pPr>
              <a:lnSpc>
                <a:spcPct val="90000"/>
              </a:lnSpc>
            </a:pPr>
            <a:r>
              <a:rPr lang="en-US" dirty="0"/>
              <a:t>Add 1, subtract 1 from destination operand</a:t>
            </a:r>
          </a:p>
          <a:p>
            <a:pPr lvl="1">
              <a:lnSpc>
                <a:spcPct val="90000"/>
              </a:lnSpc>
            </a:pPr>
            <a:r>
              <a:rPr lang="en-US" sz="2000" dirty="0"/>
              <a:t>operand may be register or memory</a:t>
            </a:r>
          </a:p>
          <a:p>
            <a:pPr>
              <a:lnSpc>
                <a:spcPct val="90000"/>
              </a:lnSpc>
            </a:pPr>
            <a:r>
              <a:rPr lang="en-US" sz="2200" dirty="0"/>
              <a:t>INC </a:t>
            </a:r>
            <a:r>
              <a:rPr lang="en-US" sz="2000" i="1" dirty="0"/>
              <a:t>destination</a:t>
            </a:r>
          </a:p>
          <a:p>
            <a:pPr lvl="2">
              <a:lnSpc>
                <a:spcPct val="90000"/>
              </a:lnSpc>
            </a:pPr>
            <a:r>
              <a:rPr lang="en-US" sz="1800" dirty="0"/>
              <a:t>Logic: </a:t>
            </a:r>
            <a:r>
              <a:rPr lang="en-US" sz="1800" i="1" dirty="0"/>
              <a:t>destination </a:t>
            </a:r>
            <a:r>
              <a:rPr lang="en-US" dirty="0">
                <a:sym typeface="Symbol" charset="0"/>
              </a:rPr>
              <a:t> </a:t>
            </a:r>
            <a:r>
              <a:rPr lang="en-US" sz="1800" i="1" dirty="0"/>
              <a:t>destination </a:t>
            </a:r>
            <a:r>
              <a:rPr lang="en-US" sz="1800" dirty="0"/>
              <a:t>+ 1</a:t>
            </a:r>
          </a:p>
          <a:p>
            <a:pPr>
              <a:lnSpc>
                <a:spcPct val="90000"/>
              </a:lnSpc>
            </a:pPr>
            <a:r>
              <a:rPr lang="en-US" sz="2200" dirty="0"/>
              <a:t>DEC </a:t>
            </a:r>
            <a:r>
              <a:rPr lang="en-US" sz="2000" i="1" dirty="0"/>
              <a:t>destination</a:t>
            </a:r>
          </a:p>
          <a:p>
            <a:pPr lvl="2">
              <a:lnSpc>
                <a:spcPct val="90000"/>
              </a:lnSpc>
            </a:pPr>
            <a:r>
              <a:rPr lang="en-US" sz="1800" dirty="0"/>
              <a:t>Logic: </a:t>
            </a:r>
            <a:r>
              <a:rPr lang="en-US" sz="1800" i="1" dirty="0"/>
              <a:t>destination </a:t>
            </a:r>
            <a:r>
              <a:rPr lang="en-US" dirty="0">
                <a:sym typeface="Symbol" charset="0"/>
              </a:rPr>
              <a:t> </a:t>
            </a:r>
            <a:r>
              <a:rPr lang="en-US" sz="1800" i="1" dirty="0"/>
              <a:t>destination </a:t>
            </a:r>
            <a:r>
              <a:rPr lang="en-US" sz="1800" dirty="0"/>
              <a:t>– 1</a:t>
            </a:r>
            <a:endParaRPr lang="en-US" sz="1800" i="1" dirty="0"/>
          </a:p>
        </p:txBody>
      </p:sp>
      <p:graphicFrame>
        <p:nvGraphicFramePr>
          <p:cNvPr id="2" name="Table 1"/>
          <p:cNvGraphicFramePr>
            <a:graphicFrameLocks noGrp="1"/>
          </p:cNvGraphicFramePr>
          <p:nvPr>
            <p:extLst>
              <p:ext uri="{D42A27DB-BD31-4B8C-83A1-F6EECF244321}">
                <p14:modId xmlns:p14="http://schemas.microsoft.com/office/powerpoint/2010/main" val="1154359226"/>
              </p:ext>
            </p:extLst>
          </p:nvPr>
        </p:nvGraphicFramePr>
        <p:xfrm>
          <a:off x="436728" y="3200400"/>
          <a:ext cx="8375374" cy="2225040"/>
        </p:xfrm>
        <a:graphic>
          <a:graphicData uri="http://schemas.openxmlformats.org/drawingml/2006/table">
            <a:tbl>
              <a:tblPr/>
              <a:tblGrid>
                <a:gridCol w="871182">
                  <a:extLst>
                    <a:ext uri="{9D8B030D-6E8A-4147-A177-3AD203B41FA5}">
                      <a16:colId xmlns:a16="http://schemas.microsoft.com/office/drawing/2014/main" val="1201368133"/>
                    </a:ext>
                  </a:extLst>
                </a:gridCol>
                <a:gridCol w="1371600">
                  <a:extLst>
                    <a:ext uri="{9D8B030D-6E8A-4147-A177-3AD203B41FA5}">
                      <a16:colId xmlns:a16="http://schemas.microsoft.com/office/drawing/2014/main" val="1504673954"/>
                    </a:ext>
                  </a:extLst>
                </a:gridCol>
                <a:gridCol w="1346664">
                  <a:extLst>
                    <a:ext uri="{9D8B030D-6E8A-4147-A177-3AD203B41FA5}">
                      <a16:colId xmlns:a16="http://schemas.microsoft.com/office/drawing/2014/main" val="3609015326"/>
                    </a:ext>
                  </a:extLst>
                </a:gridCol>
                <a:gridCol w="1196482">
                  <a:extLst>
                    <a:ext uri="{9D8B030D-6E8A-4147-A177-3AD203B41FA5}">
                      <a16:colId xmlns:a16="http://schemas.microsoft.com/office/drawing/2014/main" val="2578588079"/>
                    </a:ext>
                  </a:extLst>
                </a:gridCol>
                <a:gridCol w="1647854">
                  <a:extLst>
                    <a:ext uri="{9D8B030D-6E8A-4147-A177-3AD203B41FA5}">
                      <a16:colId xmlns:a16="http://schemas.microsoft.com/office/drawing/2014/main" val="1684322787"/>
                    </a:ext>
                  </a:extLst>
                </a:gridCol>
                <a:gridCol w="914400">
                  <a:extLst>
                    <a:ext uri="{9D8B030D-6E8A-4147-A177-3AD203B41FA5}">
                      <a16:colId xmlns:a16="http://schemas.microsoft.com/office/drawing/2014/main" val="2448925517"/>
                    </a:ext>
                  </a:extLst>
                </a:gridCol>
                <a:gridCol w="1027192">
                  <a:extLst>
                    <a:ext uri="{9D8B030D-6E8A-4147-A177-3AD203B41FA5}">
                      <a16:colId xmlns:a16="http://schemas.microsoft.com/office/drawing/2014/main" val="2892378049"/>
                    </a:ext>
                  </a:extLst>
                </a:gridCol>
              </a:tblGrid>
              <a:tr h="0">
                <a:tc>
                  <a:txBody>
                    <a:bodyPr/>
                    <a:lstStyle/>
                    <a:p>
                      <a:r>
                        <a:rPr lang="en-US" sz="1600" dirty="0" smtClean="0"/>
                        <a:t>Flag Register</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t>Full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t>Applies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a:t>Set When...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smtClean="0"/>
                        <a:t>Decimal</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smtClean="0"/>
                        <a:t>Binary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869299249"/>
                  </a:ext>
                </a:extLst>
              </a:tr>
              <a:tr h="645885">
                <a:tc>
                  <a:txBody>
                    <a:bodyPr/>
                    <a:lstStyle/>
                    <a:p>
                      <a:r>
                        <a:rPr lang="en-US" sz="1600" dirty="0"/>
                        <a:t>CF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Carry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Unsigned Ops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Carry out or borrow occurs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0xFF + 1 = 0x00, </a:t>
                      </a:r>
                      <a:endParaRPr lang="en-US" sz="1600" dirty="0" smtClean="0"/>
                    </a:p>
                    <a:p>
                      <a:r>
                        <a:rPr lang="en-US" sz="1600" dirty="0" smtClean="0"/>
                        <a:t>CF </a:t>
                      </a:r>
                      <a:r>
                        <a:rPr lang="en-US" sz="1600" dirty="0"/>
                        <a: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255</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11111111 </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9560881"/>
                  </a:ext>
                </a:extLst>
              </a:tr>
              <a:tr h="0">
                <a:tc>
                  <a:txBody>
                    <a:bodyPr/>
                    <a:lstStyle/>
                    <a:p>
                      <a:r>
                        <a:rPr lang="en-US" sz="1600"/>
                        <a:t>OF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Overflow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Signed Ops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Signed result is too big or small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127 + 1 = -128, OF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7711808"/>
                  </a:ext>
                </a:extLst>
              </a:tr>
            </a:tbl>
          </a:graphicData>
        </a:graphic>
      </p:graphicFrame>
      <p:sp>
        <p:nvSpPr>
          <p:cNvPr id="3" name="Rectangle 2"/>
          <p:cNvSpPr/>
          <p:nvPr/>
        </p:nvSpPr>
        <p:spPr>
          <a:xfrm>
            <a:off x="685800" y="5572035"/>
            <a:ext cx="2743200" cy="1200329"/>
          </a:xfrm>
          <a:prstGeom prst="rect">
            <a:avLst/>
          </a:prstGeom>
        </p:spPr>
        <p:txBody>
          <a:bodyPr wrap="square">
            <a:spAutoFit/>
          </a:bodyPr>
          <a:lstStyle/>
          <a:p>
            <a:r>
              <a:rPr lang="en-US" dirty="0" smtClean="0"/>
              <a:t>   </a:t>
            </a:r>
            <a:r>
              <a:rPr lang="en-US" dirty="0"/>
              <a:t>11111111   (0xFF)</a:t>
            </a:r>
          </a:p>
          <a:p>
            <a:r>
              <a:rPr lang="en-US" dirty="0"/>
              <a:t>+ 00000001   (0x01)</a:t>
            </a:r>
          </a:p>
          <a:p>
            <a:r>
              <a:rPr lang="en-US" dirty="0"/>
              <a:t>-----------</a:t>
            </a:r>
          </a:p>
          <a:p>
            <a:r>
              <a:rPr lang="en-US" dirty="0"/>
              <a:t>1 00000000   → 9 bits!</a:t>
            </a:r>
          </a:p>
        </p:txBody>
      </p:sp>
    </p:spTree>
    <p:extLst>
      <p:ext uri="{BB962C8B-B14F-4D97-AF65-F5344CB8AC3E}">
        <p14:creationId xmlns:p14="http://schemas.microsoft.com/office/powerpoint/2010/main" val="292226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INC and DEC Examples</a:t>
            </a:r>
            <a:endParaRPr lang="en-US" sz="2400"/>
          </a:p>
        </p:txBody>
      </p:sp>
      <p:sp>
        <p:nvSpPr>
          <p:cNvPr id="2" name="Rectangle 1"/>
          <p:cNvSpPr/>
          <p:nvPr/>
        </p:nvSpPr>
        <p:spPr>
          <a:xfrm>
            <a:off x="2057400" y="5562600"/>
            <a:ext cx="1524000" cy="830997"/>
          </a:xfrm>
          <a:prstGeom prst="rect">
            <a:avLst/>
          </a:prstGeom>
        </p:spPr>
        <p:txBody>
          <a:bodyPr wrap="square">
            <a:spAutoFit/>
          </a:bodyPr>
          <a:lstStyle/>
          <a:p>
            <a:r>
              <a:rPr lang="en-US" sz="1600" dirty="0"/>
              <a:t>AX:  [AH][AL]</a:t>
            </a:r>
          </a:p>
          <a:p>
            <a:r>
              <a:rPr lang="en-US" sz="1600" dirty="0"/>
              <a:t>     </a:t>
            </a:r>
            <a:r>
              <a:rPr lang="en-US" sz="1600" dirty="0" smtClean="0"/>
              <a:t>    ↑    ↑</a:t>
            </a:r>
            <a:endParaRPr lang="en-US" sz="1600" dirty="0"/>
          </a:p>
          <a:p>
            <a:r>
              <a:rPr lang="en-US" sz="1600" dirty="0"/>
              <a:t>     </a:t>
            </a:r>
            <a:r>
              <a:rPr lang="en-US" sz="1600" dirty="0" smtClean="0"/>
              <a:t>    8      8   </a:t>
            </a:r>
            <a:r>
              <a:rPr lang="en-US" sz="1600" dirty="0"/>
              <a:t>bits</a:t>
            </a:r>
          </a:p>
        </p:txBody>
      </p:sp>
      <p:sp>
        <p:nvSpPr>
          <p:cNvPr id="153604" name="Text Box 4"/>
          <p:cNvSpPr txBox="1">
            <a:spLocks noChangeArrowheads="1"/>
          </p:cNvSpPr>
          <p:nvPr/>
        </p:nvSpPr>
        <p:spPr bwMode="auto">
          <a:xfrm>
            <a:off x="1219200" y="1447800"/>
            <a:ext cx="6858000" cy="3581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myWord</a:t>
            </a:r>
            <a:r>
              <a:rPr lang="en-US" sz="1800" b="1" dirty="0">
                <a:latin typeface="Courier New" charset="0"/>
              </a:rPr>
              <a:t>  WORD 1000h</a:t>
            </a:r>
          </a:p>
          <a:p>
            <a:pPr>
              <a:lnSpc>
                <a:spcPct val="50000"/>
              </a:lnSpc>
              <a:spcBef>
                <a:spcPct val="50000"/>
              </a:spcBef>
            </a:pPr>
            <a:r>
              <a:rPr lang="en-US" sz="1800" b="1" dirty="0" err="1">
                <a:latin typeface="Courier New" charset="0"/>
              </a:rPr>
              <a:t>myDword</a:t>
            </a:r>
            <a:r>
              <a:rPr lang="en-US" sz="1800" b="1" dirty="0">
                <a:latin typeface="Courier New" charset="0"/>
              </a:rPr>
              <a:t> DWORD 10000000h</a:t>
            </a: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a:latin typeface="Courier New" charset="0"/>
              </a:rPr>
              <a:t>	</a:t>
            </a:r>
            <a:r>
              <a:rPr lang="en-US" sz="1800" b="1" dirty="0" err="1">
                <a:latin typeface="Courier New" charset="0"/>
              </a:rPr>
              <a:t>inc</a:t>
            </a:r>
            <a:r>
              <a:rPr lang="en-US" sz="1800" b="1" dirty="0">
                <a:latin typeface="Courier New" charset="0"/>
              </a:rPr>
              <a:t> </a:t>
            </a:r>
            <a:r>
              <a:rPr lang="en-US" sz="1800" b="1" dirty="0" err="1">
                <a:latin typeface="Courier New" charset="0"/>
              </a:rPr>
              <a:t>myWord</a:t>
            </a:r>
            <a:r>
              <a:rPr lang="en-US" sz="1800" b="1" dirty="0">
                <a:latin typeface="Courier New" charset="0"/>
              </a:rPr>
              <a:t> 	; 1001h</a:t>
            </a:r>
          </a:p>
          <a:p>
            <a:pPr>
              <a:lnSpc>
                <a:spcPct val="50000"/>
              </a:lnSpc>
              <a:spcBef>
                <a:spcPct val="50000"/>
              </a:spcBef>
            </a:pPr>
            <a:r>
              <a:rPr lang="en-US" sz="1800" b="1" dirty="0">
                <a:latin typeface="Courier New" charset="0"/>
              </a:rPr>
              <a:t>	</a:t>
            </a:r>
            <a:r>
              <a:rPr lang="en-US" sz="1800" b="1" dirty="0" err="1">
                <a:latin typeface="Courier New" charset="0"/>
              </a:rPr>
              <a:t>dec</a:t>
            </a:r>
            <a:r>
              <a:rPr lang="en-US" sz="1800" b="1" dirty="0">
                <a:latin typeface="Courier New" charset="0"/>
              </a:rPr>
              <a:t> </a:t>
            </a:r>
            <a:r>
              <a:rPr lang="en-US" sz="1800" b="1" dirty="0" err="1">
                <a:latin typeface="Courier New" charset="0"/>
              </a:rPr>
              <a:t>myWord</a:t>
            </a:r>
            <a:r>
              <a:rPr lang="en-US" sz="1800" b="1" dirty="0">
                <a:latin typeface="Courier New" charset="0"/>
              </a:rPr>
              <a:t>	; 1000h</a:t>
            </a:r>
          </a:p>
          <a:p>
            <a:pPr>
              <a:lnSpc>
                <a:spcPct val="50000"/>
              </a:lnSpc>
              <a:spcBef>
                <a:spcPct val="50000"/>
              </a:spcBef>
            </a:pPr>
            <a:r>
              <a:rPr lang="en-US" sz="1800" b="1" dirty="0">
                <a:latin typeface="Courier New" charset="0"/>
              </a:rPr>
              <a:t>	</a:t>
            </a:r>
            <a:r>
              <a:rPr lang="en-US" sz="1800" b="1" dirty="0" err="1">
                <a:latin typeface="Courier New" charset="0"/>
              </a:rPr>
              <a:t>inc</a:t>
            </a:r>
            <a:r>
              <a:rPr lang="en-US" sz="1800" b="1" dirty="0">
                <a:latin typeface="Courier New" charset="0"/>
              </a:rPr>
              <a:t> </a:t>
            </a:r>
            <a:r>
              <a:rPr lang="en-US" sz="1800" b="1" dirty="0" err="1">
                <a:latin typeface="Courier New" charset="0"/>
              </a:rPr>
              <a:t>myDword</a:t>
            </a:r>
            <a:r>
              <a:rPr lang="en-US" sz="1800" b="1" dirty="0">
                <a:latin typeface="Courier New" charset="0"/>
              </a:rPr>
              <a:t>	; 10000001h</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ax,00FFh</a:t>
            </a:r>
          </a:p>
          <a:p>
            <a:pPr>
              <a:lnSpc>
                <a:spcPct val="50000"/>
              </a:lnSpc>
              <a:spcBef>
                <a:spcPct val="50000"/>
              </a:spcBef>
            </a:pPr>
            <a:r>
              <a:rPr lang="en-US" sz="1800" b="1" dirty="0">
                <a:latin typeface="Courier New" charset="0"/>
              </a:rPr>
              <a:t>	</a:t>
            </a:r>
            <a:r>
              <a:rPr lang="en-US" sz="1800" b="1" dirty="0" err="1">
                <a:latin typeface="Courier New" charset="0"/>
              </a:rPr>
              <a:t>inc</a:t>
            </a:r>
            <a:r>
              <a:rPr lang="en-US" sz="1800" b="1" dirty="0">
                <a:latin typeface="Courier New" charset="0"/>
              </a:rPr>
              <a:t> ax	; AX = 0100h</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ax,00FFh</a:t>
            </a:r>
          </a:p>
          <a:p>
            <a:pPr>
              <a:lnSpc>
                <a:spcPct val="50000"/>
              </a:lnSpc>
              <a:spcBef>
                <a:spcPct val="50000"/>
              </a:spcBef>
            </a:pPr>
            <a:r>
              <a:rPr lang="en-US" sz="1800" b="1" dirty="0">
                <a:latin typeface="Courier New" charset="0"/>
              </a:rPr>
              <a:t>	</a:t>
            </a:r>
            <a:r>
              <a:rPr lang="en-US" sz="1800" b="1" dirty="0" err="1">
                <a:latin typeface="Courier New" charset="0"/>
              </a:rPr>
              <a:t>inc</a:t>
            </a:r>
            <a:r>
              <a:rPr lang="en-US" sz="1800" b="1" dirty="0">
                <a:latin typeface="Courier New" charset="0"/>
              </a:rPr>
              <a:t> al	; AX = 0000h</a:t>
            </a:r>
          </a:p>
        </p:txBody>
      </p:sp>
      <p:sp>
        <p:nvSpPr>
          <p:cNvPr id="6" name="Rectangle 5"/>
          <p:cNvSpPr/>
          <p:nvPr/>
        </p:nvSpPr>
        <p:spPr>
          <a:xfrm>
            <a:off x="4038600" y="5592417"/>
            <a:ext cx="4572000" cy="584775"/>
          </a:xfrm>
          <a:prstGeom prst="rect">
            <a:avLst/>
          </a:prstGeom>
        </p:spPr>
        <p:txBody>
          <a:bodyPr>
            <a:spAutoFit/>
          </a:bodyPr>
          <a:lstStyle/>
          <a:p>
            <a:r>
              <a:rPr lang="en-US" sz="1600" dirty="0" err="1"/>
              <a:t>mov</a:t>
            </a:r>
            <a:r>
              <a:rPr lang="en-US" sz="1600" dirty="0"/>
              <a:t> ax, 00FFh  ; AX = 00FFh → AH = 00h, AL = </a:t>
            </a:r>
            <a:r>
              <a:rPr lang="en-US" sz="1600" dirty="0" err="1"/>
              <a:t>FFh</a:t>
            </a:r>
            <a:endParaRPr lang="en-US" sz="1600" dirty="0"/>
          </a:p>
          <a:p>
            <a:r>
              <a:rPr lang="en-US" sz="1600" dirty="0" err="1"/>
              <a:t>inc</a:t>
            </a:r>
            <a:r>
              <a:rPr lang="en-US" sz="1600" dirty="0"/>
              <a:t> al         ; AL = </a:t>
            </a:r>
            <a:r>
              <a:rPr lang="en-US" sz="1600" dirty="0" err="1"/>
              <a:t>FFh</a:t>
            </a:r>
            <a:r>
              <a:rPr lang="en-US" sz="1600" dirty="0"/>
              <a:t> → 00h (overflow)</a:t>
            </a:r>
          </a:p>
        </p:txBody>
      </p:sp>
      <p:cxnSp>
        <p:nvCxnSpPr>
          <p:cNvPr id="5" name="Curved Connector 4"/>
          <p:cNvCxnSpPr>
            <a:endCxn id="2" idx="1"/>
          </p:cNvCxnSpPr>
          <p:nvPr/>
        </p:nvCxnSpPr>
        <p:spPr>
          <a:xfrm rot="16200000" flipH="1">
            <a:off x="744750" y="4665449"/>
            <a:ext cx="2168100" cy="457200"/>
          </a:xfrm>
          <a:prstGeom prst="curvedConnector2">
            <a:avLst/>
          </a:prstGeom>
          <a:ln>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429000" y="4343400"/>
            <a:ext cx="1143000" cy="990600"/>
          </a:xfrm>
          <a:prstGeom prst="straightConnector1">
            <a:avLst/>
          </a:prstGeom>
          <a:ln>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0117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Drill .</a:t>
            </a:r>
            <a:r>
              <a:rPr lang="en-US" dirty="0"/>
              <a:t>..</a:t>
            </a:r>
            <a:endParaRPr lang="en-US" sz="2400" dirty="0"/>
          </a:p>
        </p:txBody>
      </p:sp>
      <p:sp>
        <p:nvSpPr>
          <p:cNvPr id="104451" name="Rectangle 3"/>
          <p:cNvSpPr>
            <a:spLocks noGrp="1" noChangeArrowheads="1"/>
          </p:cNvSpPr>
          <p:nvPr>
            <p:ph idx="1"/>
          </p:nvPr>
        </p:nvSpPr>
        <p:spPr/>
        <p:txBody>
          <a:bodyPr/>
          <a:lstStyle/>
          <a:p>
            <a:pPr marL="0" indent="0">
              <a:lnSpc>
                <a:spcPct val="90000"/>
              </a:lnSpc>
              <a:buFontTx/>
              <a:buNone/>
            </a:pPr>
            <a:r>
              <a:rPr lang="en-US" sz="2000"/>
              <a:t>Show the value of the destination operand after each of the following instructions executes:</a:t>
            </a:r>
          </a:p>
        </p:txBody>
      </p:sp>
      <p:sp>
        <p:nvSpPr>
          <p:cNvPr id="104452" name="Text Box 4"/>
          <p:cNvSpPr txBox="1">
            <a:spLocks noChangeArrowheads="1"/>
          </p:cNvSpPr>
          <p:nvPr/>
        </p:nvSpPr>
        <p:spPr bwMode="auto">
          <a:xfrm>
            <a:off x="1219200" y="2209800"/>
            <a:ext cx="6096000" cy="2514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myByte BYTE 0FFh, 0</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mov al,myByte	; AL =</a:t>
            </a:r>
          </a:p>
          <a:p>
            <a:pPr>
              <a:lnSpc>
                <a:spcPct val="50000"/>
              </a:lnSpc>
              <a:spcBef>
                <a:spcPct val="50000"/>
              </a:spcBef>
            </a:pPr>
            <a:r>
              <a:rPr lang="en-US" sz="1800" b="1">
                <a:latin typeface="Courier New" charset="0"/>
              </a:rPr>
              <a:t>	mov ah,[myByte+1]	; AH =</a:t>
            </a:r>
          </a:p>
          <a:p>
            <a:pPr>
              <a:lnSpc>
                <a:spcPct val="50000"/>
              </a:lnSpc>
              <a:spcBef>
                <a:spcPct val="50000"/>
              </a:spcBef>
            </a:pPr>
            <a:r>
              <a:rPr lang="en-US" sz="1800" b="1">
                <a:latin typeface="Courier New" charset="0"/>
              </a:rPr>
              <a:t>	dec ah	; AH =</a:t>
            </a:r>
          </a:p>
          <a:p>
            <a:pPr>
              <a:lnSpc>
                <a:spcPct val="50000"/>
              </a:lnSpc>
              <a:spcBef>
                <a:spcPct val="50000"/>
              </a:spcBef>
            </a:pPr>
            <a:r>
              <a:rPr lang="en-US" sz="1800" b="1">
                <a:latin typeface="Courier New" charset="0"/>
              </a:rPr>
              <a:t>	inc al	; AL =</a:t>
            </a:r>
          </a:p>
          <a:p>
            <a:pPr>
              <a:lnSpc>
                <a:spcPct val="50000"/>
              </a:lnSpc>
              <a:spcBef>
                <a:spcPct val="50000"/>
              </a:spcBef>
            </a:pPr>
            <a:r>
              <a:rPr lang="en-US" sz="1800" b="1">
                <a:latin typeface="Courier New" charset="0"/>
              </a:rPr>
              <a:t>	dec ax	; AX = </a:t>
            </a:r>
          </a:p>
        </p:txBody>
      </p:sp>
      <p:sp>
        <p:nvSpPr>
          <p:cNvPr id="104453" name="Text Box 5"/>
          <p:cNvSpPr txBox="1">
            <a:spLocks noChangeArrowheads="1"/>
          </p:cNvSpPr>
          <p:nvPr/>
        </p:nvSpPr>
        <p:spPr bwMode="auto">
          <a:xfrm>
            <a:off x="5791200" y="2209800"/>
            <a:ext cx="18288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a:latin typeface="Courier" charset="0"/>
            </a:endParaRPr>
          </a:p>
          <a:p>
            <a:pPr>
              <a:lnSpc>
                <a:spcPct val="50000"/>
              </a:lnSpc>
              <a:spcBef>
                <a:spcPct val="50000"/>
              </a:spcBef>
            </a:pPr>
            <a:endParaRPr lang="en-US" sz="1800" b="1">
              <a:latin typeface="Courier" charset="0"/>
            </a:endParaRPr>
          </a:p>
          <a:p>
            <a:pPr>
              <a:lnSpc>
                <a:spcPct val="50000"/>
              </a:lnSpc>
              <a:spcBef>
                <a:spcPct val="50000"/>
              </a:spcBef>
            </a:pPr>
            <a:endParaRPr lang="en-US" sz="1800" b="1">
              <a:latin typeface="Courier" charset="0"/>
            </a:endParaRPr>
          </a:p>
          <a:p>
            <a:pPr>
              <a:lnSpc>
                <a:spcPct val="50000"/>
              </a:lnSpc>
              <a:spcBef>
                <a:spcPct val="50000"/>
              </a:spcBef>
            </a:pPr>
            <a:r>
              <a:rPr lang="en-US" sz="1800" b="1">
                <a:solidFill>
                  <a:schemeClr val="tx2"/>
                </a:solidFill>
                <a:latin typeface="Courier" charset="0"/>
              </a:rPr>
              <a:t>FFh</a:t>
            </a:r>
          </a:p>
          <a:p>
            <a:pPr>
              <a:lnSpc>
                <a:spcPct val="50000"/>
              </a:lnSpc>
              <a:spcBef>
                <a:spcPct val="50000"/>
              </a:spcBef>
            </a:pPr>
            <a:r>
              <a:rPr lang="en-US" sz="1800" b="1">
                <a:solidFill>
                  <a:schemeClr val="tx2"/>
                </a:solidFill>
                <a:latin typeface="Courier" charset="0"/>
              </a:rPr>
              <a:t>00h</a:t>
            </a:r>
          </a:p>
          <a:p>
            <a:pPr>
              <a:lnSpc>
                <a:spcPct val="50000"/>
              </a:lnSpc>
              <a:spcBef>
                <a:spcPct val="50000"/>
              </a:spcBef>
            </a:pPr>
            <a:r>
              <a:rPr lang="en-US" sz="1800" b="1">
                <a:solidFill>
                  <a:schemeClr val="tx2"/>
                </a:solidFill>
                <a:latin typeface="Courier" charset="0"/>
              </a:rPr>
              <a:t>FFh</a:t>
            </a:r>
          </a:p>
          <a:p>
            <a:pPr>
              <a:lnSpc>
                <a:spcPct val="50000"/>
              </a:lnSpc>
              <a:spcBef>
                <a:spcPct val="50000"/>
              </a:spcBef>
            </a:pPr>
            <a:r>
              <a:rPr lang="en-US" sz="1800" b="1">
                <a:solidFill>
                  <a:schemeClr val="tx2"/>
                </a:solidFill>
                <a:latin typeface="Courier" charset="0"/>
              </a:rPr>
              <a:t>00h</a:t>
            </a:r>
          </a:p>
          <a:p>
            <a:pPr>
              <a:lnSpc>
                <a:spcPct val="50000"/>
              </a:lnSpc>
              <a:spcBef>
                <a:spcPct val="50000"/>
              </a:spcBef>
            </a:pPr>
            <a:r>
              <a:rPr lang="en-US" sz="1800" b="1">
                <a:solidFill>
                  <a:schemeClr val="tx2"/>
                </a:solidFill>
                <a:latin typeface="Courier" charset="0"/>
              </a:rPr>
              <a:t>FEFF </a:t>
            </a:r>
          </a:p>
        </p:txBody>
      </p:sp>
    </p:spTree>
    <p:extLst>
      <p:ext uri="{BB962C8B-B14F-4D97-AF65-F5344CB8AC3E}">
        <p14:creationId xmlns:p14="http://schemas.microsoft.com/office/powerpoint/2010/main" val="3327170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ADD and SUB Instructions</a:t>
            </a:r>
          </a:p>
        </p:txBody>
      </p:sp>
      <p:sp>
        <p:nvSpPr>
          <p:cNvPr id="90116" name="Text Box 4"/>
          <p:cNvSpPr txBox="1">
            <a:spLocks noChangeArrowheads="1"/>
          </p:cNvSpPr>
          <p:nvPr/>
        </p:nvSpPr>
        <p:spPr bwMode="auto">
          <a:xfrm>
            <a:off x="1143000" y="1295400"/>
            <a:ext cx="7467600" cy="3570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marL="228600" indent="-228600">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60000"/>
              </a:lnSpc>
              <a:spcBef>
                <a:spcPts val="3600"/>
              </a:spcBef>
              <a:buFontTx/>
              <a:buChar char="•"/>
            </a:pPr>
            <a:r>
              <a:rPr lang="en-US" sz="2500" dirty="0">
                <a:latin typeface="Arial" charset="0"/>
              </a:rPr>
              <a:t>ADD destination, source</a:t>
            </a:r>
          </a:p>
          <a:p>
            <a:pPr lvl="1">
              <a:lnSpc>
                <a:spcPct val="90000"/>
              </a:lnSpc>
              <a:spcBef>
                <a:spcPts val="3600"/>
              </a:spcBef>
              <a:buClr>
                <a:schemeClr val="tx1"/>
              </a:buClr>
              <a:buFontTx/>
              <a:buChar char="•"/>
            </a:pPr>
            <a:r>
              <a:rPr lang="en-US" sz="2000" dirty="0">
                <a:latin typeface="Arial" charset="0"/>
              </a:rPr>
              <a:t>Logic: </a:t>
            </a:r>
            <a:r>
              <a:rPr lang="en-US" sz="2000" i="1" dirty="0">
                <a:latin typeface="Arial" charset="0"/>
              </a:rPr>
              <a:t>destination </a:t>
            </a:r>
            <a:r>
              <a:rPr lang="en-US" dirty="0">
                <a:latin typeface="Arial" charset="0"/>
                <a:sym typeface="Symbol" charset="0"/>
              </a:rPr>
              <a:t> </a:t>
            </a:r>
            <a:r>
              <a:rPr lang="en-US" sz="2000" i="1" dirty="0">
                <a:latin typeface="Arial" charset="0"/>
              </a:rPr>
              <a:t>destination </a:t>
            </a:r>
            <a:r>
              <a:rPr lang="en-US" sz="2000" dirty="0">
                <a:latin typeface="Arial" charset="0"/>
              </a:rPr>
              <a:t>+ source</a:t>
            </a:r>
          </a:p>
          <a:p>
            <a:pPr>
              <a:lnSpc>
                <a:spcPct val="60000"/>
              </a:lnSpc>
              <a:spcBef>
                <a:spcPts val="3600"/>
              </a:spcBef>
              <a:buFontTx/>
              <a:buChar char="•"/>
            </a:pPr>
            <a:r>
              <a:rPr lang="en-US" sz="2500" dirty="0">
                <a:latin typeface="Arial" charset="0"/>
              </a:rPr>
              <a:t>SUB destination, source</a:t>
            </a:r>
          </a:p>
          <a:p>
            <a:pPr lvl="1">
              <a:lnSpc>
                <a:spcPct val="90000"/>
              </a:lnSpc>
              <a:spcBef>
                <a:spcPts val="3600"/>
              </a:spcBef>
              <a:buClr>
                <a:schemeClr val="tx1"/>
              </a:buClr>
              <a:buFontTx/>
              <a:buChar char="•"/>
            </a:pPr>
            <a:r>
              <a:rPr lang="en-US" sz="2000" dirty="0">
                <a:latin typeface="Arial" charset="0"/>
              </a:rPr>
              <a:t>Logic: </a:t>
            </a:r>
            <a:r>
              <a:rPr lang="en-US" sz="2000" i="1" dirty="0">
                <a:latin typeface="Arial" charset="0"/>
              </a:rPr>
              <a:t>destination </a:t>
            </a:r>
            <a:r>
              <a:rPr lang="en-US" dirty="0">
                <a:latin typeface="Arial" charset="0"/>
                <a:sym typeface="Symbol" charset="0"/>
              </a:rPr>
              <a:t> </a:t>
            </a:r>
            <a:r>
              <a:rPr lang="en-US" sz="2000" i="1" dirty="0">
                <a:latin typeface="Arial" charset="0"/>
              </a:rPr>
              <a:t>destination </a:t>
            </a:r>
            <a:r>
              <a:rPr lang="en-US" sz="2000" dirty="0">
                <a:latin typeface="Arial" charset="0"/>
              </a:rPr>
              <a:t>– source</a:t>
            </a:r>
          </a:p>
          <a:p>
            <a:pPr>
              <a:lnSpc>
                <a:spcPct val="80000"/>
              </a:lnSpc>
              <a:spcBef>
                <a:spcPts val="3600"/>
              </a:spcBef>
              <a:buFontTx/>
              <a:buChar char="•"/>
            </a:pPr>
            <a:r>
              <a:rPr lang="en-US" sz="2500" dirty="0">
                <a:latin typeface="Arial" charset="0"/>
              </a:rPr>
              <a:t>Same operand rules as for the MOV instruction</a:t>
            </a:r>
          </a:p>
        </p:txBody>
      </p:sp>
    </p:spTree>
    <p:extLst>
      <p:ext uri="{BB962C8B-B14F-4D97-AF65-F5344CB8AC3E}">
        <p14:creationId xmlns:p14="http://schemas.microsoft.com/office/powerpoint/2010/main" val="1624049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ADD and SUB Examples</a:t>
            </a:r>
          </a:p>
        </p:txBody>
      </p:sp>
      <p:sp>
        <p:nvSpPr>
          <p:cNvPr id="154627" name="Text Box 3"/>
          <p:cNvSpPr txBox="1">
            <a:spLocks noChangeArrowheads="1"/>
          </p:cNvSpPr>
          <p:nvPr/>
        </p:nvSpPr>
        <p:spPr bwMode="auto">
          <a:xfrm>
            <a:off x="1143000" y="1752600"/>
            <a:ext cx="6629400" cy="2743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var1 DWORD 10000h</a:t>
            </a:r>
          </a:p>
          <a:p>
            <a:pPr>
              <a:lnSpc>
                <a:spcPct val="50000"/>
              </a:lnSpc>
              <a:spcBef>
                <a:spcPct val="50000"/>
              </a:spcBef>
            </a:pPr>
            <a:r>
              <a:rPr lang="en-US" sz="1800" b="1">
                <a:latin typeface="Courier New" charset="0"/>
              </a:rPr>
              <a:t>var2 DWORD 20000h</a:t>
            </a:r>
          </a:p>
          <a:p>
            <a:pPr>
              <a:lnSpc>
                <a:spcPct val="50000"/>
              </a:lnSpc>
              <a:spcBef>
                <a:spcPct val="50000"/>
              </a:spcBef>
            </a:pPr>
            <a:r>
              <a:rPr lang="en-US" sz="1800" b="1">
                <a:latin typeface="Courier New" charset="0"/>
              </a:rPr>
              <a:t>.code	; ---EAX---</a:t>
            </a:r>
          </a:p>
          <a:p>
            <a:pPr>
              <a:lnSpc>
                <a:spcPct val="50000"/>
              </a:lnSpc>
              <a:spcBef>
                <a:spcPct val="50000"/>
              </a:spcBef>
            </a:pPr>
            <a:r>
              <a:rPr lang="en-US" sz="1800" b="1">
                <a:latin typeface="Courier New" charset="0"/>
              </a:rPr>
              <a:t>	mov eax,var1	; 00010000h</a:t>
            </a:r>
          </a:p>
          <a:p>
            <a:pPr>
              <a:lnSpc>
                <a:spcPct val="50000"/>
              </a:lnSpc>
              <a:spcBef>
                <a:spcPct val="50000"/>
              </a:spcBef>
            </a:pPr>
            <a:r>
              <a:rPr lang="en-US" sz="1800" b="1">
                <a:latin typeface="Courier New" charset="0"/>
              </a:rPr>
              <a:t>	add eax,var2 	; 00030000h</a:t>
            </a:r>
          </a:p>
          <a:p>
            <a:pPr>
              <a:lnSpc>
                <a:spcPct val="50000"/>
              </a:lnSpc>
              <a:spcBef>
                <a:spcPct val="50000"/>
              </a:spcBef>
            </a:pPr>
            <a:r>
              <a:rPr lang="en-US" sz="1800" b="1">
                <a:latin typeface="Courier New" charset="0"/>
              </a:rPr>
              <a:t>	add ax,0FFFFh	; 0003FFFFh</a:t>
            </a:r>
          </a:p>
          <a:p>
            <a:pPr>
              <a:lnSpc>
                <a:spcPct val="50000"/>
              </a:lnSpc>
              <a:spcBef>
                <a:spcPct val="50000"/>
              </a:spcBef>
            </a:pPr>
            <a:r>
              <a:rPr lang="en-US" sz="1800" b="1">
                <a:latin typeface="Courier New" charset="0"/>
              </a:rPr>
              <a:t>	add eax,1	; 00040000h</a:t>
            </a:r>
          </a:p>
          <a:p>
            <a:pPr>
              <a:lnSpc>
                <a:spcPct val="50000"/>
              </a:lnSpc>
              <a:spcBef>
                <a:spcPct val="50000"/>
              </a:spcBef>
            </a:pPr>
            <a:r>
              <a:rPr lang="en-US" sz="1800" b="1">
                <a:latin typeface="Courier New" charset="0"/>
              </a:rPr>
              <a:t>	sub ax,1	; 0004FFFFh</a:t>
            </a:r>
          </a:p>
          <a:p>
            <a:pPr>
              <a:lnSpc>
                <a:spcPct val="50000"/>
              </a:lnSpc>
              <a:spcBef>
                <a:spcPct val="50000"/>
              </a:spcBef>
            </a:pPr>
            <a:endParaRPr lang="en-US" sz="1800" b="1">
              <a:latin typeface="Courier New" charset="0"/>
            </a:endParaRPr>
          </a:p>
        </p:txBody>
      </p:sp>
    </p:spTree>
    <p:extLst>
      <p:ext uri="{BB962C8B-B14F-4D97-AF65-F5344CB8AC3E}">
        <p14:creationId xmlns:p14="http://schemas.microsoft.com/office/powerpoint/2010/main" val="53639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NEG (negate) Instruction</a:t>
            </a:r>
          </a:p>
        </p:txBody>
      </p:sp>
      <p:sp>
        <p:nvSpPr>
          <p:cNvPr id="91139" name="Text Box 3"/>
          <p:cNvSpPr txBox="1">
            <a:spLocks noChangeArrowheads="1"/>
          </p:cNvSpPr>
          <p:nvPr/>
        </p:nvSpPr>
        <p:spPr bwMode="auto">
          <a:xfrm>
            <a:off x="1371600" y="2209800"/>
            <a:ext cx="6477000" cy="2133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valB BYTE -1</a:t>
            </a:r>
          </a:p>
          <a:p>
            <a:pPr>
              <a:lnSpc>
                <a:spcPct val="50000"/>
              </a:lnSpc>
              <a:spcBef>
                <a:spcPct val="50000"/>
              </a:spcBef>
            </a:pPr>
            <a:r>
              <a:rPr lang="en-US" sz="1800" b="1">
                <a:latin typeface="Courier New" charset="0"/>
              </a:rPr>
              <a:t>valW WORD +32767</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mov al,valB	; AL = -1</a:t>
            </a:r>
          </a:p>
          <a:p>
            <a:pPr>
              <a:lnSpc>
                <a:spcPct val="50000"/>
              </a:lnSpc>
              <a:spcBef>
                <a:spcPct val="50000"/>
              </a:spcBef>
            </a:pPr>
            <a:r>
              <a:rPr lang="en-US" sz="1800" b="1">
                <a:latin typeface="Courier New" charset="0"/>
              </a:rPr>
              <a:t>	neg al	; AL = +1</a:t>
            </a:r>
          </a:p>
          <a:p>
            <a:pPr>
              <a:lnSpc>
                <a:spcPct val="50000"/>
              </a:lnSpc>
              <a:spcBef>
                <a:spcPct val="50000"/>
              </a:spcBef>
            </a:pPr>
            <a:r>
              <a:rPr lang="en-US" sz="1800" b="1">
                <a:latin typeface="Courier New" charset="0"/>
              </a:rPr>
              <a:t>	neg valW	; valW = -32767</a:t>
            </a:r>
          </a:p>
        </p:txBody>
      </p:sp>
      <p:sp>
        <p:nvSpPr>
          <p:cNvPr id="91140"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Reverses the sign of an operand. Operand can be a register or memory operand.</a:t>
            </a:r>
          </a:p>
        </p:txBody>
      </p:sp>
      <p:sp>
        <p:nvSpPr>
          <p:cNvPr id="91141" name="Text Box 5"/>
          <p:cNvSpPr txBox="1">
            <a:spLocks noChangeArrowheads="1"/>
          </p:cNvSpPr>
          <p:nvPr/>
        </p:nvSpPr>
        <p:spPr bwMode="auto">
          <a:xfrm>
            <a:off x="762000" y="4724400"/>
            <a:ext cx="75438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Suppose AX contains –32,768 and we apply NEG to it. Will the result be valid?</a:t>
            </a:r>
          </a:p>
        </p:txBody>
      </p:sp>
    </p:spTree>
    <p:extLst>
      <p:ext uri="{BB962C8B-B14F-4D97-AF65-F5344CB8AC3E}">
        <p14:creationId xmlns:p14="http://schemas.microsoft.com/office/powerpoint/2010/main" val="204585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additive="base">
                                        <p:cTn id="7" dur="500" fill="hold"/>
                                        <p:tgtEl>
                                          <p:spTgt spid="91141"/>
                                        </p:tgtEl>
                                        <p:attrNameLst>
                                          <p:attrName>ppt_x</p:attrName>
                                        </p:attrNameLst>
                                      </p:cBhvr>
                                      <p:tavLst>
                                        <p:tav tm="0">
                                          <p:val>
                                            <p:strVal val="0-#ppt_w/2"/>
                                          </p:val>
                                        </p:tav>
                                        <p:tav tm="100000">
                                          <p:val>
                                            <p:strVal val="#ppt_x"/>
                                          </p:val>
                                        </p:tav>
                                      </p:tavLst>
                                    </p:anim>
                                    <p:anim calcmode="lin" valueType="num">
                                      <p:cBhvr additive="base">
                                        <p:cTn id="8"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NEG Instruction and the Flags</a:t>
            </a:r>
          </a:p>
        </p:txBody>
      </p:sp>
      <p:sp>
        <p:nvSpPr>
          <p:cNvPr id="171011" name="Text Box 3"/>
          <p:cNvSpPr txBox="1">
            <a:spLocks noChangeArrowheads="1"/>
          </p:cNvSpPr>
          <p:nvPr/>
        </p:nvSpPr>
        <p:spPr bwMode="auto">
          <a:xfrm>
            <a:off x="990600" y="3352800"/>
            <a:ext cx="7162800" cy="2133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valB</a:t>
            </a:r>
            <a:r>
              <a:rPr lang="en-US" sz="1800" b="1" dirty="0">
                <a:latin typeface="Courier New" charset="0"/>
              </a:rPr>
              <a:t> BYTE 1,0</a:t>
            </a:r>
          </a:p>
          <a:p>
            <a:pPr>
              <a:lnSpc>
                <a:spcPct val="50000"/>
              </a:lnSpc>
              <a:spcBef>
                <a:spcPct val="50000"/>
              </a:spcBef>
            </a:pPr>
            <a:r>
              <a:rPr lang="en-US" sz="1800" b="1" dirty="0" err="1">
                <a:latin typeface="Courier New" charset="0"/>
              </a:rPr>
              <a:t>valC</a:t>
            </a:r>
            <a:r>
              <a:rPr lang="en-US" sz="1800" b="1" dirty="0">
                <a:latin typeface="Courier New" charset="0"/>
              </a:rPr>
              <a:t> SBYTE -128</a:t>
            </a: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a:latin typeface="Courier New" charset="0"/>
              </a:rPr>
              <a:t>	</a:t>
            </a:r>
            <a:r>
              <a:rPr lang="en-US" sz="1800" b="1" dirty="0" err="1">
                <a:latin typeface="Courier New" charset="0"/>
              </a:rPr>
              <a:t>neg</a:t>
            </a:r>
            <a:r>
              <a:rPr lang="en-US" sz="1800" b="1" dirty="0">
                <a:latin typeface="Courier New" charset="0"/>
              </a:rPr>
              <a:t> </a:t>
            </a:r>
            <a:r>
              <a:rPr lang="en-US" sz="1800" b="1" dirty="0" err="1">
                <a:latin typeface="Courier New" charset="0"/>
              </a:rPr>
              <a:t>valB</a:t>
            </a:r>
            <a:r>
              <a:rPr lang="en-US" sz="1800" b="1" dirty="0">
                <a:latin typeface="Courier New" charset="0"/>
              </a:rPr>
              <a:t>	; CF = 1, OF = 0</a:t>
            </a:r>
          </a:p>
          <a:p>
            <a:pPr>
              <a:lnSpc>
                <a:spcPct val="50000"/>
              </a:lnSpc>
              <a:spcBef>
                <a:spcPct val="50000"/>
              </a:spcBef>
            </a:pPr>
            <a:r>
              <a:rPr lang="en-US" sz="1800" b="1" dirty="0">
                <a:latin typeface="Courier New" charset="0"/>
              </a:rPr>
              <a:t>	</a:t>
            </a:r>
            <a:r>
              <a:rPr lang="en-US" sz="1800" b="1" dirty="0" err="1">
                <a:latin typeface="Courier New" charset="0"/>
              </a:rPr>
              <a:t>neg</a:t>
            </a:r>
            <a:r>
              <a:rPr lang="en-US" sz="1800" b="1" dirty="0">
                <a:latin typeface="Courier New" charset="0"/>
              </a:rPr>
              <a:t> [</a:t>
            </a:r>
            <a:r>
              <a:rPr lang="en-US" sz="1800" b="1" dirty="0" err="1">
                <a:latin typeface="Courier New" charset="0"/>
              </a:rPr>
              <a:t>valB</a:t>
            </a:r>
            <a:r>
              <a:rPr lang="en-US" sz="1800" b="1" dirty="0">
                <a:latin typeface="Courier New" charset="0"/>
              </a:rPr>
              <a:t> + 1]	; CF = 0, OF = 0</a:t>
            </a:r>
          </a:p>
          <a:p>
            <a:pPr>
              <a:lnSpc>
                <a:spcPct val="50000"/>
              </a:lnSpc>
              <a:spcBef>
                <a:spcPct val="50000"/>
              </a:spcBef>
            </a:pPr>
            <a:r>
              <a:rPr lang="en-US" sz="1800" b="1" dirty="0">
                <a:latin typeface="Courier New" charset="0"/>
              </a:rPr>
              <a:t>	</a:t>
            </a:r>
            <a:r>
              <a:rPr lang="en-US" sz="1800" b="1" dirty="0" err="1">
                <a:latin typeface="Courier New" charset="0"/>
              </a:rPr>
              <a:t>neg</a:t>
            </a:r>
            <a:r>
              <a:rPr lang="en-US" sz="1800" b="1" dirty="0">
                <a:latin typeface="Courier New" charset="0"/>
              </a:rPr>
              <a:t> </a:t>
            </a:r>
            <a:r>
              <a:rPr lang="en-US" sz="1800" b="1" dirty="0" err="1">
                <a:latin typeface="Courier New" charset="0"/>
              </a:rPr>
              <a:t>valC</a:t>
            </a:r>
            <a:r>
              <a:rPr lang="en-US" sz="1800" b="1" dirty="0">
                <a:latin typeface="Courier New" charset="0"/>
              </a:rPr>
              <a:t>	; CF = 1, OF = 1</a:t>
            </a:r>
          </a:p>
        </p:txBody>
      </p:sp>
      <p:sp>
        <p:nvSpPr>
          <p:cNvPr id="171015" name="Text Box 7"/>
          <p:cNvSpPr txBox="1">
            <a:spLocks noChangeArrowheads="1"/>
          </p:cNvSpPr>
          <p:nvPr/>
        </p:nvSpPr>
        <p:spPr bwMode="auto">
          <a:xfrm>
            <a:off x="762000" y="1295400"/>
            <a:ext cx="7620000" cy="1876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processor implements  NEG using the following internal operation:</a:t>
            </a:r>
          </a:p>
          <a:p>
            <a:pPr>
              <a:spcBef>
                <a:spcPct val="50000"/>
              </a:spcBef>
            </a:pPr>
            <a:r>
              <a:rPr lang="en-US"/>
              <a:t>	</a:t>
            </a:r>
            <a:r>
              <a:rPr lang="en-US" sz="1800" b="1">
                <a:latin typeface="Courier New" charset="0"/>
              </a:rPr>
              <a:t>SUB 0,</a:t>
            </a:r>
            <a:r>
              <a:rPr lang="en-US" sz="1800" b="1" i="1">
                <a:latin typeface="Courier New" charset="0"/>
              </a:rPr>
              <a:t>operand</a:t>
            </a:r>
          </a:p>
          <a:p>
            <a:pPr>
              <a:spcBef>
                <a:spcPct val="50000"/>
              </a:spcBef>
            </a:pPr>
            <a:r>
              <a:rPr lang="en-US"/>
              <a:t>Any nonzero operand causes the Carry flag to be set.</a:t>
            </a:r>
          </a:p>
        </p:txBody>
      </p:sp>
    </p:spTree>
    <p:extLst>
      <p:ext uri="{BB962C8B-B14F-4D97-AF65-F5344CB8AC3E}">
        <p14:creationId xmlns:p14="http://schemas.microsoft.com/office/powerpoint/2010/main" val="2820684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Implementing Arithmetic Expressions</a:t>
            </a:r>
          </a:p>
        </p:txBody>
      </p:sp>
      <p:sp>
        <p:nvSpPr>
          <p:cNvPr id="92163" name="Text Box 3"/>
          <p:cNvSpPr txBox="1">
            <a:spLocks noChangeArrowheads="1"/>
          </p:cNvSpPr>
          <p:nvPr/>
        </p:nvSpPr>
        <p:spPr bwMode="auto">
          <a:xfrm>
            <a:off x="1371600" y="2514600"/>
            <a:ext cx="5943600" cy="2895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600" b="1">
                <a:latin typeface="Courier New" charset="0"/>
              </a:rPr>
              <a:t>Rval DWORD ?</a:t>
            </a:r>
          </a:p>
          <a:p>
            <a:pPr>
              <a:lnSpc>
                <a:spcPct val="50000"/>
              </a:lnSpc>
              <a:spcBef>
                <a:spcPct val="50000"/>
              </a:spcBef>
            </a:pPr>
            <a:r>
              <a:rPr lang="en-US" sz="1600" b="1">
                <a:latin typeface="Courier New" charset="0"/>
              </a:rPr>
              <a:t>Xval DWORD 26</a:t>
            </a:r>
          </a:p>
          <a:p>
            <a:pPr>
              <a:lnSpc>
                <a:spcPct val="50000"/>
              </a:lnSpc>
              <a:spcBef>
                <a:spcPct val="50000"/>
              </a:spcBef>
            </a:pPr>
            <a:r>
              <a:rPr lang="en-US" sz="1600" b="1">
                <a:latin typeface="Courier New" charset="0"/>
              </a:rPr>
              <a:t>Yval DWORD 30</a:t>
            </a:r>
          </a:p>
          <a:p>
            <a:pPr>
              <a:lnSpc>
                <a:spcPct val="50000"/>
              </a:lnSpc>
              <a:spcBef>
                <a:spcPct val="50000"/>
              </a:spcBef>
            </a:pPr>
            <a:r>
              <a:rPr lang="en-US" sz="1600" b="1">
                <a:latin typeface="Courier New" charset="0"/>
              </a:rPr>
              <a:t>Zval DWORD 40</a:t>
            </a:r>
          </a:p>
          <a:p>
            <a:pPr>
              <a:lnSpc>
                <a:spcPct val="50000"/>
              </a:lnSpc>
              <a:spcBef>
                <a:spcPct val="50000"/>
              </a:spcBef>
            </a:pPr>
            <a:r>
              <a:rPr lang="en-US" sz="1600" b="1">
                <a:latin typeface="Courier" charset="0"/>
              </a:rPr>
              <a:t>.code</a:t>
            </a:r>
          </a:p>
          <a:p>
            <a:pPr>
              <a:lnSpc>
                <a:spcPct val="50000"/>
              </a:lnSpc>
              <a:spcBef>
                <a:spcPct val="50000"/>
              </a:spcBef>
            </a:pPr>
            <a:r>
              <a:rPr lang="en-US" sz="1600" b="1">
                <a:latin typeface="Courier" charset="0"/>
              </a:rPr>
              <a:t>	mov eax,Xval		</a:t>
            </a:r>
          </a:p>
          <a:p>
            <a:pPr>
              <a:lnSpc>
                <a:spcPct val="50000"/>
              </a:lnSpc>
              <a:spcBef>
                <a:spcPct val="50000"/>
              </a:spcBef>
            </a:pPr>
            <a:r>
              <a:rPr lang="en-US" sz="1600" b="1">
                <a:latin typeface="Courier" charset="0"/>
              </a:rPr>
              <a:t>	neg eax 	; EAX = -26</a:t>
            </a:r>
          </a:p>
          <a:p>
            <a:pPr>
              <a:lnSpc>
                <a:spcPct val="50000"/>
              </a:lnSpc>
              <a:spcBef>
                <a:spcPct val="50000"/>
              </a:spcBef>
            </a:pPr>
            <a:r>
              <a:rPr lang="en-US" sz="1600" b="1">
                <a:latin typeface="Courier" charset="0"/>
              </a:rPr>
              <a:t>	mov ebx,Yval</a:t>
            </a:r>
          </a:p>
          <a:p>
            <a:pPr>
              <a:lnSpc>
                <a:spcPct val="50000"/>
              </a:lnSpc>
              <a:spcBef>
                <a:spcPct val="50000"/>
              </a:spcBef>
            </a:pPr>
            <a:r>
              <a:rPr lang="en-US" sz="1600" b="1">
                <a:latin typeface="Courier" charset="0"/>
              </a:rPr>
              <a:t>	sub ebx,Zval 	; EBX = -10</a:t>
            </a:r>
          </a:p>
          <a:p>
            <a:pPr>
              <a:lnSpc>
                <a:spcPct val="50000"/>
              </a:lnSpc>
              <a:spcBef>
                <a:spcPct val="50000"/>
              </a:spcBef>
            </a:pPr>
            <a:r>
              <a:rPr lang="en-US" sz="1600" b="1">
                <a:latin typeface="Courier" charset="0"/>
              </a:rPr>
              <a:t>	add eax,ebx</a:t>
            </a:r>
          </a:p>
          <a:p>
            <a:pPr>
              <a:lnSpc>
                <a:spcPct val="50000"/>
              </a:lnSpc>
              <a:spcBef>
                <a:spcPct val="50000"/>
              </a:spcBef>
            </a:pPr>
            <a:r>
              <a:rPr lang="en-US" sz="1600" b="1">
                <a:latin typeface="Courier" charset="0"/>
              </a:rPr>
              <a:t>	mov Rval,eax 	; -36</a:t>
            </a:r>
            <a:endParaRPr lang="en-US" sz="1600" b="1">
              <a:latin typeface="Courier New" charset="0"/>
            </a:endParaRPr>
          </a:p>
        </p:txBody>
      </p:sp>
      <p:sp>
        <p:nvSpPr>
          <p:cNvPr id="92164" name="Text Box 4"/>
          <p:cNvSpPr txBox="1">
            <a:spLocks noChangeArrowheads="1"/>
          </p:cNvSpPr>
          <p:nvPr/>
        </p:nvSpPr>
        <p:spPr bwMode="auto">
          <a:xfrm>
            <a:off x="685800" y="1066800"/>
            <a:ext cx="7696200" cy="1331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HLL compilers translate mathematical expressions into assembly language. You can do it also. For example: </a:t>
            </a:r>
          </a:p>
          <a:p>
            <a:pPr>
              <a:lnSpc>
                <a:spcPct val="80000"/>
              </a:lnSpc>
              <a:spcBef>
                <a:spcPct val="50000"/>
              </a:spcBef>
            </a:pPr>
            <a:r>
              <a:rPr lang="en-US"/>
              <a:t>	</a:t>
            </a:r>
            <a:r>
              <a:rPr lang="en-US" sz="1800" b="1">
                <a:latin typeface="Courier New" charset="0"/>
              </a:rPr>
              <a:t>Rval = -Xval + (Yval – Zval)</a:t>
            </a:r>
            <a:endParaRPr lang="en-US"/>
          </a:p>
        </p:txBody>
      </p:sp>
    </p:spTree>
    <p:extLst>
      <p:ext uri="{BB962C8B-B14F-4D97-AF65-F5344CB8AC3E}">
        <p14:creationId xmlns:p14="http://schemas.microsoft.com/office/powerpoint/2010/main" val="454141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Drill .</a:t>
            </a:r>
            <a:r>
              <a:rPr lang="en-US" dirty="0"/>
              <a:t>..</a:t>
            </a:r>
          </a:p>
        </p:txBody>
      </p:sp>
      <p:sp>
        <p:nvSpPr>
          <p:cNvPr id="108547" name="Text Box 3"/>
          <p:cNvSpPr txBox="1">
            <a:spLocks noChangeArrowheads="1"/>
          </p:cNvSpPr>
          <p:nvPr/>
        </p:nvSpPr>
        <p:spPr bwMode="auto">
          <a:xfrm>
            <a:off x="2514600" y="3200400"/>
            <a:ext cx="2895600" cy="1828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600" b="1">
                <a:solidFill>
                  <a:schemeClr val="tx2"/>
                </a:solidFill>
                <a:latin typeface="Courier New" charset="0"/>
              </a:rPr>
              <a:t>	</a:t>
            </a:r>
            <a:r>
              <a:rPr lang="en-US" sz="1800" b="1">
                <a:solidFill>
                  <a:schemeClr val="tx2"/>
                </a:solidFill>
                <a:latin typeface="Courier New" charset="0"/>
              </a:rPr>
              <a:t>mov ebx,Yval</a:t>
            </a:r>
          </a:p>
          <a:p>
            <a:pPr>
              <a:lnSpc>
                <a:spcPct val="50000"/>
              </a:lnSpc>
              <a:spcBef>
                <a:spcPct val="50000"/>
              </a:spcBef>
            </a:pPr>
            <a:r>
              <a:rPr lang="en-US" sz="1800" b="1">
                <a:solidFill>
                  <a:schemeClr val="tx2"/>
                </a:solidFill>
                <a:latin typeface="Courier New" charset="0"/>
              </a:rPr>
              <a:t>	neg ebx</a:t>
            </a:r>
          </a:p>
          <a:p>
            <a:pPr>
              <a:lnSpc>
                <a:spcPct val="50000"/>
              </a:lnSpc>
              <a:spcBef>
                <a:spcPct val="50000"/>
              </a:spcBef>
            </a:pPr>
            <a:r>
              <a:rPr lang="en-US" sz="1800" b="1">
                <a:solidFill>
                  <a:schemeClr val="tx2"/>
                </a:solidFill>
                <a:latin typeface="Courier New" charset="0"/>
              </a:rPr>
              <a:t>	add ebx,Zval</a:t>
            </a:r>
          </a:p>
          <a:p>
            <a:pPr>
              <a:lnSpc>
                <a:spcPct val="50000"/>
              </a:lnSpc>
              <a:spcBef>
                <a:spcPct val="50000"/>
              </a:spcBef>
            </a:pPr>
            <a:r>
              <a:rPr lang="en-US" sz="1800" b="1">
                <a:solidFill>
                  <a:schemeClr val="tx2"/>
                </a:solidFill>
                <a:latin typeface="Courier New" charset="0"/>
              </a:rPr>
              <a:t>	mov eax,Xval</a:t>
            </a:r>
          </a:p>
          <a:p>
            <a:pPr>
              <a:lnSpc>
                <a:spcPct val="50000"/>
              </a:lnSpc>
              <a:spcBef>
                <a:spcPct val="50000"/>
              </a:spcBef>
            </a:pPr>
            <a:r>
              <a:rPr lang="en-US" sz="1800" b="1">
                <a:solidFill>
                  <a:schemeClr val="tx2"/>
                </a:solidFill>
                <a:latin typeface="Courier New" charset="0"/>
              </a:rPr>
              <a:t>	sub eax,ebx</a:t>
            </a:r>
          </a:p>
          <a:p>
            <a:pPr>
              <a:lnSpc>
                <a:spcPct val="50000"/>
              </a:lnSpc>
              <a:spcBef>
                <a:spcPct val="50000"/>
              </a:spcBef>
            </a:pPr>
            <a:r>
              <a:rPr lang="en-US" sz="1800" b="1">
                <a:solidFill>
                  <a:schemeClr val="tx2"/>
                </a:solidFill>
                <a:latin typeface="Courier New" charset="0"/>
              </a:rPr>
              <a:t>	mov Rval,eax</a:t>
            </a:r>
          </a:p>
        </p:txBody>
      </p:sp>
      <p:sp>
        <p:nvSpPr>
          <p:cNvPr id="108548" name="Text Box 4"/>
          <p:cNvSpPr txBox="1">
            <a:spLocks noChangeArrowheads="1"/>
          </p:cNvSpPr>
          <p:nvPr/>
        </p:nvSpPr>
        <p:spPr bwMode="auto">
          <a:xfrm>
            <a:off x="685800" y="1066800"/>
            <a:ext cx="769620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Translate the following expression into assembly language. </a:t>
            </a:r>
            <a:r>
              <a:rPr lang="en-US" sz="2800" dirty="0"/>
              <a:t>Do not permit </a:t>
            </a:r>
            <a:r>
              <a:rPr lang="en-US" sz="2800" dirty="0" err="1"/>
              <a:t>Xval</a:t>
            </a:r>
            <a:r>
              <a:rPr lang="en-US" sz="2800" dirty="0"/>
              <a:t>, </a:t>
            </a:r>
            <a:r>
              <a:rPr lang="en-US" sz="2800" dirty="0" err="1"/>
              <a:t>Yval</a:t>
            </a:r>
            <a:r>
              <a:rPr lang="en-US" sz="2800" dirty="0"/>
              <a:t>, or </a:t>
            </a:r>
            <a:r>
              <a:rPr lang="en-US" sz="2800" dirty="0" err="1"/>
              <a:t>Zval</a:t>
            </a:r>
            <a:r>
              <a:rPr lang="en-US" sz="2800" dirty="0"/>
              <a:t> to be modified</a:t>
            </a:r>
            <a:r>
              <a:rPr lang="en-US" sz="2400" dirty="0"/>
              <a:t>: </a:t>
            </a:r>
          </a:p>
          <a:p>
            <a:pPr>
              <a:lnSpc>
                <a:spcPct val="80000"/>
              </a:lnSpc>
              <a:spcBef>
                <a:spcPct val="50000"/>
              </a:spcBef>
            </a:pPr>
            <a:r>
              <a:rPr lang="en-US" sz="2400" dirty="0"/>
              <a:t>	</a:t>
            </a:r>
            <a:r>
              <a:rPr lang="en-US" sz="2400" b="1" dirty="0" err="1">
                <a:latin typeface="Courier New" charset="0"/>
              </a:rPr>
              <a:t>Rval</a:t>
            </a:r>
            <a:r>
              <a:rPr lang="en-US" sz="2400" b="1" dirty="0">
                <a:latin typeface="Courier New" charset="0"/>
              </a:rPr>
              <a:t> = </a:t>
            </a:r>
            <a:r>
              <a:rPr lang="en-US" sz="2400" b="1" dirty="0" err="1">
                <a:latin typeface="Courier New" charset="0"/>
              </a:rPr>
              <a:t>Xval</a:t>
            </a:r>
            <a:r>
              <a:rPr lang="en-US" sz="2400" b="1" dirty="0">
                <a:latin typeface="Courier New" charset="0"/>
              </a:rPr>
              <a:t> - (-</a:t>
            </a:r>
            <a:r>
              <a:rPr lang="en-US" sz="2400" b="1" dirty="0" err="1">
                <a:latin typeface="Courier New" charset="0"/>
              </a:rPr>
              <a:t>Yval</a:t>
            </a:r>
            <a:r>
              <a:rPr lang="en-US" sz="2400" b="1" dirty="0">
                <a:latin typeface="Courier New" charset="0"/>
              </a:rPr>
              <a:t> + </a:t>
            </a:r>
            <a:r>
              <a:rPr lang="en-US" sz="2400" b="1" dirty="0" err="1">
                <a:latin typeface="Courier New" charset="0"/>
              </a:rPr>
              <a:t>Zval</a:t>
            </a:r>
            <a:r>
              <a:rPr lang="en-US" sz="2400" b="1" dirty="0">
                <a:latin typeface="Courier New" charset="0"/>
              </a:rPr>
              <a:t>)</a:t>
            </a:r>
          </a:p>
        </p:txBody>
      </p:sp>
      <p:sp>
        <p:nvSpPr>
          <p:cNvPr id="108549" name="Text Box 5"/>
          <p:cNvSpPr txBox="1">
            <a:spLocks noChangeArrowheads="1"/>
          </p:cNvSpPr>
          <p:nvPr/>
        </p:nvSpPr>
        <p:spPr bwMode="auto">
          <a:xfrm>
            <a:off x="838200" y="2554069"/>
            <a:ext cx="70866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Assume that all values are signed </a:t>
            </a:r>
            <a:r>
              <a:rPr lang="en-US" sz="2400" dirty="0" err="1"/>
              <a:t>doublewords</a:t>
            </a:r>
            <a:r>
              <a:rPr lang="en-US" sz="2400" dirty="0"/>
              <a:t>.</a:t>
            </a:r>
          </a:p>
        </p:txBody>
      </p:sp>
    </p:spTree>
    <p:extLst>
      <p:ext uri="{BB962C8B-B14F-4D97-AF65-F5344CB8AC3E}">
        <p14:creationId xmlns:p14="http://schemas.microsoft.com/office/powerpoint/2010/main" val="1556331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dissolve">
                                      <p:cBhvr>
                                        <p:cTn id="7"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Data Transfer Instructions</a:t>
            </a:r>
          </a:p>
        </p:txBody>
      </p:sp>
      <p:sp>
        <p:nvSpPr>
          <p:cNvPr id="158723" name="Rectangle 3"/>
          <p:cNvSpPr>
            <a:spLocks noGrp="1" noChangeArrowheads="1"/>
          </p:cNvSpPr>
          <p:nvPr>
            <p:ph idx="1"/>
          </p:nvPr>
        </p:nvSpPr>
        <p:spPr/>
        <p:txBody>
          <a:bodyPr/>
          <a:lstStyle/>
          <a:p>
            <a:r>
              <a:rPr lang="en-US" dirty="0"/>
              <a:t>Operand Types</a:t>
            </a:r>
          </a:p>
          <a:p>
            <a:r>
              <a:rPr lang="en-US" dirty="0"/>
              <a:t>Instruction Operand Notation</a:t>
            </a:r>
          </a:p>
          <a:p>
            <a:r>
              <a:rPr lang="en-US" dirty="0"/>
              <a:t>Direct Memory Operands</a:t>
            </a:r>
          </a:p>
          <a:p>
            <a:r>
              <a:rPr lang="en-US" dirty="0"/>
              <a:t>MOV Instruction</a:t>
            </a:r>
          </a:p>
          <a:p>
            <a:r>
              <a:rPr lang="en-US" dirty="0"/>
              <a:t>Zero &amp; Sign Extension</a:t>
            </a:r>
          </a:p>
          <a:p>
            <a:r>
              <a:rPr lang="en-US" dirty="0"/>
              <a:t>XCHG Instruction</a:t>
            </a:r>
          </a:p>
          <a:p>
            <a:r>
              <a:rPr lang="en-US" dirty="0"/>
              <a:t>Direct-Offset Instructions</a:t>
            </a:r>
          </a:p>
        </p:txBody>
      </p:sp>
    </p:spTree>
    <p:extLst>
      <p:ext uri="{BB962C8B-B14F-4D97-AF65-F5344CB8AC3E}">
        <p14:creationId xmlns:p14="http://schemas.microsoft.com/office/powerpoint/2010/main" val="1569276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Flags Affected by Arithmetic</a:t>
            </a:r>
          </a:p>
        </p:txBody>
      </p:sp>
      <p:sp>
        <p:nvSpPr>
          <p:cNvPr id="109571" name="Rectangle 3"/>
          <p:cNvSpPr>
            <a:spLocks noGrp="1" noChangeArrowheads="1"/>
          </p:cNvSpPr>
          <p:nvPr>
            <p:ph idx="1"/>
          </p:nvPr>
        </p:nvSpPr>
        <p:spPr/>
        <p:txBody>
          <a:bodyPr/>
          <a:lstStyle/>
          <a:p>
            <a:r>
              <a:rPr lang="en-US"/>
              <a:t>The ALU has a number of status flags that reflect the outcome of arithmetic (and bitwise) operations</a:t>
            </a:r>
          </a:p>
          <a:p>
            <a:pPr lvl="1"/>
            <a:r>
              <a:rPr lang="en-US"/>
              <a:t>based on the contents of the destination operand</a:t>
            </a:r>
          </a:p>
          <a:p>
            <a:r>
              <a:rPr lang="en-US"/>
              <a:t>Essential flags:</a:t>
            </a:r>
          </a:p>
          <a:p>
            <a:pPr lvl="1"/>
            <a:r>
              <a:rPr lang="en-US"/>
              <a:t>Zero flag – set when destination equals zero</a:t>
            </a:r>
          </a:p>
          <a:p>
            <a:pPr lvl="1"/>
            <a:r>
              <a:rPr lang="en-US"/>
              <a:t>Sign flag – set when destination is negative</a:t>
            </a:r>
          </a:p>
          <a:p>
            <a:pPr lvl="1"/>
            <a:r>
              <a:rPr lang="en-US"/>
              <a:t>Carry flag – set when unsigned value is out of range</a:t>
            </a:r>
          </a:p>
          <a:p>
            <a:pPr lvl="1"/>
            <a:r>
              <a:rPr lang="en-US"/>
              <a:t>Overflow flag – set when signed value is out of range</a:t>
            </a:r>
          </a:p>
          <a:p>
            <a:r>
              <a:rPr lang="en-US"/>
              <a:t>The MOV instruction never affects the flags.</a:t>
            </a:r>
          </a:p>
        </p:txBody>
      </p:sp>
    </p:spTree>
    <p:extLst>
      <p:ext uri="{BB962C8B-B14F-4D97-AF65-F5344CB8AC3E}">
        <p14:creationId xmlns:p14="http://schemas.microsoft.com/office/powerpoint/2010/main" val="427678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Concept Map</a:t>
            </a:r>
          </a:p>
        </p:txBody>
      </p:sp>
      <p:sp>
        <p:nvSpPr>
          <p:cNvPr id="110614" name="Text Box 22"/>
          <p:cNvSpPr txBox="1">
            <a:spLocks noChangeArrowheads="1"/>
          </p:cNvSpPr>
          <p:nvPr/>
        </p:nvSpPr>
        <p:spPr bwMode="auto">
          <a:xfrm>
            <a:off x="762000" y="5181600"/>
            <a:ext cx="7391400" cy="7397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500"/>
              <a:t>You can use diagrams such as these to express the relationships between assembly language concepts.</a:t>
            </a:r>
          </a:p>
        </p:txBody>
      </p:sp>
      <p:grpSp>
        <p:nvGrpSpPr>
          <p:cNvPr id="2" name="Group 1"/>
          <p:cNvGrpSpPr/>
          <p:nvPr/>
        </p:nvGrpSpPr>
        <p:grpSpPr>
          <a:xfrm>
            <a:off x="533400" y="1066800"/>
            <a:ext cx="7924800" cy="3667125"/>
            <a:chOff x="533400" y="1066800"/>
            <a:chExt cx="7924800" cy="3667125"/>
          </a:xfrm>
        </p:grpSpPr>
        <p:sp>
          <p:nvSpPr>
            <p:cNvPr id="110595" name="Text Box 3"/>
            <p:cNvSpPr txBox="1">
              <a:spLocks noChangeArrowheads="1"/>
            </p:cNvSpPr>
            <p:nvPr/>
          </p:nvSpPr>
          <p:spPr bwMode="auto">
            <a:xfrm>
              <a:off x="3733800" y="4038600"/>
              <a:ext cx="1447800" cy="3905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status flags</a:t>
              </a:r>
            </a:p>
          </p:txBody>
        </p:sp>
        <p:sp>
          <p:nvSpPr>
            <p:cNvPr id="110596" name="Text Box 4"/>
            <p:cNvSpPr txBox="1">
              <a:spLocks noChangeArrowheads="1"/>
            </p:cNvSpPr>
            <p:nvPr/>
          </p:nvSpPr>
          <p:spPr bwMode="auto">
            <a:xfrm>
              <a:off x="3962400" y="2428875"/>
              <a:ext cx="914400" cy="3905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ALU</a:t>
              </a:r>
            </a:p>
          </p:txBody>
        </p:sp>
        <p:sp>
          <p:nvSpPr>
            <p:cNvPr id="110597" name="Text Box 5"/>
            <p:cNvSpPr txBox="1">
              <a:spLocks noChangeArrowheads="1"/>
            </p:cNvSpPr>
            <p:nvPr/>
          </p:nvSpPr>
          <p:spPr bwMode="auto">
            <a:xfrm>
              <a:off x="6400800" y="2667000"/>
              <a:ext cx="2057400" cy="3905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conditional jumps</a:t>
              </a:r>
            </a:p>
          </p:txBody>
        </p:sp>
        <p:sp>
          <p:nvSpPr>
            <p:cNvPr id="110598" name="Text Box 6"/>
            <p:cNvSpPr txBox="1">
              <a:spLocks noChangeArrowheads="1"/>
            </p:cNvSpPr>
            <p:nvPr/>
          </p:nvSpPr>
          <p:spPr bwMode="auto">
            <a:xfrm>
              <a:off x="6553200" y="4343400"/>
              <a:ext cx="1828800" cy="3905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branching logic</a:t>
              </a:r>
            </a:p>
          </p:txBody>
        </p:sp>
        <p:sp>
          <p:nvSpPr>
            <p:cNvPr id="110600" name="Text Box 8"/>
            <p:cNvSpPr txBox="1">
              <a:spLocks noChangeArrowheads="1"/>
            </p:cNvSpPr>
            <p:nvPr/>
          </p:nvSpPr>
          <p:spPr bwMode="auto">
            <a:xfrm>
              <a:off x="533400" y="2978150"/>
              <a:ext cx="2362200" cy="6794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arithmetic &amp; bitwise operations</a:t>
              </a:r>
            </a:p>
          </p:txBody>
        </p:sp>
        <p:sp>
          <p:nvSpPr>
            <p:cNvPr id="110601" name="Line 9"/>
            <p:cNvSpPr>
              <a:spLocks noChangeShapeType="1"/>
            </p:cNvSpPr>
            <p:nvPr/>
          </p:nvSpPr>
          <p:spPr bwMode="auto">
            <a:xfrm flipH="1" flipV="1">
              <a:off x="4419600" y="1524000"/>
              <a:ext cx="0" cy="914400"/>
            </a:xfrm>
            <a:prstGeom prst="line">
              <a:avLst/>
            </a:prstGeom>
            <a:noFill/>
            <a:ln w="952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2" name="Line 10"/>
            <p:cNvSpPr>
              <a:spLocks noChangeShapeType="1"/>
            </p:cNvSpPr>
            <p:nvPr/>
          </p:nvSpPr>
          <p:spPr bwMode="auto">
            <a:xfrm>
              <a:off x="2895600" y="3657600"/>
              <a:ext cx="838200" cy="381000"/>
            </a:xfrm>
            <a:prstGeom prst="line">
              <a:avLst/>
            </a:prstGeom>
            <a:noFill/>
            <a:ln w="952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3" name="Line 11"/>
            <p:cNvSpPr>
              <a:spLocks noChangeShapeType="1"/>
            </p:cNvSpPr>
            <p:nvPr/>
          </p:nvSpPr>
          <p:spPr bwMode="auto">
            <a:xfrm flipH="1" flipV="1">
              <a:off x="4419600" y="2895600"/>
              <a:ext cx="0" cy="1143000"/>
            </a:xfrm>
            <a:prstGeom prst="line">
              <a:avLst/>
            </a:prstGeom>
            <a:noFill/>
            <a:ln w="952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4" name="Line 12"/>
            <p:cNvSpPr>
              <a:spLocks noChangeShapeType="1"/>
            </p:cNvSpPr>
            <p:nvPr/>
          </p:nvSpPr>
          <p:spPr bwMode="auto">
            <a:xfrm flipV="1">
              <a:off x="5257800" y="3048000"/>
              <a:ext cx="1066800" cy="990600"/>
            </a:xfrm>
            <a:prstGeom prst="line">
              <a:avLst/>
            </a:prstGeom>
            <a:noFill/>
            <a:ln w="952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6" name="Line 14"/>
            <p:cNvSpPr>
              <a:spLocks noChangeShapeType="1"/>
            </p:cNvSpPr>
            <p:nvPr/>
          </p:nvSpPr>
          <p:spPr bwMode="auto">
            <a:xfrm flipH="1">
              <a:off x="7467600" y="3124200"/>
              <a:ext cx="0" cy="1143000"/>
            </a:xfrm>
            <a:prstGeom prst="line">
              <a:avLst/>
            </a:prstGeom>
            <a:noFill/>
            <a:ln w="952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07" name="Text Box 15"/>
            <p:cNvSpPr txBox="1">
              <a:spLocks noChangeArrowheads="1"/>
            </p:cNvSpPr>
            <p:nvPr/>
          </p:nvSpPr>
          <p:spPr bwMode="auto">
            <a:xfrm>
              <a:off x="3962400" y="1676400"/>
              <a:ext cx="990600" cy="50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 part of</a:t>
              </a:r>
            </a:p>
          </p:txBody>
        </p:sp>
        <p:sp>
          <p:nvSpPr>
            <p:cNvPr id="110608" name="Text Box 16"/>
            <p:cNvSpPr txBox="1">
              <a:spLocks noChangeArrowheads="1"/>
            </p:cNvSpPr>
            <p:nvPr/>
          </p:nvSpPr>
          <p:spPr bwMode="auto">
            <a:xfrm>
              <a:off x="4724400" y="3276600"/>
              <a:ext cx="1828800" cy="50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used by</a:t>
              </a:r>
            </a:p>
          </p:txBody>
        </p:sp>
        <p:sp>
          <p:nvSpPr>
            <p:cNvPr id="110609" name="Text Box 17"/>
            <p:cNvSpPr txBox="1">
              <a:spLocks noChangeArrowheads="1"/>
            </p:cNvSpPr>
            <p:nvPr/>
          </p:nvSpPr>
          <p:spPr bwMode="auto">
            <a:xfrm>
              <a:off x="6629400" y="3352800"/>
              <a:ext cx="1828800" cy="50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 provide</a:t>
              </a:r>
            </a:p>
          </p:txBody>
        </p:sp>
        <p:sp>
          <p:nvSpPr>
            <p:cNvPr id="110611" name="Text Box 19"/>
            <p:cNvSpPr txBox="1">
              <a:spLocks noChangeArrowheads="1"/>
            </p:cNvSpPr>
            <p:nvPr/>
          </p:nvSpPr>
          <p:spPr bwMode="auto">
            <a:xfrm>
              <a:off x="3505200" y="3200400"/>
              <a:ext cx="1828800" cy="50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attached to</a:t>
              </a:r>
            </a:p>
          </p:txBody>
        </p:sp>
        <p:sp>
          <p:nvSpPr>
            <p:cNvPr id="110612" name="Text Box 20"/>
            <p:cNvSpPr txBox="1">
              <a:spLocks noChangeArrowheads="1"/>
            </p:cNvSpPr>
            <p:nvPr/>
          </p:nvSpPr>
          <p:spPr bwMode="auto">
            <a:xfrm>
              <a:off x="2133600" y="3810000"/>
              <a:ext cx="1828800" cy="50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affect</a:t>
              </a:r>
            </a:p>
          </p:txBody>
        </p:sp>
        <p:sp>
          <p:nvSpPr>
            <p:cNvPr id="110613" name="Text Box 21"/>
            <p:cNvSpPr txBox="1">
              <a:spLocks noChangeArrowheads="1"/>
            </p:cNvSpPr>
            <p:nvPr/>
          </p:nvSpPr>
          <p:spPr bwMode="auto">
            <a:xfrm>
              <a:off x="3962400" y="1066800"/>
              <a:ext cx="914400" cy="3905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45720" rIns="45720">
              <a:spAutoFit/>
            </a:bodyPr>
            <a:lstStyle/>
            <a:p>
              <a:pPr algn="ctr">
                <a:spcBef>
                  <a:spcPct val="50000"/>
                </a:spcBef>
              </a:pPr>
              <a:r>
                <a:rPr lang="en-US" sz="1900">
                  <a:solidFill>
                    <a:schemeClr val="bg2"/>
                  </a:solidFill>
                </a:rPr>
                <a:t>CPU</a:t>
              </a:r>
            </a:p>
          </p:txBody>
        </p:sp>
        <p:sp>
          <p:nvSpPr>
            <p:cNvPr id="110615" name="Line 23"/>
            <p:cNvSpPr>
              <a:spLocks noChangeShapeType="1"/>
            </p:cNvSpPr>
            <p:nvPr/>
          </p:nvSpPr>
          <p:spPr bwMode="auto">
            <a:xfrm>
              <a:off x="4876800" y="1447800"/>
              <a:ext cx="1447800" cy="1143000"/>
            </a:xfrm>
            <a:prstGeom prst="line">
              <a:avLst/>
            </a:prstGeom>
            <a:noFill/>
            <a:ln w="952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16" name="Text Box 24"/>
            <p:cNvSpPr txBox="1">
              <a:spLocks noChangeArrowheads="1"/>
            </p:cNvSpPr>
            <p:nvPr/>
          </p:nvSpPr>
          <p:spPr bwMode="auto">
            <a:xfrm>
              <a:off x="5105400" y="1676400"/>
              <a:ext cx="1828800" cy="50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executes</a:t>
              </a:r>
            </a:p>
          </p:txBody>
        </p:sp>
        <p:sp>
          <p:nvSpPr>
            <p:cNvPr id="110617" name="Line 25"/>
            <p:cNvSpPr>
              <a:spLocks noChangeShapeType="1"/>
            </p:cNvSpPr>
            <p:nvPr/>
          </p:nvSpPr>
          <p:spPr bwMode="auto">
            <a:xfrm flipH="1">
              <a:off x="2971800" y="2667000"/>
              <a:ext cx="990600" cy="304800"/>
            </a:xfrm>
            <a:prstGeom prst="line">
              <a:avLst/>
            </a:prstGeom>
            <a:noFill/>
            <a:ln w="952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10618" name="Text Box 26"/>
            <p:cNvSpPr txBox="1">
              <a:spLocks noChangeArrowheads="1"/>
            </p:cNvSpPr>
            <p:nvPr/>
          </p:nvSpPr>
          <p:spPr bwMode="auto">
            <a:xfrm>
              <a:off x="2895600" y="2286000"/>
              <a:ext cx="1143000" cy="50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500"/>
                <a:t>executes</a:t>
              </a:r>
            </a:p>
          </p:txBody>
        </p:sp>
      </p:grpSp>
    </p:spTree>
    <p:extLst>
      <p:ext uri="{BB962C8B-B14F-4D97-AF65-F5344CB8AC3E}">
        <p14:creationId xmlns:p14="http://schemas.microsoft.com/office/powerpoint/2010/main" val="323399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614"/>
                                        </p:tgtEl>
                                        <p:attrNameLst>
                                          <p:attrName>style.visibility</p:attrName>
                                        </p:attrNameLst>
                                      </p:cBhvr>
                                      <p:to>
                                        <p:strVal val="visible"/>
                                      </p:to>
                                    </p:set>
                                    <p:anim calcmode="lin" valueType="num">
                                      <p:cBhvr additive="base">
                                        <p:cTn id="7" dur="500" fill="hold"/>
                                        <p:tgtEl>
                                          <p:spTgt spid="110614"/>
                                        </p:tgtEl>
                                        <p:attrNameLst>
                                          <p:attrName>ppt_x</p:attrName>
                                        </p:attrNameLst>
                                      </p:cBhvr>
                                      <p:tavLst>
                                        <p:tav tm="0">
                                          <p:val>
                                            <p:strVal val="0-#ppt_w/2"/>
                                          </p:val>
                                        </p:tav>
                                        <p:tav tm="100000">
                                          <p:val>
                                            <p:strVal val="#ppt_x"/>
                                          </p:val>
                                        </p:tav>
                                      </p:tavLst>
                                    </p:anim>
                                    <p:anim calcmode="lin" valueType="num">
                                      <p:cBhvr additive="base">
                                        <p:cTn id="8" dur="500" fill="hold"/>
                                        <p:tgtEl>
                                          <p:spTgt spid="110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5355312"/>
          </a:xfrm>
          <a:prstGeom prst="rect">
            <a:avLst/>
          </a:prstGeom>
        </p:spPr>
        <p:txBody>
          <a:bodyPr wrap="square">
            <a:spAutoFit/>
          </a:bodyPr>
          <a:lstStyle/>
          <a:p>
            <a:r>
              <a:rPr lang="en-US" dirty="0"/>
              <a:t>This diagram illustrates the relationship between key components within a Central Processing Unit (CPU) and how they work together to execute instructions, particularly focusing on arithmetic and bitwise operations and conditional jumps.</a:t>
            </a:r>
          </a:p>
          <a:p>
            <a:r>
              <a:rPr lang="en-US" dirty="0"/>
              <a:t>Here's a breakdown of the diagram:</a:t>
            </a:r>
          </a:p>
          <a:p>
            <a:r>
              <a:rPr lang="en-US" b="1" dirty="0"/>
              <a:t>1. CPU (Central Processing Unit):</a:t>
            </a:r>
            <a:endParaRPr lang="en-US" dirty="0"/>
          </a:p>
          <a:p>
            <a:pPr>
              <a:buFont typeface="Arial" panose="020B0604020202020204" pitchFamily="34" charset="0"/>
              <a:buChar char="•"/>
            </a:pPr>
            <a:r>
              <a:rPr lang="en-US" dirty="0"/>
              <a:t>This is the brain of the computer, responsible for executing instructions. It's at the top of the diagram, indicating its central role.</a:t>
            </a:r>
          </a:p>
          <a:p>
            <a:r>
              <a:rPr lang="en-US" b="1" dirty="0"/>
              <a:t>2. ALU (Arithmetic Logic Unit):</a:t>
            </a:r>
            <a:endParaRPr lang="en-US" dirty="0"/>
          </a:p>
          <a:p>
            <a:pPr>
              <a:buFont typeface="Arial" panose="020B0604020202020204" pitchFamily="34" charset="0"/>
              <a:buChar char="•"/>
            </a:pPr>
            <a:r>
              <a:rPr lang="en-US" dirty="0"/>
              <a:t>Connected to the CPU with the label "part of," the ALU is a fundamental component of the CPU.</a:t>
            </a:r>
          </a:p>
          <a:p>
            <a:pPr>
              <a:buFont typeface="Arial" panose="020B0604020202020204" pitchFamily="34" charset="0"/>
              <a:buChar char="•"/>
            </a:pPr>
            <a:r>
              <a:rPr lang="en-US" dirty="0"/>
              <a:t>Its primary function is to execute "arithmetic &amp; bitwise operations."</a:t>
            </a:r>
          </a:p>
          <a:p>
            <a:r>
              <a:rPr lang="en-US" b="1" dirty="0"/>
              <a:t>3. Arithmetic &amp; Bitwise Operations:</a:t>
            </a:r>
            <a:endParaRPr lang="en-US" dirty="0"/>
          </a:p>
          <a:p>
            <a:pPr>
              <a:buFont typeface="Arial" panose="020B0604020202020204" pitchFamily="34" charset="0"/>
              <a:buChar char="•"/>
            </a:pPr>
            <a:r>
              <a:rPr lang="en-US" dirty="0"/>
              <a:t>This box represents the set of operations that the ALU can perform.</a:t>
            </a:r>
          </a:p>
          <a:p>
            <a:pPr>
              <a:buFont typeface="Arial" panose="020B0604020202020204" pitchFamily="34" charset="0"/>
              <a:buChar char="•"/>
            </a:pPr>
            <a:r>
              <a:rPr lang="en-US" b="1" dirty="0"/>
              <a:t>Arithmetic operations</a:t>
            </a:r>
            <a:r>
              <a:rPr lang="en-US" dirty="0"/>
              <a:t> include addition, subtraction, multiplication, division, etc.</a:t>
            </a:r>
          </a:p>
          <a:p>
            <a:pPr>
              <a:buFont typeface="Arial" panose="020B0604020202020204" pitchFamily="34" charset="0"/>
              <a:buChar char="•"/>
            </a:pPr>
            <a:r>
              <a:rPr lang="en-US" b="1" dirty="0"/>
              <a:t>Bitwise operations</a:t>
            </a:r>
            <a:r>
              <a:rPr lang="en-US" dirty="0"/>
              <a:t> include logical operations like AND, OR, NOT, XOR, and shift/rotate operations (like the ones we discussed earlier).</a:t>
            </a:r>
          </a:p>
          <a:p>
            <a:r>
              <a:rPr lang="en-US" b="1" dirty="0"/>
              <a:t>4. Status Flags:</a:t>
            </a:r>
            <a:endParaRPr lang="en-US" dirty="0"/>
          </a:p>
          <a:p>
            <a:pPr>
              <a:buFont typeface="Arial" panose="020B0604020202020204" pitchFamily="34" charset="0"/>
              <a:buChar char="•"/>
            </a:pPr>
            <a:r>
              <a:rPr lang="en-US" dirty="0"/>
              <a:t>The ALU is "attached to" the status flags.</a:t>
            </a:r>
          </a:p>
          <a:p>
            <a:pPr>
              <a:buFont typeface="Arial" panose="020B0604020202020204" pitchFamily="34" charset="0"/>
              <a:buChar char="•"/>
            </a:pPr>
            <a:r>
              <a:rPr lang="en-US" dirty="0"/>
              <a:t>"arithmetic &amp; bitwise operations" "affect" the status flags</a:t>
            </a:r>
            <a:r>
              <a:rPr lang="en-US" dirty="0" smtClean="0"/>
              <a:t>.</a:t>
            </a:r>
            <a:endParaRPr lang="en-US" dirty="0"/>
          </a:p>
        </p:txBody>
      </p:sp>
    </p:spTree>
    <p:extLst>
      <p:ext uri="{BB962C8B-B14F-4D97-AF65-F5344CB8AC3E}">
        <p14:creationId xmlns:p14="http://schemas.microsoft.com/office/powerpoint/2010/main" val="1946629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463308"/>
          </a:xfrm>
          <a:prstGeom prst="rect">
            <a:avLst/>
          </a:prstGeom>
        </p:spPr>
        <p:txBody>
          <a:bodyPr wrap="square">
            <a:spAutoFit/>
          </a:bodyPr>
          <a:lstStyle/>
          <a:p>
            <a:pPr>
              <a:buFont typeface="Arial" panose="020B0604020202020204" pitchFamily="34" charset="0"/>
              <a:buChar char="•"/>
            </a:pPr>
            <a:r>
              <a:rPr lang="en-US" b="1" dirty="0" smtClean="0"/>
              <a:t>Status </a:t>
            </a:r>
            <a:r>
              <a:rPr lang="en-US" b="1" dirty="0"/>
              <a:t>flags</a:t>
            </a:r>
            <a:r>
              <a:rPr lang="en-US" dirty="0"/>
              <a:t> are special bits within the CPU that store information about the result of the last ALU operation. Common flags include: </a:t>
            </a:r>
          </a:p>
          <a:p>
            <a:pPr marL="742950" lvl="1" indent="-285750">
              <a:buFont typeface="Arial" panose="020B0604020202020204" pitchFamily="34" charset="0"/>
              <a:buChar char="•"/>
            </a:pPr>
            <a:r>
              <a:rPr lang="en-US" b="1" dirty="0"/>
              <a:t>Zero Flag (Z):</a:t>
            </a:r>
            <a:r>
              <a:rPr lang="en-US" dirty="0"/>
              <a:t> Set if the result of the operation is zero.</a:t>
            </a:r>
          </a:p>
          <a:p>
            <a:pPr marL="742950" lvl="1" indent="-285750">
              <a:buFont typeface="Arial" panose="020B0604020202020204" pitchFamily="34" charset="0"/>
              <a:buChar char="•"/>
            </a:pPr>
            <a:r>
              <a:rPr lang="en-US" b="1" dirty="0"/>
              <a:t>Carry Flag (C):</a:t>
            </a:r>
            <a:r>
              <a:rPr lang="en-US" dirty="0"/>
              <a:t> Set if there was a carry-out from the most significant bit (in addition) or a borrow (in subtraction).</a:t>
            </a:r>
          </a:p>
          <a:p>
            <a:pPr marL="742950" lvl="1" indent="-285750">
              <a:buFont typeface="Arial" panose="020B0604020202020204" pitchFamily="34" charset="0"/>
              <a:buChar char="•"/>
            </a:pPr>
            <a:r>
              <a:rPr lang="en-US" b="1" dirty="0"/>
              <a:t>Sign Flag (S):</a:t>
            </a:r>
            <a:r>
              <a:rPr lang="en-US" dirty="0"/>
              <a:t> Set if the result is negative (the most significant bit is 1 in signed arithmetic).</a:t>
            </a:r>
          </a:p>
          <a:p>
            <a:pPr marL="742950" lvl="1" indent="-285750">
              <a:buFont typeface="Arial" panose="020B0604020202020204" pitchFamily="34" charset="0"/>
              <a:buChar char="•"/>
            </a:pPr>
            <a:r>
              <a:rPr lang="en-US" b="1" dirty="0"/>
              <a:t>Overflow Flag (V or OF):</a:t>
            </a:r>
            <a:r>
              <a:rPr lang="en-US" dirty="0"/>
              <a:t> Set if a signed arithmetic operation resulted in an overflow.</a:t>
            </a:r>
          </a:p>
          <a:p>
            <a:r>
              <a:rPr lang="en-US" b="1" dirty="0"/>
              <a:t>5. Conditional Jumps:</a:t>
            </a:r>
            <a:endParaRPr lang="en-US" dirty="0"/>
          </a:p>
          <a:p>
            <a:pPr>
              <a:buFont typeface="Arial" panose="020B0604020202020204" pitchFamily="34" charset="0"/>
              <a:buChar char="•"/>
            </a:pPr>
            <a:r>
              <a:rPr lang="en-US" dirty="0"/>
              <a:t>The CPU "executes" "conditional jumps."</a:t>
            </a:r>
          </a:p>
          <a:p>
            <a:pPr>
              <a:buFont typeface="Arial" panose="020B0604020202020204" pitchFamily="34" charset="0"/>
              <a:buChar char="•"/>
            </a:pPr>
            <a:r>
              <a:rPr lang="en-US" dirty="0"/>
              <a:t>"conditional jumps" "used by" the "ALU." This is slightly inaccurate phrasing; rather, the </a:t>
            </a:r>
            <a:r>
              <a:rPr lang="en-US" i="1" dirty="0"/>
              <a:t>results of ALU operations</a:t>
            </a:r>
            <a:r>
              <a:rPr lang="en-US" dirty="0"/>
              <a:t> (reflected in the status flags) determine whether a conditional jump is taken.</a:t>
            </a:r>
          </a:p>
          <a:p>
            <a:pPr>
              <a:buFont typeface="Arial" panose="020B0604020202020204" pitchFamily="34" charset="0"/>
              <a:buChar char="•"/>
            </a:pPr>
            <a:r>
              <a:rPr lang="en-US" b="1" dirty="0"/>
              <a:t>Conditional jumps</a:t>
            </a:r>
            <a:r>
              <a:rPr lang="en-US" dirty="0"/>
              <a:t> are instructions that allow the program's execution flow to change based on certain conditions. These conditions are often the state of the status flags. For example, "jump if zero" will cause the program to jump to a different instruction if the Zero Flag is set</a:t>
            </a:r>
            <a:r>
              <a:rPr lang="en-US" dirty="0" smtClean="0"/>
              <a:t>.</a:t>
            </a:r>
          </a:p>
          <a:p>
            <a:r>
              <a:rPr lang="en-US" b="1" dirty="0" smtClean="0"/>
              <a:t>6. Branching Logic:</a:t>
            </a:r>
            <a:endParaRPr lang="en-US" dirty="0" smtClean="0"/>
          </a:p>
          <a:p>
            <a:pPr>
              <a:buFont typeface="Arial" panose="020B0604020202020204" pitchFamily="34" charset="0"/>
              <a:buChar char="•"/>
            </a:pPr>
            <a:r>
              <a:rPr lang="en-US" dirty="0" smtClean="0"/>
              <a:t>"conditional jumps" "provide" "branching logic."</a:t>
            </a:r>
          </a:p>
          <a:p>
            <a:pPr>
              <a:buFont typeface="Arial" panose="020B0604020202020204" pitchFamily="34" charset="0"/>
              <a:buChar char="•"/>
            </a:pPr>
            <a:r>
              <a:rPr lang="en-US" b="1" dirty="0" smtClean="0"/>
              <a:t>Branching logic</a:t>
            </a:r>
            <a:r>
              <a:rPr lang="en-US" dirty="0" smtClean="0"/>
              <a:t> refers to the ability of a program to execute different sequences of instructions based on conditions. Conditional jumps are the fundamental mechanism for implementing branching logic (e.g., if-else statements, loops) in assembly language.</a:t>
            </a:r>
          </a:p>
        </p:txBody>
      </p:sp>
    </p:spTree>
    <p:extLst>
      <p:ext uri="{BB962C8B-B14F-4D97-AF65-F5344CB8AC3E}">
        <p14:creationId xmlns:p14="http://schemas.microsoft.com/office/powerpoint/2010/main" val="303581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2585323"/>
          </a:xfrm>
          <a:prstGeom prst="rect">
            <a:avLst/>
          </a:prstGeom>
        </p:spPr>
        <p:txBody>
          <a:bodyPr wrap="square">
            <a:spAutoFit/>
          </a:bodyPr>
          <a:lstStyle/>
          <a:p>
            <a:r>
              <a:rPr lang="en-US" b="1" dirty="0" smtClean="0"/>
              <a:t>In </a:t>
            </a:r>
            <a:r>
              <a:rPr lang="en-US" b="1" dirty="0"/>
              <a:t>Simple Terms:</a:t>
            </a:r>
            <a:endParaRPr lang="en-US" dirty="0"/>
          </a:p>
          <a:p>
            <a:r>
              <a:rPr lang="en-US" dirty="0"/>
              <a:t>Imagine the ALU as a calculator inside the CPU. When you perform a calculation (arithmetic or bitwise operation), the calculator not only gives you the result but also sets some little indicators (status flags) based on that result (e.g., was the result zero? was there a carry?).</a:t>
            </a:r>
          </a:p>
          <a:p>
            <a:r>
              <a:rPr lang="en-US" dirty="0"/>
              <a:t>The CPU can then look at these indicators when it encounters a "conditional jump" instruction. Based on what the indicators say, the CPU might decide to jump to a different part of the program instead of just executing the next instruction in sequence. This is how programs can make decisions and follow different paths, creating more complex and intelligent behavior.</a:t>
            </a:r>
          </a:p>
        </p:txBody>
      </p:sp>
    </p:spTree>
    <p:extLst>
      <p:ext uri="{BB962C8B-B14F-4D97-AF65-F5344CB8AC3E}">
        <p14:creationId xmlns:p14="http://schemas.microsoft.com/office/powerpoint/2010/main" val="3338517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Zero Flag (ZF)</a:t>
            </a:r>
          </a:p>
        </p:txBody>
      </p:sp>
      <p:sp>
        <p:nvSpPr>
          <p:cNvPr id="105475" name="Text Box 3"/>
          <p:cNvSpPr txBox="1">
            <a:spLocks noChangeArrowheads="1"/>
          </p:cNvSpPr>
          <p:nvPr/>
        </p:nvSpPr>
        <p:spPr bwMode="auto">
          <a:xfrm>
            <a:off x="1752600" y="2286000"/>
            <a:ext cx="5562600" cy="1600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743200" algn="l"/>
              </a:tabLst>
              <a:defRPr sz="2400">
                <a:solidFill>
                  <a:schemeClr val="tx1"/>
                </a:solidFill>
                <a:latin typeface="Times New Roman" charset="0"/>
                <a:ea typeface="ＭＳ Ｐゴシック" charset="0"/>
              </a:defRPr>
            </a:lvl1pPr>
            <a:lvl2pPr>
              <a:tabLst>
                <a:tab pos="457200" algn="l"/>
                <a:tab pos="2743200" algn="l"/>
              </a:tabLst>
              <a:defRPr sz="2400">
                <a:solidFill>
                  <a:schemeClr val="tx1"/>
                </a:solidFill>
                <a:latin typeface="Times New Roman" charset="0"/>
                <a:ea typeface="ＭＳ Ｐゴシック" charset="0"/>
              </a:defRPr>
            </a:lvl2pPr>
            <a:lvl3pPr>
              <a:tabLst>
                <a:tab pos="457200" algn="l"/>
                <a:tab pos="2743200" algn="l"/>
              </a:tabLst>
              <a:defRPr sz="2400">
                <a:solidFill>
                  <a:schemeClr val="tx1"/>
                </a:solidFill>
                <a:latin typeface="Times New Roman" charset="0"/>
                <a:ea typeface="ＭＳ Ｐゴシック" charset="0"/>
              </a:defRPr>
            </a:lvl3pPr>
            <a:lvl4pPr>
              <a:tabLst>
                <a:tab pos="457200" algn="l"/>
                <a:tab pos="2743200" algn="l"/>
              </a:tabLst>
              <a:defRPr sz="2400">
                <a:solidFill>
                  <a:schemeClr val="tx1"/>
                </a:solidFill>
                <a:latin typeface="Times New Roman" charset="0"/>
                <a:ea typeface="ＭＳ Ｐゴシック" charset="0"/>
              </a:defRPr>
            </a:lvl4pPr>
            <a:lvl5pPr>
              <a:tabLst>
                <a:tab pos="457200" algn="l"/>
                <a:tab pos="27432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32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cx,1</a:t>
            </a:r>
          </a:p>
          <a:p>
            <a:pPr>
              <a:lnSpc>
                <a:spcPct val="50000"/>
              </a:lnSpc>
              <a:spcBef>
                <a:spcPct val="50000"/>
              </a:spcBef>
            </a:pPr>
            <a:r>
              <a:rPr lang="en-US" sz="1800" b="1">
                <a:latin typeface="Courier New" charset="0"/>
              </a:rPr>
              <a:t>sub cx,1 	; CX = 0, ZF = 1</a:t>
            </a:r>
          </a:p>
          <a:p>
            <a:pPr>
              <a:lnSpc>
                <a:spcPct val="50000"/>
              </a:lnSpc>
              <a:spcBef>
                <a:spcPct val="50000"/>
              </a:spcBef>
            </a:pPr>
            <a:r>
              <a:rPr lang="en-US" sz="1800" b="1">
                <a:latin typeface="Courier New" charset="0"/>
              </a:rPr>
              <a:t>mov ax,0FFFFh</a:t>
            </a:r>
          </a:p>
          <a:p>
            <a:pPr>
              <a:lnSpc>
                <a:spcPct val="50000"/>
              </a:lnSpc>
              <a:spcBef>
                <a:spcPct val="50000"/>
              </a:spcBef>
            </a:pPr>
            <a:r>
              <a:rPr lang="en-US" sz="1800" b="1">
                <a:latin typeface="Courier New" charset="0"/>
              </a:rPr>
              <a:t>inc ax 	; AX = 0, ZF = 1</a:t>
            </a:r>
          </a:p>
          <a:p>
            <a:pPr>
              <a:lnSpc>
                <a:spcPct val="50000"/>
              </a:lnSpc>
              <a:spcBef>
                <a:spcPct val="50000"/>
              </a:spcBef>
            </a:pPr>
            <a:r>
              <a:rPr lang="en-US" sz="1800" b="1">
                <a:latin typeface="Courier New" charset="0"/>
              </a:rPr>
              <a:t>inc ax 	; AX = 1, ZF = 0</a:t>
            </a:r>
          </a:p>
        </p:txBody>
      </p:sp>
      <p:sp>
        <p:nvSpPr>
          <p:cNvPr id="105476" name="Text Box 4"/>
          <p:cNvSpPr txBox="1">
            <a:spLocks noChangeArrowheads="1"/>
          </p:cNvSpPr>
          <p:nvPr/>
        </p:nvSpPr>
        <p:spPr bwMode="auto">
          <a:xfrm>
            <a:off x="685800" y="1219200"/>
            <a:ext cx="76962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The Zero flag is set when the result of an operation produces zero in the destination operand.  </a:t>
            </a:r>
          </a:p>
        </p:txBody>
      </p:sp>
      <p:sp>
        <p:nvSpPr>
          <p:cNvPr id="105477" name="Text Box 5"/>
          <p:cNvSpPr txBox="1">
            <a:spLocks noChangeArrowheads="1"/>
          </p:cNvSpPr>
          <p:nvPr/>
        </p:nvSpPr>
        <p:spPr bwMode="auto">
          <a:xfrm>
            <a:off x="1676400" y="4419600"/>
            <a:ext cx="4572000" cy="1308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2100">
                <a:latin typeface="Arial" charset="0"/>
              </a:rPr>
              <a:t>Remember...</a:t>
            </a:r>
          </a:p>
          <a:p>
            <a:pPr>
              <a:lnSpc>
                <a:spcPct val="60000"/>
              </a:lnSpc>
              <a:spcBef>
                <a:spcPct val="50000"/>
              </a:spcBef>
              <a:buFontTx/>
              <a:buChar char="•"/>
            </a:pPr>
            <a:r>
              <a:rPr lang="en-US" sz="2100">
                <a:latin typeface="Arial" charset="0"/>
              </a:rPr>
              <a:t>A flag is </a:t>
            </a:r>
            <a:r>
              <a:rPr lang="en-US" sz="2100">
                <a:solidFill>
                  <a:schemeClr val="tx2"/>
                </a:solidFill>
                <a:latin typeface="Arial" charset="0"/>
              </a:rPr>
              <a:t>set</a:t>
            </a:r>
            <a:r>
              <a:rPr lang="en-US" sz="2100">
                <a:latin typeface="Arial" charset="0"/>
              </a:rPr>
              <a:t> when it equals 1. </a:t>
            </a:r>
          </a:p>
          <a:p>
            <a:pPr>
              <a:lnSpc>
                <a:spcPct val="60000"/>
              </a:lnSpc>
              <a:spcBef>
                <a:spcPct val="50000"/>
              </a:spcBef>
              <a:buFontTx/>
              <a:buChar char="•"/>
            </a:pPr>
            <a:r>
              <a:rPr lang="en-US" sz="2100">
                <a:latin typeface="Arial" charset="0"/>
              </a:rPr>
              <a:t>A flag is </a:t>
            </a:r>
            <a:r>
              <a:rPr lang="en-US" sz="2100">
                <a:solidFill>
                  <a:schemeClr val="tx2"/>
                </a:solidFill>
                <a:latin typeface="Arial" charset="0"/>
              </a:rPr>
              <a:t>clear</a:t>
            </a:r>
            <a:r>
              <a:rPr lang="en-US" sz="2100">
                <a:latin typeface="Arial" charset="0"/>
              </a:rPr>
              <a:t> when it equals 0.</a:t>
            </a:r>
          </a:p>
        </p:txBody>
      </p:sp>
    </p:spTree>
    <p:extLst>
      <p:ext uri="{BB962C8B-B14F-4D97-AF65-F5344CB8AC3E}">
        <p14:creationId xmlns:p14="http://schemas.microsoft.com/office/powerpoint/2010/main" val="1406124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26"/>
          <p:cNvSpPr>
            <a:spLocks noGrp="1" noChangeArrowheads="1"/>
          </p:cNvSpPr>
          <p:nvPr>
            <p:ph type="title"/>
          </p:nvPr>
        </p:nvSpPr>
        <p:spPr/>
        <p:txBody>
          <a:bodyPr/>
          <a:lstStyle/>
          <a:p>
            <a:r>
              <a:rPr lang="en-US"/>
              <a:t>Sign Flag (SF)</a:t>
            </a:r>
          </a:p>
        </p:txBody>
      </p:sp>
      <p:sp>
        <p:nvSpPr>
          <p:cNvPr id="111619" name="Text Box 1027"/>
          <p:cNvSpPr txBox="1">
            <a:spLocks noChangeArrowheads="1"/>
          </p:cNvSpPr>
          <p:nvPr/>
        </p:nvSpPr>
        <p:spPr bwMode="auto">
          <a:xfrm>
            <a:off x="1219200" y="2057400"/>
            <a:ext cx="6553200" cy="990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cx,0</a:t>
            </a:r>
          </a:p>
          <a:p>
            <a:pPr>
              <a:lnSpc>
                <a:spcPct val="50000"/>
              </a:lnSpc>
              <a:spcBef>
                <a:spcPct val="50000"/>
              </a:spcBef>
            </a:pPr>
            <a:r>
              <a:rPr lang="en-US" sz="1800" b="1">
                <a:latin typeface="Courier New" charset="0"/>
              </a:rPr>
              <a:t>sub cx,1 	; CX = -1, SF = 1</a:t>
            </a:r>
          </a:p>
          <a:p>
            <a:pPr>
              <a:lnSpc>
                <a:spcPct val="50000"/>
              </a:lnSpc>
              <a:spcBef>
                <a:spcPct val="50000"/>
              </a:spcBef>
            </a:pPr>
            <a:r>
              <a:rPr lang="en-US" sz="1800" b="1">
                <a:latin typeface="Courier New" charset="0"/>
              </a:rPr>
              <a:t>add cx,2 	; CX = 1, SF = 0</a:t>
            </a:r>
          </a:p>
        </p:txBody>
      </p:sp>
      <p:sp>
        <p:nvSpPr>
          <p:cNvPr id="111620" name="Text Box 1028"/>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Sign flag is set when the destination operand is negative. The flag is clear when the destination is positive. </a:t>
            </a:r>
          </a:p>
        </p:txBody>
      </p:sp>
      <p:grpSp>
        <p:nvGrpSpPr>
          <p:cNvPr id="111625" name="Group 1033"/>
          <p:cNvGrpSpPr>
            <a:grpSpLocks/>
          </p:cNvGrpSpPr>
          <p:nvPr/>
        </p:nvGrpSpPr>
        <p:grpSpPr bwMode="auto">
          <a:xfrm>
            <a:off x="457200" y="3352800"/>
            <a:ext cx="7315200" cy="1676400"/>
            <a:chOff x="336" y="2016"/>
            <a:chExt cx="4608" cy="1056"/>
          </a:xfrm>
        </p:grpSpPr>
        <p:sp>
          <p:nvSpPr>
            <p:cNvPr id="111623" name="Rectangle 1031"/>
            <p:cNvSpPr>
              <a:spLocks noChangeArrowheads="1"/>
            </p:cNvSpPr>
            <p:nvPr/>
          </p:nvSpPr>
          <p:spPr bwMode="auto">
            <a:xfrm>
              <a:off x="336" y="2016"/>
              <a:ext cx="4083" cy="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137160" bIns="137160">
              <a:spAutoFit/>
            </a:bodyPr>
            <a:lstStyle/>
            <a:p>
              <a:pPr>
                <a:spcBef>
                  <a:spcPct val="50000"/>
                </a:spcBef>
              </a:pPr>
              <a:r>
                <a:rPr lang="en-US"/>
                <a:t>The sign flag is a copy of the destination's highest bit:</a:t>
              </a:r>
            </a:p>
          </p:txBody>
        </p:sp>
        <p:sp>
          <p:nvSpPr>
            <p:cNvPr id="111624" name="Text Box 1032"/>
            <p:cNvSpPr txBox="1">
              <a:spLocks noChangeArrowheads="1"/>
            </p:cNvSpPr>
            <p:nvPr/>
          </p:nvSpPr>
          <p:spPr bwMode="auto">
            <a:xfrm>
              <a:off x="816" y="2448"/>
              <a:ext cx="4128" cy="62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al,0</a:t>
              </a:r>
            </a:p>
            <a:p>
              <a:pPr>
                <a:lnSpc>
                  <a:spcPct val="50000"/>
                </a:lnSpc>
                <a:spcBef>
                  <a:spcPct val="50000"/>
                </a:spcBef>
              </a:pPr>
              <a:r>
                <a:rPr lang="en-US" sz="1800" b="1">
                  <a:latin typeface="Courier New" charset="0"/>
                </a:rPr>
                <a:t>sub al,1            ; AL = 11111111b, SF = 1</a:t>
              </a:r>
            </a:p>
            <a:p>
              <a:pPr>
                <a:lnSpc>
                  <a:spcPct val="50000"/>
                </a:lnSpc>
                <a:spcBef>
                  <a:spcPct val="50000"/>
                </a:spcBef>
              </a:pPr>
              <a:r>
                <a:rPr lang="en-US" sz="1800" b="1">
                  <a:latin typeface="Courier New" charset="0"/>
                </a:rPr>
                <a:t>add al,2            ; AL = 00000001b, SF = 0</a:t>
              </a:r>
            </a:p>
          </p:txBody>
        </p:sp>
      </p:grpSp>
    </p:spTree>
    <p:extLst>
      <p:ext uri="{BB962C8B-B14F-4D97-AF65-F5344CB8AC3E}">
        <p14:creationId xmlns:p14="http://schemas.microsoft.com/office/powerpoint/2010/main" val="226902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1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t>Signed and Unsigned Integers</a:t>
            </a:r>
            <a:br>
              <a:rPr lang="en-US"/>
            </a:br>
            <a:r>
              <a:rPr lang="en-US"/>
              <a:t>A Hardware Viewpoint</a:t>
            </a:r>
          </a:p>
        </p:txBody>
      </p:sp>
      <p:sp>
        <p:nvSpPr>
          <p:cNvPr id="168963" name="Rectangle 3"/>
          <p:cNvSpPr>
            <a:spLocks noGrp="1" noChangeArrowheads="1"/>
          </p:cNvSpPr>
          <p:nvPr>
            <p:ph idx="1"/>
          </p:nvPr>
        </p:nvSpPr>
        <p:spPr/>
        <p:txBody>
          <a:bodyPr/>
          <a:lstStyle/>
          <a:p>
            <a:endParaRPr lang="en-US"/>
          </a:p>
          <a:p>
            <a:r>
              <a:rPr lang="en-US"/>
              <a:t>All CPU instructions operate exactly the same on signed and unsigned integers</a:t>
            </a:r>
          </a:p>
          <a:p>
            <a:endParaRPr lang="en-US"/>
          </a:p>
          <a:p>
            <a:r>
              <a:rPr lang="en-US"/>
              <a:t>The CPU cannot distinguish between signed and unsigned integers</a:t>
            </a:r>
          </a:p>
          <a:p>
            <a:endParaRPr lang="en-US"/>
          </a:p>
          <a:p>
            <a:r>
              <a:rPr lang="en-US"/>
              <a:t>YOU, the programmer, are solely responsible for using the correct data type with each instruction</a:t>
            </a:r>
          </a:p>
        </p:txBody>
      </p:sp>
    </p:spTree>
    <p:extLst>
      <p:ext uri="{BB962C8B-B14F-4D97-AF65-F5344CB8AC3E}">
        <p14:creationId xmlns:p14="http://schemas.microsoft.com/office/powerpoint/2010/main" val="399809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a:t>Overflow and Carry Flags</a:t>
            </a:r>
            <a:br>
              <a:rPr lang="en-US"/>
            </a:br>
            <a:r>
              <a:rPr lang="en-US"/>
              <a:t>A Hardware Viewpoint</a:t>
            </a:r>
          </a:p>
        </p:txBody>
      </p:sp>
      <p:sp>
        <p:nvSpPr>
          <p:cNvPr id="169987" name="Rectangle 3"/>
          <p:cNvSpPr>
            <a:spLocks noGrp="1" noChangeArrowheads="1"/>
          </p:cNvSpPr>
          <p:nvPr>
            <p:ph idx="1"/>
          </p:nvPr>
        </p:nvSpPr>
        <p:spPr/>
        <p:txBody>
          <a:bodyPr/>
          <a:lstStyle/>
          <a:p>
            <a:r>
              <a:rPr lang="en-US"/>
              <a:t>How the </a:t>
            </a:r>
            <a:r>
              <a:rPr lang="en-US">
                <a:solidFill>
                  <a:schemeClr val="tx2"/>
                </a:solidFill>
              </a:rPr>
              <a:t>ADD</a:t>
            </a:r>
            <a:r>
              <a:rPr lang="en-US"/>
              <a:t> instruction modifies OF and CF:</a:t>
            </a:r>
          </a:p>
          <a:p>
            <a:pPr lvl="1"/>
            <a:r>
              <a:rPr lang="en-US"/>
              <a:t>OF  =  (carry out of the MSB) XOR (carry into the MSB)</a:t>
            </a:r>
          </a:p>
          <a:p>
            <a:pPr lvl="1"/>
            <a:r>
              <a:rPr lang="en-US"/>
              <a:t>CF  =  (carry out of the MSB)</a:t>
            </a:r>
          </a:p>
          <a:p>
            <a:pPr>
              <a:spcBef>
                <a:spcPct val="100000"/>
              </a:spcBef>
            </a:pPr>
            <a:r>
              <a:rPr lang="en-US"/>
              <a:t>How the </a:t>
            </a:r>
            <a:r>
              <a:rPr lang="en-US">
                <a:solidFill>
                  <a:schemeClr val="tx2"/>
                </a:solidFill>
              </a:rPr>
              <a:t>SUB</a:t>
            </a:r>
            <a:r>
              <a:rPr lang="en-US"/>
              <a:t> instruction modifies OF and CF:</a:t>
            </a:r>
          </a:p>
          <a:p>
            <a:pPr lvl="1"/>
            <a:r>
              <a:rPr lang="en-US"/>
              <a:t>NEG the source and ADD it to the destination</a:t>
            </a:r>
          </a:p>
          <a:p>
            <a:pPr lvl="1"/>
            <a:r>
              <a:rPr lang="en-US"/>
              <a:t>OF  =  (carry out of the MSB) XOR (carry into the MSB)</a:t>
            </a:r>
          </a:p>
          <a:p>
            <a:pPr lvl="1"/>
            <a:r>
              <a:rPr lang="en-US"/>
              <a:t>CF  = INVERT (carry out of the MSB)</a:t>
            </a:r>
          </a:p>
        </p:txBody>
      </p:sp>
      <p:sp>
        <p:nvSpPr>
          <p:cNvPr id="169989" name="Text Box 5"/>
          <p:cNvSpPr txBox="1">
            <a:spLocks noChangeArrowheads="1"/>
          </p:cNvSpPr>
          <p:nvPr/>
        </p:nvSpPr>
        <p:spPr bwMode="auto">
          <a:xfrm>
            <a:off x="4495800" y="4953000"/>
            <a:ext cx="4114800" cy="1114425"/>
          </a:xfrm>
          <a:prstGeom prst="rect">
            <a:avLst/>
          </a:prstGeom>
          <a:noFill/>
          <a:ln w="9525">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r>
              <a:rPr lang="en-US" sz="1600"/>
              <a:t> MSB = Most Significant Bit (high-order bit)</a:t>
            </a:r>
          </a:p>
          <a:p>
            <a:pPr>
              <a:spcBef>
                <a:spcPct val="20000"/>
              </a:spcBef>
            </a:pPr>
            <a:r>
              <a:rPr lang="en-US" sz="1600"/>
              <a:t> XOR = eXclusive-OR operation</a:t>
            </a:r>
          </a:p>
          <a:p>
            <a:pPr>
              <a:spcBef>
                <a:spcPct val="20000"/>
              </a:spcBef>
            </a:pPr>
            <a:r>
              <a:rPr lang="en-US" sz="1600"/>
              <a:t> NEG = Negate (same as SUB  0,operand )</a:t>
            </a:r>
          </a:p>
        </p:txBody>
      </p:sp>
    </p:spTree>
    <p:extLst>
      <p:ext uri="{BB962C8B-B14F-4D97-AF65-F5344CB8AC3E}">
        <p14:creationId xmlns:p14="http://schemas.microsoft.com/office/powerpoint/2010/main" val="4156251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Carry Flag (CF)</a:t>
            </a:r>
          </a:p>
        </p:txBody>
      </p:sp>
      <p:sp>
        <p:nvSpPr>
          <p:cNvPr id="112643" name="Rectangle 3"/>
          <p:cNvSpPr>
            <a:spLocks noGrp="1" noChangeArrowheads="1"/>
          </p:cNvSpPr>
          <p:nvPr>
            <p:ph idx="1"/>
          </p:nvPr>
        </p:nvSpPr>
        <p:spPr/>
        <p:txBody>
          <a:bodyPr/>
          <a:lstStyle/>
          <a:p>
            <a:pPr marL="0" indent="0">
              <a:lnSpc>
                <a:spcPct val="110000"/>
              </a:lnSpc>
              <a:buFontTx/>
              <a:buNone/>
            </a:pPr>
            <a:r>
              <a:rPr lang="en-US" sz="2000"/>
              <a:t>The Carry flag is set when the result of an operation generates an </a:t>
            </a:r>
            <a:r>
              <a:rPr lang="en-US" sz="2000">
                <a:solidFill>
                  <a:schemeClr val="tx2"/>
                </a:solidFill>
              </a:rPr>
              <a:t>unsigned</a:t>
            </a:r>
            <a:r>
              <a:rPr lang="en-US" sz="2000"/>
              <a:t> value that is out of range (too big or too small for the destination operand).</a:t>
            </a:r>
          </a:p>
        </p:txBody>
      </p:sp>
      <p:sp>
        <p:nvSpPr>
          <p:cNvPr id="112644" name="Text Box 4"/>
          <p:cNvSpPr txBox="1">
            <a:spLocks noChangeArrowheads="1"/>
          </p:cNvSpPr>
          <p:nvPr/>
        </p:nvSpPr>
        <p:spPr bwMode="auto">
          <a:xfrm>
            <a:off x="1066800" y="2514600"/>
            <a:ext cx="6858000" cy="2133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al,0FFh</a:t>
            </a:r>
          </a:p>
          <a:p>
            <a:pPr>
              <a:lnSpc>
                <a:spcPct val="50000"/>
              </a:lnSpc>
              <a:spcBef>
                <a:spcPct val="50000"/>
              </a:spcBef>
            </a:pPr>
            <a:r>
              <a:rPr lang="en-US" sz="1800" b="1">
                <a:latin typeface="Courier New" charset="0"/>
              </a:rPr>
              <a:t>add al,1	; CF = 1, AL = 00</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 Try to go below zero:</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al,0</a:t>
            </a:r>
          </a:p>
          <a:p>
            <a:pPr>
              <a:lnSpc>
                <a:spcPct val="50000"/>
              </a:lnSpc>
              <a:spcBef>
                <a:spcPct val="50000"/>
              </a:spcBef>
            </a:pPr>
            <a:r>
              <a:rPr lang="en-US" sz="1800" b="1">
                <a:latin typeface="Courier New" charset="0"/>
              </a:rPr>
              <a:t>sub al,1	; CF = 1, AL = FF</a:t>
            </a:r>
          </a:p>
        </p:txBody>
      </p:sp>
    </p:spTree>
    <p:extLst>
      <p:ext uri="{BB962C8B-B14F-4D97-AF65-F5344CB8AC3E}">
        <p14:creationId xmlns:p14="http://schemas.microsoft.com/office/powerpoint/2010/main" val="2734919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Operand Types</a:t>
            </a:r>
          </a:p>
        </p:txBody>
      </p:sp>
      <p:sp>
        <p:nvSpPr>
          <p:cNvPr id="164867" name="Rectangle 3"/>
          <p:cNvSpPr>
            <a:spLocks noGrp="1" noChangeArrowheads="1"/>
          </p:cNvSpPr>
          <p:nvPr>
            <p:ph idx="1"/>
          </p:nvPr>
        </p:nvSpPr>
        <p:spPr/>
        <p:txBody>
          <a:bodyPr>
            <a:normAutofit/>
          </a:bodyPr>
          <a:lstStyle/>
          <a:p>
            <a:pPr>
              <a:spcBef>
                <a:spcPts val="1776"/>
              </a:spcBef>
            </a:pPr>
            <a:r>
              <a:rPr lang="en-US" sz="2800" dirty="0"/>
              <a:t>Three basic types of operands:</a:t>
            </a:r>
          </a:p>
          <a:p>
            <a:pPr lvl="1">
              <a:spcBef>
                <a:spcPts val="1776"/>
              </a:spcBef>
            </a:pPr>
            <a:r>
              <a:rPr lang="en-US" sz="2400" dirty="0"/>
              <a:t>Immediate – a constant integer (8, 16, or 32 bits)</a:t>
            </a:r>
          </a:p>
          <a:p>
            <a:pPr lvl="2">
              <a:spcBef>
                <a:spcPts val="1776"/>
              </a:spcBef>
            </a:pPr>
            <a:r>
              <a:rPr lang="en-US" sz="2000" dirty="0"/>
              <a:t>value is encoded within the instruction</a:t>
            </a:r>
          </a:p>
          <a:p>
            <a:pPr lvl="1">
              <a:spcBef>
                <a:spcPts val="1776"/>
              </a:spcBef>
            </a:pPr>
            <a:r>
              <a:rPr lang="en-US" sz="2400" dirty="0"/>
              <a:t>Register – the name of a register</a:t>
            </a:r>
          </a:p>
          <a:p>
            <a:pPr lvl="2">
              <a:spcBef>
                <a:spcPts val="1776"/>
              </a:spcBef>
            </a:pPr>
            <a:r>
              <a:rPr lang="en-US" sz="2000" dirty="0"/>
              <a:t>register name is converted to a number and encoded within the instruction</a:t>
            </a:r>
          </a:p>
          <a:p>
            <a:pPr lvl="1">
              <a:spcBef>
                <a:spcPts val="1776"/>
              </a:spcBef>
            </a:pPr>
            <a:r>
              <a:rPr lang="en-US" sz="2400" dirty="0"/>
              <a:t>Memory – reference to a location in memory</a:t>
            </a:r>
          </a:p>
          <a:p>
            <a:pPr lvl="2">
              <a:spcBef>
                <a:spcPts val="1776"/>
              </a:spcBef>
            </a:pPr>
            <a:r>
              <a:rPr lang="en-US" sz="2000" dirty="0"/>
              <a:t>memory address is encoded within the instruction, or a register holds the address of a memory location</a:t>
            </a:r>
          </a:p>
        </p:txBody>
      </p:sp>
    </p:spTree>
    <p:extLst>
      <p:ext uri="{BB962C8B-B14F-4D97-AF65-F5344CB8AC3E}">
        <p14:creationId xmlns:p14="http://schemas.microsoft.com/office/powerpoint/2010/main" val="2595671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smtClean="0"/>
              <a:t>Drill . </a:t>
            </a:r>
            <a:r>
              <a:rPr lang="en-US" dirty="0"/>
              <a:t>. .</a:t>
            </a:r>
          </a:p>
        </p:txBody>
      </p:sp>
      <p:sp>
        <p:nvSpPr>
          <p:cNvPr id="106499" name="Text Box 3"/>
          <p:cNvSpPr txBox="1">
            <a:spLocks noChangeArrowheads="1"/>
          </p:cNvSpPr>
          <p:nvPr/>
        </p:nvSpPr>
        <p:spPr bwMode="auto">
          <a:xfrm>
            <a:off x="1066800" y="2209800"/>
            <a:ext cx="6934200" cy="2743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err="1">
                <a:latin typeface="Courier New" charset="0"/>
              </a:rPr>
              <a:t>mov</a:t>
            </a:r>
            <a:r>
              <a:rPr lang="en-US" sz="1800" b="1" dirty="0">
                <a:latin typeface="Courier New" charset="0"/>
              </a:rPr>
              <a:t> ax,00FFh</a:t>
            </a:r>
          </a:p>
          <a:p>
            <a:pPr>
              <a:lnSpc>
                <a:spcPct val="50000"/>
              </a:lnSpc>
              <a:spcBef>
                <a:spcPct val="50000"/>
              </a:spcBef>
            </a:pPr>
            <a:r>
              <a:rPr lang="en-US" sz="1800" b="1" dirty="0">
                <a:latin typeface="Courier New" charset="0"/>
              </a:rPr>
              <a:t>add ax,1	; AX=       SF=  ZF=  CF=</a:t>
            </a:r>
          </a:p>
          <a:p>
            <a:pPr>
              <a:lnSpc>
                <a:spcPct val="50000"/>
              </a:lnSpc>
              <a:spcBef>
                <a:spcPct val="50000"/>
              </a:spcBef>
            </a:pPr>
            <a:r>
              <a:rPr lang="en-US" sz="1800" b="1" dirty="0">
                <a:latin typeface="Courier New" charset="0"/>
              </a:rPr>
              <a:t>sub ax,1	; AX=       SF=  ZF=  CF=</a:t>
            </a:r>
          </a:p>
          <a:p>
            <a:pPr>
              <a:lnSpc>
                <a:spcPct val="50000"/>
              </a:lnSpc>
              <a:spcBef>
                <a:spcPct val="50000"/>
              </a:spcBef>
            </a:pPr>
            <a:r>
              <a:rPr lang="en-US" sz="1800" b="1" dirty="0">
                <a:latin typeface="Courier New" charset="0"/>
              </a:rPr>
              <a:t>add al,1	; AL=       SF=  ZF=  CF=</a:t>
            </a:r>
          </a:p>
          <a:p>
            <a:pPr>
              <a:lnSpc>
                <a:spcPct val="50000"/>
              </a:lnSpc>
              <a:spcBef>
                <a:spcPct val="50000"/>
              </a:spcBef>
            </a:pPr>
            <a:r>
              <a:rPr lang="en-US" sz="1800" b="1" dirty="0" err="1">
                <a:latin typeface="Courier New" charset="0"/>
              </a:rPr>
              <a:t>mov</a:t>
            </a:r>
            <a:r>
              <a:rPr lang="en-US" sz="1800" b="1" dirty="0">
                <a:latin typeface="Courier New" charset="0"/>
              </a:rPr>
              <a:t> bh,6Ch</a:t>
            </a:r>
          </a:p>
          <a:p>
            <a:pPr>
              <a:lnSpc>
                <a:spcPct val="50000"/>
              </a:lnSpc>
              <a:spcBef>
                <a:spcPct val="50000"/>
              </a:spcBef>
            </a:pPr>
            <a:r>
              <a:rPr lang="en-US" sz="1800" b="1" dirty="0">
                <a:latin typeface="Courier New" charset="0"/>
              </a:rPr>
              <a:t>add bh,95h	; BH=       SF=  ZF=  CF=</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err="1">
                <a:latin typeface="Courier New" charset="0"/>
              </a:rPr>
              <a:t>mov</a:t>
            </a:r>
            <a:r>
              <a:rPr lang="en-US" sz="1800" b="1" dirty="0">
                <a:latin typeface="Courier New" charset="0"/>
              </a:rPr>
              <a:t> al,2</a:t>
            </a:r>
          </a:p>
          <a:p>
            <a:pPr>
              <a:lnSpc>
                <a:spcPct val="50000"/>
              </a:lnSpc>
              <a:spcBef>
                <a:spcPct val="50000"/>
              </a:spcBef>
            </a:pPr>
            <a:r>
              <a:rPr lang="en-US" sz="1800" b="1" dirty="0">
                <a:latin typeface="Courier New" charset="0"/>
              </a:rPr>
              <a:t>sub al,3	; AL=       SF=  ZF=  CF=</a:t>
            </a:r>
          </a:p>
        </p:txBody>
      </p:sp>
      <p:sp>
        <p:nvSpPr>
          <p:cNvPr id="106500"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For each of the following marked entries, show the values of the destination operand and the Sign, Zero, and Carry flags:</a:t>
            </a:r>
          </a:p>
        </p:txBody>
      </p:sp>
      <p:sp>
        <p:nvSpPr>
          <p:cNvPr id="106501" name="Text Box 5"/>
          <p:cNvSpPr txBox="1">
            <a:spLocks noChangeArrowheads="1"/>
          </p:cNvSpPr>
          <p:nvPr/>
        </p:nvSpPr>
        <p:spPr bwMode="auto">
          <a:xfrm>
            <a:off x="4648200" y="2209800"/>
            <a:ext cx="3657600" cy="274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0100h     0    0    0</a:t>
            </a:r>
          </a:p>
          <a:p>
            <a:pPr>
              <a:lnSpc>
                <a:spcPct val="50000"/>
              </a:lnSpc>
              <a:spcBef>
                <a:spcPct val="50000"/>
              </a:spcBef>
            </a:pPr>
            <a:r>
              <a:rPr lang="en-US" sz="1800" b="1">
                <a:solidFill>
                  <a:schemeClr val="tx2"/>
                </a:solidFill>
                <a:latin typeface="Courier New" charset="0"/>
              </a:rPr>
              <a:t>00FFh     0    0    0</a:t>
            </a:r>
          </a:p>
          <a:p>
            <a:pPr>
              <a:lnSpc>
                <a:spcPct val="50000"/>
              </a:lnSpc>
              <a:spcBef>
                <a:spcPct val="50000"/>
              </a:spcBef>
            </a:pPr>
            <a:r>
              <a:rPr lang="en-US" sz="1800" b="1">
                <a:solidFill>
                  <a:schemeClr val="tx2"/>
                </a:solidFill>
                <a:latin typeface="Courier New" charset="0"/>
              </a:rPr>
              <a:t>00h       0    1    1</a:t>
            </a: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01h       0    0    1</a:t>
            </a: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FFh       1    0    1</a:t>
            </a:r>
          </a:p>
          <a:p>
            <a:pPr>
              <a:lnSpc>
                <a:spcPct val="50000"/>
              </a:lnSpc>
              <a:spcBef>
                <a:spcPct val="50000"/>
              </a:spcBef>
            </a:pPr>
            <a:endParaRPr lang="en-US" sz="1800" b="1">
              <a:solidFill>
                <a:schemeClr val="tx2"/>
              </a:solidFill>
              <a:latin typeface="Courier New" charset="0"/>
            </a:endParaRPr>
          </a:p>
        </p:txBody>
      </p:sp>
    </p:spTree>
    <p:extLst>
      <p:ext uri="{BB962C8B-B14F-4D97-AF65-F5344CB8AC3E}">
        <p14:creationId xmlns:p14="http://schemas.microsoft.com/office/powerpoint/2010/main" val="3353052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Overflow Flag (OF)</a:t>
            </a:r>
          </a:p>
        </p:txBody>
      </p:sp>
      <p:sp>
        <p:nvSpPr>
          <p:cNvPr id="113667" name="Rectangle 3"/>
          <p:cNvSpPr>
            <a:spLocks noGrp="1" noChangeArrowheads="1"/>
          </p:cNvSpPr>
          <p:nvPr>
            <p:ph idx="1"/>
          </p:nvPr>
        </p:nvSpPr>
        <p:spPr/>
        <p:txBody>
          <a:bodyPr/>
          <a:lstStyle/>
          <a:p>
            <a:pPr marL="0" indent="0">
              <a:buFontTx/>
              <a:buNone/>
            </a:pPr>
            <a:r>
              <a:rPr lang="en-US" sz="2000"/>
              <a:t>The Overflow flag is set when the signed result of an operation is invalid or out of range.</a:t>
            </a:r>
          </a:p>
        </p:txBody>
      </p:sp>
      <p:sp>
        <p:nvSpPr>
          <p:cNvPr id="113668" name="Text Box 4"/>
          <p:cNvSpPr txBox="1">
            <a:spLocks noChangeArrowheads="1"/>
          </p:cNvSpPr>
          <p:nvPr/>
        </p:nvSpPr>
        <p:spPr bwMode="auto">
          <a:xfrm>
            <a:off x="1219200" y="2133600"/>
            <a:ext cx="6553200" cy="2057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200400" algn="l"/>
              </a:tabLst>
              <a:defRPr sz="2400">
                <a:solidFill>
                  <a:schemeClr val="tx1"/>
                </a:solidFill>
                <a:latin typeface="Times New Roman" charset="0"/>
                <a:ea typeface="ＭＳ Ｐゴシック" charset="0"/>
              </a:defRPr>
            </a:lvl1pPr>
            <a:lvl2pPr>
              <a:tabLst>
                <a:tab pos="457200" algn="l"/>
                <a:tab pos="3200400" algn="l"/>
              </a:tabLst>
              <a:defRPr sz="2400">
                <a:solidFill>
                  <a:schemeClr val="tx1"/>
                </a:solidFill>
                <a:latin typeface="Times New Roman" charset="0"/>
                <a:ea typeface="ＭＳ Ｐゴシック" charset="0"/>
              </a:defRPr>
            </a:lvl2pPr>
            <a:lvl3pPr>
              <a:tabLst>
                <a:tab pos="457200" algn="l"/>
                <a:tab pos="3200400" algn="l"/>
              </a:tabLst>
              <a:defRPr sz="2400">
                <a:solidFill>
                  <a:schemeClr val="tx1"/>
                </a:solidFill>
                <a:latin typeface="Times New Roman" charset="0"/>
                <a:ea typeface="ＭＳ Ｐゴシック" charset="0"/>
              </a:defRPr>
            </a:lvl3pPr>
            <a:lvl4pPr>
              <a:tabLst>
                <a:tab pos="457200" algn="l"/>
                <a:tab pos="3200400" algn="l"/>
              </a:tabLst>
              <a:defRPr sz="2400">
                <a:solidFill>
                  <a:schemeClr val="tx1"/>
                </a:solidFill>
                <a:latin typeface="Times New Roman" charset="0"/>
                <a:ea typeface="ＭＳ Ｐゴシック" charset="0"/>
              </a:defRPr>
            </a:lvl4pPr>
            <a:lvl5pPr>
              <a:tabLst>
                <a:tab pos="457200" algn="l"/>
                <a:tab pos="32004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 Example 1</a:t>
            </a:r>
          </a:p>
          <a:p>
            <a:pPr>
              <a:lnSpc>
                <a:spcPct val="50000"/>
              </a:lnSpc>
              <a:spcBef>
                <a:spcPct val="50000"/>
              </a:spcBef>
            </a:pPr>
            <a:r>
              <a:rPr lang="en-US" sz="1800" b="1">
                <a:latin typeface="Courier New" charset="0"/>
              </a:rPr>
              <a:t>mov al,+127</a:t>
            </a:r>
          </a:p>
          <a:p>
            <a:pPr>
              <a:lnSpc>
                <a:spcPct val="50000"/>
              </a:lnSpc>
              <a:spcBef>
                <a:spcPct val="50000"/>
              </a:spcBef>
            </a:pPr>
            <a:r>
              <a:rPr lang="en-US" sz="1800" b="1">
                <a:latin typeface="Courier New" charset="0"/>
              </a:rPr>
              <a:t>add al,1	; OF = 1,   AL = ??</a:t>
            </a:r>
          </a:p>
          <a:p>
            <a:pPr>
              <a:lnSpc>
                <a:spcPct val="50000"/>
              </a:lnSpc>
              <a:spcBef>
                <a:spcPct val="50000"/>
              </a:spcBef>
            </a:pPr>
            <a:endParaRPr lang="en-US" sz="1800" b="1">
              <a:latin typeface="Courier New" charset="0"/>
            </a:endParaRPr>
          </a:p>
          <a:p>
            <a:pPr>
              <a:lnSpc>
                <a:spcPct val="50000"/>
              </a:lnSpc>
              <a:spcBef>
                <a:spcPct val="50000"/>
              </a:spcBef>
            </a:pPr>
            <a:r>
              <a:rPr lang="en-US" sz="1800" b="1">
                <a:solidFill>
                  <a:schemeClr val="tx2"/>
                </a:solidFill>
                <a:latin typeface="Courier New" charset="0"/>
              </a:rPr>
              <a:t>; Example 2</a:t>
            </a:r>
          </a:p>
          <a:p>
            <a:pPr>
              <a:lnSpc>
                <a:spcPct val="50000"/>
              </a:lnSpc>
              <a:spcBef>
                <a:spcPct val="50000"/>
              </a:spcBef>
            </a:pPr>
            <a:r>
              <a:rPr lang="en-US" sz="1800" b="1">
                <a:latin typeface="Courier New" charset="0"/>
              </a:rPr>
              <a:t>mov al,7Fh	; OF = 1,   AL = 80h</a:t>
            </a:r>
          </a:p>
          <a:p>
            <a:pPr>
              <a:lnSpc>
                <a:spcPct val="50000"/>
              </a:lnSpc>
              <a:spcBef>
                <a:spcPct val="50000"/>
              </a:spcBef>
            </a:pPr>
            <a:r>
              <a:rPr lang="en-US" sz="1800" b="1">
                <a:latin typeface="Courier New" charset="0"/>
              </a:rPr>
              <a:t>add al,1</a:t>
            </a:r>
          </a:p>
        </p:txBody>
      </p:sp>
      <p:sp>
        <p:nvSpPr>
          <p:cNvPr id="113669" name="Text Box 5"/>
          <p:cNvSpPr txBox="1">
            <a:spLocks noChangeArrowheads="1"/>
          </p:cNvSpPr>
          <p:nvPr/>
        </p:nvSpPr>
        <p:spPr bwMode="auto">
          <a:xfrm>
            <a:off x="762000" y="4419600"/>
            <a:ext cx="7848600" cy="1235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two examples are identical at the binary level because 7Fh equals +127. To determine the value of the destination operand, it is often easier to calculate in hexadecimal.</a:t>
            </a:r>
          </a:p>
        </p:txBody>
      </p:sp>
    </p:spTree>
    <p:extLst>
      <p:ext uri="{BB962C8B-B14F-4D97-AF65-F5344CB8AC3E}">
        <p14:creationId xmlns:p14="http://schemas.microsoft.com/office/powerpoint/2010/main" val="2492960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A Rule of Thumb</a:t>
            </a:r>
          </a:p>
        </p:txBody>
      </p:sp>
      <p:sp>
        <p:nvSpPr>
          <p:cNvPr id="114691" name="Rectangle 3"/>
          <p:cNvSpPr>
            <a:spLocks noGrp="1" noChangeArrowheads="1"/>
          </p:cNvSpPr>
          <p:nvPr>
            <p:ph idx="1"/>
          </p:nvPr>
        </p:nvSpPr>
        <p:spPr/>
        <p:txBody>
          <a:bodyPr>
            <a:normAutofit/>
          </a:bodyPr>
          <a:lstStyle/>
          <a:p>
            <a:r>
              <a:rPr lang="en-US" dirty="0"/>
              <a:t>When adding two integers, remember that the Overflow flag is only set when . . .</a:t>
            </a:r>
          </a:p>
          <a:p>
            <a:pPr lvl="1"/>
            <a:r>
              <a:rPr lang="en-US" dirty="0"/>
              <a:t>Two positive operands are added and their sum is negative</a:t>
            </a:r>
          </a:p>
          <a:p>
            <a:pPr lvl="1"/>
            <a:r>
              <a:rPr lang="en-US" dirty="0"/>
              <a:t>Two negative operands are added and their sum is positive</a:t>
            </a:r>
          </a:p>
        </p:txBody>
      </p:sp>
      <p:sp>
        <p:nvSpPr>
          <p:cNvPr id="114692" name="Text Box 4"/>
          <p:cNvSpPr txBox="1">
            <a:spLocks noChangeArrowheads="1"/>
          </p:cNvSpPr>
          <p:nvPr/>
        </p:nvSpPr>
        <p:spPr bwMode="auto">
          <a:xfrm>
            <a:off x="1066800" y="3733800"/>
            <a:ext cx="6934200" cy="1981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80000"/>
              </a:lnSpc>
              <a:spcBef>
                <a:spcPct val="50000"/>
              </a:spcBef>
            </a:pPr>
            <a:r>
              <a:rPr lang="en-US" sz="1800" b="1">
                <a:latin typeface="Courier New" charset="0"/>
              </a:rPr>
              <a:t>What will be the values of the Overflow flag?</a:t>
            </a:r>
          </a:p>
          <a:p>
            <a:pPr>
              <a:lnSpc>
                <a:spcPct val="50000"/>
              </a:lnSpc>
              <a:spcBef>
                <a:spcPct val="50000"/>
              </a:spcBef>
            </a:pPr>
            <a:r>
              <a:rPr lang="en-US" sz="1800" b="1">
                <a:latin typeface="Courier New" charset="0"/>
              </a:rPr>
              <a:t>	mov al,80h</a:t>
            </a:r>
          </a:p>
          <a:p>
            <a:pPr>
              <a:lnSpc>
                <a:spcPct val="50000"/>
              </a:lnSpc>
              <a:spcBef>
                <a:spcPct val="50000"/>
              </a:spcBef>
            </a:pPr>
            <a:r>
              <a:rPr lang="en-US" sz="1800" b="1">
                <a:latin typeface="Courier New" charset="0"/>
              </a:rPr>
              <a:t>	add al,92h	; OF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	mov al,-2</a:t>
            </a:r>
          </a:p>
          <a:p>
            <a:pPr>
              <a:lnSpc>
                <a:spcPct val="50000"/>
              </a:lnSpc>
              <a:spcBef>
                <a:spcPct val="50000"/>
              </a:spcBef>
            </a:pPr>
            <a:r>
              <a:rPr lang="en-US" sz="1800" b="1">
                <a:latin typeface="Courier New" charset="0"/>
              </a:rPr>
              <a:t>	add al,+127	; OF =</a:t>
            </a:r>
          </a:p>
        </p:txBody>
      </p:sp>
      <p:sp>
        <p:nvSpPr>
          <p:cNvPr id="114694" name="Text Box 6"/>
          <p:cNvSpPr txBox="1">
            <a:spLocks noChangeArrowheads="1"/>
          </p:cNvSpPr>
          <p:nvPr/>
        </p:nvSpPr>
        <p:spPr bwMode="auto">
          <a:xfrm>
            <a:off x="5715000" y="4371975"/>
            <a:ext cx="838200"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1</a:t>
            </a: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endParaRPr lang="en-US" sz="1800" b="1">
              <a:solidFill>
                <a:schemeClr val="tx2"/>
              </a:solidFill>
              <a:latin typeface="Courier New" charset="0"/>
            </a:endParaRPr>
          </a:p>
          <a:p>
            <a:pPr>
              <a:lnSpc>
                <a:spcPct val="50000"/>
              </a:lnSpc>
              <a:spcBef>
                <a:spcPct val="50000"/>
              </a:spcBef>
            </a:pPr>
            <a:r>
              <a:rPr lang="en-US" sz="1800" b="1">
                <a:solidFill>
                  <a:schemeClr val="tx2"/>
                </a:solidFill>
                <a:latin typeface="Courier New" charset="0"/>
              </a:rPr>
              <a:t>0</a:t>
            </a:r>
          </a:p>
        </p:txBody>
      </p:sp>
    </p:spTree>
    <p:extLst>
      <p:ext uri="{BB962C8B-B14F-4D97-AF65-F5344CB8AC3E}">
        <p14:creationId xmlns:p14="http://schemas.microsoft.com/office/powerpoint/2010/main" val="933577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autoUpdateAnimBg="0"/>
      <p:bldP spid="11469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smtClean="0"/>
              <a:t>Drill . </a:t>
            </a:r>
            <a:r>
              <a:rPr lang="en-US" dirty="0"/>
              <a:t>. .</a:t>
            </a:r>
          </a:p>
        </p:txBody>
      </p:sp>
      <p:sp>
        <p:nvSpPr>
          <p:cNvPr id="107523" name="Text Box 3"/>
          <p:cNvSpPr txBox="1">
            <a:spLocks noChangeArrowheads="1"/>
          </p:cNvSpPr>
          <p:nvPr/>
        </p:nvSpPr>
        <p:spPr bwMode="auto">
          <a:xfrm>
            <a:off x="1524000" y="2057400"/>
            <a:ext cx="5791200" cy="3429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743200" algn="l"/>
                <a:tab pos="4229100" algn="l"/>
              </a:tabLst>
              <a:defRPr sz="2400">
                <a:solidFill>
                  <a:schemeClr val="tx1"/>
                </a:solidFill>
                <a:latin typeface="Times New Roman" charset="0"/>
                <a:ea typeface="ＭＳ Ｐゴシック" charset="0"/>
              </a:defRPr>
            </a:lvl1pPr>
            <a:lvl2pPr>
              <a:tabLst>
                <a:tab pos="457200" algn="l"/>
                <a:tab pos="2743200" algn="l"/>
                <a:tab pos="4229100" algn="l"/>
              </a:tabLst>
              <a:defRPr sz="2400">
                <a:solidFill>
                  <a:schemeClr val="tx1"/>
                </a:solidFill>
                <a:latin typeface="Times New Roman" charset="0"/>
                <a:ea typeface="ＭＳ Ｐゴシック" charset="0"/>
              </a:defRPr>
            </a:lvl2pPr>
            <a:lvl3pPr>
              <a:tabLst>
                <a:tab pos="457200" algn="l"/>
                <a:tab pos="2743200" algn="l"/>
                <a:tab pos="4229100" algn="l"/>
              </a:tabLst>
              <a:defRPr sz="2400">
                <a:solidFill>
                  <a:schemeClr val="tx1"/>
                </a:solidFill>
                <a:latin typeface="Times New Roman" charset="0"/>
                <a:ea typeface="ＭＳ Ｐゴシック" charset="0"/>
              </a:defRPr>
            </a:lvl3pPr>
            <a:lvl4pPr>
              <a:tabLst>
                <a:tab pos="457200" algn="l"/>
                <a:tab pos="2743200" algn="l"/>
                <a:tab pos="4229100" algn="l"/>
              </a:tabLst>
              <a:defRPr sz="2400">
                <a:solidFill>
                  <a:schemeClr val="tx1"/>
                </a:solidFill>
                <a:latin typeface="Times New Roman" charset="0"/>
                <a:ea typeface="ＭＳ Ｐゴシック" charset="0"/>
              </a:defRPr>
            </a:lvl4pPr>
            <a:lvl5pPr>
              <a:tabLst>
                <a:tab pos="457200" algn="l"/>
                <a:tab pos="2743200" algn="l"/>
                <a:tab pos="42291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3200" algn="l"/>
                <a:tab pos="42291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al,-128</a:t>
            </a:r>
          </a:p>
          <a:p>
            <a:pPr>
              <a:lnSpc>
                <a:spcPct val="50000"/>
              </a:lnSpc>
              <a:spcBef>
                <a:spcPct val="50000"/>
              </a:spcBef>
            </a:pPr>
            <a:r>
              <a:rPr lang="en-US" sz="1800" b="1">
                <a:latin typeface="Courier New" charset="0"/>
              </a:rPr>
              <a:t>neg al	; CF =     OF =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ax,8000h</a:t>
            </a:r>
          </a:p>
          <a:p>
            <a:pPr>
              <a:lnSpc>
                <a:spcPct val="50000"/>
              </a:lnSpc>
              <a:spcBef>
                <a:spcPct val="50000"/>
              </a:spcBef>
            </a:pPr>
            <a:r>
              <a:rPr lang="en-US" sz="1800" b="1">
                <a:latin typeface="Courier New" charset="0"/>
              </a:rPr>
              <a:t>add ax,2	; CF =	OF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ax,0</a:t>
            </a:r>
          </a:p>
          <a:p>
            <a:pPr>
              <a:lnSpc>
                <a:spcPct val="50000"/>
              </a:lnSpc>
              <a:spcBef>
                <a:spcPct val="50000"/>
              </a:spcBef>
            </a:pPr>
            <a:r>
              <a:rPr lang="en-US" sz="1800" b="1">
                <a:latin typeface="Courier New" charset="0"/>
              </a:rPr>
              <a:t>sub ax,2	; CF =	OF =</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al,-5</a:t>
            </a:r>
          </a:p>
          <a:p>
            <a:pPr>
              <a:lnSpc>
                <a:spcPct val="50000"/>
              </a:lnSpc>
              <a:spcBef>
                <a:spcPct val="50000"/>
              </a:spcBef>
            </a:pPr>
            <a:r>
              <a:rPr lang="en-US" sz="1800" b="1">
                <a:latin typeface="Courier New" charset="0"/>
              </a:rPr>
              <a:t>sub al,+125	; OF =</a:t>
            </a:r>
          </a:p>
          <a:p>
            <a:pPr>
              <a:lnSpc>
                <a:spcPct val="50000"/>
              </a:lnSpc>
              <a:spcBef>
                <a:spcPct val="50000"/>
              </a:spcBef>
            </a:pPr>
            <a:endParaRPr lang="en-US" sz="1800" b="1">
              <a:latin typeface="Courier New" charset="0"/>
            </a:endParaRPr>
          </a:p>
        </p:txBody>
      </p:sp>
      <p:sp>
        <p:nvSpPr>
          <p:cNvPr id="107524"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What will be the values of the given flags after each operation?</a:t>
            </a:r>
          </a:p>
        </p:txBody>
      </p:sp>
      <p:sp>
        <p:nvSpPr>
          <p:cNvPr id="107525" name="Text Box 5"/>
          <p:cNvSpPr txBox="1">
            <a:spLocks noChangeArrowheads="1"/>
          </p:cNvSpPr>
          <p:nvPr/>
        </p:nvSpPr>
        <p:spPr bwMode="auto">
          <a:xfrm>
            <a:off x="5257800" y="2254250"/>
            <a:ext cx="2514600" cy="302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800" b="1">
                <a:solidFill>
                  <a:schemeClr val="tx2"/>
                </a:solidFill>
                <a:latin typeface="Courier New" charset="0"/>
              </a:rPr>
              <a:t>1        1</a:t>
            </a:r>
          </a:p>
          <a:p>
            <a:pPr>
              <a:spcBef>
                <a:spcPct val="50000"/>
              </a:spcBef>
            </a:pPr>
            <a:endParaRPr lang="en-US" sz="1800" b="1">
              <a:solidFill>
                <a:schemeClr val="tx2"/>
              </a:solidFill>
              <a:latin typeface="Courier New" charset="0"/>
            </a:endParaRPr>
          </a:p>
          <a:p>
            <a:pPr>
              <a:spcBef>
                <a:spcPct val="50000"/>
              </a:spcBef>
            </a:pPr>
            <a:r>
              <a:rPr lang="en-US" sz="1800" b="1">
                <a:solidFill>
                  <a:schemeClr val="tx2"/>
                </a:solidFill>
                <a:latin typeface="Courier New" charset="0"/>
              </a:rPr>
              <a:t>0        0</a:t>
            </a:r>
          </a:p>
          <a:p>
            <a:pPr>
              <a:spcBef>
                <a:spcPct val="50000"/>
              </a:spcBef>
            </a:pPr>
            <a:endParaRPr lang="en-US" sz="1800" b="1">
              <a:solidFill>
                <a:schemeClr val="tx2"/>
              </a:solidFill>
              <a:latin typeface="Courier New" charset="0"/>
            </a:endParaRPr>
          </a:p>
          <a:p>
            <a:pPr>
              <a:spcBef>
                <a:spcPct val="50000"/>
              </a:spcBef>
            </a:pPr>
            <a:r>
              <a:rPr lang="en-US" sz="1800" b="1">
                <a:solidFill>
                  <a:schemeClr val="tx2"/>
                </a:solidFill>
                <a:latin typeface="Courier New" charset="0"/>
              </a:rPr>
              <a:t>1        0</a:t>
            </a:r>
          </a:p>
          <a:p>
            <a:pPr>
              <a:spcBef>
                <a:spcPct val="50000"/>
              </a:spcBef>
            </a:pPr>
            <a:endParaRPr lang="en-US" sz="1800" b="1">
              <a:solidFill>
                <a:schemeClr val="tx2"/>
              </a:solidFill>
              <a:latin typeface="Courier New" charset="0"/>
            </a:endParaRPr>
          </a:p>
          <a:p>
            <a:pPr>
              <a:spcBef>
                <a:spcPct val="50000"/>
              </a:spcBef>
            </a:pPr>
            <a:r>
              <a:rPr lang="en-US" sz="1800" b="1">
                <a:solidFill>
                  <a:schemeClr val="tx2"/>
                </a:solidFill>
                <a:latin typeface="Courier New" charset="0"/>
              </a:rPr>
              <a:t>1</a:t>
            </a:r>
          </a:p>
        </p:txBody>
      </p:sp>
    </p:spTree>
    <p:extLst>
      <p:ext uri="{BB962C8B-B14F-4D97-AF65-F5344CB8AC3E}">
        <p14:creationId xmlns:p14="http://schemas.microsoft.com/office/powerpoint/2010/main" val="2189370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lnSpc>
                <a:spcPct val="150000"/>
              </a:lnSpc>
              <a:buFont typeface="Arial"/>
              <a:buChar char="•"/>
            </a:pPr>
            <a:r>
              <a:rPr lang="en-US" dirty="0"/>
              <a:t>Data Transfer Instructions</a:t>
            </a:r>
          </a:p>
          <a:p>
            <a:pPr lvl="1"/>
            <a:r>
              <a:rPr lang="en-US" dirty="0"/>
              <a:t>Operand Types</a:t>
            </a:r>
          </a:p>
          <a:p>
            <a:pPr lvl="1"/>
            <a:r>
              <a:rPr lang="en-US" dirty="0"/>
              <a:t>Instruction Operand Notation</a:t>
            </a:r>
          </a:p>
          <a:p>
            <a:pPr lvl="1"/>
            <a:r>
              <a:rPr lang="en-US" dirty="0"/>
              <a:t>Direct Memory Operands</a:t>
            </a:r>
          </a:p>
          <a:p>
            <a:pPr lvl="1"/>
            <a:r>
              <a:rPr lang="en-US" dirty="0"/>
              <a:t>MOV Instruction</a:t>
            </a:r>
          </a:p>
          <a:p>
            <a:pPr lvl="1"/>
            <a:r>
              <a:rPr lang="en-US" dirty="0"/>
              <a:t>Zero &amp; Sign Extension</a:t>
            </a:r>
          </a:p>
          <a:p>
            <a:pPr lvl="1"/>
            <a:r>
              <a:rPr lang="en-US" dirty="0"/>
              <a:t>XCHG Instruction</a:t>
            </a:r>
          </a:p>
          <a:p>
            <a:pPr lvl="1"/>
            <a:r>
              <a:rPr lang="en-US" dirty="0"/>
              <a:t>Direct-Offset Instructions</a:t>
            </a:r>
          </a:p>
          <a:p>
            <a:endParaRPr lang="en-US" dirty="0"/>
          </a:p>
        </p:txBody>
      </p:sp>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875878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Add and Subtract</a:t>
            </a:r>
          </a:p>
          <a:p>
            <a:pPr lvl="1"/>
            <a:r>
              <a:rPr lang="en-US" dirty="0" smtClean="0"/>
              <a:t>Flags affected by the above operations</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2" name="Title 1"/>
          <p:cNvSpPr>
            <a:spLocks noGrp="1"/>
          </p:cNvSpPr>
          <p:nvPr>
            <p:ph type="title"/>
          </p:nvPr>
        </p:nvSpPr>
        <p:spPr/>
        <p:txBody>
          <a:bodyPr/>
          <a:lstStyle/>
          <a:p>
            <a:r>
              <a:rPr lang="en-US" dirty="0" smtClean="0"/>
              <a:t>Summary</a:t>
            </a:r>
            <a:endParaRPr lang="en-US" dirty="0"/>
          </a:p>
        </p:txBody>
      </p:sp>
      <p:sp>
        <p:nvSpPr>
          <p:cNvPr id="5" name="Text Box 3"/>
          <p:cNvSpPr txBox="1">
            <a:spLocks noChangeArrowheads="1"/>
          </p:cNvSpPr>
          <p:nvPr/>
        </p:nvSpPr>
        <p:spPr bwMode="auto">
          <a:xfrm>
            <a:off x="1066800" y="2209800"/>
            <a:ext cx="6934200" cy="2743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ax,00FFh</a:t>
            </a:r>
          </a:p>
          <a:p>
            <a:pPr>
              <a:lnSpc>
                <a:spcPct val="50000"/>
              </a:lnSpc>
              <a:spcBef>
                <a:spcPct val="50000"/>
              </a:spcBef>
            </a:pPr>
            <a:r>
              <a:rPr lang="en-US" sz="1800" b="1">
                <a:latin typeface="Courier New" charset="0"/>
              </a:rPr>
              <a:t>add ax,1	; AX=       SF=  ZF=  CF=</a:t>
            </a:r>
          </a:p>
          <a:p>
            <a:pPr>
              <a:lnSpc>
                <a:spcPct val="50000"/>
              </a:lnSpc>
              <a:spcBef>
                <a:spcPct val="50000"/>
              </a:spcBef>
            </a:pPr>
            <a:r>
              <a:rPr lang="en-US" sz="1800" b="1">
                <a:latin typeface="Courier New" charset="0"/>
              </a:rPr>
              <a:t>sub ax,1	; AX=       SF=  ZF=  CF=</a:t>
            </a:r>
          </a:p>
          <a:p>
            <a:pPr>
              <a:lnSpc>
                <a:spcPct val="50000"/>
              </a:lnSpc>
              <a:spcBef>
                <a:spcPct val="50000"/>
              </a:spcBef>
            </a:pPr>
            <a:r>
              <a:rPr lang="en-US" sz="1800" b="1">
                <a:latin typeface="Courier New" charset="0"/>
              </a:rPr>
              <a:t>add al,1	; AL=       SF=  ZF=  CF=</a:t>
            </a:r>
          </a:p>
          <a:p>
            <a:pPr>
              <a:lnSpc>
                <a:spcPct val="50000"/>
              </a:lnSpc>
              <a:spcBef>
                <a:spcPct val="50000"/>
              </a:spcBef>
            </a:pPr>
            <a:r>
              <a:rPr lang="en-US" sz="1800" b="1">
                <a:latin typeface="Courier New" charset="0"/>
              </a:rPr>
              <a:t>mov bh,6Ch</a:t>
            </a:r>
          </a:p>
          <a:p>
            <a:pPr>
              <a:lnSpc>
                <a:spcPct val="50000"/>
              </a:lnSpc>
              <a:spcBef>
                <a:spcPct val="50000"/>
              </a:spcBef>
            </a:pPr>
            <a:r>
              <a:rPr lang="en-US" sz="1800" b="1">
                <a:latin typeface="Courier New" charset="0"/>
              </a:rPr>
              <a:t>add bh,95h	; BH=       SF=  ZF=  CF=</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al,2</a:t>
            </a:r>
          </a:p>
          <a:p>
            <a:pPr>
              <a:lnSpc>
                <a:spcPct val="50000"/>
              </a:lnSpc>
              <a:spcBef>
                <a:spcPct val="50000"/>
              </a:spcBef>
            </a:pPr>
            <a:r>
              <a:rPr lang="en-US" sz="1800" b="1">
                <a:latin typeface="Courier New" charset="0"/>
              </a:rPr>
              <a:t>sub al,3	; AL=       SF=  ZF=  CF=</a:t>
            </a:r>
          </a:p>
        </p:txBody>
      </p:sp>
      <p:sp>
        <p:nvSpPr>
          <p:cNvPr id="6" name="Text Box 5"/>
          <p:cNvSpPr txBox="1">
            <a:spLocks noChangeArrowheads="1"/>
          </p:cNvSpPr>
          <p:nvPr/>
        </p:nvSpPr>
        <p:spPr bwMode="auto">
          <a:xfrm>
            <a:off x="4648200" y="2209800"/>
            <a:ext cx="3657600" cy="2743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0100h     0    0    0</a:t>
            </a:r>
          </a:p>
          <a:p>
            <a:pPr>
              <a:lnSpc>
                <a:spcPct val="50000"/>
              </a:lnSpc>
              <a:spcBef>
                <a:spcPct val="50000"/>
              </a:spcBef>
            </a:pPr>
            <a:r>
              <a:rPr lang="en-US" sz="1800" b="1" dirty="0">
                <a:latin typeface="Courier New" charset="0"/>
              </a:rPr>
              <a:t>00FFh     0    0    0</a:t>
            </a:r>
          </a:p>
          <a:p>
            <a:pPr>
              <a:lnSpc>
                <a:spcPct val="50000"/>
              </a:lnSpc>
              <a:spcBef>
                <a:spcPct val="50000"/>
              </a:spcBef>
            </a:pPr>
            <a:r>
              <a:rPr lang="en-US" sz="1800" b="1" dirty="0">
                <a:latin typeface="Courier New" charset="0"/>
              </a:rPr>
              <a:t>00h       0    1    1</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01h       0    0    1</a:t>
            </a:r>
          </a:p>
          <a:p>
            <a:pPr>
              <a:lnSpc>
                <a:spcPct val="50000"/>
              </a:lnSpc>
              <a:spcBef>
                <a:spcPct val="50000"/>
              </a:spcBef>
            </a:pPr>
            <a:endParaRPr lang="en-US" sz="1800" b="1" dirty="0">
              <a:latin typeface="Courier New" charset="0"/>
            </a:endParaRP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err="1">
                <a:latin typeface="Courier New" charset="0"/>
              </a:rPr>
              <a:t>FFh</a:t>
            </a:r>
            <a:r>
              <a:rPr lang="en-US" sz="1800" b="1" dirty="0">
                <a:latin typeface="Courier New" charset="0"/>
              </a:rPr>
              <a:t>       1    0    1</a:t>
            </a:r>
          </a:p>
          <a:p>
            <a:pPr>
              <a:lnSpc>
                <a:spcPct val="50000"/>
              </a:lnSpc>
              <a:spcBef>
                <a:spcPct val="50000"/>
              </a:spcBef>
            </a:pPr>
            <a:endParaRPr lang="en-US" sz="1800" b="1" dirty="0">
              <a:latin typeface="Courier New" charset="0"/>
            </a:endParaRPr>
          </a:p>
        </p:txBody>
      </p:sp>
    </p:spTree>
    <p:extLst>
      <p:ext uri="{BB962C8B-B14F-4D97-AF65-F5344CB8AC3E}">
        <p14:creationId xmlns:p14="http://schemas.microsoft.com/office/powerpoint/2010/main" val="2170518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4</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val="67911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Instruction Operand Notation</a:t>
            </a:r>
          </a:p>
        </p:txBody>
      </p:sp>
      <p:pic>
        <p:nvPicPr>
          <p:cNvPr id="165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7239000" cy="1493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65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47925"/>
            <a:ext cx="7239000" cy="3689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58383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Direct Memory Operands</a:t>
            </a:r>
          </a:p>
        </p:txBody>
      </p:sp>
      <p:sp>
        <p:nvSpPr>
          <p:cNvPr id="78851" name="Rectangle 3"/>
          <p:cNvSpPr>
            <a:spLocks noGrp="1" noChangeArrowheads="1"/>
          </p:cNvSpPr>
          <p:nvPr>
            <p:ph idx="1"/>
          </p:nvPr>
        </p:nvSpPr>
        <p:spPr/>
        <p:txBody>
          <a:bodyPr/>
          <a:lstStyle/>
          <a:p>
            <a:pPr>
              <a:lnSpc>
                <a:spcPct val="90000"/>
              </a:lnSpc>
              <a:spcBef>
                <a:spcPts val="1776"/>
              </a:spcBef>
            </a:pPr>
            <a:r>
              <a:rPr lang="en-US" dirty="0"/>
              <a:t>A direct memory operand is a named reference to storage in memory</a:t>
            </a:r>
          </a:p>
          <a:p>
            <a:pPr>
              <a:lnSpc>
                <a:spcPct val="90000"/>
              </a:lnSpc>
              <a:spcBef>
                <a:spcPts val="1776"/>
              </a:spcBef>
            </a:pPr>
            <a:r>
              <a:rPr lang="en-US" dirty="0"/>
              <a:t>The named reference (label) is automatically dereferenced by the assembler</a:t>
            </a:r>
          </a:p>
        </p:txBody>
      </p:sp>
      <p:sp>
        <p:nvSpPr>
          <p:cNvPr id="78852" name="Text Box 4"/>
          <p:cNvSpPr txBox="1">
            <a:spLocks noChangeArrowheads="1"/>
          </p:cNvSpPr>
          <p:nvPr/>
        </p:nvSpPr>
        <p:spPr bwMode="auto">
          <a:xfrm>
            <a:off x="1143000" y="3481387"/>
            <a:ext cx="6858000" cy="1828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70000"/>
              </a:lnSpc>
              <a:spcBef>
                <a:spcPct val="50000"/>
              </a:spcBef>
            </a:pPr>
            <a:r>
              <a:rPr lang="en-US" sz="1800" b="1">
                <a:latin typeface="Courier New" charset="0"/>
              </a:rPr>
              <a:t>.data</a:t>
            </a:r>
          </a:p>
          <a:p>
            <a:pPr>
              <a:lnSpc>
                <a:spcPct val="70000"/>
              </a:lnSpc>
              <a:spcBef>
                <a:spcPct val="50000"/>
              </a:spcBef>
            </a:pPr>
            <a:r>
              <a:rPr lang="en-US" sz="1800" b="1">
                <a:latin typeface="Courier New" charset="0"/>
              </a:rPr>
              <a:t>var1 BYTE 10h</a:t>
            </a:r>
          </a:p>
          <a:p>
            <a:pPr>
              <a:lnSpc>
                <a:spcPct val="70000"/>
              </a:lnSpc>
              <a:spcBef>
                <a:spcPct val="50000"/>
              </a:spcBef>
            </a:pPr>
            <a:r>
              <a:rPr lang="en-US" sz="1800" b="1">
                <a:latin typeface="Courier New" charset="0"/>
              </a:rPr>
              <a:t>.code</a:t>
            </a:r>
          </a:p>
          <a:p>
            <a:pPr>
              <a:lnSpc>
                <a:spcPct val="70000"/>
              </a:lnSpc>
              <a:spcBef>
                <a:spcPct val="50000"/>
              </a:spcBef>
            </a:pPr>
            <a:r>
              <a:rPr lang="en-US" sz="1800" b="1">
                <a:latin typeface="Courier New" charset="0"/>
              </a:rPr>
              <a:t>mov al,var1	; AL = 10h</a:t>
            </a:r>
          </a:p>
          <a:p>
            <a:pPr>
              <a:lnSpc>
                <a:spcPct val="70000"/>
              </a:lnSpc>
              <a:spcBef>
                <a:spcPct val="50000"/>
              </a:spcBef>
            </a:pPr>
            <a:r>
              <a:rPr lang="en-US" sz="1800" b="1">
                <a:latin typeface="Courier New" charset="0"/>
              </a:rPr>
              <a:t>mov al,[var1]	; AL = 10h</a:t>
            </a:r>
          </a:p>
        </p:txBody>
      </p:sp>
      <p:sp>
        <p:nvSpPr>
          <p:cNvPr id="78853" name="Line 5"/>
          <p:cNvSpPr>
            <a:spLocks noChangeShapeType="1"/>
          </p:cNvSpPr>
          <p:nvPr/>
        </p:nvSpPr>
        <p:spPr bwMode="auto">
          <a:xfrm flipV="1">
            <a:off x="2438400" y="5157787"/>
            <a:ext cx="0" cy="533400"/>
          </a:xfrm>
          <a:prstGeom prst="line">
            <a:avLst/>
          </a:prstGeom>
          <a:noFill/>
          <a:ln w="9525">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78854" name="Text Box 6"/>
          <p:cNvSpPr txBox="1">
            <a:spLocks noChangeArrowheads="1"/>
          </p:cNvSpPr>
          <p:nvPr/>
        </p:nvSpPr>
        <p:spPr bwMode="auto">
          <a:xfrm>
            <a:off x="1562100" y="5691187"/>
            <a:ext cx="1752600" cy="481013"/>
          </a:xfrm>
          <a:prstGeom prst="rect">
            <a:avLst/>
          </a:prstGeom>
          <a:noFill/>
          <a:ln w="9525">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sz="1300" b="1">
                <a:solidFill>
                  <a:schemeClr val="tx2"/>
                </a:solidFill>
              </a:rPr>
              <a:t>alternate format</a:t>
            </a:r>
          </a:p>
        </p:txBody>
      </p:sp>
    </p:spTree>
    <p:extLst>
      <p:ext uri="{BB962C8B-B14F-4D97-AF65-F5344CB8AC3E}">
        <p14:creationId xmlns:p14="http://schemas.microsoft.com/office/powerpoint/2010/main" val="3168173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MOV Instruction</a:t>
            </a:r>
          </a:p>
        </p:txBody>
      </p:sp>
      <p:sp>
        <p:nvSpPr>
          <p:cNvPr id="76803" name="Text Box 3"/>
          <p:cNvSpPr txBox="1">
            <a:spLocks noChangeArrowheads="1"/>
          </p:cNvSpPr>
          <p:nvPr/>
        </p:nvSpPr>
        <p:spPr bwMode="auto">
          <a:xfrm>
            <a:off x="1371600" y="3124200"/>
            <a:ext cx="6324600" cy="2895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40000"/>
              </a:lnSpc>
              <a:spcBef>
                <a:spcPct val="50000"/>
              </a:spcBef>
            </a:pPr>
            <a:r>
              <a:rPr lang="en-US" sz="1800" b="1" dirty="0">
                <a:latin typeface="Courier New" charset="0"/>
              </a:rPr>
              <a:t>.data</a:t>
            </a:r>
          </a:p>
          <a:p>
            <a:pPr>
              <a:lnSpc>
                <a:spcPct val="40000"/>
              </a:lnSpc>
              <a:spcBef>
                <a:spcPct val="50000"/>
              </a:spcBef>
            </a:pPr>
            <a:r>
              <a:rPr lang="en-US" sz="1800" b="1" dirty="0">
                <a:latin typeface="Courier New" charset="0"/>
              </a:rPr>
              <a:t>count BYTE 100</a:t>
            </a:r>
          </a:p>
          <a:p>
            <a:pPr>
              <a:lnSpc>
                <a:spcPct val="40000"/>
              </a:lnSpc>
              <a:spcBef>
                <a:spcPct val="50000"/>
              </a:spcBef>
            </a:pPr>
            <a:r>
              <a:rPr lang="en-US" sz="1800" b="1" dirty="0" err="1">
                <a:latin typeface="Courier New" charset="0"/>
              </a:rPr>
              <a:t>wVal</a:t>
            </a:r>
            <a:r>
              <a:rPr lang="en-US" sz="1800" b="1" dirty="0">
                <a:latin typeface="Courier New" charset="0"/>
              </a:rPr>
              <a:t>  WORD 2</a:t>
            </a:r>
          </a:p>
          <a:p>
            <a:pPr>
              <a:lnSpc>
                <a:spcPct val="40000"/>
              </a:lnSpc>
              <a:spcBef>
                <a:spcPct val="50000"/>
              </a:spcBef>
            </a:pPr>
            <a:r>
              <a:rPr lang="en-US" sz="1800" b="1" dirty="0">
                <a:latin typeface="Courier New" charset="0"/>
              </a:rPr>
              <a:t>.code</a:t>
            </a: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bl,count</a:t>
            </a:r>
            <a:endParaRPr lang="en-US" sz="1800" b="1" dirty="0">
              <a:latin typeface="Courier New" charset="0"/>
            </a:endParaRP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ax,wVal</a:t>
            </a:r>
            <a:endParaRPr lang="en-US" sz="1800" b="1" dirty="0">
              <a:latin typeface="Courier New" charset="0"/>
            </a:endParaRPr>
          </a:p>
          <a:p>
            <a:pPr>
              <a:lnSpc>
                <a:spcPct val="4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count,al</a:t>
            </a:r>
            <a:endParaRPr lang="en-US" sz="1800" b="1" dirty="0">
              <a:latin typeface="Courier New" charset="0"/>
            </a:endParaRPr>
          </a:p>
          <a:p>
            <a:pPr>
              <a:lnSpc>
                <a:spcPct val="40000"/>
              </a:lnSpc>
              <a:spcBef>
                <a:spcPct val="50000"/>
              </a:spcBef>
            </a:pPr>
            <a:endParaRPr lang="en-US" sz="1800" b="1" dirty="0">
              <a:latin typeface="Courier New" charset="0"/>
            </a:endParaRP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al,wVal</a:t>
            </a:r>
            <a:r>
              <a:rPr lang="en-US" sz="1800" b="1" dirty="0">
                <a:solidFill>
                  <a:schemeClr val="tx2"/>
                </a:solidFill>
                <a:latin typeface="Courier New" charset="0"/>
              </a:rPr>
              <a:t>		; error</a:t>
            </a: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ax,count</a:t>
            </a:r>
            <a:r>
              <a:rPr lang="en-US" sz="1800" b="1" dirty="0">
                <a:solidFill>
                  <a:schemeClr val="tx2"/>
                </a:solidFill>
                <a:latin typeface="Courier New" charset="0"/>
              </a:rPr>
              <a:t>		; error</a:t>
            </a:r>
          </a:p>
          <a:p>
            <a:pPr>
              <a:lnSpc>
                <a:spcPct val="40000"/>
              </a:lnSpc>
              <a:spcBef>
                <a:spcPct val="50000"/>
              </a:spcBef>
            </a:pPr>
            <a:r>
              <a:rPr lang="en-US" sz="1800" b="1" dirty="0">
                <a:solidFill>
                  <a:schemeClr val="tx2"/>
                </a:solidFill>
                <a:latin typeface="Courier New" charset="0"/>
              </a:rPr>
              <a:t>	</a:t>
            </a:r>
            <a:r>
              <a:rPr lang="en-US" sz="1800" b="1" dirty="0" err="1">
                <a:solidFill>
                  <a:schemeClr val="tx2"/>
                </a:solidFill>
                <a:latin typeface="Courier New" charset="0"/>
              </a:rPr>
              <a:t>mov</a:t>
            </a:r>
            <a:r>
              <a:rPr lang="en-US" sz="1800" b="1" dirty="0">
                <a:solidFill>
                  <a:schemeClr val="tx2"/>
                </a:solidFill>
                <a:latin typeface="Courier New" charset="0"/>
              </a:rPr>
              <a:t> </a:t>
            </a:r>
            <a:r>
              <a:rPr lang="en-US" sz="1800" b="1" dirty="0" err="1">
                <a:solidFill>
                  <a:schemeClr val="tx2"/>
                </a:solidFill>
                <a:latin typeface="Courier New" charset="0"/>
              </a:rPr>
              <a:t>eax,count</a:t>
            </a:r>
            <a:r>
              <a:rPr lang="en-US" sz="1800" b="1" dirty="0">
                <a:solidFill>
                  <a:schemeClr val="tx2"/>
                </a:solidFill>
                <a:latin typeface="Courier New" charset="0"/>
              </a:rPr>
              <a:t>		; error</a:t>
            </a:r>
          </a:p>
        </p:txBody>
      </p:sp>
      <p:sp>
        <p:nvSpPr>
          <p:cNvPr id="76804" name="Text Box 4"/>
          <p:cNvSpPr txBox="1">
            <a:spLocks noChangeArrowheads="1"/>
          </p:cNvSpPr>
          <p:nvPr/>
        </p:nvSpPr>
        <p:spPr bwMode="auto">
          <a:xfrm>
            <a:off x="838200" y="990600"/>
            <a:ext cx="6934200" cy="2033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70000"/>
              </a:lnSpc>
              <a:spcBef>
                <a:spcPct val="50000"/>
              </a:spcBef>
              <a:buFontTx/>
              <a:buChar char="•"/>
            </a:pPr>
            <a:r>
              <a:rPr lang="en-US" sz="2100" dirty="0">
                <a:latin typeface="Arial" charset="0"/>
              </a:rPr>
              <a:t>Move from source to destination. Syntax:</a:t>
            </a:r>
          </a:p>
          <a:p>
            <a:pPr lvl="2">
              <a:lnSpc>
                <a:spcPct val="70000"/>
              </a:lnSpc>
              <a:spcBef>
                <a:spcPct val="50000"/>
              </a:spcBef>
            </a:pPr>
            <a:r>
              <a:rPr lang="en-US" sz="2100" dirty="0">
                <a:solidFill>
                  <a:schemeClr val="tx2"/>
                </a:solidFill>
                <a:latin typeface="Arial" charset="0"/>
              </a:rPr>
              <a:t>MOV </a:t>
            </a:r>
            <a:r>
              <a:rPr lang="en-US" sz="2100" i="1" dirty="0" err="1">
                <a:solidFill>
                  <a:schemeClr val="tx2"/>
                </a:solidFill>
                <a:latin typeface="Arial" charset="0"/>
              </a:rPr>
              <a:t>destination,source</a:t>
            </a:r>
            <a:endParaRPr lang="en-US" sz="2100" i="1" dirty="0">
              <a:solidFill>
                <a:schemeClr val="tx2"/>
              </a:solidFill>
              <a:latin typeface="Arial" charset="0"/>
            </a:endParaRPr>
          </a:p>
          <a:p>
            <a:pPr>
              <a:lnSpc>
                <a:spcPct val="70000"/>
              </a:lnSpc>
              <a:spcBef>
                <a:spcPct val="50000"/>
              </a:spcBef>
              <a:buFontTx/>
              <a:buChar char="•"/>
            </a:pPr>
            <a:r>
              <a:rPr lang="en-US" sz="2100" dirty="0">
                <a:latin typeface="Arial" charset="0"/>
              </a:rPr>
              <a:t>No more than one memory operand permitted</a:t>
            </a:r>
          </a:p>
          <a:p>
            <a:pPr>
              <a:lnSpc>
                <a:spcPct val="70000"/>
              </a:lnSpc>
              <a:spcBef>
                <a:spcPct val="50000"/>
              </a:spcBef>
              <a:buFontTx/>
              <a:buChar char="•"/>
            </a:pPr>
            <a:r>
              <a:rPr lang="en-US" sz="2100" dirty="0">
                <a:latin typeface="Arial" charset="0"/>
              </a:rPr>
              <a:t>CS, EIP, and IP cannot be the destination</a:t>
            </a:r>
          </a:p>
          <a:p>
            <a:pPr>
              <a:lnSpc>
                <a:spcPct val="70000"/>
              </a:lnSpc>
              <a:spcBef>
                <a:spcPct val="50000"/>
              </a:spcBef>
              <a:buFontTx/>
              <a:buChar char="•"/>
            </a:pPr>
            <a:r>
              <a:rPr lang="en-US" sz="2100" dirty="0">
                <a:latin typeface="Arial" charset="0"/>
              </a:rPr>
              <a:t>No immediate to segment moves</a:t>
            </a:r>
          </a:p>
        </p:txBody>
      </p:sp>
    </p:spTree>
    <p:extLst>
      <p:ext uri="{BB962C8B-B14F-4D97-AF65-F5344CB8AC3E}">
        <p14:creationId xmlns:p14="http://schemas.microsoft.com/office/powerpoint/2010/main" val="4150785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dirty="0" smtClean="0"/>
              <a:t>Drill . </a:t>
            </a:r>
            <a:r>
              <a:rPr lang="en-US" dirty="0"/>
              <a:t>. .</a:t>
            </a:r>
          </a:p>
        </p:txBody>
      </p:sp>
      <p:sp>
        <p:nvSpPr>
          <p:cNvPr id="151555" name="Text Box 3"/>
          <p:cNvSpPr txBox="1">
            <a:spLocks noChangeArrowheads="1"/>
          </p:cNvSpPr>
          <p:nvPr/>
        </p:nvSpPr>
        <p:spPr bwMode="auto">
          <a:xfrm>
            <a:off x="685800" y="2819400"/>
            <a:ext cx="8077200" cy="3124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40000"/>
              </a:lnSpc>
              <a:spcBef>
                <a:spcPct val="50000"/>
              </a:spcBef>
            </a:pPr>
            <a:r>
              <a:rPr lang="en-US" sz="1800" b="1" dirty="0">
                <a:latin typeface="Courier New" charset="0"/>
              </a:rPr>
              <a:t>.data</a:t>
            </a:r>
          </a:p>
          <a:p>
            <a:pPr>
              <a:lnSpc>
                <a:spcPct val="40000"/>
              </a:lnSpc>
              <a:spcBef>
                <a:spcPct val="50000"/>
              </a:spcBef>
            </a:pPr>
            <a:r>
              <a:rPr lang="en-US" sz="1800" b="1" dirty="0" err="1">
                <a:latin typeface="Courier New" charset="0"/>
              </a:rPr>
              <a:t>bVal</a:t>
            </a:r>
            <a:r>
              <a:rPr lang="en-US" sz="1800" b="1" dirty="0">
                <a:latin typeface="Courier New" charset="0"/>
              </a:rPr>
              <a:t>  BYTE   100</a:t>
            </a:r>
          </a:p>
          <a:p>
            <a:pPr>
              <a:lnSpc>
                <a:spcPct val="40000"/>
              </a:lnSpc>
              <a:spcBef>
                <a:spcPct val="50000"/>
              </a:spcBef>
            </a:pPr>
            <a:r>
              <a:rPr lang="en-US" sz="1800" b="1" dirty="0">
                <a:latin typeface="Courier New" charset="0"/>
              </a:rPr>
              <a:t>bVal2 BYTE   ?</a:t>
            </a:r>
          </a:p>
          <a:p>
            <a:pPr>
              <a:lnSpc>
                <a:spcPct val="40000"/>
              </a:lnSpc>
              <a:spcBef>
                <a:spcPct val="50000"/>
              </a:spcBef>
            </a:pPr>
            <a:r>
              <a:rPr lang="en-US" sz="1800" b="1" dirty="0" err="1">
                <a:latin typeface="Courier New" charset="0"/>
              </a:rPr>
              <a:t>wVal</a:t>
            </a:r>
            <a:r>
              <a:rPr lang="en-US" sz="1800" b="1" dirty="0">
                <a:latin typeface="Courier New" charset="0"/>
              </a:rPr>
              <a:t>  WORD   2</a:t>
            </a:r>
          </a:p>
          <a:p>
            <a:pPr>
              <a:lnSpc>
                <a:spcPct val="40000"/>
              </a:lnSpc>
              <a:spcBef>
                <a:spcPct val="50000"/>
              </a:spcBef>
            </a:pPr>
            <a:r>
              <a:rPr lang="en-US" sz="1800" b="1" dirty="0" err="1">
                <a:latin typeface="Courier New" charset="0"/>
              </a:rPr>
              <a:t>dVal</a:t>
            </a:r>
            <a:r>
              <a:rPr lang="en-US" sz="1800" b="1" dirty="0">
                <a:latin typeface="Courier New" charset="0"/>
              </a:rPr>
              <a:t>  DWORD  5</a:t>
            </a:r>
          </a:p>
          <a:p>
            <a:pPr>
              <a:lnSpc>
                <a:spcPct val="40000"/>
              </a:lnSpc>
              <a:spcBef>
                <a:spcPct val="50000"/>
              </a:spcBef>
            </a:pPr>
            <a:r>
              <a:rPr lang="en-US" sz="1800" b="1" dirty="0">
                <a:latin typeface="Courier New" charset="0"/>
              </a:rPr>
              <a:t>.code</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ds,45</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esi,wVal</a:t>
            </a: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a:t>
            </a:r>
            <a:r>
              <a:rPr lang="en-US" sz="1800" b="1" dirty="0" err="1">
                <a:latin typeface="Courier New" charset="0"/>
              </a:rPr>
              <a:t>eip,dVal</a:t>
            </a:r>
            <a:endParaRPr lang="en-US" sz="1800" b="1" dirty="0">
              <a:latin typeface="Courier New" charset="0"/>
            </a:endParaRP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25,bVal</a:t>
            </a:r>
          </a:p>
          <a:p>
            <a:pPr>
              <a:lnSpc>
                <a:spcPct val="50000"/>
              </a:lnSpc>
              <a:spcBef>
                <a:spcPct val="50000"/>
              </a:spcBef>
            </a:pPr>
            <a:r>
              <a:rPr lang="en-US" sz="1800" b="1" dirty="0">
                <a:latin typeface="Courier New" charset="0"/>
              </a:rPr>
              <a:t>	</a:t>
            </a:r>
            <a:r>
              <a:rPr lang="en-US" sz="1800" b="1" dirty="0" err="1">
                <a:latin typeface="Courier New" charset="0"/>
              </a:rPr>
              <a:t>mov</a:t>
            </a:r>
            <a:r>
              <a:rPr lang="en-US" sz="1800" b="1" dirty="0">
                <a:latin typeface="Courier New" charset="0"/>
              </a:rPr>
              <a:t> bVal2,bVal</a:t>
            </a:r>
          </a:p>
        </p:txBody>
      </p:sp>
      <p:sp>
        <p:nvSpPr>
          <p:cNvPr id="151556" name="Text Box 4"/>
          <p:cNvSpPr txBox="1">
            <a:spLocks noChangeArrowheads="1"/>
          </p:cNvSpPr>
          <p:nvPr/>
        </p:nvSpPr>
        <p:spPr bwMode="auto">
          <a:xfrm>
            <a:off x="609600" y="990600"/>
            <a:ext cx="79248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t>Explain why each of the following MOV statements are invalid:</a:t>
            </a:r>
          </a:p>
        </p:txBody>
      </p:sp>
      <p:sp>
        <p:nvSpPr>
          <p:cNvPr id="151559" name="Text Box 7"/>
          <p:cNvSpPr txBox="1">
            <a:spLocks noChangeArrowheads="1"/>
          </p:cNvSpPr>
          <p:nvPr/>
        </p:nvSpPr>
        <p:spPr bwMode="auto">
          <a:xfrm>
            <a:off x="3276600" y="4267200"/>
            <a:ext cx="548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immediate move to DS not permitted</a:t>
            </a:r>
          </a:p>
          <a:p>
            <a:pPr>
              <a:lnSpc>
                <a:spcPct val="50000"/>
              </a:lnSpc>
              <a:spcBef>
                <a:spcPct val="50000"/>
              </a:spcBef>
            </a:pPr>
            <a:endParaRPr lang="en-US" sz="1800" b="1">
              <a:solidFill>
                <a:schemeClr val="tx2"/>
              </a:solidFill>
              <a:latin typeface="Courier New" charset="0"/>
            </a:endParaRPr>
          </a:p>
        </p:txBody>
      </p:sp>
      <p:sp>
        <p:nvSpPr>
          <p:cNvPr id="151560" name="Text Box 8"/>
          <p:cNvSpPr txBox="1">
            <a:spLocks noChangeArrowheads="1"/>
          </p:cNvSpPr>
          <p:nvPr/>
        </p:nvSpPr>
        <p:spPr bwMode="auto">
          <a:xfrm>
            <a:off x="3276600" y="4552950"/>
            <a:ext cx="548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size mismatch</a:t>
            </a:r>
          </a:p>
          <a:p>
            <a:pPr>
              <a:lnSpc>
                <a:spcPct val="50000"/>
              </a:lnSpc>
              <a:spcBef>
                <a:spcPct val="50000"/>
              </a:spcBef>
            </a:pPr>
            <a:endParaRPr lang="en-US" sz="1800" b="1">
              <a:solidFill>
                <a:schemeClr val="tx2"/>
              </a:solidFill>
              <a:latin typeface="Courier New" charset="0"/>
            </a:endParaRPr>
          </a:p>
        </p:txBody>
      </p:sp>
      <p:sp>
        <p:nvSpPr>
          <p:cNvPr id="151561" name="Text Box 9"/>
          <p:cNvSpPr txBox="1">
            <a:spLocks noChangeArrowheads="1"/>
          </p:cNvSpPr>
          <p:nvPr/>
        </p:nvSpPr>
        <p:spPr bwMode="auto">
          <a:xfrm>
            <a:off x="3276600" y="4838700"/>
            <a:ext cx="548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EIP cannot be the destination</a:t>
            </a:r>
          </a:p>
          <a:p>
            <a:pPr>
              <a:lnSpc>
                <a:spcPct val="50000"/>
              </a:lnSpc>
              <a:spcBef>
                <a:spcPct val="50000"/>
              </a:spcBef>
            </a:pPr>
            <a:endParaRPr lang="en-US" sz="1800" b="1">
              <a:solidFill>
                <a:schemeClr val="tx2"/>
              </a:solidFill>
              <a:latin typeface="Courier New" charset="0"/>
            </a:endParaRPr>
          </a:p>
        </p:txBody>
      </p:sp>
      <p:sp>
        <p:nvSpPr>
          <p:cNvPr id="151562" name="Text Box 10"/>
          <p:cNvSpPr txBox="1">
            <a:spLocks noChangeArrowheads="1"/>
          </p:cNvSpPr>
          <p:nvPr/>
        </p:nvSpPr>
        <p:spPr bwMode="auto">
          <a:xfrm>
            <a:off x="3276600" y="5105400"/>
            <a:ext cx="548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immediate value cannot be destination</a:t>
            </a:r>
          </a:p>
          <a:p>
            <a:pPr>
              <a:lnSpc>
                <a:spcPct val="50000"/>
              </a:lnSpc>
              <a:spcBef>
                <a:spcPct val="50000"/>
              </a:spcBef>
            </a:pPr>
            <a:endParaRPr lang="en-US" sz="1800" b="1">
              <a:solidFill>
                <a:schemeClr val="tx2"/>
              </a:solidFill>
              <a:latin typeface="Courier New" charset="0"/>
            </a:endParaRPr>
          </a:p>
        </p:txBody>
      </p:sp>
      <p:sp>
        <p:nvSpPr>
          <p:cNvPr id="151563" name="Text Box 11"/>
          <p:cNvSpPr txBox="1">
            <a:spLocks noChangeArrowheads="1"/>
          </p:cNvSpPr>
          <p:nvPr/>
        </p:nvSpPr>
        <p:spPr bwMode="auto">
          <a:xfrm>
            <a:off x="3276600" y="5410200"/>
            <a:ext cx="548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solidFill>
                  <a:schemeClr val="tx2"/>
                </a:solidFill>
                <a:latin typeface="Courier New" charset="0"/>
              </a:rPr>
              <a:t>memory-to-memory move not permitted</a:t>
            </a:r>
          </a:p>
          <a:p>
            <a:pPr>
              <a:lnSpc>
                <a:spcPct val="50000"/>
              </a:lnSpc>
              <a:spcBef>
                <a:spcPct val="50000"/>
              </a:spcBef>
            </a:pPr>
            <a:endParaRPr lang="en-US" sz="1800" b="1">
              <a:solidFill>
                <a:schemeClr val="tx2"/>
              </a:solidFill>
              <a:latin typeface="Courier New" charset="0"/>
            </a:endParaRPr>
          </a:p>
        </p:txBody>
      </p:sp>
    </p:spTree>
    <p:extLst>
      <p:ext uri="{BB962C8B-B14F-4D97-AF65-F5344CB8AC3E}">
        <p14:creationId xmlns:p14="http://schemas.microsoft.com/office/powerpoint/2010/main" val="3091650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autoUpdateAnimBg="0"/>
      <p:bldP spid="151560" grpId="0" autoUpdateAnimBg="0"/>
      <p:bldP spid="151561" grpId="0" autoUpdateAnimBg="0"/>
      <p:bldP spid="151562" grpId="0" autoUpdateAnimBg="0"/>
      <p:bldP spid="1515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38200" y="143621"/>
            <a:ext cx="7543800" cy="6637805"/>
          </a:xfrm>
          <a:prstGeom prst="rect">
            <a:avLst/>
          </a:prstGeom>
        </p:spPr>
      </p:pic>
    </p:spTree>
    <p:extLst>
      <p:ext uri="{BB962C8B-B14F-4D97-AF65-F5344CB8AC3E}">
        <p14:creationId xmlns:p14="http://schemas.microsoft.com/office/powerpoint/2010/main" val="1625558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9325</TotalTime>
  <Words>2431</Words>
  <Application>Microsoft Office PowerPoint</Application>
  <PresentationFormat>On-screen Show (4:3)</PresentationFormat>
  <Paragraphs>494</Paragraphs>
  <Slides>46</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MS PGothic</vt:lpstr>
      <vt:lpstr>Arial</vt:lpstr>
      <vt:lpstr>Calibri</vt:lpstr>
      <vt:lpstr>Courier</vt:lpstr>
      <vt:lpstr>Courier New</vt:lpstr>
      <vt:lpstr>Symbol</vt:lpstr>
      <vt:lpstr>Office Theme</vt:lpstr>
      <vt:lpstr>VISIO</vt:lpstr>
      <vt:lpstr>  Computer Organization and Assembly Language</vt:lpstr>
      <vt:lpstr>Lecture Outline</vt:lpstr>
      <vt:lpstr>Data Transfer Instructions</vt:lpstr>
      <vt:lpstr>Operand Types</vt:lpstr>
      <vt:lpstr>Instruction Operand Notation</vt:lpstr>
      <vt:lpstr>Direct Memory Operands</vt:lpstr>
      <vt:lpstr>MOV Instruction</vt:lpstr>
      <vt:lpstr>Drill . . .</vt:lpstr>
      <vt:lpstr>PowerPoint Presentation</vt:lpstr>
      <vt:lpstr>PowerPoint Presentation</vt:lpstr>
      <vt:lpstr>PowerPoint Presentation</vt:lpstr>
      <vt:lpstr>Zero Extension</vt:lpstr>
      <vt:lpstr>Sign Extension</vt:lpstr>
      <vt:lpstr>XCHG Instruction</vt:lpstr>
      <vt:lpstr>Direct-Offset Operands</vt:lpstr>
      <vt:lpstr>Direct-Offset Operands (cont)</vt:lpstr>
      <vt:lpstr>Drill . . .</vt:lpstr>
      <vt:lpstr>Evaluate this . . . </vt:lpstr>
      <vt:lpstr>Evaluate this . . . (cont)</vt:lpstr>
      <vt:lpstr>Addition and Subtraction</vt:lpstr>
      <vt:lpstr>INC and DEC Instructions</vt:lpstr>
      <vt:lpstr>INC and DEC Examples</vt:lpstr>
      <vt:lpstr>Drill ...</vt:lpstr>
      <vt:lpstr>ADD and SUB Instructions</vt:lpstr>
      <vt:lpstr>ADD and SUB Examples</vt:lpstr>
      <vt:lpstr>NEG (negate) Instruction</vt:lpstr>
      <vt:lpstr>NEG Instruction and the Flags</vt:lpstr>
      <vt:lpstr>Implementing Arithmetic Expressions</vt:lpstr>
      <vt:lpstr>Drill ...</vt:lpstr>
      <vt:lpstr>Flags Affected by Arithmetic</vt:lpstr>
      <vt:lpstr>Concept Map</vt:lpstr>
      <vt:lpstr>PowerPoint Presentation</vt:lpstr>
      <vt:lpstr>PowerPoint Presentation</vt:lpstr>
      <vt:lpstr>PowerPoint Presentation</vt:lpstr>
      <vt:lpstr>Zero Flag (ZF)</vt:lpstr>
      <vt:lpstr>Sign Flag (SF)</vt:lpstr>
      <vt:lpstr>Signed and Unsigned Integers A Hardware Viewpoint</vt:lpstr>
      <vt:lpstr>Overflow and Carry Flags A Hardware Viewpoint</vt:lpstr>
      <vt:lpstr>Carry Flag (CF)</vt:lpstr>
      <vt:lpstr>Drill . . .</vt:lpstr>
      <vt:lpstr>Overflow Flag (OF)</vt:lpstr>
      <vt:lpstr>A Rule of Thumb</vt:lpstr>
      <vt:lpstr>Drill . . .</vt:lpstr>
      <vt:lpstr>Summary</vt:lpstr>
      <vt:lpstr>Summary</vt:lpstr>
      <vt:lpstr>Reference</vt:lpstr>
    </vt:vector>
  </TitlesOfParts>
  <Company>GHAZALA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Mustafa Ali</cp:lastModifiedBy>
  <cp:revision>325</cp:revision>
  <dcterms:created xsi:type="dcterms:W3CDTF">2012-02-27T05:45:45Z</dcterms:created>
  <dcterms:modified xsi:type="dcterms:W3CDTF">2025-05-14T09:49:38Z</dcterms:modified>
</cp:coreProperties>
</file>