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365" r:id="rId3"/>
    <p:sldId id="496" r:id="rId4"/>
    <p:sldId id="501" r:id="rId5"/>
    <p:sldId id="497" r:id="rId6"/>
    <p:sldId id="498" r:id="rId7"/>
    <p:sldId id="537" r:id="rId8"/>
    <p:sldId id="549" r:id="rId9"/>
    <p:sldId id="499" r:id="rId10"/>
    <p:sldId id="500" r:id="rId11"/>
    <p:sldId id="502" r:id="rId12"/>
    <p:sldId id="536" r:id="rId13"/>
    <p:sldId id="538" r:id="rId14"/>
    <p:sldId id="550" r:id="rId15"/>
    <p:sldId id="551" r:id="rId16"/>
    <p:sldId id="503" r:id="rId17"/>
    <p:sldId id="504" r:id="rId18"/>
    <p:sldId id="505" r:id="rId19"/>
    <p:sldId id="506" r:id="rId20"/>
    <p:sldId id="539" r:id="rId21"/>
    <p:sldId id="507" r:id="rId22"/>
    <p:sldId id="508" r:id="rId23"/>
    <p:sldId id="509" r:id="rId24"/>
    <p:sldId id="510" r:id="rId25"/>
    <p:sldId id="543" r:id="rId26"/>
    <p:sldId id="544" r:id="rId27"/>
    <p:sldId id="552" r:id="rId28"/>
    <p:sldId id="553" r:id="rId29"/>
    <p:sldId id="545" r:id="rId30"/>
    <p:sldId id="511" r:id="rId31"/>
    <p:sldId id="546" r:id="rId32"/>
    <p:sldId id="547" r:id="rId33"/>
    <p:sldId id="516" r:id="rId34"/>
    <p:sldId id="517" r:id="rId35"/>
    <p:sldId id="518" r:id="rId36"/>
    <p:sldId id="519" r:id="rId37"/>
    <p:sldId id="540" r:id="rId38"/>
    <p:sldId id="541" r:id="rId39"/>
    <p:sldId id="542" r:id="rId40"/>
    <p:sldId id="521" r:id="rId41"/>
    <p:sldId id="522" r:id="rId42"/>
    <p:sldId id="523" r:id="rId43"/>
    <p:sldId id="524" r:id="rId44"/>
    <p:sldId id="525" r:id="rId45"/>
    <p:sldId id="526" r:id="rId46"/>
    <p:sldId id="548" r:id="rId47"/>
    <p:sldId id="527" r:id="rId48"/>
    <p:sldId id="528" r:id="rId49"/>
    <p:sldId id="530" r:id="rId50"/>
    <p:sldId id="532" r:id="rId51"/>
    <p:sldId id="535" r:id="rId52"/>
    <p:sldId id="492"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967" autoAdjust="0"/>
    <p:restoredTop sz="99630" autoAdjust="0"/>
  </p:normalViewPr>
  <p:slideViewPr>
    <p:cSldViewPr>
      <p:cViewPr varScale="1">
        <p:scale>
          <a:sx n="72" d="100"/>
          <a:sy n="72" d="100"/>
        </p:scale>
        <p:origin x="768"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1C198F-11C8-F740-B84C-94114115E33D}" type="datetimeFigureOut">
              <a:rPr lang="en-US" smtClean="0"/>
              <a:pPr/>
              <a:t>4/12/2025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C10505-DA55-2C4B-835C-BBCA24AD7C78}" type="slidenum">
              <a:rPr lang="en-US" smtClean="0"/>
              <a:pPr/>
              <a:t>‹#›</a:t>
            </a:fld>
            <a:endParaRPr lang="en-US"/>
          </a:p>
        </p:txBody>
      </p:sp>
    </p:spTree>
    <p:extLst>
      <p:ext uri="{BB962C8B-B14F-4D97-AF65-F5344CB8AC3E}">
        <p14:creationId xmlns:p14="http://schemas.microsoft.com/office/powerpoint/2010/main" val="245620428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17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nchor="b"/>
          <a:lstStyle/>
          <a:p>
            <a:pPr algn="r"/>
            <a:r>
              <a:rPr lang="en-US" sz="1200"/>
              <a:t>2</a:t>
            </a:r>
          </a:p>
        </p:txBody>
      </p:sp>
      <p:sp>
        <p:nvSpPr>
          <p:cNvPr id="717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173"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174" name="Rectangle 6"/>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
        <p:nvSpPr>
          <p:cNvPr id="7175" name="Rectangle 7"/>
          <p:cNvSpPr>
            <a:spLocks noGrp="1" noChangeArrowheads="1"/>
          </p:cNvSpPr>
          <p:nvPr>
            <p:ph type="body" idx="1"/>
          </p:nvPr>
        </p:nvSpPr>
        <p:spPr>
          <a:ln/>
        </p:spPr>
        <p:txBody>
          <a:bodyPr/>
          <a:lstStyle/>
          <a:p>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45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nchor="b"/>
          <a:lstStyle/>
          <a:p>
            <a:pPr algn="r"/>
            <a:r>
              <a:rPr lang="en-US" sz="1200"/>
              <a:t>8</a:t>
            </a:r>
          </a:p>
        </p:txBody>
      </p:sp>
      <p:sp>
        <p:nvSpPr>
          <p:cNvPr id="1946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46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462" name="Rectangle 6"/>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
        <p:nvSpPr>
          <p:cNvPr id="19463" name="Rectangle 7"/>
          <p:cNvSpPr>
            <a:spLocks noGrp="1" noChangeArrowheads="1"/>
          </p:cNvSpPr>
          <p:nvPr>
            <p:ph type="body" idx="1"/>
          </p:nvPr>
        </p:nvSpPr>
        <p:spPr>
          <a:ln/>
        </p:spPr>
        <p:txBody>
          <a:bodyPr/>
          <a:lstStyle/>
          <a:p>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0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nchor="b"/>
          <a:lstStyle/>
          <a:p>
            <a:pPr algn="r"/>
            <a:r>
              <a:rPr lang="en-US" sz="1200"/>
              <a:t>9</a:t>
            </a:r>
          </a:p>
        </p:txBody>
      </p:sp>
      <p:sp>
        <p:nvSpPr>
          <p:cNvPr id="2150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09"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510" name="Rectangle 6"/>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
        <p:nvSpPr>
          <p:cNvPr id="21511" name="Rectangle 7"/>
          <p:cNvSpPr>
            <a:spLocks noGrp="1" noChangeArrowheads="1"/>
          </p:cNvSpPr>
          <p:nvPr>
            <p:ph type="body" idx="1"/>
          </p:nvPr>
        </p:nvSpPr>
        <p:spPr>
          <a:ln/>
        </p:spPr>
        <p:txBody>
          <a:bodyPr/>
          <a:lstStyle/>
          <a:p>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5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nchor="b"/>
          <a:lstStyle/>
          <a:p>
            <a:pPr algn="r"/>
            <a:r>
              <a:rPr lang="en-US" sz="1200"/>
              <a:t>10</a:t>
            </a:r>
          </a:p>
        </p:txBody>
      </p:sp>
      <p:sp>
        <p:nvSpPr>
          <p:cNvPr id="2355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5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558" name="Rectangle 6"/>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
        <p:nvSpPr>
          <p:cNvPr id="23559" name="Rectangle 7"/>
          <p:cNvSpPr>
            <a:spLocks noGrp="1" noChangeArrowheads="1"/>
          </p:cNvSpPr>
          <p:nvPr>
            <p:ph type="body" idx="1"/>
          </p:nvPr>
        </p:nvSpPr>
        <p:spPr>
          <a:ln/>
        </p:spPr>
        <p:txBody>
          <a:bodyPr/>
          <a:lstStyle/>
          <a:p>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0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nchor="b"/>
          <a:lstStyle/>
          <a:p>
            <a:pPr algn="r"/>
            <a:r>
              <a:rPr lang="en-US" sz="1200"/>
              <a:t>11</a:t>
            </a:r>
          </a:p>
        </p:txBody>
      </p:sp>
      <p:sp>
        <p:nvSpPr>
          <p:cNvPr id="2560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05"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606" name="Rectangle 6"/>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
        <p:nvSpPr>
          <p:cNvPr id="25607" name="Rectangle 7"/>
          <p:cNvSpPr>
            <a:spLocks noGrp="1" noChangeArrowheads="1"/>
          </p:cNvSpPr>
          <p:nvPr>
            <p:ph type="body" idx="1"/>
          </p:nvPr>
        </p:nvSpPr>
        <p:spPr>
          <a:ln/>
        </p:spPr>
        <p:txBody>
          <a:bodyPr/>
          <a:lstStyle/>
          <a:p>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5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nchor="b"/>
          <a:lstStyle/>
          <a:p>
            <a:pPr algn="r"/>
            <a:r>
              <a:rPr lang="en-US" sz="1200"/>
              <a:t>12</a:t>
            </a:r>
          </a:p>
        </p:txBody>
      </p:sp>
      <p:sp>
        <p:nvSpPr>
          <p:cNvPr id="2765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53"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654" name="Rectangle 6"/>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
        <p:nvSpPr>
          <p:cNvPr id="27655" name="Rectangle 7"/>
          <p:cNvSpPr>
            <a:spLocks noGrp="1" noChangeArrowheads="1"/>
          </p:cNvSpPr>
          <p:nvPr>
            <p:ph type="body" idx="1"/>
          </p:nvPr>
        </p:nvSpPr>
        <p:spPr>
          <a:ln/>
        </p:spPr>
        <p:txBody>
          <a:bodyPr/>
          <a:lstStyle/>
          <a:p>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69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nchor="b"/>
          <a:lstStyle/>
          <a:p>
            <a:pPr algn="r"/>
            <a:r>
              <a:rPr lang="en-US" sz="1200"/>
              <a:t>13</a:t>
            </a:r>
          </a:p>
        </p:txBody>
      </p:sp>
      <p:sp>
        <p:nvSpPr>
          <p:cNvPr id="2970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70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702" name="Rectangle 6"/>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
        <p:nvSpPr>
          <p:cNvPr id="29703" name="Rectangle 7"/>
          <p:cNvSpPr>
            <a:spLocks noGrp="1" noChangeArrowheads="1"/>
          </p:cNvSpPr>
          <p:nvPr>
            <p:ph type="body" idx="1"/>
          </p:nvPr>
        </p:nvSpPr>
        <p:spPr>
          <a:ln/>
        </p:spPr>
        <p:txBody>
          <a:bodyPr/>
          <a:lstStyle/>
          <a:p>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4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nchor="b"/>
          <a:lstStyle/>
          <a:p>
            <a:pPr algn="r"/>
            <a:r>
              <a:rPr lang="en-US" sz="1200"/>
              <a:t>14</a:t>
            </a:r>
          </a:p>
        </p:txBody>
      </p:sp>
      <p:sp>
        <p:nvSpPr>
          <p:cNvPr id="3174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49"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50" name="Rectangle 6"/>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
        <p:nvSpPr>
          <p:cNvPr id="31751" name="Rectangle 7"/>
          <p:cNvSpPr>
            <a:spLocks noGrp="1" noChangeArrowheads="1"/>
          </p:cNvSpPr>
          <p:nvPr>
            <p:ph type="body" idx="1"/>
          </p:nvPr>
        </p:nvSpPr>
        <p:spPr>
          <a:ln/>
        </p:spPr>
        <p:txBody>
          <a:bodyPr/>
          <a:lstStyle/>
          <a:p>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4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nchor="b"/>
          <a:lstStyle/>
          <a:p>
            <a:pPr algn="r"/>
            <a:r>
              <a:rPr lang="en-US" sz="1200"/>
              <a:t>14</a:t>
            </a:r>
          </a:p>
        </p:txBody>
      </p:sp>
      <p:sp>
        <p:nvSpPr>
          <p:cNvPr id="3174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49"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50" name="Rectangle 6"/>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
        <p:nvSpPr>
          <p:cNvPr id="31751" name="Rectangle 7"/>
          <p:cNvSpPr>
            <a:spLocks noGrp="1" noChangeArrowheads="1"/>
          </p:cNvSpPr>
          <p:nvPr>
            <p:ph type="body" idx="1"/>
          </p:nvPr>
        </p:nvSpPr>
        <p:spPr>
          <a:ln/>
        </p:spPr>
        <p:txBody>
          <a:bodyPr/>
          <a:lstStyle/>
          <a:p>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4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nchor="b"/>
          <a:lstStyle/>
          <a:p>
            <a:pPr algn="r"/>
            <a:r>
              <a:rPr lang="en-US" sz="1200"/>
              <a:t>14</a:t>
            </a:r>
          </a:p>
        </p:txBody>
      </p:sp>
      <p:sp>
        <p:nvSpPr>
          <p:cNvPr id="3174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49"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50" name="Rectangle 6"/>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
        <p:nvSpPr>
          <p:cNvPr id="31751" name="Rectangle 7"/>
          <p:cNvSpPr>
            <a:spLocks noGrp="1" noChangeArrowheads="1"/>
          </p:cNvSpPr>
          <p:nvPr>
            <p:ph type="body" idx="1"/>
          </p:nvPr>
        </p:nvSpPr>
        <p:spPr>
          <a:ln/>
        </p:spPr>
        <p:txBody>
          <a:bodyPr/>
          <a:lstStyle/>
          <a:p>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4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nchor="b"/>
          <a:lstStyle/>
          <a:p>
            <a:pPr algn="r"/>
            <a:r>
              <a:rPr lang="en-US" sz="1200"/>
              <a:t>14</a:t>
            </a:r>
          </a:p>
        </p:txBody>
      </p:sp>
      <p:sp>
        <p:nvSpPr>
          <p:cNvPr id="3174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49"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50" name="Rectangle 6"/>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
        <p:nvSpPr>
          <p:cNvPr id="31751" name="Rectangle 7"/>
          <p:cNvSpPr>
            <a:spLocks noGrp="1" noChangeArrowheads="1"/>
          </p:cNvSpPr>
          <p:nvPr>
            <p:ph type="body" idx="1"/>
          </p:nvPr>
        </p:nvSpPr>
        <p:spPr>
          <a:ln/>
        </p:spPr>
        <p:txBody>
          <a:bodyPr/>
          <a:lstStyle/>
          <a:p>
            <a:endParaRPr lang="en-GB"/>
          </a:p>
        </p:txBody>
      </p:sp>
    </p:spTree>
    <p:extLst>
      <p:ext uri="{BB962C8B-B14F-4D97-AF65-F5344CB8AC3E}">
        <p14:creationId xmlns:p14="http://schemas.microsoft.com/office/powerpoint/2010/main" val="1336981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1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nchor="b"/>
          <a:lstStyle/>
          <a:p>
            <a:pPr algn="r"/>
            <a:r>
              <a:rPr lang="en-US" sz="1200"/>
              <a:t>3</a:t>
            </a:r>
          </a:p>
        </p:txBody>
      </p:sp>
      <p:sp>
        <p:nvSpPr>
          <p:cNvPr id="922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2" name="Rectangle 6"/>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
        <p:nvSpPr>
          <p:cNvPr id="9223" name="Rectangle 7"/>
          <p:cNvSpPr>
            <a:spLocks noGrp="1" noChangeArrowheads="1"/>
          </p:cNvSpPr>
          <p:nvPr>
            <p:ph type="body" idx="1"/>
          </p:nvPr>
        </p:nvSpPr>
        <p:spPr>
          <a:ln/>
        </p:spPr>
        <p:txBody>
          <a:bodyPr/>
          <a:lstStyle/>
          <a:p>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4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nchor="b"/>
          <a:lstStyle/>
          <a:p>
            <a:pPr algn="r"/>
            <a:r>
              <a:rPr lang="en-US" sz="1200"/>
              <a:t>14</a:t>
            </a:r>
          </a:p>
        </p:txBody>
      </p:sp>
      <p:sp>
        <p:nvSpPr>
          <p:cNvPr id="3174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49"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50" name="Rectangle 6"/>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
        <p:nvSpPr>
          <p:cNvPr id="31751" name="Rectangle 7"/>
          <p:cNvSpPr>
            <a:spLocks noGrp="1" noChangeArrowheads="1"/>
          </p:cNvSpPr>
          <p:nvPr>
            <p:ph type="body" idx="1"/>
          </p:nvPr>
        </p:nvSpPr>
        <p:spPr>
          <a:ln/>
        </p:spPr>
        <p:txBody>
          <a:bodyPr/>
          <a:lstStyle/>
          <a:p>
            <a:endParaRPr lang="en-GB"/>
          </a:p>
        </p:txBody>
      </p:sp>
    </p:spTree>
    <p:extLst>
      <p:ext uri="{BB962C8B-B14F-4D97-AF65-F5344CB8AC3E}">
        <p14:creationId xmlns:p14="http://schemas.microsoft.com/office/powerpoint/2010/main" val="36724145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4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nchor="b"/>
          <a:lstStyle/>
          <a:p>
            <a:pPr algn="r"/>
            <a:r>
              <a:rPr lang="en-US" sz="1200"/>
              <a:t>14</a:t>
            </a:r>
          </a:p>
        </p:txBody>
      </p:sp>
      <p:sp>
        <p:nvSpPr>
          <p:cNvPr id="3174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49"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750" name="Rectangle 6"/>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
        <p:nvSpPr>
          <p:cNvPr id="31751" name="Rectangle 7"/>
          <p:cNvSpPr>
            <a:spLocks noGrp="1" noChangeArrowheads="1"/>
          </p:cNvSpPr>
          <p:nvPr>
            <p:ph type="body" idx="1"/>
          </p:nvPr>
        </p:nvSpPr>
        <p:spPr>
          <a:ln/>
        </p:spPr>
        <p:txBody>
          <a:bodyPr/>
          <a:lstStyle/>
          <a:p>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79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nchor="b"/>
          <a:lstStyle/>
          <a:p>
            <a:pPr algn="r"/>
            <a:r>
              <a:rPr lang="en-US" sz="1200"/>
              <a:t>15</a:t>
            </a:r>
          </a:p>
        </p:txBody>
      </p:sp>
      <p:sp>
        <p:nvSpPr>
          <p:cNvPr id="3379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79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798" name="Rectangle 6"/>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
        <p:nvSpPr>
          <p:cNvPr id="33799" name="Rectangle 7"/>
          <p:cNvSpPr>
            <a:spLocks noGrp="1" noChangeArrowheads="1"/>
          </p:cNvSpPr>
          <p:nvPr>
            <p:ph type="body" idx="1"/>
          </p:nvPr>
        </p:nvSpPr>
        <p:spPr>
          <a:ln/>
        </p:spPr>
        <p:txBody>
          <a:bodyPr/>
          <a:lstStyle/>
          <a:p>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79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nchor="b"/>
          <a:lstStyle/>
          <a:p>
            <a:pPr algn="r"/>
            <a:r>
              <a:rPr lang="en-US" sz="1200"/>
              <a:t>15</a:t>
            </a:r>
          </a:p>
        </p:txBody>
      </p:sp>
      <p:sp>
        <p:nvSpPr>
          <p:cNvPr id="3379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79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798" name="Rectangle 6"/>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
        <p:nvSpPr>
          <p:cNvPr id="33799" name="Rectangle 7"/>
          <p:cNvSpPr>
            <a:spLocks noGrp="1" noChangeArrowheads="1"/>
          </p:cNvSpPr>
          <p:nvPr>
            <p:ph type="body" idx="1"/>
          </p:nvPr>
        </p:nvSpPr>
        <p:spPr>
          <a:ln/>
        </p:spPr>
        <p:txBody>
          <a:bodyPr/>
          <a:lstStyle/>
          <a:p>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79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nchor="b"/>
          <a:lstStyle/>
          <a:p>
            <a:pPr algn="r"/>
            <a:r>
              <a:rPr lang="en-US" sz="1200"/>
              <a:t>15</a:t>
            </a:r>
          </a:p>
        </p:txBody>
      </p:sp>
      <p:sp>
        <p:nvSpPr>
          <p:cNvPr id="3379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79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798" name="Rectangle 6"/>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
        <p:nvSpPr>
          <p:cNvPr id="33799" name="Rectangle 7"/>
          <p:cNvSpPr>
            <a:spLocks noGrp="1" noChangeArrowheads="1"/>
          </p:cNvSpPr>
          <p:nvPr>
            <p:ph type="body" idx="1"/>
          </p:nvPr>
        </p:nvSpPr>
        <p:spPr>
          <a:ln/>
        </p:spPr>
        <p:txBody>
          <a:bodyPr/>
          <a:lstStyle/>
          <a:p>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93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nchor="b"/>
          <a:lstStyle/>
          <a:p>
            <a:pPr algn="r"/>
            <a:r>
              <a:rPr lang="en-US" sz="1200"/>
              <a:t>18</a:t>
            </a:r>
          </a:p>
        </p:txBody>
      </p:sp>
      <p:sp>
        <p:nvSpPr>
          <p:cNvPr id="3994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94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942" name="Rectangle 6"/>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
        <p:nvSpPr>
          <p:cNvPr id="39943" name="Rectangle 7"/>
          <p:cNvSpPr>
            <a:spLocks noGrp="1" noChangeArrowheads="1"/>
          </p:cNvSpPr>
          <p:nvPr>
            <p:ph type="body" idx="1"/>
          </p:nvPr>
        </p:nvSpPr>
        <p:spPr>
          <a:ln/>
        </p:spPr>
        <p:txBody>
          <a:bodyPr/>
          <a:lstStyle/>
          <a:p>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98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nchor="b"/>
          <a:lstStyle/>
          <a:p>
            <a:pPr algn="r"/>
            <a:r>
              <a:rPr lang="en-US" sz="1200"/>
              <a:t>19</a:t>
            </a:r>
          </a:p>
        </p:txBody>
      </p:sp>
      <p:sp>
        <p:nvSpPr>
          <p:cNvPr id="4198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989"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990" name="Rectangle 6"/>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
        <p:nvSpPr>
          <p:cNvPr id="41991" name="Rectangle 7"/>
          <p:cNvSpPr>
            <a:spLocks noGrp="1" noChangeArrowheads="1"/>
          </p:cNvSpPr>
          <p:nvPr>
            <p:ph type="body" idx="1"/>
          </p:nvPr>
        </p:nvSpPr>
        <p:spPr>
          <a:ln/>
        </p:spPr>
        <p:txBody>
          <a:bodyPr/>
          <a:lstStyle/>
          <a:p>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403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nchor="b"/>
          <a:lstStyle/>
          <a:p>
            <a:pPr algn="r"/>
            <a:r>
              <a:rPr lang="en-US" sz="1200"/>
              <a:t>20</a:t>
            </a:r>
          </a:p>
        </p:txBody>
      </p:sp>
      <p:sp>
        <p:nvSpPr>
          <p:cNvPr id="4403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403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4038" name="Rectangle 6"/>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
        <p:nvSpPr>
          <p:cNvPr id="44039" name="Rectangle 7"/>
          <p:cNvSpPr>
            <a:spLocks noGrp="1" noChangeArrowheads="1"/>
          </p:cNvSpPr>
          <p:nvPr>
            <p:ph type="body" idx="1"/>
          </p:nvPr>
        </p:nvSpPr>
        <p:spPr>
          <a:ln/>
        </p:spPr>
        <p:txBody>
          <a:bodyPr/>
          <a:lstStyle/>
          <a:p>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
          <p:cNvSpPr>
            <a:spLocks noChangeArrowheads="1"/>
          </p:cNvSpPr>
          <p:nvPr/>
        </p:nvSpPr>
        <p:spPr bwMode="auto">
          <a:xfrm>
            <a:off x="3886793" y="0"/>
            <a:ext cx="2972822" cy="4571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66563" name="Rectangle 2"/>
          <p:cNvSpPr>
            <a:spLocks noChangeArrowheads="1"/>
          </p:cNvSpPr>
          <p:nvPr/>
        </p:nvSpPr>
        <p:spPr bwMode="auto">
          <a:xfrm>
            <a:off x="3886793" y="8685408"/>
            <a:ext cx="2972822" cy="4571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2160" tIns="45360" rIns="92160" bIns="45360" anchor="b"/>
          <a:lstStyle/>
          <a:p>
            <a:pPr algn="r">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200">
                <a:solidFill>
                  <a:srgbClr val="000000"/>
                </a:solidFill>
              </a:rPr>
              <a:t>21</a:t>
            </a:r>
          </a:p>
        </p:txBody>
      </p:sp>
      <p:sp>
        <p:nvSpPr>
          <p:cNvPr id="66564" name="Rectangle 3"/>
          <p:cNvSpPr>
            <a:spLocks noChangeArrowheads="1"/>
          </p:cNvSpPr>
          <p:nvPr/>
        </p:nvSpPr>
        <p:spPr bwMode="auto">
          <a:xfrm>
            <a:off x="0" y="8685408"/>
            <a:ext cx="2972823" cy="4571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66565" name="Rectangle 4"/>
          <p:cNvSpPr>
            <a:spLocks noChangeArrowheads="1"/>
          </p:cNvSpPr>
          <p:nvPr/>
        </p:nvSpPr>
        <p:spPr bwMode="auto">
          <a:xfrm>
            <a:off x="0" y="0"/>
            <a:ext cx="2972823" cy="4571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66566" name="Text Box 5"/>
          <p:cNvSpPr txBox="1">
            <a:spLocks noChangeArrowheads="1"/>
          </p:cNvSpPr>
          <p:nvPr/>
        </p:nvSpPr>
        <p:spPr bwMode="auto">
          <a:xfrm>
            <a:off x="923658" y="693016"/>
            <a:ext cx="5018757" cy="3415264"/>
          </a:xfrm>
          <a:prstGeom prst="rect">
            <a:avLst/>
          </a:prstGeom>
          <a:solidFill>
            <a:srgbClr val="FFFFFF"/>
          </a:solidFill>
          <a:ln w="9360">
            <a:solidFill>
              <a:srgbClr val="000000"/>
            </a:solidFill>
            <a:miter lim="800000"/>
            <a:headEnd/>
            <a:tailEnd/>
          </a:ln>
        </p:spPr>
        <p:txBody>
          <a:bodyPr wrap="none" anchor="ctr"/>
          <a:lstStyle>
            <a:lvl1pPr eaLnBrk="0" hangingPunct="0">
              <a:defRPr sz="2400">
                <a:solidFill>
                  <a:schemeClr val="bg1"/>
                </a:solidFill>
                <a:latin typeface="Times New Roman" charset="0"/>
                <a:ea typeface="ＭＳ Ｐゴシック" charset="0"/>
                <a:cs typeface="Arial" charset="0"/>
              </a:defRPr>
            </a:lvl1pPr>
            <a:lvl2pPr marL="742950" indent="-285750" eaLnBrk="0" hangingPunct="0">
              <a:defRPr sz="2400">
                <a:solidFill>
                  <a:schemeClr val="bg1"/>
                </a:solidFill>
                <a:latin typeface="Times New Roman" charset="0"/>
                <a:ea typeface="Arial" charset="0"/>
                <a:cs typeface="Arial" charset="0"/>
              </a:defRPr>
            </a:lvl2pPr>
            <a:lvl3pPr marL="1143000" indent="-228600" eaLnBrk="0" hangingPunct="0">
              <a:defRPr sz="2400">
                <a:solidFill>
                  <a:schemeClr val="bg1"/>
                </a:solidFill>
                <a:latin typeface="Times New Roman" charset="0"/>
                <a:ea typeface="Arial" charset="0"/>
                <a:cs typeface="Arial" charset="0"/>
              </a:defRPr>
            </a:lvl3pPr>
            <a:lvl4pPr marL="1600200" indent="-228600" eaLnBrk="0" hangingPunct="0">
              <a:defRPr sz="2400">
                <a:solidFill>
                  <a:schemeClr val="bg1"/>
                </a:solidFill>
                <a:latin typeface="Times New Roman" charset="0"/>
                <a:ea typeface="Arial" charset="0"/>
                <a:cs typeface="Arial" charset="0"/>
              </a:defRPr>
            </a:lvl4pPr>
            <a:lvl5pPr marL="2057400" indent="-228600" eaLnBrk="0" hangingPunct="0">
              <a:defRPr sz="2400">
                <a:solidFill>
                  <a:schemeClr val="bg1"/>
                </a:solidFill>
                <a:latin typeface="Times New Roman" charset="0"/>
                <a:ea typeface="Arial" charset="0"/>
                <a:cs typeface="Arial" charset="0"/>
              </a:defRPr>
            </a:lvl5pPr>
            <a:lvl6pPr marL="2514600" indent="-228600" defTabSz="449263" eaLnBrk="0" fontAlgn="base" hangingPunct="0">
              <a:lnSpc>
                <a:spcPct val="80000"/>
              </a:lnSpc>
              <a:spcBef>
                <a:spcPct val="0"/>
              </a:spcBef>
              <a:spcAft>
                <a:spcPct val="0"/>
              </a:spcAft>
              <a:buClr>
                <a:srgbClr val="000000"/>
              </a:buClr>
              <a:buSzPct val="100000"/>
              <a:buFont typeface="Times New Roman" charset="0"/>
              <a:defRPr sz="2400">
                <a:solidFill>
                  <a:schemeClr val="bg1"/>
                </a:solidFill>
                <a:latin typeface="Times New Roman" charset="0"/>
                <a:ea typeface="Arial" charset="0"/>
                <a:cs typeface="Arial" charset="0"/>
              </a:defRPr>
            </a:lvl6pPr>
            <a:lvl7pPr marL="2971800" indent="-228600" defTabSz="449263" eaLnBrk="0" fontAlgn="base" hangingPunct="0">
              <a:lnSpc>
                <a:spcPct val="80000"/>
              </a:lnSpc>
              <a:spcBef>
                <a:spcPct val="0"/>
              </a:spcBef>
              <a:spcAft>
                <a:spcPct val="0"/>
              </a:spcAft>
              <a:buClr>
                <a:srgbClr val="000000"/>
              </a:buClr>
              <a:buSzPct val="100000"/>
              <a:buFont typeface="Times New Roman" charset="0"/>
              <a:defRPr sz="2400">
                <a:solidFill>
                  <a:schemeClr val="bg1"/>
                </a:solidFill>
                <a:latin typeface="Times New Roman" charset="0"/>
                <a:ea typeface="Arial" charset="0"/>
                <a:cs typeface="Arial" charset="0"/>
              </a:defRPr>
            </a:lvl7pPr>
            <a:lvl8pPr marL="3429000" indent="-228600" defTabSz="449263" eaLnBrk="0" fontAlgn="base" hangingPunct="0">
              <a:lnSpc>
                <a:spcPct val="80000"/>
              </a:lnSpc>
              <a:spcBef>
                <a:spcPct val="0"/>
              </a:spcBef>
              <a:spcAft>
                <a:spcPct val="0"/>
              </a:spcAft>
              <a:buClr>
                <a:srgbClr val="000000"/>
              </a:buClr>
              <a:buSzPct val="100000"/>
              <a:buFont typeface="Times New Roman" charset="0"/>
              <a:defRPr sz="2400">
                <a:solidFill>
                  <a:schemeClr val="bg1"/>
                </a:solidFill>
                <a:latin typeface="Times New Roman" charset="0"/>
                <a:ea typeface="Arial" charset="0"/>
                <a:cs typeface="Arial" charset="0"/>
              </a:defRPr>
            </a:lvl8pPr>
            <a:lvl9pPr marL="3886200" indent="-228600" defTabSz="449263" eaLnBrk="0" fontAlgn="base" hangingPunct="0">
              <a:lnSpc>
                <a:spcPct val="80000"/>
              </a:lnSpc>
              <a:spcBef>
                <a:spcPct val="0"/>
              </a:spcBef>
              <a:spcAft>
                <a:spcPct val="0"/>
              </a:spcAft>
              <a:buClr>
                <a:srgbClr val="000000"/>
              </a:buClr>
              <a:buSzPct val="100000"/>
              <a:buFont typeface="Times New Roman" charset="0"/>
              <a:defRPr sz="2400">
                <a:solidFill>
                  <a:schemeClr val="bg1"/>
                </a:solidFill>
                <a:latin typeface="Times New Roman" charset="0"/>
                <a:ea typeface="Arial" charset="0"/>
                <a:cs typeface="Arial" charset="0"/>
              </a:defRPr>
            </a:lvl9pPr>
          </a:lstStyle>
          <a:p>
            <a:pPr eaLnBrk="1" hangingPunct="1"/>
            <a:endParaRPr lang="en-US"/>
          </a:p>
        </p:txBody>
      </p:sp>
      <p:sp>
        <p:nvSpPr>
          <p:cNvPr id="66567" name="Rectangle 6"/>
          <p:cNvSpPr txBox="1">
            <a:spLocks noGrp="1" noChangeArrowheads="1"/>
          </p:cNvSpPr>
          <p:nvPr>
            <p:ph type="body"/>
          </p:nvPr>
        </p:nvSpPr>
        <p:spPr>
          <a:xfrm>
            <a:off x="915585" y="4342704"/>
            <a:ext cx="5025216" cy="4115606"/>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wrap="none" anchor="ctr"/>
          <a:lstStyle/>
          <a:p>
            <a:endParaRPr lang="en-US">
              <a:latin typeface="Times New Roman"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813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nchor="b"/>
          <a:lstStyle/>
          <a:p>
            <a:pPr algn="r"/>
            <a:r>
              <a:rPr lang="en-US" sz="1200"/>
              <a:t>22</a:t>
            </a:r>
          </a:p>
        </p:txBody>
      </p:sp>
      <p:sp>
        <p:nvSpPr>
          <p:cNvPr id="4813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8133"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8134" name="Rectangle 6"/>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
        <p:nvSpPr>
          <p:cNvPr id="48135" name="Rectangle 7"/>
          <p:cNvSpPr>
            <a:spLocks noGrp="1" noChangeArrowheads="1"/>
          </p:cNvSpPr>
          <p:nvPr>
            <p:ph type="body" idx="1"/>
          </p:nvPr>
        </p:nvSpPr>
        <p:spPr>
          <a:ln/>
        </p:spPr>
        <p:txBody>
          <a:bodyPr/>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26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nchor="b"/>
          <a:lstStyle/>
          <a:p>
            <a:pPr algn="r"/>
            <a:r>
              <a:rPr lang="en-US" sz="1200"/>
              <a:t>4</a:t>
            </a:r>
          </a:p>
        </p:txBody>
      </p:sp>
      <p:sp>
        <p:nvSpPr>
          <p:cNvPr id="1126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269"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270" name="Rectangle 6"/>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
        <p:nvSpPr>
          <p:cNvPr id="11271" name="Rectangle 7"/>
          <p:cNvSpPr>
            <a:spLocks noGrp="1" noChangeArrowheads="1"/>
          </p:cNvSpPr>
          <p:nvPr>
            <p:ph type="body" idx="1"/>
          </p:nvPr>
        </p:nvSpPr>
        <p:spPr>
          <a:ln/>
        </p:spPr>
        <p:txBody>
          <a:bodyPr/>
          <a:lstStyle/>
          <a:p>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179"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nchor="b"/>
          <a:lstStyle/>
          <a:p>
            <a:pPr algn="r"/>
            <a:r>
              <a:rPr lang="en-US" sz="1200"/>
              <a:t>23</a:t>
            </a:r>
          </a:p>
        </p:txBody>
      </p:sp>
      <p:sp>
        <p:nvSpPr>
          <p:cNvPr id="50180"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181"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182" name="Rectangle 6"/>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
        <p:nvSpPr>
          <p:cNvPr id="50183" name="Rectangle 7"/>
          <p:cNvSpPr>
            <a:spLocks noGrp="1" noChangeArrowheads="1"/>
          </p:cNvSpPr>
          <p:nvPr>
            <p:ph type="body" idx="1"/>
          </p:nvPr>
        </p:nvSpPr>
        <p:spPr>
          <a:ln/>
        </p:spPr>
        <p:txBody>
          <a:bodyPr/>
          <a:lstStyle/>
          <a:p>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22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nchor="b"/>
          <a:lstStyle/>
          <a:p>
            <a:pPr algn="r"/>
            <a:r>
              <a:rPr lang="en-US" sz="1200"/>
              <a:t>24</a:t>
            </a:r>
          </a:p>
        </p:txBody>
      </p:sp>
      <p:sp>
        <p:nvSpPr>
          <p:cNvPr id="5222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229"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230" name="Rectangle 6"/>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
        <p:nvSpPr>
          <p:cNvPr id="52231" name="Rectangle 7"/>
          <p:cNvSpPr>
            <a:spLocks noGrp="1" noChangeArrowheads="1"/>
          </p:cNvSpPr>
          <p:nvPr>
            <p:ph type="body" idx="1"/>
          </p:nvPr>
        </p:nvSpPr>
        <p:spPr>
          <a:ln/>
        </p:spPr>
        <p:txBody>
          <a:bodyPr/>
          <a:lstStyle/>
          <a:p>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427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nchor="b"/>
          <a:lstStyle/>
          <a:p>
            <a:pPr algn="r"/>
            <a:r>
              <a:rPr lang="en-US" sz="1200"/>
              <a:t>25</a:t>
            </a:r>
          </a:p>
        </p:txBody>
      </p:sp>
      <p:sp>
        <p:nvSpPr>
          <p:cNvPr id="5427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427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4278" name="Rectangle 6"/>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
        <p:nvSpPr>
          <p:cNvPr id="54279" name="Rectangle 7"/>
          <p:cNvSpPr>
            <a:spLocks noGrp="1" noChangeArrowheads="1"/>
          </p:cNvSpPr>
          <p:nvPr>
            <p:ph type="body" idx="1"/>
          </p:nvPr>
        </p:nvSpPr>
        <p:spPr>
          <a:ln/>
        </p:spPr>
        <p:txBody>
          <a:bodyPr/>
          <a:lstStyle/>
          <a:p>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837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nchor="b"/>
          <a:lstStyle/>
          <a:p>
            <a:pPr algn="r"/>
            <a:r>
              <a:rPr lang="en-US" sz="1200"/>
              <a:t>27</a:t>
            </a:r>
          </a:p>
        </p:txBody>
      </p:sp>
      <p:sp>
        <p:nvSpPr>
          <p:cNvPr id="5837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8373"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8374" name="Rectangle 6"/>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
        <p:nvSpPr>
          <p:cNvPr id="58375" name="Rectangle 7"/>
          <p:cNvSpPr>
            <a:spLocks noGrp="1" noChangeArrowheads="1"/>
          </p:cNvSpPr>
          <p:nvPr>
            <p:ph type="body" idx="1"/>
          </p:nvPr>
        </p:nvSpPr>
        <p:spPr>
          <a:ln/>
        </p:spPr>
        <p:txBody>
          <a:bodyPr/>
          <a:lstStyle/>
          <a:p>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2467"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nchor="b"/>
          <a:lstStyle/>
          <a:p>
            <a:pPr algn="r"/>
            <a:r>
              <a:rPr lang="en-US" sz="1200"/>
              <a:t>29</a:t>
            </a:r>
          </a:p>
        </p:txBody>
      </p:sp>
      <p:sp>
        <p:nvSpPr>
          <p:cNvPr id="62468"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2469"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2470" name="Rectangle 6"/>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
        <p:nvSpPr>
          <p:cNvPr id="62471" name="Rectangle 7"/>
          <p:cNvSpPr>
            <a:spLocks noGrp="1" noChangeArrowheads="1"/>
          </p:cNvSpPr>
          <p:nvPr>
            <p:ph type="body" idx="1"/>
          </p:nvPr>
        </p:nvSpPr>
        <p:spPr>
          <a:ln/>
        </p:spPr>
        <p:txBody>
          <a:bodyPr/>
          <a:lstStyle/>
          <a:p>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451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nchor="b"/>
          <a:lstStyle/>
          <a:p>
            <a:pPr algn="r"/>
            <a:r>
              <a:rPr lang="en-US" sz="1200"/>
              <a:t>30</a:t>
            </a:r>
          </a:p>
        </p:txBody>
      </p:sp>
      <p:sp>
        <p:nvSpPr>
          <p:cNvPr id="6451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451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4518" name="Rectangle 6"/>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
        <p:nvSpPr>
          <p:cNvPr id="64519" name="Rectangle 7"/>
          <p:cNvSpPr>
            <a:spLocks noGrp="1" noChangeArrowheads="1"/>
          </p:cNvSpPr>
          <p:nvPr>
            <p:ph type="body" idx="1"/>
          </p:nvPr>
        </p:nvSpPr>
        <p:spPr>
          <a:ln/>
        </p:spPr>
        <p:txBody>
          <a:bodyPr/>
          <a:lstStyle/>
          <a:p>
            <a:endParaRPr lang="en-GB"/>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E5BC2D-A4ED-4241-B4CF-26D3A036D94A}" type="slidenum">
              <a:rPr lang="en-US"/>
              <a:pPr/>
              <a:t>52</a:t>
            </a:fld>
            <a:endParaRPr lang="en-US"/>
          </a:p>
        </p:txBody>
      </p:sp>
      <p:sp>
        <p:nvSpPr>
          <p:cNvPr id="1966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Text Box 1"/>
          <p:cNvSpPr txBox="1">
            <a:spLocks noChangeArrowheads="1"/>
          </p:cNvSpPr>
          <p:nvPr/>
        </p:nvSpPr>
        <p:spPr bwMode="auto">
          <a:xfrm>
            <a:off x="1170721" y="638805"/>
            <a:ext cx="4634438" cy="3153002"/>
          </a:xfrm>
          <a:prstGeom prst="rect">
            <a:avLst/>
          </a:prstGeom>
          <a:solidFill>
            <a:srgbClr val="FFFFFF"/>
          </a:solidFill>
          <a:ln w="9525">
            <a:solidFill>
              <a:srgbClr val="000000"/>
            </a:solidFill>
            <a:miter lim="800000"/>
            <a:headEnd/>
            <a:tailEnd/>
          </a:ln>
        </p:spPr>
        <p:txBody>
          <a:bodyPr wrap="none" anchor="ctr"/>
          <a:lstStyle>
            <a:lvl1pPr eaLnBrk="0" hangingPunct="0">
              <a:defRPr sz="2400">
                <a:solidFill>
                  <a:schemeClr val="bg1"/>
                </a:solidFill>
                <a:latin typeface="Times New Roman" charset="0"/>
                <a:ea typeface="ＭＳ Ｐゴシック" charset="0"/>
                <a:cs typeface="Arial" charset="0"/>
              </a:defRPr>
            </a:lvl1pPr>
            <a:lvl2pPr marL="742950" indent="-285750" eaLnBrk="0" hangingPunct="0">
              <a:defRPr sz="2400">
                <a:solidFill>
                  <a:schemeClr val="bg1"/>
                </a:solidFill>
                <a:latin typeface="Times New Roman" charset="0"/>
                <a:ea typeface="Arial" charset="0"/>
                <a:cs typeface="Arial" charset="0"/>
              </a:defRPr>
            </a:lvl2pPr>
            <a:lvl3pPr marL="1143000" indent="-228600" eaLnBrk="0" hangingPunct="0">
              <a:defRPr sz="2400">
                <a:solidFill>
                  <a:schemeClr val="bg1"/>
                </a:solidFill>
                <a:latin typeface="Times New Roman" charset="0"/>
                <a:ea typeface="Arial" charset="0"/>
                <a:cs typeface="Arial" charset="0"/>
              </a:defRPr>
            </a:lvl3pPr>
            <a:lvl4pPr marL="1600200" indent="-228600" eaLnBrk="0" hangingPunct="0">
              <a:defRPr sz="2400">
                <a:solidFill>
                  <a:schemeClr val="bg1"/>
                </a:solidFill>
                <a:latin typeface="Times New Roman" charset="0"/>
                <a:ea typeface="Arial" charset="0"/>
                <a:cs typeface="Arial" charset="0"/>
              </a:defRPr>
            </a:lvl4pPr>
            <a:lvl5pPr marL="2057400" indent="-228600" eaLnBrk="0" hangingPunct="0">
              <a:defRPr sz="2400">
                <a:solidFill>
                  <a:schemeClr val="bg1"/>
                </a:solidFill>
                <a:latin typeface="Times New Roman" charset="0"/>
                <a:ea typeface="Arial" charset="0"/>
                <a:cs typeface="Arial" charset="0"/>
              </a:defRPr>
            </a:lvl5pPr>
            <a:lvl6pPr marL="2514600" indent="-228600" defTabSz="449263" eaLnBrk="0" fontAlgn="base" hangingPunct="0">
              <a:lnSpc>
                <a:spcPct val="80000"/>
              </a:lnSpc>
              <a:spcBef>
                <a:spcPct val="0"/>
              </a:spcBef>
              <a:spcAft>
                <a:spcPct val="0"/>
              </a:spcAft>
              <a:buClr>
                <a:srgbClr val="000000"/>
              </a:buClr>
              <a:buSzPct val="100000"/>
              <a:buFont typeface="Times New Roman" charset="0"/>
              <a:defRPr sz="2400">
                <a:solidFill>
                  <a:schemeClr val="bg1"/>
                </a:solidFill>
                <a:latin typeface="Times New Roman" charset="0"/>
                <a:ea typeface="Arial" charset="0"/>
                <a:cs typeface="Arial" charset="0"/>
              </a:defRPr>
            </a:lvl6pPr>
            <a:lvl7pPr marL="2971800" indent="-228600" defTabSz="449263" eaLnBrk="0" fontAlgn="base" hangingPunct="0">
              <a:lnSpc>
                <a:spcPct val="80000"/>
              </a:lnSpc>
              <a:spcBef>
                <a:spcPct val="0"/>
              </a:spcBef>
              <a:spcAft>
                <a:spcPct val="0"/>
              </a:spcAft>
              <a:buClr>
                <a:srgbClr val="000000"/>
              </a:buClr>
              <a:buSzPct val="100000"/>
              <a:buFont typeface="Times New Roman" charset="0"/>
              <a:defRPr sz="2400">
                <a:solidFill>
                  <a:schemeClr val="bg1"/>
                </a:solidFill>
                <a:latin typeface="Times New Roman" charset="0"/>
                <a:ea typeface="Arial" charset="0"/>
                <a:cs typeface="Arial" charset="0"/>
              </a:defRPr>
            </a:lvl7pPr>
            <a:lvl8pPr marL="3429000" indent="-228600" defTabSz="449263" eaLnBrk="0" fontAlgn="base" hangingPunct="0">
              <a:lnSpc>
                <a:spcPct val="80000"/>
              </a:lnSpc>
              <a:spcBef>
                <a:spcPct val="0"/>
              </a:spcBef>
              <a:spcAft>
                <a:spcPct val="0"/>
              </a:spcAft>
              <a:buClr>
                <a:srgbClr val="000000"/>
              </a:buClr>
              <a:buSzPct val="100000"/>
              <a:buFont typeface="Times New Roman" charset="0"/>
              <a:defRPr sz="2400">
                <a:solidFill>
                  <a:schemeClr val="bg1"/>
                </a:solidFill>
                <a:latin typeface="Times New Roman" charset="0"/>
                <a:ea typeface="Arial" charset="0"/>
                <a:cs typeface="Arial" charset="0"/>
              </a:defRPr>
            </a:lvl8pPr>
            <a:lvl9pPr marL="3886200" indent="-228600" defTabSz="449263" eaLnBrk="0" fontAlgn="base" hangingPunct="0">
              <a:lnSpc>
                <a:spcPct val="80000"/>
              </a:lnSpc>
              <a:spcBef>
                <a:spcPct val="0"/>
              </a:spcBef>
              <a:spcAft>
                <a:spcPct val="0"/>
              </a:spcAft>
              <a:buClr>
                <a:srgbClr val="000000"/>
              </a:buClr>
              <a:buSzPct val="100000"/>
              <a:buFont typeface="Times New Roman" charset="0"/>
              <a:defRPr sz="2400">
                <a:solidFill>
                  <a:schemeClr val="bg1"/>
                </a:solidFill>
                <a:latin typeface="Times New Roman" charset="0"/>
                <a:ea typeface="Arial" charset="0"/>
                <a:cs typeface="Arial" charset="0"/>
              </a:defRPr>
            </a:lvl9pPr>
          </a:lstStyle>
          <a:p>
            <a:pPr eaLnBrk="1" hangingPunct="1"/>
            <a:endParaRPr lang="en-US"/>
          </a:p>
        </p:txBody>
      </p:sp>
      <p:sp>
        <p:nvSpPr>
          <p:cNvPr id="76803" name="Rectangle 2"/>
          <p:cNvSpPr txBox="1">
            <a:spLocks noGrp="1" noChangeArrowheads="1"/>
          </p:cNvSpPr>
          <p:nvPr>
            <p:ph type="body"/>
          </p:nvPr>
        </p:nvSpPr>
        <p:spPr>
          <a:xfrm>
            <a:off x="930117" y="4008650"/>
            <a:ext cx="5115645" cy="3799134"/>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wrap="none" anchor="ctr"/>
          <a:lstStyle/>
          <a:p>
            <a:endParaRPr lang="en-US">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Text Box 1"/>
          <p:cNvSpPr txBox="1">
            <a:spLocks noChangeArrowheads="1"/>
          </p:cNvSpPr>
          <p:nvPr/>
        </p:nvSpPr>
        <p:spPr bwMode="auto">
          <a:xfrm>
            <a:off x="1170721" y="638805"/>
            <a:ext cx="4634438" cy="3153002"/>
          </a:xfrm>
          <a:prstGeom prst="rect">
            <a:avLst/>
          </a:prstGeom>
          <a:solidFill>
            <a:srgbClr val="FFFFFF"/>
          </a:solidFill>
          <a:ln w="9525">
            <a:solidFill>
              <a:srgbClr val="000000"/>
            </a:solidFill>
            <a:miter lim="800000"/>
            <a:headEnd/>
            <a:tailEnd/>
          </a:ln>
        </p:spPr>
        <p:txBody>
          <a:bodyPr wrap="none" anchor="ctr"/>
          <a:lstStyle>
            <a:lvl1pPr eaLnBrk="0" hangingPunct="0">
              <a:defRPr sz="2400">
                <a:solidFill>
                  <a:schemeClr val="bg1"/>
                </a:solidFill>
                <a:latin typeface="Times New Roman" charset="0"/>
                <a:ea typeface="ＭＳ Ｐゴシック" charset="0"/>
                <a:cs typeface="Arial" charset="0"/>
              </a:defRPr>
            </a:lvl1pPr>
            <a:lvl2pPr marL="742950" indent="-285750" eaLnBrk="0" hangingPunct="0">
              <a:defRPr sz="2400">
                <a:solidFill>
                  <a:schemeClr val="bg1"/>
                </a:solidFill>
                <a:latin typeface="Times New Roman" charset="0"/>
                <a:ea typeface="Arial" charset="0"/>
                <a:cs typeface="Arial" charset="0"/>
              </a:defRPr>
            </a:lvl2pPr>
            <a:lvl3pPr marL="1143000" indent="-228600" eaLnBrk="0" hangingPunct="0">
              <a:defRPr sz="2400">
                <a:solidFill>
                  <a:schemeClr val="bg1"/>
                </a:solidFill>
                <a:latin typeface="Times New Roman" charset="0"/>
                <a:ea typeface="Arial" charset="0"/>
                <a:cs typeface="Arial" charset="0"/>
              </a:defRPr>
            </a:lvl3pPr>
            <a:lvl4pPr marL="1600200" indent="-228600" eaLnBrk="0" hangingPunct="0">
              <a:defRPr sz="2400">
                <a:solidFill>
                  <a:schemeClr val="bg1"/>
                </a:solidFill>
                <a:latin typeface="Times New Roman" charset="0"/>
                <a:ea typeface="Arial" charset="0"/>
                <a:cs typeface="Arial" charset="0"/>
              </a:defRPr>
            </a:lvl4pPr>
            <a:lvl5pPr marL="2057400" indent="-228600" eaLnBrk="0" hangingPunct="0">
              <a:defRPr sz="2400">
                <a:solidFill>
                  <a:schemeClr val="bg1"/>
                </a:solidFill>
                <a:latin typeface="Times New Roman" charset="0"/>
                <a:ea typeface="Arial" charset="0"/>
                <a:cs typeface="Arial" charset="0"/>
              </a:defRPr>
            </a:lvl5pPr>
            <a:lvl6pPr marL="2514600" indent="-228600" defTabSz="449263" eaLnBrk="0" fontAlgn="base" hangingPunct="0">
              <a:lnSpc>
                <a:spcPct val="80000"/>
              </a:lnSpc>
              <a:spcBef>
                <a:spcPct val="0"/>
              </a:spcBef>
              <a:spcAft>
                <a:spcPct val="0"/>
              </a:spcAft>
              <a:buClr>
                <a:srgbClr val="000000"/>
              </a:buClr>
              <a:buSzPct val="100000"/>
              <a:buFont typeface="Times New Roman" charset="0"/>
              <a:defRPr sz="2400">
                <a:solidFill>
                  <a:schemeClr val="bg1"/>
                </a:solidFill>
                <a:latin typeface="Times New Roman" charset="0"/>
                <a:ea typeface="Arial" charset="0"/>
                <a:cs typeface="Arial" charset="0"/>
              </a:defRPr>
            </a:lvl6pPr>
            <a:lvl7pPr marL="2971800" indent="-228600" defTabSz="449263" eaLnBrk="0" fontAlgn="base" hangingPunct="0">
              <a:lnSpc>
                <a:spcPct val="80000"/>
              </a:lnSpc>
              <a:spcBef>
                <a:spcPct val="0"/>
              </a:spcBef>
              <a:spcAft>
                <a:spcPct val="0"/>
              </a:spcAft>
              <a:buClr>
                <a:srgbClr val="000000"/>
              </a:buClr>
              <a:buSzPct val="100000"/>
              <a:buFont typeface="Times New Roman" charset="0"/>
              <a:defRPr sz="2400">
                <a:solidFill>
                  <a:schemeClr val="bg1"/>
                </a:solidFill>
                <a:latin typeface="Times New Roman" charset="0"/>
                <a:ea typeface="Arial" charset="0"/>
                <a:cs typeface="Arial" charset="0"/>
              </a:defRPr>
            </a:lvl7pPr>
            <a:lvl8pPr marL="3429000" indent="-228600" defTabSz="449263" eaLnBrk="0" fontAlgn="base" hangingPunct="0">
              <a:lnSpc>
                <a:spcPct val="80000"/>
              </a:lnSpc>
              <a:spcBef>
                <a:spcPct val="0"/>
              </a:spcBef>
              <a:spcAft>
                <a:spcPct val="0"/>
              </a:spcAft>
              <a:buClr>
                <a:srgbClr val="000000"/>
              </a:buClr>
              <a:buSzPct val="100000"/>
              <a:buFont typeface="Times New Roman" charset="0"/>
              <a:defRPr sz="2400">
                <a:solidFill>
                  <a:schemeClr val="bg1"/>
                </a:solidFill>
                <a:latin typeface="Times New Roman" charset="0"/>
                <a:ea typeface="Arial" charset="0"/>
                <a:cs typeface="Arial" charset="0"/>
              </a:defRPr>
            </a:lvl8pPr>
            <a:lvl9pPr marL="3886200" indent="-228600" defTabSz="449263" eaLnBrk="0" fontAlgn="base" hangingPunct="0">
              <a:lnSpc>
                <a:spcPct val="80000"/>
              </a:lnSpc>
              <a:spcBef>
                <a:spcPct val="0"/>
              </a:spcBef>
              <a:spcAft>
                <a:spcPct val="0"/>
              </a:spcAft>
              <a:buClr>
                <a:srgbClr val="000000"/>
              </a:buClr>
              <a:buSzPct val="100000"/>
              <a:buFont typeface="Times New Roman" charset="0"/>
              <a:defRPr sz="2400">
                <a:solidFill>
                  <a:schemeClr val="bg1"/>
                </a:solidFill>
                <a:latin typeface="Times New Roman" charset="0"/>
                <a:ea typeface="Arial" charset="0"/>
                <a:cs typeface="Arial" charset="0"/>
              </a:defRPr>
            </a:lvl9pPr>
          </a:lstStyle>
          <a:p>
            <a:pPr eaLnBrk="1" hangingPunct="1"/>
            <a:endParaRPr lang="en-US"/>
          </a:p>
        </p:txBody>
      </p:sp>
      <p:sp>
        <p:nvSpPr>
          <p:cNvPr id="76803" name="Rectangle 2"/>
          <p:cNvSpPr txBox="1">
            <a:spLocks noGrp="1" noChangeArrowheads="1"/>
          </p:cNvSpPr>
          <p:nvPr>
            <p:ph type="body"/>
          </p:nvPr>
        </p:nvSpPr>
        <p:spPr>
          <a:xfrm>
            <a:off x="930117" y="4008650"/>
            <a:ext cx="5115645" cy="3799134"/>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wrap="none" anchor="ctr"/>
          <a:lstStyle/>
          <a:p>
            <a:endParaRPr lang="en-US">
              <a:latin typeface="Times New Roman" charset="0"/>
            </a:endParaRPr>
          </a:p>
        </p:txBody>
      </p:sp>
    </p:spTree>
    <p:extLst>
      <p:ext uri="{BB962C8B-B14F-4D97-AF65-F5344CB8AC3E}">
        <p14:creationId xmlns:p14="http://schemas.microsoft.com/office/powerpoint/2010/main" val="1141284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1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nchor="b"/>
          <a:lstStyle/>
          <a:p>
            <a:pPr algn="r"/>
            <a:r>
              <a:rPr lang="en-US" sz="1200"/>
              <a:t>5</a:t>
            </a:r>
          </a:p>
        </p:txBody>
      </p:sp>
      <p:sp>
        <p:nvSpPr>
          <p:cNvPr id="1331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1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318" name="Rectangle 6"/>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
        <p:nvSpPr>
          <p:cNvPr id="13319" name="Rectangle 7"/>
          <p:cNvSpPr>
            <a:spLocks noGrp="1" noChangeArrowheads="1"/>
          </p:cNvSpPr>
          <p:nvPr>
            <p:ph type="body" idx="1"/>
          </p:nvPr>
        </p:nvSpPr>
        <p:spPr>
          <a:ln/>
        </p:spPr>
        <p:txBody>
          <a:bodyPr/>
          <a:lstStyle/>
          <a:p>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6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nchor="b"/>
          <a:lstStyle/>
          <a:p>
            <a:pPr algn="r"/>
            <a:r>
              <a:rPr lang="en-US" sz="1200"/>
              <a:t>6</a:t>
            </a:r>
          </a:p>
        </p:txBody>
      </p:sp>
      <p:sp>
        <p:nvSpPr>
          <p:cNvPr id="1536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65"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66" name="Rectangle 6"/>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
        <p:nvSpPr>
          <p:cNvPr id="15367" name="Rectangle 7"/>
          <p:cNvSpPr>
            <a:spLocks noGrp="1" noChangeArrowheads="1"/>
          </p:cNvSpPr>
          <p:nvPr>
            <p:ph type="body" idx="1"/>
          </p:nvPr>
        </p:nvSpPr>
        <p:spPr>
          <a:ln/>
        </p:spPr>
        <p:txBody>
          <a:bodyPr/>
          <a:lstStyle/>
          <a:p>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63"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nchor="b"/>
          <a:lstStyle/>
          <a:p>
            <a:pPr algn="r"/>
            <a:r>
              <a:rPr lang="en-US" sz="1200"/>
              <a:t>6</a:t>
            </a:r>
          </a:p>
        </p:txBody>
      </p:sp>
      <p:sp>
        <p:nvSpPr>
          <p:cNvPr id="15364"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65"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366" name="Rectangle 6"/>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
        <p:nvSpPr>
          <p:cNvPr id="15367" name="Rectangle 7"/>
          <p:cNvSpPr>
            <a:spLocks noGrp="1" noChangeArrowheads="1"/>
          </p:cNvSpPr>
          <p:nvPr>
            <p:ph type="body" idx="1"/>
          </p:nvPr>
        </p:nvSpPr>
        <p:spPr>
          <a:ln/>
        </p:spPr>
        <p:txBody>
          <a:bodyPr/>
          <a:lstStyle/>
          <a:p>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1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nchor="b"/>
          <a:lstStyle/>
          <a:p>
            <a:pPr algn="r"/>
            <a:r>
              <a:rPr lang="en-US" sz="1200"/>
              <a:t>7</a:t>
            </a:r>
          </a:p>
        </p:txBody>
      </p:sp>
      <p:sp>
        <p:nvSpPr>
          <p:cNvPr id="1741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13"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414" name="Rectangle 6"/>
          <p:cNvSpPr>
            <a:spLocks noGrp="1" noRot="1" noChangeAspect="1" noChangeArrowheads="1" noTextEdit="1"/>
          </p:cNvSpPr>
          <p:nvPr>
            <p:ph type="sldImg"/>
          </p:nvPr>
        </p:nvSpPr>
        <p:spPr>
          <a:xfrm>
            <a:off x="1150938" y="692150"/>
            <a:ext cx="4556125" cy="3416300"/>
          </a:xfrm>
          <a:ln cap="flat"/>
          <a:extLst>
            <a:ext uri="{FAA26D3D-D897-4be2-8F04-BA451C77F1D7}">
              <ma14:placeholderFlag xmlns:ma14="http://schemas.microsoft.com/office/mac/drawingml/2011/main" xmlns="" val="1"/>
            </a:ext>
          </a:extLst>
        </p:spPr>
      </p:sp>
      <p:sp>
        <p:nvSpPr>
          <p:cNvPr id="17415" name="Rectangle 7"/>
          <p:cNvSpPr>
            <a:spLocks noGrp="1" noChangeArrowheads="1"/>
          </p:cNvSpPr>
          <p:nvPr>
            <p:ph type="body" idx="1"/>
          </p:nvPr>
        </p:nvSpPr>
        <p:spPr>
          <a:ln/>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143000"/>
            <a:ext cx="8229600" cy="5143500"/>
          </a:xfrm>
        </p:spPr>
        <p:txBody>
          <a:bodyPr/>
          <a:lstStyle/>
          <a:p>
            <a:pPr lvl="0"/>
            <a:endParaRPr lang="en-US" noProof="0"/>
          </a:p>
        </p:txBody>
      </p:sp>
    </p:spTree>
    <p:extLst>
      <p:ext uri="{BB962C8B-B14F-4D97-AF65-F5344CB8AC3E}">
        <p14:creationId xmlns:p14="http://schemas.microsoft.com/office/powerpoint/2010/main" val="3401281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C599B4-4737-419C-9E1A-6122BB360733}" type="datetimeFigureOut">
              <a:rPr lang="en-US" smtClean="0"/>
              <a:pPr/>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C599B4-4737-419C-9E1A-6122BB360733}" type="datetimeFigureOut">
              <a:rPr lang="en-US" smtClean="0"/>
              <a:pPr/>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C599B4-4737-419C-9E1A-6122BB360733}" type="datetimeFigureOut">
              <a:rPr lang="en-US" smtClean="0"/>
              <a:pPr/>
              <a:t>4/12/2025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C599B4-4737-419C-9E1A-6122BB360733}" type="datetimeFigureOut">
              <a:rPr lang="en-US" smtClean="0"/>
              <a:pPr/>
              <a:t>4/12/2025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C599B4-4737-419C-9E1A-6122BB360733}" type="datetimeFigureOut">
              <a:rPr lang="en-US" smtClean="0"/>
              <a:pPr/>
              <a:t>4/12/2025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C599B4-4737-419C-9E1A-6122BB360733}" type="datetimeFigureOut">
              <a:rPr lang="en-US" smtClean="0"/>
              <a:pPr/>
              <a:t>4/12/2025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C599B4-4737-419C-9E1A-6122BB360733}" type="datetimeFigureOut">
              <a:rPr lang="en-US" smtClean="0"/>
              <a:pPr/>
              <a:t>4/12/2025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C599B4-4737-419C-9E1A-6122BB360733}" type="datetimeFigureOut">
              <a:rPr lang="en-US" smtClean="0"/>
              <a:pPr/>
              <a:t>4/12/2025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8229600" cy="6858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990600"/>
            <a:ext cx="8229600" cy="51816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C599B4-4737-419C-9E1A-6122BB360733}" type="datetimeFigureOut">
              <a:rPr lang="en-US" smtClean="0"/>
              <a:pPr/>
              <a:t>4/12/2025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D2A1D3-94CF-4BE8-B9A0-75EFE4C74F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914400" rtl="0" eaLnBrk="1" latinLnBrk="0" hangingPunct="1">
        <a:spcBef>
          <a:spcPct val="0"/>
        </a:spcBef>
        <a:buNone/>
        <a:defRPr sz="3600" b="1" kern="1200">
          <a:solidFill>
            <a:schemeClr val="tx1"/>
          </a:solidFill>
          <a:latin typeface="Arial"/>
          <a:ea typeface="+mj-ea"/>
          <a:cs typeface="Arial"/>
        </a:defRPr>
      </a:lvl1pPr>
    </p:titleStyle>
    <p:bodyStyle>
      <a:lvl1pPr marL="342900" indent="-342900" algn="l" defTabSz="914400" rtl="0" eaLnBrk="1" latinLnBrk="0" hangingPunct="1">
        <a:spcBef>
          <a:spcPts val="1968"/>
        </a:spcBef>
        <a:buFont typeface="Arial" pitchFamily="34" charset="0"/>
        <a:buChar char="•"/>
        <a:defRPr sz="2800" kern="1200">
          <a:solidFill>
            <a:schemeClr val="tx1"/>
          </a:solidFill>
          <a:latin typeface="Arial"/>
          <a:ea typeface="+mn-ea"/>
          <a:cs typeface="Arial"/>
        </a:defRPr>
      </a:lvl1pPr>
      <a:lvl2pPr marL="742950" indent="-285750" algn="l" defTabSz="914400" rtl="0" eaLnBrk="1" latinLnBrk="0" hangingPunct="1">
        <a:spcBef>
          <a:spcPts val="1968"/>
        </a:spcBef>
        <a:buFont typeface="Arial" pitchFamily="34" charset="0"/>
        <a:buChar char="–"/>
        <a:defRPr sz="2400" kern="1200">
          <a:solidFill>
            <a:schemeClr val="tx1"/>
          </a:solidFill>
          <a:latin typeface="Arial"/>
          <a:ea typeface="+mn-ea"/>
          <a:cs typeface="Arial"/>
        </a:defRPr>
      </a:lvl2pPr>
      <a:lvl3pPr marL="1143000" indent="-228600" algn="l" defTabSz="914400" rtl="0" eaLnBrk="1" latinLnBrk="0" hangingPunct="1">
        <a:spcBef>
          <a:spcPts val="1968"/>
        </a:spcBef>
        <a:buFont typeface="Arial" pitchFamily="34" charset="0"/>
        <a:buChar char="•"/>
        <a:defRPr sz="2000" kern="1200">
          <a:solidFill>
            <a:schemeClr val="tx1"/>
          </a:solidFill>
          <a:latin typeface="Arial"/>
          <a:ea typeface="+mn-ea"/>
          <a:cs typeface="Arial"/>
        </a:defRPr>
      </a:lvl3pPr>
      <a:lvl4pPr marL="1600200" indent="-228600" algn="l" defTabSz="914400" rtl="0" eaLnBrk="1" latinLnBrk="0" hangingPunct="1">
        <a:spcBef>
          <a:spcPts val="1968"/>
        </a:spcBef>
        <a:buFont typeface="Arial" pitchFamily="34" charset="0"/>
        <a:buChar char="–"/>
        <a:defRPr sz="1800" kern="1200">
          <a:solidFill>
            <a:schemeClr val="tx1"/>
          </a:solidFill>
          <a:latin typeface="Arial"/>
          <a:ea typeface="+mn-ea"/>
          <a:cs typeface="Arial"/>
        </a:defRPr>
      </a:lvl4pPr>
      <a:lvl5pPr marL="2057400" indent="-228600" algn="l" defTabSz="914400" rtl="0" eaLnBrk="1" latinLnBrk="0" hangingPunct="1">
        <a:spcBef>
          <a:spcPts val="1968"/>
        </a:spcBef>
        <a:buFont typeface="Arial" pitchFamily="34" charset="0"/>
        <a:buChar char="»"/>
        <a:defRPr sz="1800" kern="1200">
          <a:solidFill>
            <a:schemeClr val="tx1"/>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95400"/>
            <a:ext cx="8382000" cy="2590799"/>
          </a:xfrm>
        </p:spPr>
        <p:txBody>
          <a:bodyPr>
            <a:normAutofit/>
          </a:bodyPr>
          <a:lstStyle/>
          <a:p>
            <a:r>
              <a:rPr lang="en-US" b="1" dirty="0">
                <a:latin typeface="Arial" pitchFamily="34" charset="0"/>
                <a:cs typeface="Arial" pitchFamily="34" charset="0"/>
              </a:rPr>
              <a:t/>
            </a:r>
            <a:br>
              <a:rPr lang="en-US" b="1" dirty="0">
                <a:latin typeface="Arial" pitchFamily="34" charset="0"/>
                <a:cs typeface="Arial" pitchFamily="34" charset="0"/>
              </a:rPr>
            </a:br>
            <a:r>
              <a:rPr lang="en-US" b="1" dirty="0" smtClean="0">
                <a:latin typeface="Arial" pitchFamily="34" charset="0"/>
                <a:cs typeface="Arial" pitchFamily="34" charset="0"/>
              </a:rPr>
              <a:t/>
            </a:r>
            <a:br>
              <a:rPr lang="en-US" b="1" dirty="0" smtClean="0">
                <a:latin typeface="Arial" pitchFamily="34" charset="0"/>
                <a:cs typeface="Arial" pitchFamily="34" charset="0"/>
              </a:rPr>
            </a:br>
            <a:r>
              <a:rPr lang="en-US" b="1" dirty="0" smtClean="0">
                <a:latin typeface="Arial" pitchFamily="34" charset="0"/>
                <a:cs typeface="Arial" pitchFamily="34" charset="0"/>
              </a:rPr>
              <a:t>Computer </a:t>
            </a:r>
            <a:r>
              <a:rPr lang="en-US" b="1" dirty="0">
                <a:latin typeface="Arial" pitchFamily="34" charset="0"/>
                <a:cs typeface="Arial" pitchFamily="34" charset="0"/>
              </a:rPr>
              <a:t>Organization and Assembly </a:t>
            </a:r>
            <a:r>
              <a:rPr lang="en-US" b="1" dirty="0" smtClean="0">
                <a:latin typeface="Arial" pitchFamily="34" charset="0"/>
                <a:cs typeface="Arial" pitchFamily="34" charset="0"/>
              </a:rPr>
              <a:t>Language</a:t>
            </a:r>
            <a:endParaRPr lang="en-US" dirty="0"/>
          </a:p>
        </p:txBody>
      </p:sp>
      <p:sp>
        <p:nvSpPr>
          <p:cNvPr id="3" name="Subtitle 2"/>
          <p:cNvSpPr>
            <a:spLocks noGrp="1"/>
          </p:cNvSpPr>
          <p:nvPr>
            <p:ph type="subTitle" idx="1"/>
          </p:nvPr>
        </p:nvSpPr>
        <p:spPr>
          <a:xfrm>
            <a:off x="533400" y="4495800"/>
            <a:ext cx="8077200" cy="1143000"/>
          </a:xfrm>
        </p:spPr>
        <p:txBody>
          <a:bodyPr>
            <a:noAutofit/>
          </a:bodyPr>
          <a:lstStyle/>
          <a:p>
            <a:r>
              <a:rPr lang="en-US" sz="3600" b="1" dirty="0" smtClean="0">
                <a:solidFill>
                  <a:srgbClr val="000000"/>
                </a:solidFill>
                <a:latin typeface="Arial" pitchFamily="34" charset="0"/>
                <a:cs typeface="Arial" pitchFamily="34" charset="0"/>
              </a:rPr>
              <a:t>Lecture </a:t>
            </a:r>
            <a:r>
              <a:rPr lang="en-US" sz="3600" b="1" dirty="0" smtClean="0">
                <a:latin typeface="Arial" pitchFamily="34" charset="0"/>
                <a:cs typeface="Arial" pitchFamily="34" charset="0"/>
              </a:rPr>
              <a:t>04</a:t>
            </a:r>
            <a:r>
              <a:rPr lang="en-US" sz="3600" b="1" dirty="0" smtClean="0">
                <a:solidFill>
                  <a:srgbClr val="000000"/>
                </a:solidFill>
                <a:latin typeface="Arial" pitchFamily="34" charset="0"/>
                <a:cs typeface="Arial" pitchFamily="34" charset="0"/>
              </a:rPr>
              <a:t>: </a:t>
            </a:r>
          </a:p>
          <a:p>
            <a:r>
              <a:rPr lang="en-US" sz="3600" b="1" dirty="0" smtClean="0">
                <a:solidFill>
                  <a:srgbClr val="000000"/>
                </a:solidFill>
                <a:latin typeface="Arial" pitchFamily="34" charset="0"/>
                <a:cs typeface="Arial" pitchFamily="34" charset="0"/>
              </a:rPr>
              <a:t>Machine Instruction Characteristics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Grp="1" noChangeArrowheads="1"/>
          </p:cNvSpPr>
          <p:nvPr>
            <p:ph type="title"/>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lstStyle/>
          <a:p>
            <a:r>
              <a:rPr lang="en-US"/>
              <a:t>Instruction Representation</a:t>
            </a:r>
          </a:p>
        </p:txBody>
      </p:sp>
      <p:sp>
        <p:nvSpPr>
          <p:cNvPr id="12293" name="Rectangle 5"/>
          <p:cNvSpPr>
            <a:spLocks noGrp="1" noChangeArrowheads="1"/>
          </p:cNvSpPr>
          <p:nvPr>
            <p:ph type="body" idx="1"/>
          </p:nvPr>
        </p:nvSpPr>
        <p:spPr>
          <a:xfrm>
            <a:off x="304800" y="990600"/>
            <a:ext cx="8610600" cy="5715000"/>
          </a:xfrm>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noAutofit/>
          </a:bodyPr>
          <a:lstStyle/>
          <a:p>
            <a:pPr>
              <a:spcBef>
                <a:spcPts val="1368"/>
              </a:spcBef>
            </a:pPr>
            <a:r>
              <a:rPr lang="en-US" sz="2200" dirty="0" smtClean="0"/>
              <a:t>Within a Computer or in </a:t>
            </a:r>
            <a:r>
              <a:rPr lang="en-US" sz="2200" dirty="0"/>
              <a:t>machine code each instruction </a:t>
            </a:r>
            <a:r>
              <a:rPr lang="en-US" sz="2200" dirty="0" smtClean="0"/>
              <a:t>is represented by the sequence of bits and has </a:t>
            </a:r>
            <a:r>
              <a:rPr lang="en-US" sz="2200" dirty="0"/>
              <a:t>a unique bit </a:t>
            </a:r>
            <a:r>
              <a:rPr lang="en-US" sz="2200" dirty="0" smtClean="0"/>
              <a:t>pattern.</a:t>
            </a:r>
          </a:p>
          <a:p>
            <a:pPr>
              <a:spcBef>
                <a:spcPts val="1368"/>
              </a:spcBef>
            </a:pPr>
            <a:r>
              <a:rPr lang="en-US" sz="2200" dirty="0" smtClean="0"/>
              <a:t>For </a:t>
            </a:r>
            <a:r>
              <a:rPr lang="en-US" sz="2200" dirty="0"/>
              <a:t>human consumption (well, programmers anyway) a symbolic representation is </a:t>
            </a:r>
            <a:r>
              <a:rPr lang="en-US" sz="2200" dirty="0" smtClean="0"/>
              <a:t>used. </a:t>
            </a:r>
          </a:p>
          <a:p>
            <a:pPr>
              <a:spcBef>
                <a:spcPts val="1200"/>
              </a:spcBef>
            </a:pPr>
            <a:r>
              <a:rPr lang="en-US" sz="2200" dirty="0" err="1" smtClean="0">
                <a:solidFill>
                  <a:srgbClr val="FF0000"/>
                </a:solidFill>
              </a:rPr>
              <a:t>Opcodes</a:t>
            </a:r>
            <a:r>
              <a:rPr lang="en-US" sz="2200" dirty="0" smtClean="0"/>
              <a:t> </a:t>
            </a:r>
            <a:r>
              <a:rPr lang="en-US" sz="2200" dirty="0"/>
              <a:t>are represented by abbreviations, called </a:t>
            </a:r>
            <a:r>
              <a:rPr lang="en-US" sz="2200" dirty="0">
                <a:solidFill>
                  <a:srgbClr val="FF0000"/>
                </a:solidFill>
              </a:rPr>
              <a:t>mnemonics</a:t>
            </a:r>
            <a:r>
              <a:rPr lang="en-US" sz="2200" dirty="0"/>
              <a:t>, that indicate the </a:t>
            </a:r>
            <a:r>
              <a:rPr lang="en-US" sz="2200" dirty="0" smtClean="0"/>
              <a:t>operation.</a:t>
            </a:r>
          </a:p>
          <a:p>
            <a:pPr>
              <a:spcBef>
                <a:spcPts val="1200"/>
              </a:spcBef>
            </a:pPr>
            <a:r>
              <a:rPr lang="en-US" sz="2200" dirty="0" smtClean="0"/>
              <a:t>Common examples:</a:t>
            </a:r>
          </a:p>
          <a:p>
            <a:pPr lvl="2">
              <a:spcBef>
                <a:spcPts val="168"/>
              </a:spcBef>
            </a:pPr>
            <a:r>
              <a:rPr lang="en-US" sz="1600" dirty="0" smtClean="0"/>
              <a:t>ADD 	Add</a:t>
            </a:r>
            <a:endParaRPr lang="en-US" sz="1600" dirty="0"/>
          </a:p>
          <a:p>
            <a:pPr lvl="2">
              <a:spcBef>
                <a:spcPts val="168"/>
              </a:spcBef>
            </a:pPr>
            <a:r>
              <a:rPr lang="en-US" sz="1600" dirty="0" smtClean="0"/>
              <a:t>SUB 	Subtract</a:t>
            </a:r>
          </a:p>
          <a:p>
            <a:pPr lvl="2">
              <a:spcBef>
                <a:spcPts val="168"/>
              </a:spcBef>
            </a:pPr>
            <a:r>
              <a:rPr lang="en-US" sz="1600" dirty="0" smtClean="0"/>
              <a:t>MUL 	Multiply</a:t>
            </a:r>
            <a:endParaRPr lang="en-US" sz="1600" dirty="0"/>
          </a:p>
          <a:p>
            <a:pPr lvl="2">
              <a:spcBef>
                <a:spcPts val="168"/>
              </a:spcBef>
            </a:pPr>
            <a:r>
              <a:rPr lang="en-US" sz="1600" dirty="0" smtClean="0"/>
              <a:t>DIV 	Divide</a:t>
            </a:r>
            <a:endParaRPr lang="en-US" sz="1600" dirty="0"/>
          </a:p>
          <a:p>
            <a:pPr lvl="2">
              <a:spcBef>
                <a:spcPts val="168"/>
              </a:spcBef>
            </a:pPr>
            <a:r>
              <a:rPr lang="en-US" sz="1600" dirty="0" smtClean="0"/>
              <a:t>LOAD 	Load </a:t>
            </a:r>
            <a:r>
              <a:rPr lang="en-US" sz="1600" dirty="0"/>
              <a:t>data from memory</a:t>
            </a:r>
          </a:p>
          <a:p>
            <a:pPr lvl="2">
              <a:spcBef>
                <a:spcPts val="168"/>
              </a:spcBef>
            </a:pPr>
            <a:r>
              <a:rPr lang="en-US" sz="1600" dirty="0" smtClean="0"/>
              <a:t>STOR 	Store </a:t>
            </a:r>
            <a:r>
              <a:rPr lang="en-US" sz="1600" dirty="0"/>
              <a:t>data to </a:t>
            </a:r>
            <a:r>
              <a:rPr lang="en-US" sz="1600" dirty="0" smtClean="0"/>
              <a:t>memory etc.</a:t>
            </a:r>
            <a:endParaRPr lang="en-US" sz="1600" dirty="0"/>
          </a:p>
          <a:p>
            <a:pPr>
              <a:spcBef>
                <a:spcPts val="1368"/>
              </a:spcBef>
            </a:pPr>
            <a:r>
              <a:rPr lang="en-US" sz="2200" dirty="0" smtClean="0"/>
              <a:t>Operands </a:t>
            </a:r>
            <a:r>
              <a:rPr lang="en-US" sz="2200" dirty="0"/>
              <a:t>can also be represented in this way</a:t>
            </a:r>
          </a:p>
          <a:p>
            <a:pPr lvl="1">
              <a:spcBef>
                <a:spcPts val="1368"/>
              </a:spcBef>
            </a:pPr>
            <a:r>
              <a:rPr lang="en-US" sz="1800" dirty="0"/>
              <a:t>ADD A,B</a:t>
            </a:r>
          </a:p>
        </p:txBody>
      </p:sp>
    </p:spTree>
    <p:extLst>
      <p:ext uri="{BB962C8B-B14F-4D97-AF65-F5344CB8AC3E}">
        <p14:creationId xmlns:p14="http://schemas.microsoft.com/office/powerpoint/2010/main" val="2159285172"/>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title"/>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lstStyle/>
          <a:p>
            <a:r>
              <a:rPr lang="en-US" dirty="0" smtClean="0"/>
              <a:t>Example</a:t>
            </a:r>
            <a:endParaRPr lang="en-US" dirty="0"/>
          </a:p>
        </p:txBody>
      </p:sp>
      <p:sp>
        <p:nvSpPr>
          <p:cNvPr id="14341" name="Rectangle 5"/>
          <p:cNvSpPr>
            <a:spLocks noGrp="1" noChangeArrowheads="1"/>
          </p:cNvSpPr>
          <p:nvPr>
            <p:ph type="body" idx="1"/>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normAutofit lnSpcReduction="10000"/>
          </a:bodyPr>
          <a:lstStyle/>
          <a:p>
            <a:pPr fontAlgn="t"/>
            <a:r>
              <a:rPr lang="en-US" dirty="0"/>
              <a:t>X = X+Y</a:t>
            </a:r>
          </a:p>
          <a:p>
            <a:r>
              <a:rPr lang="en-US" dirty="0"/>
              <a:t>Assume that the variable X and Y correspond to locations 513 and 514 </a:t>
            </a:r>
            <a:endParaRPr lang="en-US" dirty="0" smtClean="0"/>
          </a:p>
          <a:p>
            <a:r>
              <a:rPr lang="en-US" dirty="0" smtClean="0"/>
              <a:t>Operation: </a:t>
            </a:r>
            <a:r>
              <a:rPr lang="en-US" sz="2000" dirty="0" smtClean="0"/>
              <a:t>(by assuming </a:t>
            </a:r>
            <a:r>
              <a:rPr lang="en-US" sz="2000" dirty="0"/>
              <a:t>a simple set of machine </a:t>
            </a:r>
            <a:r>
              <a:rPr lang="en-US" sz="2000" dirty="0" smtClean="0"/>
              <a:t>instructions)</a:t>
            </a:r>
          </a:p>
          <a:p>
            <a:pPr lvl="1" fontAlgn="t"/>
            <a:r>
              <a:rPr lang="en-US" sz="2200" dirty="0" smtClean="0"/>
              <a:t>Load </a:t>
            </a:r>
            <a:r>
              <a:rPr lang="en-US" sz="2200" dirty="0"/>
              <a:t>a register with the contents of memory location 513.</a:t>
            </a:r>
          </a:p>
          <a:p>
            <a:pPr lvl="1" fontAlgn="t"/>
            <a:r>
              <a:rPr lang="en-US" sz="2200" dirty="0" smtClean="0"/>
              <a:t>Add </a:t>
            </a:r>
            <a:r>
              <a:rPr lang="en-US" sz="2200" dirty="0"/>
              <a:t>the contents of memory location 514 to the register.</a:t>
            </a:r>
          </a:p>
          <a:p>
            <a:pPr lvl="1" fontAlgn="t"/>
            <a:r>
              <a:rPr lang="en-US" sz="2200" dirty="0" smtClean="0"/>
              <a:t>Store </a:t>
            </a:r>
            <a:r>
              <a:rPr lang="en-US" sz="2200" dirty="0"/>
              <a:t>the contents of the register in memory location 513.</a:t>
            </a:r>
          </a:p>
          <a:p>
            <a:pPr marL="0" indent="0" algn="ctr">
              <a:buNone/>
            </a:pPr>
            <a:endParaRPr lang="en-US" sz="2000" dirty="0" smtClean="0"/>
          </a:p>
          <a:p>
            <a:pPr marL="0" indent="0" algn="ctr">
              <a:buNone/>
            </a:pPr>
            <a:r>
              <a:rPr lang="en-US" sz="2000" dirty="0" smtClean="0">
                <a:solidFill>
                  <a:srgbClr val="0000FF"/>
                </a:solidFill>
              </a:rPr>
              <a:t>Single High-Level Expression </a:t>
            </a:r>
            <a:r>
              <a:rPr lang="en-US" sz="2000" dirty="0" smtClean="0">
                <a:solidFill>
                  <a:srgbClr val="0000FF"/>
                </a:solidFill>
                <a:sym typeface="Wingdings"/>
              </a:rPr>
              <a:t>Multiple Machine Level Instructions</a:t>
            </a:r>
            <a:endParaRPr lang="en-US" sz="2000" dirty="0">
              <a:solidFill>
                <a:srgbClr val="0000FF"/>
              </a:solidFill>
            </a:endParaRPr>
          </a:p>
        </p:txBody>
      </p:sp>
    </p:spTree>
    <p:extLst>
      <p:ext uri="{BB962C8B-B14F-4D97-AF65-F5344CB8AC3E}">
        <p14:creationId xmlns:p14="http://schemas.microsoft.com/office/powerpoint/2010/main" val="4262578277"/>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title"/>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lstStyle/>
          <a:p>
            <a:r>
              <a:rPr lang="en-US"/>
              <a:t>Instruction Types</a:t>
            </a:r>
          </a:p>
        </p:txBody>
      </p:sp>
      <p:sp>
        <p:nvSpPr>
          <p:cNvPr id="14341" name="Rectangle 5"/>
          <p:cNvSpPr>
            <a:spLocks noGrp="1" noChangeArrowheads="1"/>
          </p:cNvSpPr>
          <p:nvPr>
            <p:ph type="body" idx="1"/>
          </p:nvPr>
        </p:nvSpPr>
        <p:spPr>
          <a:xfrm>
            <a:off x="457200" y="990600"/>
            <a:ext cx="8382000" cy="5181600"/>
          </a:xfrm>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lstStyle/>
          <a:p>
            <a:r>
              <a:rPr lang="en-US" dirty="0"/>
              <a:t>Data </a:t>
            </a:r>
            <a:r>
              <a:rPr lang="en-US" dirty="0" smtClean="0"/>
              <a:t>processing</a:t>
            </a:r>
          </a:p>
          <a:p>
            <a:pPr lvl="1"/>
            <a:r>
              <a:rPr lang="en-US" dirty="0" smtClean="0"/>
              <a:t>Arithmetic </a:t>
            </a:r>
            <a:r>
              <a:rPr lang="en-US" dirty="0"/>
              <a:t>and logic </a:t>
            </a:r>
            <a:r>
              <a:rPr lang="en-US" dirty="0" smtClean="0"/>
              <a:t>instructions</a:t>
            </a:r>
            <a:endParaRPr lang="en-US" dirty="0"/>
          </a:p>
          <a:p>
            <a:r>
              <a:rPr lang="en-US" dirty="0"/>
              <a:t>Data storage (main memory</a:t>
            </a:r>
            <a:r>
              <a:rPr lang="en-US" dirty="0" smtClean="0"/>
              <a:t>)</a:t>
            </a:r>
          </a:p>
          <a:p>
            <a:pPr lvl="1"/>
            <a:r>
              <a:rPr lang="en-US" dirty="0" smtClean="0"/>
              <a:t>Moving </a:t>
            </a:r>
            <a:r>
              <a:rPr lang="en-US" dirty="0"/>
              <a:t>data into or out of register or memory </a:t>
            </a:r>
            <a:r>
              <a:rPr lang="en-US" dirty="0" smtClean="0"/>
              <a:t>locations</a:t>
            </a:r>
            <a:endParaRPr lang="en-US" dirty="0"/>
          </a:p>
          <a:p>
            <a:r>
              <a:rPr lang="en-US" dirty="0"/>
              <a:t>Data movement (I/O</a:t>
            </a:r>
            <a:r>
              <a:rPr lang="en-US" dirty="0" smtClean="0"/>
              <a:t>)</a:t>
            </a:r>
          </a:p>
          <a:p>
            <a:pPr lvl="1"/>
            <a:r>
              <a:rPr lang="en-US" dirty="0"/>
              <a:t>I/O instructions </a:t>
            </a:r>
          </a:p>
          <a:p>
            <a:r>
              <a:rPr lang="en-US" dirty="0"/>
              <a:t>Program flow control </a:t>
            </a:r>
            <a:endParaRPr lang="en-US" dirty="0" smtClean="0"/>
          </a:p>
          <a:p>
            <a:pPr lvl="1"/>
            <a:r>
              <a:rPr lang="en-US" dirty="0" smtClean="0"/>
              <a:t>Test </a:t>
            </a:r>
            <a:r>
              <a:rPr lang="en-US" dirty="0"/>
              <a:t>and branch instructions</a:t>
            </a:r>
          </a:p>
        </p:txBody>
      </p:sp>
    </p:spTree>
    <p:extLst>
      <p:ext uri="{BB962C8B-B14F-4D97-AF65-F5344CB8AC3E}">
        <p14:creationId xmlns:p14="http://schemas.microsoft.com/office/powerpoint/2010/main" val="1503911664"/>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charset="0"/>
              <a:buChar char="•"/>
            </a:pPr>
            <a:r>
              <a:rPr lang="en-US" dirty="0" smtClean="0"/>
              <a:t>A traditional way </a:t>
            </a:r>
            <a:r>
              <a:rPr lang="en-US" dirty="0"/>
              <a:t>of describing processor </a:t>
            </a:r>
            <a:r>
              <a:rPr lang="en-US" dirty="0" smtClean="0"/>
              <a:t>architecture</a:t>
            </a:r>
            <a:endParaRPr lang="en-US" dirty="0"/>
          </a:p>
          <a:p>
            <a:pPr>
              <a:buFont typeface="Arial" charset="0"/>
              <a:buChar char="•"/>
            </a:pPr>
            <a:r>
              <a:rPr lang="en-US" dirty="0"/>
              <a:t>What is the maximum number of </a:t>
            </a:r>
            <a:r>
              <a:rPr lang="en-US" dirty="0" smtClean="0"/>
              <a:t>addresses one </a:t>
            </a:r>
            <a:r>
              <a:rPr lang="en-US" dirty="0"/>
              <a:t>might need in an instruction?</a:t>
            </a:r>
          </a:p>
          <a:p>
            <a:pPr>
              <a:buFont typeface="Arial" charset="0"/>
              <a:buChar char="•"/>
            </a:pPr>
            <a:r>
              <a:rPr lang="en-US" dirty="0" smtClean="0"/>
              <a:t>An </a:t>
            </a:r>
            <a:r>
              <a:rPr lang="en-US" dirty="0"/>
              <a:t>instruction could be required to contain four </a:t>
            </a:r>
            <a:r>
              <a:rPr lang="en-US" dirty="0" smtClean="0"/>
              <a:t>addresses.</a:t>
            </a:r>
            <a:endParaRPr lang="en-US" dirty="0"/>
          </a:p>
        </p:txBody>
      </p:sp>
      <p:sp>
        <p:nvSpPr>
          <p:cNvPr id="5" name="Rectangle 3"/>
          <p:cNvSpPr>
            <a:spLocks noGrp="1" noChangeArrowheads="1"/>
          </p:cNvSpPr>
          <p:nvPr>
            <p:ph type="title"/>
          </p:nvPr>
        </p:nvSpPr>
        <p:spPr>
          <a:xfrm>
            <a:off x="457200" y="152400"/>
            <a:ext cx="8229600" cy="685800"/>
          </a:xfrm>
        </p:spPr>
        <p:txBody>
          <a:bodyPr lIns="90360" tIns="44280" rIns="90360" bIns="44280" anchor="b">
            <a:spAutoFit/>
          </a:bodyPr>
          <a:lstStyle/>
          <a:p>
            <a:pPr eaLnBrk="1" hangingPunct="1">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latin typeface="Arial" charset="0"/>
                <a:cs typeface="Arial" charset="0"/>
              </a:rPr>
              <a:t>Number of Addresses</a:t>
            </a:r>
          </a:p>
        </p:txBody>
      </p:sp>
    </p:spTree>
    <p:extLst>
      <p:ext uri="{BB962C8B-B14F-4D97-AF65-F5344CB8AC3E}">
        <p14:creationId xmlns:p14="http://schemas.microsoft.com/office/powerpoint/2010/main" val="33382429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title"/>
          </p:nvPr>
        </p:nvSpPr>
        <p:spPr>
          <a:xfrm>
            <a:off x="457200" y="152400"/>
            <a:ext cx="8229600" cy="685800"/>
          </a:xfrm>
        </p:spPr>
        <p:txBody>
          <a:bodyPr lIns="90360" tIns="44280" rIns="90360" bIns="44280" anchor="b">
            <a:spAutoFit/>
          </a:bodyPr>
          <a:lstStyle/>
          <a:p>
            <a:pPr eaLnBrk="1" hangingPunct="1">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latin typeface="Arial" charset="0"/>
                <a:cs typeface="Arial" charset="0"/>
              </a:rPr>
              <a:t>Number of Addresses</a:t>
            </a:r>
          </a:p>
        </p:txBody>
      </p:sp>
      <p:sp>
        <p:nvSpPr>
          <p:cNvPr id="2" name="Rectangle 1"/>
          <p:cNvSpPr>
            <a:spLocks noChangeArrowheads="1"/>
          </p:cNvSpPr>
          <p:nvPr/>
        </p:nvSpPr>
        <p:spPr bwMode="auto">
          <a:xfrm>
            <a:off x="76200" y="789802"/>
            <a:ext cx="86106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"A traditional way of describing processor architecture"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In early CPU design, one key way to describe the processor was by how many addresses each instruction could hold.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This helps determine how complex or powerful the instructions can be.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"What is the maximum number of addresses one might need in an instruction?"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This is a theoretical question. Some operations might need to work with multiple values—so the CPU needs to know where to get them from (input operands) and where to put the result (output).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"An instruction could be required to contain four addresses."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Example:</a:t>
            </a:r>
            <a:r>
              <a:rPr kumimoji="0" lang="en-US" altLang="en-US" sz="1800" b="0" i="0" u="none" strike="noStrike" cap="none" normalizeH="0" baseline="0" dirty="0" smtClean="0">
                <a:ln>
                  <a:noFill/>
                </a:ln>
                <a:solidFill>
                  <a:schemeClr val="tx1"/>
                </a:solidFill>
                <a:effectLst/>
                <a:latin typeface="Arial" panose="020B0604020202020204" pitchFamily="34" charset="0"/>
              </a:rPr>
              <a:t> In a complex instruction, you might have: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One address for </a:t>
            </a:r>
            <a:r>
              <a:rPr kumimoji="0" lang="en-US" altLang="en-US" sz="1800" b="1" i="0" u="none" strike="noStrike" cap="none" normalizeH="0" baseline="0" dirty="0" smtClean="0">
                <a:ln>
                  <a:noFill/>
                </a:ln>
                <a:solidFill>
                  <a:schemeClr val="tx1"/>
                </a:solidFill>
                <a:effectLst/>
                <a:latin typeface="Arial" panose="020B0604020202020204" pitchFamily="34" charset="0"/>
              </a:rPr>
              <a:t>source operand 1</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One for </a:t>
            </a:r>
            <a:r>
              <a:rPr kumimoji="0" lang="en-US" altLang="en-US" sz="1800" b="1" i="0" u="none" strike="noStrike" cap="none" normalizeH="0" baseline="0" dirty="0" smtClean="0">
                <a:ln>
                  <a:noFill/>
                </a:ln>
                <a:solidFill>
                  <a:schemeClr val="tx1"/>
                </a:solidFill>
                <a:effectLst/>
                <a:latin typeface="Arial" panose="020B0604020202020204" pitchFamily="34" charset="0"/>
              </a:rPr>
              <a:t>source operand 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One for </a:t>
            </a:r>
            <a:r>
              <a:rPr kumimoji="0" lang="en-US" altLang="en-US" sz="1800" b="1" i="0" u="none" strike="noStrike" cap="none" normalizeH="0" baseline="0" dirty="0" smtClean="0">
                <a:ln>
                  <a:noFill/>
                </a:ln>
                <a:solidFill>
                  <a:schemeClr val="tx1"/>
                </a:solidFill>
                <a:effectLst/>
                <a:latin typeface="Arial" panose="020B0604020202020204" pitchFamily="34" charset="0"/>
              </a:rPr>
              <a:t>destination (where result is stored)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One for the </a:t>
            </a:r>
            <a:r>
              <a:rPr kumimoji="0" lang="en-US" altLang="en-US" sz="1800" b="1" i="0" u="none" strike="noStrike" cap="none" normalizeH="0" baseline="0" dirty="0" smtClean="0">
                <a:ln>
                  <a:noFill/>
                </a:ln>
                <a:solidFill>
                  <a:schemeClr val="tx1"/>
                </a:solidFill>
                <a:effectLst/>
                <a:latin typeface="Arial" panose="020B0604020202020204" pitchFamily="34" charset="0"/>
              </a:rPr>
              <a:t>next instruction</a:t>
            </a:r>
            <a:r>
              <a:rPr kumimoji="0" lang="en-US" altLang="en-US" sz="1800" b="0" i="0" u="none" strike="noStrike" cap="none" normalizeH="0" baseline="0" dirty="0" smtClean="0">
                <a:ln>
                  <a:noFill/>
                </a:ln>
                <a:solidFill>
                  <a:schemeClr val="tx1"/>
                </a:solidFill>
                <a:effectLst/>
                <a:latin typeface="Arial" panose="020B0604020202020204" pitchFamily="34" charset="0"/>
              </a:rPr>
              <a:t> or some extra info (like a condition or modifier)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74032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title"/>
          </p:nvPr>
        </p:nvSpPr>
        <p:spPr>
          <a:xfrm>
            <a:off x="457200" y="152400"/>
            <a:ext cx="8229600" cy="685800"/>
          </a:xfrm>
        </p:spPr>
        <p:txBody>
          <a:bodyPr lIns="90360" tIns="44280" rIns="90360" bIns="44280" anchor="b">
            <a:spAutoFit/>
          </a:bodyPr>
          <a:lstStyle/>
          <a:p>
            <a:pPr eaLnBrk="1" hangingPunct="1">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latin typeface="Arial" charset="0"/>
                <a:cs typeface="Arial" charset="0"/>
              </a:rPr>
              <a:t>Number of Addresses</a:t>
            </a:r>
          </a:p>
        </p:txBody>
      </p:sp>
      <p:sp>
        <p:nvSpPr>
          <p:cNvPr id="3" name="Rectangle 1"/>
          <p:cNvSpPr>
            <a:spLocks noChangeArrowheads="1"/>
          </p:cNvSpPr>
          <p:nvPr/>
        </p:nvSpPr>
        <p:spPr bwMode="auto">
          <a:xfrm>
            <a:off x="533400" y="1385501"/>
            <a:ext cx="80772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Instruction Formats by Address Count</a:t>
            </a:r>
            <a:r>
              <a:rPr lang="en-US" altLang="en-US" b="1" dirty="0" smtClean="0">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latin typeface="Arial" panose="020B0604020202020204" pitchFamily="34" charset="0"/>
              </a:rPr>
              <a:t>0-address (stack-based): </a:t>
            </a:r>
            <a:r>
              <a:rPr kumimoji="0" lang="en-US" altLang="en-US" sz="1800" b="0" i="0" u="none" strike="noStrike" cap="none" normalizeH="0" baseline="0" dirty="0" smtClean="0">
                <a:ln>
                  <a:noFill/>
                </a:ln>
                <a:solidFill>
                  <a:schemeClr val="tx1"/>
                </a:solidFill>
                <a:effectLst/>
                <a:latin typeface="Arial" panose="020B0604020202020204" pitchFamily="34" charset="0"/>
              </a:rPr>
              <a:t>Operands are implicit, usually on top of the stack.</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1-address</a:t>
            </a:r>
            <a:r>
              <a:rPr kumimoji="0" lang="en-US" altLang="en-US" sz="1800" b="0" i="0" u="none" strike="noStrike" cap="none" normalizeH="0" baseline="0" dirty="0" smtClean="0">
                <a:ln>
                  <a:noFill/>
                </a:ln>
                <a:solidFill>
                  <a:schemeClr val="tx1"/>
                </a:solidFill>
                <a:effectLst/>
                <a:latin typeface="Arial" panose="020B0604020202020204" pitchFamily="34" charset="0"/>
              </a:rPr>
              <a:t>: One explicit operand; other(s) are implicit (like accumulator).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2-address</a:t>
            </a:r>
            <a:r>
              <a:rPr kumimoji="0" lang="en-US" altLang="en-US" sz="1800" b="0" i="0" u="none" strike="noStrike" cap="none" normalizeH="0" baseline="0" dirty="0" smtClean="0">
                <a:ln>
                  <a:noFill/>
                </a:ln>
                <a:solidFill>
                  <a:schemeClr val="tx1"/>
                </a:solidFill>
                <a:effectLst/>
                <a:latin typeface="Arial" panose="020B0604020202020204" pitchFamily="34" charset="0"/>
              </a:rPr>
              <a:t>: One source and one destination.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3-address</a:t>
            </a:r>
            <a:r>
              <a:rPr kumimoji="0" lang="en-US" altLang="en-US" b="0" i="0" u="none" strike="noStrike" cap="none" normalizeH="0" baseline="0" dirty="0" smtClean="0">
                <a:ln>
                  <a:noFill/>
                </a:ln>
                <a:solidFill>
                  <a:schemeClr val="tx1"/>
                </a:solidFill>
                <a:effectLst/>
                <a:latin typeface="Arial" panose="020B0604020202020204" pitchFamily="34" charset="0"/>
              </a:rPr>
              <a:t>: Two sources and one destination (e.g., </a:t>
            </a:r>
            <a:r>
              <a:rPr kumimoji="0" lang="en-US" altLang="en-US" b="0" i="0" u="none" strike="noStrike" cap="none" normalizeH="0" baseline="0" dirty="0" smtClean="0">
                <a:ln>
                  <a:noFill/>
                </a:ln>
                <a:solidFill>
                  <a:schemeClr val="tx1"/>
                </a:solidFill>
                <a:effectLst/>
                <a:latin typeface="Arial Unicode MS"/>
              </a:rPr>
              <a:t>ADD R1, R2, R3</a:t>
            </a:r>
            <a:r>
              <a:rPr kumimoji="0" lang="en-US" altLang="en-US" b="0" i="0" u="none" strike="noStrike" cap="none" normalizeH="0" baseline="0" dirty="0" smtClean="0">
                <a:ln>
                  <a:noFill/>
                </a:ln>
                <a:solidFill>
                  <a:schemeClr val="tx1"/>
                </a:solidFill>
                <a:effectLst/>
              </a:rPr>
              <a:t> → </a:t>
            </a:r>
            <a:r>
              <a:rPr kumimoji="0" lang="en-US" altLang="en-US" b="0" i="0" u="none" strike="noStrike" cap="none" normalizeH="0" baseline="0" dirty="0" smtClean="0">
                <a:ln>
                  <a:noFill/>
                </a:ln>
                <a:solidFill>
                  <a:schemeClr val="tx1"/>
                </a:solidFill>
                <a:effectLst/>
                <a:latin typeface="Arial Unicode MS"/>
              </a:rPr>
              <a:t>R1 = R2 + R3</a:t>
            </a:r>
            <a:r>
              <a:rPr kumimoji="0" lang="en-US" altLang="en-US" b="0" i="0" u="none" strike="noStrike" cap="none" normalizeH="0" baseline="0" dirty="0" smtClean="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4-address</a:t>
            </a:r>
            <a:r>
              <a:rPr kumimoji="0" lang="en-US" altLang="en-US" sz="1800" b="0" i="0" u="none" strike="noStrike" cap="none" normalizeH="0" baseline="0" dirty="0" smtClean="0">
                <a:ln>
                  <a:noFill/>
                </a:ln>
                <a:solidFill>
                  <a:schemeClr val="tx1"/>
                </a:solidFill>
                <a:effectLst/>
                <a:latin typeface="Arial" panose="020B0604020202020204" pitchFamily="34" charset="0"/>
              </a:rPr>
              <a:t>: Rare, but possible in special architectures for complex operations.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44266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Grp="1" noChangeArrowheads="1"/>
          </p:cNvSpPr>
          <p:nvPr>
            <p:ph type="title"/>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lstStyle/>
          <a:p>
            <a:r>
              <a:rPr lang="en-US"/>
              <a:t>Number of Addresses (a)</a:t>
            </a:r>
          </a:p>
        </p:txBody>
      </p:sp>
      <p:sp>
        <p:nvSpPr>
          <p:cNvPr id="16389" name="Rectangle 5"/>
          <p:cNvSpPr>
            <a:spLocks noGrp="1" noChangeArrowheads="1"/>
          </p:cNvSpPr>
          <p:nvPr>
            <p:ph type="body" idx="1"/>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lstStyle/>
          <a:p>
            <a:r>
              <a:rPr lang="en-US" dirty="0"/>
              <a:t>3 addresses</a:t>
            </a:r>
          </a:p>
          <a:p>
            <a:pPr lvl="1"/>
            <a:r>
              <a:rPr lang="en-US" dirty="0"/>
              <a:t>Operand 1, Operand 2, Result</a:t>
            </a:r>
          </a:p>
          <a:p>
            <a:pPr lvl="1"/>
            <a:r>
              <a:rPr lang="en-US" dirty="0"/>
              <a:t>a = b + c;</a:t>
            </a:r>
          </a:p>
          <a:p>
            <a:pPr lvl="1"/>
            <a:r>
              <a:rPr lang="en-US" dirty="0"/>
              <a:t>May be a forth - next instruction (usually implicit)</a:t>
            </a:r>
          </a:p>
          <a:p>
            <a:pPr lvl="1"/>
            <a:r>
              <a:rPr lang="en-US" dirty="0"/>
              <a:t>Not common</a:t>
            </a:r>
          </a:p>
          <a:p>
            <a:pPr lvl="1"/>
            <a:r>
              <a:rPr lang="en-US" dirty="0"/>
              <a:t>Needs very long words to hold everything</a:t>
            </a:r>
          </a:p>
        </p:txBody>
      </p:sp>
      <p:pic>
        <p:nvPicPr>
          <p:cNvPr id="6" name="Picture 3"/>
          <p:cNvPicPr>
            <a:picLocks noChangeAspect="1" noChangeArrowheads="1"/>
          </p:cNvPicPr>
          <p:nvPr/>
        </p:nvPicPr>
        <p:blipFill rotWithShape="1">
          <a:blip r:embed="rId3"/>
          <a:srcRect b="14617"/>
          <a:stretch/>
        </p:blipFill>
        <p:spPr bwMode="auto">
          <a:xfrm>
            <a:off x="1981200" y="4580842"/>
            <a:ext cx="4858228" cy="2277158"/>
          </a:xfrm>
          <a:prstGeom prst="rect">
            <a:avLst/>
          </a:prstGeom>
          <a:noFill/>
          <a:ln w="9525">
            <a:noFill/>
            <a:miter lim="800000"/>
            <a:headEnd/>
            <a:tailEnd/>
          </a:ln>
          <a:effectLst/>
        </p:spPr>
      </p:pic>
      <p:sp>
        <p:nvSpPr>
          <p:cNvPr id="2" name="Rectangle 1"/>
          <p:cNvSpPr/>
          <p:nvPr/>
        </p:nvSpPr>
        <p:spPr>
          <a:xfrm>
            <a:off x="5486400" y="993913"/>
            <a:ext cx="3352800" cy="923330"/>
          </a:xfrm>
          <a:prstGeom prst="rect">
            <a:avLst/>
          </a:prstGeom>
        </p:spPr>
        <p:txBody>
          <a:bodyPr wrap="square">
            <a:spAutoFit/>
          </a:bodyPr>
          <a:lstStyle/>
          <a:p>
            <a:pPr lvl="0" eaLnBrk="0" fontAlgn="base" hangingPunct="0">
              <a:spcBef>
                <a:spcPct val="0"/>
              </a:spcBef>
              <a:spcAft>
                <a:spcPct val="0"/>
              </a:spcAft>
              <a:buFontTx/>
              <a:buChar char="•"/>
            </a:pPr>
            <a:r>
              <a:rPr lang="en-US" altLang="en-US" b="1" dirty="0">
                <a:solidFill>
                  <a:srgbClr val="FF0000"/>
                </a:solidFill>
                <a:latin typeface="Arial" panose="020B0604020202020204" pitchFamily="34" charset="0"/>
              </a:rPr>
              <a:t>3-address</a:t>
            </a:r>
            <a:r>
              <a:rPr lang="en-US" altLang="en-US" dirty="0">
                <a:solidFill>
                  <a:srgbClr val="FF0000"/>
                </a:solidFill>
                <a:latin typeface="Arial" panose="020B0604020202020204" pitchFamily="34" charset="0"/>
              </a:rPr>
              <a:t>: Two sources and one destination (e.g., </a:t>
            </a:r>
            <a:r>
              <a:rPr lang="en-US" altLang="en-US" dirty="0">
                <a:solidFill>
                  <a:srgbClr val="FF0000"/>
                </a:solidFill>
                <a:latin typeface="Arial Unicode MS"/>
              </a:rPr>
              <a:t>ADD R1, R2, R3</a:t>
            </a:r>
            <a:r>
              <a:rPr lang="en-US" altLang="en-US" dirty="0">
                <a:solidFill>
                  <a:srgbClr val="FF0000"/>
                </a:solidFill>
              </a:rPr>
              <a:t> → </a:t>
            </a:r>
            <a:r>
              <a:rPr lang="en-US" altLang="en-US" dirty="0">
                <a:solidFill>
                  <a:srgbClr val="FF0000"/>
                </a:solidFill>
                <a:latin typeface="Arial Unicode MS"/>
              </a:rPr>
              <a:t>R1 = R2 + R3</a:t>
            </a:r>
            <a:r>
              <a:rPr lang="en-US" altLang="en-US" dirty="0">
                <a:solidFill>
                  <a:srgbClr val="FF0000"/>
                </a:solidFill>
              </a:rPr>
              <a:t>)</a:t>
            </a:r>
          </a:p>
        </p:txBody>
      </p:sp>
    </p:spTree>
    <p:extLst>
      <p:ext uri="{BB962C8B-B14F-4D97-AF65-F5344CB8AC3E}">
        <p14:creationId xmlns:p14="http://schemas.microsoft.com/office/powerpoint/2010/main" val="1694634321"/>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title"/>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lstStyle/>
          <a:p>
            <a:r>
              <a:rPr lang="en-US"/>
              <a:t>Number of Addresses (b)</a:t>
            </a:r>
          </a:p>
        </p:txBody>
      </p:sp>
      <p:sp>
        <p:nvSpPr>
          <p:cNvPr id="18437" name="Rectangle 5"/>
          <p:cNvSpPr>
            <a:spLocks noGrp="1" noChangeArrowheads="1"/>
          </p:cNvSpPr>
          <p:nvPr>
            <p:ph type="body" idx="1"/>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lstStyle/>
          <a:p>
            <a:r>
              <a:rPr lang="en-US" dirty="0"/>
              <a:t>2 addresses</a:t>
            </a:r>
          </a:p>
          <a:p>
            <a:pPr lvl="1">
              <a:spcBef>
                <a:spcPts val="1368"/>
              </a:spcBef>
            </a:pPr>
            <a:r>
              <a:rPr lang="en-US" dirty="0"/>
              <a:t>One address doubles as operand and result</a:t>
            </a:r>
          </a:p>
          <a:p>
            <a:pPr lvl="1">
              <a:spcBef>
                <a:spcPts val="1368"/>
              </a:spcBef>
            </a:pPr>
            <a:r>
              <a:rPr lang="en-US" dirty="0"/>
              <a:t>a = a + b</a:t>
            </a:r>
          </a:p>
          <a:p>
            <a:pPr lvl="1">
              <a:spcBef>
                <a:spcPts val="1368"/>
              </a:spcBef>
            </a:pPr>
            <a:r>
              <a:rPr lang="en-US" dirty="0"/>
              <a:t>Reduces length of instruction</a:t>
            </a:r>
          </a:p>
          <a:p>
            <a:pPr lvl="1">
              <a:spcBef>
                <a:spcPts val="1368"/>
              </a:spcBef>
            </a:pPr>
            <a:r>
              <a:rPr lang="en-US" dirty="0"/>
              <a:t>Requires some extra work</a:t>
            </a:r>
          </a:p>
          <a:p>
            <a:pPr lvl="2">
              <a:spcBef>
                <a:spcPts val="1368"/>
              </a:spcBef>
            </a:pPr>
            <a:r>
              <a:rPr lang="en-US" dirty="0"/>
              <a:t>Temporary storage to hold some results</a:t>
            </a:r>
          </a:p>
        </p:txBody>
      </p:sp>
      <p:pic>
        <p:nvPicPr>
          <p:cNvPr id="6" name="Picture 2"/>
          <p:cNvPicPr>
            <a:picLocks noChangeAspect="1" noChangeArrowheads="1"/>
          </p:cNvPicPr>
          <p:nvPr/>
        </p:nvPicPr>
        <p:blipFill rotWithShape="1">
          <a:blip r:embed="rId3"/>
          <a:srcRect b="11584"/>
          <a:stretch/>
        </p:blipFill>
        <p:spPr bwMode="auto">
          <a:xfrm>
            <a:off x="2133600" y="4114800"/>
            <a:ext cx="4692995" cy="2627541"/>
          </a:xfrm>
          <a:prstGeom prst="rect">
            <a:avLst/>
          </a:prstGeom>
          <a:noFill/>
          <a:ln w="9525">
            <a:noFill/>
            <a:miter lim="800000"/>
            <a:headEnd/>
            <a:tailEnd/>
          </a:ln>
          <a:effectLst/>
        </p:spPr>
      </p:pic>
      <p:sp>
        <p:nvSpPr>
          <p:cNvPr id="2" name="Rectangle 1"/>
          <p:cNvSpPr/>
          <p:nvPr/>
        </p:nvSpPr>
        <p:spPr>
          <a:xfrm>
            <a:off x="5486400" y="2514600"/>
            <a:ext cx="3505200" cy="646331"/>
          </a:xfrm>
          <a:prstGeom prst="rect">
            <a:avLst/>
          </a:prstGeom>
        </p:spPr>
        <p:txBody>
          <a:bodyPr wrap="square">
            <a:spAutoFit/>
          </a:bodyPr>
          <a:lstStyle/>
          <a:p>
            <a:pPr lvl="0" eaLnBrk="0" fontAlgn="base" hangingPunct="0">
              <a:spcBef>
                <a:spcPct val="0"/>
              </a:spcBef>
              <a:spcAft>
                <a:spcPct val="0"/>
              </a:spcAft>
              <a:buFontTx/>
              <a:buChar char="•"/>
            </a:pPr>
            <a:r>
              <a:rPr lang="en-US" altLang="en-US" b="1" dirty="0">
                <a:solidFill>
                  <a:srgbClr val="FF0000"/>
                </a:solidFill>
                <a:latin typeface="Arial" panose="020B0604020202020204" pitchFamily="34" charset="0"/>
              </a:rPr>
              <a:t>2-address</a:t>
            </a:r>
            <a:r>
              <a:rPr lang="en-US" altLang="en-US" dirty="0">
                <a:solidFill>
                  <a:srgbClr val="FF0000"/>
                </a:solidFill>
                <a:latin typeface="Arial" panose="020B0604020202020204" pitchFamily="34" charset="0"/>
              </a:rPr>
              <a:t>: One source and one destination.</a:t>
            </a:r>
          </a:p>
        </p:txBody>
      </p:sp>
    </p:spTree>
    <p:extLst>
      <p:ext uri="{BB962C8B-B14F-4D97-AF65-F5344CB8AC3E}">
        <p14:creationId xmlns:p14="http://schemas.microsoft.com/office/powerpoint/2010/main" val="516646049"/>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lstStyle/>
          <a:p>
            <a:r>
              <a:rPr lang="en-US"/>
              <a:t>Number of Addresses (c)</a:t>
            </a:r>
          </a:p>
        </p:txBody>
      </p:sp>
      <p:sp>
        <p:nvSpPr>
          <p:cNvPr id="20485" name="Rectangle 5"/>
          <p:cNvSpPr>
            <a:spLocks noGrp="1" noChangeArrowheads="1"/>
          </p:cNvSpPr>
          <p:nvPr>
            <p:ph type="body" idx="1"/>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lstStyle/>
          <a:p>
            <a:pPr>
              <a:spcBef>
                <a:spcPts val="1368"/>
              </a:spcBef>
            </a:pPr>
            <a:r>
              <a:rPr lang="en-US" dirty="0"/>
              <a:t>1 address</a:t>
            </a:r>
          </a:p>
          <a:p>
            <a:pPr lvl="1">
              <a:spcBef>
                <a:spcPts val="1368"/>
              </a:spcBef>
            </a:pPr>
            <a:r>
              <a:rPr lang="en-US" dirty="0"/>
              <a:t>Implicit second address</a:t>
            </a:r>
          </a:p>
          <a:p>
            <a:pPr lvl="1">
              <a:spcBef>
                <a:spcPts val="1368"/>
              </a:spcBef>
            </a:pPr>
            <a:r>
              <a:rPr lang="en-US" dirty="0"/>
              <a:t>Usually a register (accumulator)</a:t>
            </a:r>
          </a:p>
          <a:p>
            <a:pPr lvl="1">
              <a:spcBef>
                <a:spcPts val="1368"/>
              </a:spcBef>
            </a:pPr>
            <a:r>
              <a:rPr lang="en-US" dirty="0"/>
              <a:t>Common on early machines</a:t>
            </a:r>
          </a:p>
          <a:p>
            <a:pPr>
              <a:buFont typeface="Monotype Sorts" charset="0"/>
              <a:buChar char="y"/>
            </a:pPr>
            <a:endParaRPr lang="en-US" sz="2400" dirty="0"/>
          </a:p>
        </p:txBody>
      </p:sp>
      <p:pic>
        <p:nvPicPr>
          <p:cNvPr id="6" name="Picture 2"/>
          <p:cNvPicPr>
            <a:picLocks noChangeAspect="1" noChangeArrowheads="1"/>
          </p:cNvPicPr>
          <p:nvPr/>
        </p:nvPicPr>
        <p:blipFill rotWithShape="1">
          <a:blip r:embed="rId3"/>
          <a:srcRect b="8480"/>
          <a:stretch/>
        </p:blipFill>
        <p:spPr bwMode="auto">
          <a:xfrm>
            <a:off x="2173704" y="3161875"/>
            <a:ext cx="4617380" cy="3696125"/>
          </a:xfrm>
          <a:prstGeom prst="rect">
            <a:avLst/>
          </a:prstGeom>
          <a:noFill/>
          <a:ln w="9525">
            <a:noFill/>
            <a:miter lim="800000"/>
            <a:headEnd/>
            <a:tailEnd/>
          </a:ln>
          <a:effectLst/>
        </p:spPr>
      </p:pic>
      <p:sp>
        <p:nvSpPr>
          <p:cNvPr id="2" name="Rectangle 1"/>
          <p:cNvSpPr/>
          <p:nvPr/>
        </p:nvSpPr>
        <p:spPr>
          <a:xfrm>
            <a:off x="4953000" y="1152908"/>
            <a:ext cx="4038600" cy="923330"/>
          </a:xfrm>
          <a:prstGeom prst="rect">
            <a:avLst/>
          </a:prstGeom>
        </p:spPr>
        <p:txBody>
          <a:bodyPr wrap="square">
            <a:spAutoFit/>
          </a:bodyPr>
          <a:lstStyle/>
          <a:p>
            <a:r>
              <a:rPr lang="en-US" altLang="en-US" b="1" dirty="0">
                <a:solidFill>
                  <a:srgbClr val="FF0000"/>
                </a:solidFill>
                <a:latin typeface="Arial" panose="020B0604020202020204" pitchFamily="34" charset="0"/>
              </a:rPr>
              <a:t>1-address</a:t>
            </a:r>
            <a:r>
              <a:rPr lang="en-US" altLang="en-US" dirty="0">
                <a:solidFill>
                  <a:srgbClr val="FF0000"/>
                </a:solidFill>
                <a:latin typeface="Arial" panose="020B0604020202020204" pitchFamily="34" charset="0"/>
              </a:rPr>
              <a:t>: One explicit operand; other(s) are implicit (like accumulator).</a:t>
            </a:r>
            <a:endParaRPr lang="en-US" dirty="0">
              <a:solidFill>
                <a:srgbClr val="FF0000"/>
              </a:solidFill>
            </a:endParaRPr>
          </a:p>
        </p:txBody>
      </p:sp>
    </p:spTree>
    <p:extLst>
      <p:ext uri="{BB962C8B-B14F-4D97-AF65-F5344CB8AC3E}">
        <p14:creationId xmlns:p14="http://schemas.microsoft.com/office/powerpoint/2010/main" val="325514626"/>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Grp="1" noChangeArrowheads="1"/>
          </p:cNvSpPr>
          <p:nvPr>
            <p:ph type="title"/>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lstStyle/>
          <a:p>
            <a:r>
              <a:rPr lang="en-US" dirty="0"/>
              <a:t>Number of Addresses (d)</a:t>
            </a:r>
          </a:p>
        </p:txBody>
      </p:sp>
      <p:sp>
        <p:nvSpPr>
          <p:cNvPr id="22533" name="Rectangle 5"/>
          <p:cNvSpPr>
            <a:spLocks noGrp="1" noChangeArrowheads="1"/>
          </p:cNvSpPr>
          <p:nvPr>
            <p:ph type="body" idx="1"/>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normAutofit lnSpcReduction="10000"/>
          </a:bodyPr>
          <a:lstStyle/>
          <a:p>
            <a:r>
              <a:rPr lang="en-US" dirty="0"/>
              <a:t>0 (zero) addresses</a:t>
            </a:r>
          </a:p>
          <a:p>
            <a:pPr lvl="1"/>
            <a:r>
              <a:rPr lang="en-US" dirty="0"/>
              <a:t>All addresses implicit</a:t>
            </a:r>
          </a:p>
          <a:p>
            <a:pPr lvl="1"/>
            <a:r>
              <a:rPr lang="en-US" dirty="0"/>
              <a:t>Uses a stack</a:t>
            </a:r>
          </a:p>
          <a:p>
            <a:pPr lvl="1"/>
            <a:r>
              <a:rPr lang="en-US" dirty="0"/>
              <a:t>e.g. push a</a:t>
            </a:r>
          </a:p>
          <a:p>
            <a:pPr lvl="1"/>
            <a:r>
              <a:rPr lang="en-US" dirty="0"/>
              <a:t>      push b</a:t>
            </a:r>
          </a:p>
          <a:p>
            <a:pPr lvl="1"/>
            <a:r>
              <a:rPr lang="en-US" dirty="0"/>
              <a:t>      add</a:t>
            </a:r>
          </a:p>
          <a:p>
            <a:pPr lvl="1"/>
            <a:r>
              <a:rPr lang="en-US" dirty="0"/>
              <a:t>      pop c</a:t>
            </a:r>
          </a:p>
          <a:p>
            <a:pPr lvl="1"/>
            <a:endParaRPr lang="en-US" dirty="0"/>
          </a:p>
          <a:p>
            <a:pPr lvl="1"/>
            <a:r>
              <a:rPr lang="en-US" dirty="0"/>
              <a:t>c = a + b</a:t>
            </a:r>
          </a:p>
          <a:p>
            <a:pPr>
              <a:buFont typeface="Monotype Sorts" charset="0"/>
              <a:buChar char="y"/>
            </a:pPr>
            <a:endParaRPr lang="en-US" sz="2400" dirty="0"/>
          </a:p>
        </p:txBody>
      </p:sp>
      <p:sp>
        <p:nvSpPr>
          <p:cNvPr id="2" name="Rectangle 1"/>
          <p:cNvSpPr/>
          <p:nvPr/>
        </p:nvSpPr>
        <p:spPr>
          <a:xfrm>
            <a:off x="4137991" y="2133600"/>
            <a:ext cx="4572000" cy="646331"/>
          </a:xfrm>
          <a:prstGeom prst="rect">
            <a:avLst/>
          </a:prstGeom>
        </p:spPr>
        <p:txBody>
          <a:bodyPr>
            <a:spAutoFit/>
          </a:bodyPr>
          <a:lstStyle/>
          <a:p>
            <a:r>
              <a:rPr lang="en-US" altLang="en-US" b="1" dirty="0">
                <a:solidFill>
                  <a:srgbClr val="FF0000"/>
                </a:solidFill>
                <a:latin typeface="Arial" panose="020B0604020202020204" pitchFamily="34" charset="0"/>
              </a:rPr>
              <a:t>0-address (stack-based): </a:t>
            </a:r>
            <a:r>
              <a:rPr lang="en-US" altLang="en-US" dirty="0">
                <a:solidFill>
                  <a:srgbClr val="FF0000"/>
                </a:solidFill>
                <a:latin typeface="Arial" panose="020B0604020202020204" pitchFamily="34" charset="0"/>
              </a:rPr>
              <a:t>Operands are implicit, usually on top of the stack.</a:t>
            </a:r>
            <a:endParaRPr lang="en-US" dirty="0">
              <a:solidFill>
                <a:srgbClr val="FF0000"/>
              </a:solidFill>
            </a:endParaRPr>
          </a:p>
        </p:txBody>
      </p:sp>
    </p:spTree>
    <p:extLst>
      <p:ext uri="{BB962C8B-B14F-4D97-AF65-F5344CB8AC3E}">
        <p14:creationId xmlns:p14="http://schemas.microsoft.com/office/powerpoint/2010/main" val="1573172869"/>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Outline</a:t>
            </a:r>
            <a:endParaRPr lang="en-US" dirty="0"/>
          </a:p>
        </p:txBody>
      </p:sp>
      <p:sp>
        <p:nvSpPr>
          <p:cNvPr id="3" name="Content Placeholder 2"/>
          <p:cNvSpPr>
            <a:spLocks noGrp="1"/>
          </p:cNvSpPr>
          <p:nvPr>
            <p:ph idx="1"/>
          </p:nvPr>
        </p:nvSpPr>
        <p:spPr/>
        <p:txBody>
          <a:bodyPr>
            <a:normAutofit/>
          </a:bodyPr>
          <a:lstStyle/>
          <a:p>
            <a:pPr marL="285750" indent="-285750">
              <a:lnSpc>
                <a:spcPct val="110000"/>
              </a:lnSpc>
              <a:buFont typeface="Arial"/>
              <a:buChar char="•"/>
            </a:pPr>
            <a:r>
              <a:rPr lang="en-US" sz="2400" dirty="0" smtClean="0">
                <a:latin typeface="Arial"/>
                <a:cs typeface="Arial"/>
              </a:rPr>
              <a:t>Instruction Set</a:t>
            </a:r>
          </a:p>
          <a:p>
            <a:pPr marL="285750" indent="-285750">
              <a:lnSpc>
                <a:spcPct val="110000"/>
              </a:lnSpc>
              <a:buFont typeface="Arial"/>
              <a:buChar char="•"/>
            </a:pPr>
            <a:r>
              <a:rPr lang="en-US" sz="2400" dirty="0" smtClean="0"/>
              <a:t>Instruction Format</a:t>
            </a:r>
          </a:p>
          <a:p>
            <a:pPr marL="285750" indent="-285750">
              <a:lnSpc>
                <a:spcPct val="110000"/>
              </a:lnSpc>
              <a:buFont typeface="Arial"/>
              <a:buChar char="•"/>
            </a:pPr>
            <a:r>
              <a:rPr lang="en-US" sz="2400" dirty="0" smtClean="0">
                <a:latin typeface="Arial"/>
                <a:cs typeface="Arial"/>
              </a:rPr>
              <a:t>Instruction Cycle State Diagram</a:t>
            </a:r>
          </a:p>
          <a:p>
            <a:pPr marL="285750" indent="-285750">
              <a:lnSpc>
                <a:spcPct val="110000"/>
              </a:lnSpc>
              <a:buFont typeface="Arial"/>
              <a:buChar char="•"/>
            </a:pPr>
            <a:r>
              <a:rPr lang="en-US" sz="2400" dirty="0" smtClean="0"/>
              <a:t>Operation Types</a:t>
            </a:r>
          </a:p>
          <a:p>
            <a:pPr marL="285750" indent="-285750">
              <a:lnSpc>
                <a:spcPct val="110000"/>
              </a:lnSpc>
              <a:buFont typeface="Arial"/>
              <a:buChar char="•"/>
            </a:pPr>
            <a:r>
              <a:rPr lang="en-US" sz="2400" dirty="0" smtClean="0"/>
              <a:t>Operands</a:t>
            </a:r>
          </a:p>
          <a:p>
            <a:pPr marL="285750" indent="-285750">
              <a:lnSpc>
                <a:spcPct val="110000"/>
              </a:lnSpc>
              <a:buFont typeface="Arial"/>
              <a:buChar char="•"/>
            </a:pPr>
            <a:r>
              <a:rPr lang="en-US" sz="2400" dirty="0" smtClean="0">
                <a:latin typeface="Arial"/>
                <a:cs typeface="Arial"/>
              </a:rPr>
              <a:t>Data Types</a:t>
            </a:r>
          </a:p>
          <a:p>
            <a:pPr marL="285750" indent="-285750">
              <a:lnSpc>
                <a:spcPct val="110000"/>
              </a:lnSpc>
              <a:buFont typeface="Arial"/>
              <a:buChar char="•"/>
            </a:pPr>
            <a:r>
              <a:rPr lang="en-US" sz="2400" dirty="0" smtClean="0"/>
              <a:t>Little and Big-Endian</a:t>
            </a:r>
            <a:endParaRPr lang="en-US" sz="2400" dirty="0" smtClean="0">
              <a:latin typeface="Arial"/>
              <a:cs typeface="Arial"/>
            </a:endParaRPr>
          </a:p>
        </p:txBody>
      </p:sp>
    </p:spTree>
    <p:extLst>
      <p:ext uri="{BB962C8B-B14F-4D97-AF65-F5344CB8AC3E}">
        <p14:creationId xmlns:p14="http://schemas.microsoft.com/office/powerpoint/2010/main" val="22126259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title"/>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lstStyle/>
          <a:p>
            <a:r>
              <a:rPr lang="en-US" dirty="0"/>
              <a:t>Number of Addresses </a:t>
            </a:r>
            <a:r>
              <a:rPr lang="en-US" dirty="0" smtClean="0"/>
              <a:t>(Summarized)</a:t>
            </a:r>
            <a:endParaRPr lang="en-US" dirty="0"/>
          </a:p>
        </p:txBody>
      </p:sp>
      <p:sp>
        <p:nvSpPr>
          <p:cNvPr id="7" name="Text Placeholder 6"/>
          <p:cNvSpPr>
            <a:spLocks noGrp="1"/>
          </p:cNvSpPr>
          <p:nvPr>
            <p:ph type="body" sz="half" idx="4294967295"/>
          </p:nvPr>
        </p:nvSpPr>
        <p:spPr>
          <a:xfrm>
            <a:off x="914400" y="1295400"/>
            <a:ext cx="7315200" cy="1096963"/>
          </a:xfrm>
        </p:spPr>
        <p:txBody>
          <a:bodyPr>
            <a:noAutofit/>
          </a:bodyPr>
          <a:lstStyle/>
          <a:p>
            <a:pPr algn="ctr"/>
            <a:r>
              <a:rPr lang="en-US" sz="2800" dirty="0"/>
              <a:t>Utilization of Instruction Addresses (</a:t>
            </a:r>
            <a:r>
              <a:rPr lang="en-US" sz="2800" dirty="0" err="1" smtClean="0"/>
              <a:t>Nonbranching</a:t>
            </a:r>
            <a:r>
              <a:rPr lang="en-US" sz="2800" dirty="0" smtClean="0"/>
              <a:t> </a:t>
            </a:r>
            <a:r>
              <a:rPr lang="en-US" sz="2800" dirty="0"/>
              <a:t>Instructions)</a:t>
            </a:r>
          </a:p>
        </p:txBody>
      </p:sp>
      <p:pic>
        <p:nvPicPr>
          <p:cNvPr id="8" name="Picture Placeholder 9" descr="untitled.bmp"/>
          <p:cNvPicPr>
            <a:picLocks noChangeAspect="1"/>
          </p:cNvPicPr>
          <p:nvPr/>
        </p:nvPicPr>
        <p:blipFill>
          <a:blip r:embed="rId2"/>
          <a:srcRect b="36000"/>
          <a:stretch>
            <a:fillRect/>
          </a:stretch>
        </p:blipFill>
        <p:spPr>
          <a:xfrm>
            <a:off x="152400" y="2590800"/>
            <a:ext cx="8977310" cy="3048000"/>
          </a:xfrm>
          <a:prstGeom prst="rect">
            <a:avLst/>
          </a:prstGeom>
          <a:noFill/>
          <a:ln>
            <a:noFill/>
          </a:ln>
        </p:spPr>
      </p:pic>
    </p:spTree>
    <p:extLst>
      <p:ext uri="{BB962C8B-B14F-4D97-AF65-F5344CB8AC3E}">
        <p14:creationId xmlns:p14="http://schemas.microsoft.com/office/powerpoint/2010/main" val="38570162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Grp="1" noChangeArrowheads="1"/>
          </p:cNvSpPr>
          <p:nvPr>
            <p:ph type="title"/>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lstStyle/>
          <a:p>
            <a:r>
              <a:rPr lang="en-US" dirty="0"/>
              <a:t>How Many </a:t>
            </a:r>
            <a:r>
              <a:rPr lang="en-US" dirty="0" smtClean="0"/>
              <a:t>Addresses?</a:t>
            </a:r>
            <a:endParaRPr lang="en-US" dirty="0"/>
          </a:p>
        </p:txBody>
      </p:sp>
      <p:sp>
        <p:nvSpPr>
          <p:cNvPr id="24581" name="Rectangle 5"/>
          <p:cNvSpPr>
            <a:spLocks noGrp="1" noChangeArrowheads="1"/>
          </p:cNvSpPr>
          <p:nvPr>
            <p:ph type="body" idx="1"/>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normAutofit fontScale="92500" lnSpcReduction="10000"/>
          </a:bodyPr>
          <a:lstStyle/>
          <a:p>
            <a:r>
              <a:rPr lang="en-US" dirty="0"/>
              <a:t>More addresses</a:t>
            </a:r>
          </a:p>
          <a:p>
            <a:pPr lvl="1"/>
            <a:r>
              <a:rPr lang="en-US" dirty="0"/>
              <a:t>More complex </a:t>
            </a:r>
            <a:r>
              <a:rPr lang="en-US" dirty="0" smtClean="0"/>
              <a:t>instructions</a:t>
            </a:r>
            <a:endParaRPr lang="en-US" dirty="0"/>
          </a:p>
          <a:p>
            <a:pPr lvl="1"/>
            <a:r>
              <a:rPr lang="en-US" dirty="0"/>
              <a:t>More </a:t>
            </a:r>
            <a:r>
              <a:rPr lang="en-US" dirty="0" smtClean="0"/>
              <a:t>registers </a:t>
            </a:r>
            <a:r>
              <a:rPr lang="en-US" dirty="0" smtClean="0">
                <a:sym typeface="Wingdings"/>
              </a:rPr>
              <a:t></a:t>
            </a:r>
            <a:r>
              <a:rPr lang="en-US" dirty="0" smtClean="0"/>
              <a:t>Inter</a:t>
            </a:r>
            <a:r>
              <a:rPr lang="en-US" dirty="0"/>
              <a:t>-register operations are quicker</a:t>
            </a:r>
          </a:p>
          <a:p>
            <a:pPr lvl="1"/>
            <a:r>
              <a:rPr lang="en-US" dirty="0"/>
              <a:t>Fewer instructions per program</a:t>
            </a:r>
          </a:p>
          <a:p>
            <a:r>
              <a:rPr lang="en-US" dirty="0"/>
              <a:t>Fewer addresses</a:t>
            </a:r>
          </a:p>
          <a:p>
            <a:pPr lvl="1"/>
            <a:r>
              <a:rPr lang="en-US" dirty="0"/>
              <a:t>Less complex </a:t>
            </a:r>
            <a:r>
              <a:rPr lang="en-US" dirty="0" smtClean="0"/>
              <a:t>instructions</a:t>
            </a:r>
            <a:endParaRPr lang="en-US" dirty="0"/>
          </a:p>
          <a:p>
            <a:pPr lvl="1"/>
            <a:r>
              <a:rPr lang="en-US" dirty="0"/>
              <a:t>More instructions per program</a:t>
            </a:r>
          </a:p>
          <a:p>
            <a:pPr lvl="1"/>
            <a:r>
              <a:rPr lang="en-US" dirty="0"/>
              <a:t>Faster fetch/execution of </a:t>
            </a:r>
            <a:r>
              <a:rPr lang="en-US" dirty="0" smtClean="0"/>
              <a:t>instructions</a:t>
            </a:r>
          </a:p>
          <a:p>
            <a:pPr>
              <a:lnSpc>
                <a:spcPct val="87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latin typeface="Arial" charset="0"/>
                <a:cs typeface="Arial" charset="0"/>
              </a:rPr>
              <a:t>Example: Y=(A-B):[(C+(</a:t>
            </a:r>
            <a:r>
              <a:rPr lang="en-GB" dirty="0" err="1">
                <a:latin typeface="Arial" charset="0"/>
                <a:cs typeface="Arial" charset="0"/>
              </a:rPr>
              <a:t>DxE</a:t>
            </a:r>
            <a:r>
              <a:rPr lang="en-GB" dirty="0" smtClean="0">
                <a:latin typeface="Arial" charset="0"/>
                <a:cs typeface="Arial" charset="0"/>
              </a:rPr>
              <a:t>)]</a:t>
            </a:r>
            <a:endParaRPr lang="en-US" dirty="0" smtClean="0"/>
          </a:p>
          <a:p>
            <a:pPr>
              <a:buFont typeface="Monotype Sorts" charset="0"/>
              <a:buChar char="y"/>
            </a:pPr>
            <a:endParaRPr lang="en-US" sz="2400" dirty="0"/>
          </a:p>
        </p:txBody>
      </p:sp>
    </p:spTree>
    <p:extLst>
      <p:ext uri="{BB962C8B-B14F-4D97-AF65-F5344CB8AC3E}">
        <p14:creationId xmlns:p14="http://schemas.microsoft.com/office/powerpoint/2010/main" val="1766590362"/>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lstStyle/>
          <a:p>
            <a:r>
              <a:rPr lang="en-US" dirty="0"/>
              <a:t>Design </a:t>
            </a:r>
            <a:r>
              <a:rPr lang="en-US" dirty="0" smtClean="0"/>
              <a:t>Decisions</a:t>
            </a:r>
            <a:endParaRPr lang="en-US" dirty="0"/>
          </a:p>
        </p:txBody>
      </p:sp>
      <p:sp>
        <p:nvSpPr>
          <p:cNvPr id="26629" name="Rectangle 5"/>
          <p:cNvSpPr>
            <a:spLocks noGrp="1" noChangeArrowheads="1"/>
          </p:cNvSpPr>
          <p:nvPr>
            <p:ph type="body" idx="1"/>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normAutofit fontScale="92500" lnSpcReduction="20000"/>
          </a:bodyPr>
          <a:lstStyle/>
          <a:p>
            <a:r>
              <a:rPr lang="en-US" dirty="0"/>
              <a:t>Operation </a:t>
            </a:r>
            <a:r>
              <a:rPr lang="en-US" dirty="0" smtClean="0"/>
              <a:t>range</a:t>
            </a:r>
            <a:endParaRPr lang="en-US" dirty="0"/>
          </a:p>
          <a:p>
            <a:pPr lvl="1"/>
            <a:r>
              <a:rPr lang="en-US" dirty="0"/>
              <a:t>How many </a:t>
            </a:r>
            <a:r>
              <a:rPr lang="en-US" dirty="0" smtClean="0"/>
              <a:t>operations</a:t>
            </a:r>
            <a:r>
              <a:rPr lang="en-US" dirty="0"/>
              <a:t>?</a:t>
            </a:r>
          </a:p>
          <a:p>
            <a:pPr lvl="1"/>
            <a:r>
              <a:rPr lang="en-US" dirty="0"/>
              <a:t>What can they do?</a:t>
            </a:r>
          </a:p>
          <a:p>
            <a:pPr lvl="1"/>
            <a:r>
              <a:rPr lang="en-US" dirty="0"/>
              <a:t>How complex are they?</a:t>
            </a:r>
          </a:p>
          <a:p>
            <a:r>
              <a:rPr lang="en-US" dirty="0"/>
              <a:t>Data </a:t>
            </a:r>
            <a:r>
              <a:rPr lang="en-US" dirty="0" smtClean="0"/>
              <a:t>types</a:t>
            </a:r>
          </a:p>
          <a:p>
            <a:pPr lvl="1"/>
            <a:r>
              <a:rPr lang="en-US" dirty="0"/>
              <a:t>The various types of data upon which operations are performed</a:t>
            </a:r>
            <a:r>
              <a:rPr lang="en-US" dirty="0" smtClean="0"/>
              <a:t>.</a:t>
            </a:r>
            <a:endParaRPr lang="en-US" dirty="0"/>
          </a:p>
          <a:p>
            <a:r>
              <a:rPr lang="en-US" dirty="0"/>
              <a:t>Instruction formats</a:t>
            </a:r>
          </a:p>
          <a:p>
            <a:pPr lvl="1"/>
            <a:r>
              <a:rPr lang="en-US" dirty="0" smtClean="0"/>
              <a:t>Length/Size of fields (in bits)</a:t>
            </a:r>
            <a:endParaRPr lang="en-US" dirty="0"/>
          </a:p>
          <a:p>
            <a:pPr lvl="1"/>
            <a:r>
              <a:rPr lang="en-US" dirty="0"/>
              <a:t>Number of addresses</a:t>
            </a:r>
          </a:p>
          <a:p>
            <a:pPr>
              <a:buFont typeface="Monotype Sorts" charset="0"/>
              <a:buChar char="y"/>
            </a:pPr>
            <a:endParaRPr lang="en-US" sz="2400" dirty="0"/>
          </a:p>
        </p:txBody>
      </p:sp>
    </p:spTree>
    <p:extLst>
      <p:ext uri="{BB962C8B-B14F-4D97-AF65-F5344CB8AC3E}">
        <p14:creationId xmlns:p14="http://schemas.microsoft.com/office/powerpoint/2010/main" val="3367954058"/>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675"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676" name="Rectangle 4"/>
          <p:cNvSpPr>
            <a:spLocks noGrp="1" noChangeArrowheads="1"/>
          </p:cNvSpPr>
          <p:nvPr>
            <p:ph type="title"/>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lstStyle/>
          <a:p>
            <a:r>
              <a:rPr lang="en-US" dirty="0"/>
              <a:t>Design </a:t>
            </a:r>
            <a:r>
              <a:rPr lang="en-US" dirty="0" smtClean="0"/>
              <a:t>Decisions</a:t>
            </a:r>
            <a:endParaRPr lang="en-US" dirty="0"/>
          </a:p>
        </p:txBody>
      </p:sp>
      <p:sp>
        <p:nvSpPr>
          <p:cNvPr id="28677" name="Rectangle 5"/>
          <p:cNvSpPr>
            <a:spLocks noGrp="1" noChangeArrowheads="1"/>
          </p:cNvSpPr>
          <p:nvPr>
            <p:ph type="body" idx="1"/>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normAutofit/>
          </a:bodyPr>
          <a:lstStyle/>
          <a:p>
            <a:r>
              <a:rPr lang="en-US" dirty="0"/>
              <a:t>Registers</a:t>
            </a:r>
          </a:p>
          <a:p>
            <a:pPr lvl="1"/>
            <a:r>
              <a:rPr lang="en-US" dirty="0"/>
              <a:t>Number of </a:t>
            </a:r>
            <a:r>
              <a:rPr lang="en-US" dirty="0" smtClean="0"/>
              <a:t>processor </a:t>
            </a:r>
            <a:r>
              <a:rPr lang="en-US" dirty="0"/>
              <a:t>registers </a:t>
            </a:r>
            <a:r>
              <a:rPr lang="en-US" dirty="0" smtClean="0"/>
              <a:t>available and can be referenced by the instructions. </a:t>
            </a:r>
            <a:endParaRPr lang="en-US" dirty="0"/>
          </a:p>
          <a:p>
            <a:pPr lvl="1"/>
            <a:r>
              <a:rPr lang="en-US" dirty="0"/>
              <a:t>Which operations can be performed on which registers?</a:t>
            </a:r>
          </a:p>
          <a:p>
            <a:r>
              <a:rPr lang="en-US" dirty="0"/>
              <a:t>Addressing modes (later…)</a:t>
            </a:r>
          </a:p>
          <a:p>
            <a:pPr lvl="1"/>
            <a:r>
              <a:rPr lang="en-US" dirty="0"/>
              <a:t>The mode or modes by which the address of an operand is specified</a:t>
            </a:r>
            <a:r>
              <a:rPr lang="en-US" dirty="0" smtClean="0"/>
              <a:t>.</a:t>
            </a:r>
            <a:endParaRPr lang="en-US" dirty="0"/>
          </a:p>
          <a:p>
            <a:r>
              <a:rPr lang="en-US" dirty="0"/>
              <a:t>RISC v CISC</a:t>
            </a:r>
          </a:p>
        </p:txBody>
      </p:sp>
      <p:sp>
        <p:nvSpPr>
          <p:cNvPr id="6" name="Rectangle 4"/>
          <p:cNvSpPr>
            <a:spLocks noChangeArrowheads="1"/>
          </p:cNvSpPr>
          <p:nvPr/>
        </p:nvSpPr>
        <p:spPr bwMode="auto">
          <a:xfrm>
            <a:off x="7772400" y="304800"/>
            <a:ext cx="1295400" cy="53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pPr marL="342900" indent="-342900" eaLnBrk="1" hangingPunct="1">
              <a:spcBef>
                <a:spcPct val="20000"/>
              </a:spcBef>
              <a:buClr>
                <a:srgbClr val="0D4000"/>
              </a:buClr>
            </a:pPr>
            <a:r>
              <a:rPr lang="en-US" sz="2800" dirty="0">
                <a:latin typeface="Arial"/>
                <a:cs typeface="Arial"/>
              </a:rPr>
              <a:t>(</a:t>
            </a:r>
            <a:r>
              <a:rPr lang="en-US" sz="2800" i="1" dirty="0">
                <a:latin typeface="Arial"/>
                <a:cs typeface="Arial"/>
              </a:rPr>
              <a:t>cont.</a:t>
            </a:r>
            <a:r>
              <a:rPr lang="en-US" sz="2800" dirty="0">
                <a:latin typeface="Arial"/>
                <a:cs typeface="Arial"/>
              </a:rPr>
              <a:t>)</a:t>
            </a:r>
          </a:p>
        </p:txBody>
      </p:sp>
    </p:spTree>
    <p:extLst>
      <p:ext uri="{BB962C8B-B14F-4D97-AF65-F5344CB8AC3E}">
        <p14:creationId xmlns:p14="http://schemas.microsoft.com/office/powerpoint/2010/main" val="3011576357"/>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Grp="1" noChangeArrowheads="1"/>
          </p:cNvSpPr>
          <p:nvPr>
            <p:ph type="title"/>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lstStyle/>
          <a:p>
            <a:r>
              <a:rPr lang="en-US"/>
              <a:t>Types of Operand</a:t>
            </a:r>
          </a:p>
        </p:txBody>
      </p:sp>
      <p:sp>
        <p:nvSpPr>
          <p:cNvPr id="30725" name="Rectangle 5"/>
          <p:cNvSpPr>
            <a:spLocks noGrp="1" noChangeArrowheads="1"/>
          </p:cNvSpPr>
          <p:nvPr>
            <p:ph type="body" idx="1"/>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normAutofit fontScale="92500" lnSpcReduction="10000"/>
          </a:bodyPr>
          <a:lstStyle/>
          <a:p>
            <a:r>
              <a:rPr lang="en-US" dirty="0" smtClean="0">
                <a:solidFill>
                  <a:srgbClr val="0000FF"/>
                </a:solidFill>
              </a:rPr>
              <a:t>Addresses</a:t>
            </a:r>
            <a:r>
              <a:rPr lang="en-US" dirty="0" smtClean="0"/>
              <a:t>:</a:t>
            </a:r>
            <a:r>
              <a:rPr lang="en-GB" dirty="0" smtClean="0">
                <a:latin typeface="Arial" charset="0"/>
                <a:cs typeface="Arial" charset="0"/>
              </a:rPr>
              <a:t> </a:t>
            </a:r>
            <a:r>
              <a:rPr lang="en-GB" dirty="0">
                <a:latin typeface="Arial" charset="0"/>
                <a:cs typeface="Arial" charset="0"/>
              </a:rPr>
              <a:t>immediate, direct, indirect, </a:t>
            </a:r>
            <a:r>
              <a:rPr lang="en-GB" dirty="0" smtClean="0">
                <a:latin typeface="Arial" charset="0"/>
                <a:cs typeface="Arial" charset="0"/>
              </a:rPr>
              <a:t>stack </a:t>
            </a:r>
            <a:r>
              <a:rPr lang="en-US" dirty="0" smtClean="0">
                <a:latin typeface="Arial" charset="0"/>
                <a:cs typeface="Arial" charset="0"/>
              </a:rPr>
              <a:t>…</a:t>
            </a:r>
            <a:endParaRPr lang="en-US" dirty="0"/>
          </a:p>
          <a:p>
            <a:r>
              <a:rPr lang="en-US" dirty="0" smtClean="0">
                <a:solidFill>
                  <a:srgbClr val="0000FF"/>
                </a:solidFill>
              </a:rPr>
              <a:t>Numbers</a:t>
            </a:r>
            <a:r>
              <a:rPr lang="en-US" dirty="0" smtClean="0"/>
              <a:t>: </a:t>
            </a:r>
          </a:p>
          <a:p>
            <a:pPr lvl="1">
              <a:spcBef>
                <a:spcPts val="768"/>
              </a:spcBef>
            </a:pPr>
            <a:r>
              <a:rPr lang="en-GB" dirty="0" smtClean="0">
                <a:latin typeface="Arial" charset="0"/>
                <a:cs typeface="Arial" charset="0"/>
              </a:rPr>
              <a:t>Integer </a:t>
            </a:r>
            <a:r>
              <a:rPr lang="en-GB" dirty="0">
                <a:latin typeface="Arial" charset="0"/>
                <a:cs typeface="Arial" charset="0"/>
              </a:rPr>
              <a:t>or fixed point (binary, twos complement), </a:t>
            </a:r>
            <a:endParaRPr lang="en-GB" dirty="0" smtClean="0">
              <a:latin typeface="Arial" charset="0"/>
              <a:cs typeface="Arial" charset="0"/>
            </a:endParaRPr>
          </a:p>
          <a:p>
            <a:pPr lvl="1">
              <a:spcBef>
                <a:spcPts val="768"/>
              </a:spcBef>
            </a:pPr>
            <a:r>
              <a:rPr lang="en-GB" dirty="0" smtClean="0">
                <a:latin typeface="Arial" charset="0"/>
                <a:cs typeface="Arial" charset="0"/>
              </a:rPr>
              <a:t>Floating </a:t>
            </a:r>
            <a:r>
              <a:rPr lang="en-GB" dirty="0">
                <a:latin typeface="Arial" charset="0"/>
                <a:cs typeface="Arial" charset="0"/>
              </a:rPr>
              <a:t>point (sign, </a:t>
            </a:r>
            <a:r>
              <a:rPr lang="en-GB" dirty="0" err="1">
                <a:latin typeface="Arial" charset="0"/>
                <a:cs typeface="Arial" charset="0"/>
              </a:rPr>
              <a:t>significand</a:t>
            </a:r>
            <a:r>
              <a:rPr lang="en-GB" dirty="0">
                <a:latin typeface="Arial" charset="0"/>
                <a:cs typeface="Arial" charset="0"/>
              </a:rPr>
              <a:t>, exponent), </a:t>
            </a:r>
            <a:endParaRPr lang="en-GB" dirty="0" smtClean="0">
              <a:latin typeface="Arial" charset="0"/>
              <a:cs typeface="Arial" charset="0"/>
            </a:endParaRPr>
          </a:p>
          <a:p>
            <a:pPr lvl="1">
              <a:spcBef>
                <a:spcPts val="768"/>
              </a:spcBef>
            </a:pPr>
            <a:r>
              <a:rPr lang="en-GB" dirty="0" smtClean="0">
                <a:latin typeface="Arial" charset="0"/>
                <a:cs typeface="Arial" charset="0"/>
              </a:rPr>
              <a:t>(</a:t>
            </a:r>
            <a:r>
              <a:rPr lang="en-GB" dirty="0">
                <a:latin typeface="Arial" charset="0"/>
                <a:cs typeface="Arial" charset="0"/>
              </a:rPr>
              <a:t>packed) decimal (246 = 0000 0010 0100 0110</a:t>
            </a:r>
            <a:r>
              <a:rPr lang="en-GB" dirty="0" smtClean="0">
                <a:latin typeface="Arial" charset="0"/>
                <a:cs typeface="Arial" charset="0"/>
              </a:rPr>
              <a:t>)</a:t>
            </a:r>
            <a:endParaRPr lang="en-US" dirty="0"/>
          </a:p>
          <a:p>
            <a:r>
              <a:rPr lang="en-US" dirty="0" smtClean="0">
                <a:solidFill>
                  <a:srgbClr val="0000FF"/>
                </a:solidFill>
              </a:rPr>
              <a:t>Characters</a:t>
            </a:r>
            <a:r>
              <a:rPr lang="en-US" dirty="0" smtClean="0"/>
              <a:t>: </a:t>
            </a:r>
          </a:p>
          <a:p>
            <a:pPr lvl="1"/>
            <a:r>
              <a:rPr lang="en-GB" sz="1900" dirty="0" smtClean="0">
                <a:latin typeface="Arial" charset="0"/>
                <a:cs typeface="Arial" charset="0"/>
              </a:rPr>
              <a:t>ASCII </a:t>
            </a:r>
            <a:r>
              <a:rPr lang="en-GB" sz="1900" dirty="0">
                <a:latin typeface="Arial" charset="0"/>
                <a:cs typeface="Arial" charset="0"/>
              </a:rPr>
              <a:t>(128 printable and control characters + bit for error detection) </a:t>
            </a:r>
            <a:endParaRPr lang="en-US" sz="1900" dirty="0"/>
          </a:p>
          <a:p>
            <a:r>
              <a:rPr lang="en-US" dirty="0" smtClean="0">
                <a:solidFill>
                  <a:srgbClr val="0000FF"/>
                </a:solidFill>
              </a:rPr>
              <a:t>Logical </a:t>
            </a:r>
            <a:r>
              <a:rPr lang="en-US" dirty="0">
                <a:solidFill>
                  <a:srgbClr val="0000FF"/>
                </a:solidFill>
              </a:rPr>
              <a:t>Data</a:t>
            </a:r>
          </a:p>
          <a:p>
            <a:pPr lvl="1"/>
            <a:r>
              <a:rPr lang="en-GB" dirty="0">
                <a:latin typeface="Arial" charset="0"/>
                <a:cs typeface="Arial" charset="0"/>
              </a:rPr>
              <a:t>bits or flags, e.g. Boolean 0 and </a:t>
            </a:r>
            <a:r>
              <a:rPr lang="en-GB" dirty="0" smtClean="0">
                <a:latin typeface="Arial" charset="0"/>
                <a:cs typeface="Arial" charset="0"/>
              </a:rPr>
              <a:t>1</a:t>
            </a:r>
          </a:p>
          <a:p>
            <a:r>
              <a:rPr lang="en-US" dirty="0" smtClean="0"/>
              <a:t>Data Structures</a:t>
            </a:r>
            <a:endParaRPr lang="en-US" dirty="0"/>
          </a:p>
        </p:txBody>
      </p:sp>
    </p:spTree>
    <p:extLst>
      <p:ext uri="{BB962C8B-B14F-4D97-AF65-F5344CB8AC3E}">
        <p14:creationId xmlns:p14="http://schemas.microsoft.com/office/powerpoint/2010/main" val="3013182004"/>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Grp="1" noChangeArrowheads="1"/>
          </p:cNvSpPr>
          <p:nvPr>
            <p:ph type="title"/>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lstStyle/>
          <a:p>
            <a:r>
              <a:rPr lang="en-US" dirty="0" smtClean="0"/>
              <a:t>Numbers</a:t>
            </a:r>
            <a:endParaRPr lang="en-US" dirty="0"/>
          </a:p>
        </p:txBody>
      </p:sp>
      <p:sp>
        <p:nvSpPr>
          <p:cNvPr id="30725" name="Rectangle 5"/>
          <p:cNvSpPr>
            <a:spLocks noGrp="1" noChangeArrowheads="1"/>
          </p:cNvSpPr>
          <p:nvPr>
            <p:ph type="body" idx="1"/>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noAutofit/>
          </a:bodyPr>
          <a:lstStyle/>
          <a:p>
            <a:r>
              <a:rPr lang="en-US" sz="2400" dirty="0" smtClean="0"/>
              <a:t>A </a:t>
            </a:r>
            <a:r>
              <a:rPr lang="en-US" sz="2400" dirty="0"/>
              <a:t>limit to the magnitude of </a:t>
            </a:r>
            <a:r>
              <a:rPr lang="en-US" sz="2400" dirty="0" smtClean="0"/>
              <a:t>numbers representable </a:t>
            </a:r>
            <a:r>
              <a:rPr lang="en-US" sz="2400" dirty="0"/>
              <a:t>on a machine </a:t>
            </a:r>
          </a:p>
          <a:p>
            <a:r>
              <a:rPr lang="en-US" sz="2400" dirty="0"/>
              <a:t>Types of operands </a:t>
            </a:r>
          </a:p>
          <a:p>
            <a:r>
              <a:rPr lang="en-US" sz="2400" dirty="0"/>
              <a:t>A limit to their precision in the case of floating-point numbers </a:t>
            </a:r>
          </a:p>
          <a:p>
            <a:r>
              <a:rPr lang="en-US" sz="2400" dirty="0"/>
              <a:t>Rounding, overflow and underflow </a:t>
            </a:r>
          </a:p>
          <a:p>
            <a:r>
              <a:rPr lang="en-US" sz="2400" dirty="0" smtClean="0"/>
              <a:t>Three </a:t>
            </a:r>
            <a:r>
              <a:rPr lang="en-US" sz="2400" dirty="0"/>
              <a:t>types of numerical data </a:t>
            </a:r>
            <a:endParaRPr lang="en-US" sz="2400" dirty="0" smtClean="0"/>
          </a:p>
          <a:p>
            <a:pPr lvl="1"/>
            <a:r>
              <a:rPr lang="en-US" sz="1800" dirty="0" smtClean="0"/>
              <a:t>Integer </a:t>
            </a:r>
            <a:r>
              <a:rPr lang="en-US" sz="1800" dirty="0"/>
              <a:t>of fixed point </a:t>
            </a:r>
          </a:p>
          <a:p>
            <a:pPr lvl="1"/>
            <a:r>
              <a:rPr lang="en-US" sz="1800" dirty="0" smtClean="0"/>
              <a:t>Floating </a:t>
            </a:r>
            <a:r>
              <a:rPr lang="en-US" sz="1800" dirty="0"/>
              <a:t>point </a:t>
            </a:r>
            <a:endParaRPr lang="en-US" sz="1800" dirty="0" smtClean="0"/>
          </a:p>
          <a:p>
            <a:pPr lvl="1"/>
            <a:r>
              <a:rPr lang="en-US" sz="1800" dirty="0" smtClean="0"/>
              <a:t>Decimal </a:t>
            </a:r>
            <a:endParaRPr lang="en-US" sz="1800" dirty="0"/>
          </a:p>
        </p:txBody>
      </p:sp>
    </p:spTree>
    <p:extLst>
      <p:ext uri="{BB962C8B-B14F-4D97-AF65-F5344CB8AC3E}">
        <p14:creationId xmlns:p14="http://schemas.microsoft.com/office/powerpoint/2010/main" val="155265275"/>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Grp="1" noChangeArrowheads="1"/>
          </p:cNvSpPr>
          <p:nvPr>
            <p:ph type="title"/>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lstStyle/>
          <a:p>
            <a:r>
              <a:rPr lang="en-US" dirty="0" smtClean="0"/>
              <a:t>Characters</a:t>
            </a:r>
            <a:endParaRPr lang="en-US" dirty="0"/>
          </a:p>
        </p:txBody>
      </p:sp>
      <p:sp>
        <p:nvSpPr>
          <p:cNvPr id="30725" name="Rectangle 5"/>
          <p:cNvSpPr>
            <a:spLocks noGrp="1" noChangeArrowheads="1"/>
          </p:cNvSpPr>
          <p:nvPr>
            <p:ph type="body" idx="1"/>
          </p:nvPr>
        </p:nvSpPr>
        <p:spPr>
          <a:xfrm>
            <a:off x="457200" y="914400"/>
            <a:ext cx="8229600" cy="5181600"/>
          </a:xfrm>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noAutofit/>
          </a:bodyPr>
          <a:lstStyle/>
          <a:p>
            <a:r>
              <a:rPr lang="fr-FR" dirty="0"/>
              <a:t>ASCII </a:t>
            </a:r>
            <a:r>
              <a:rPr lang="fr-FR" dirty="0" smtClean="0"/>
              <a:t>code (</a:t>
            </a:r>
            <a:r>
              <a:rPr lang="fr-FR" dirty="0"/>
              <a:t>unique 7-bit pattern,128 </a:t>
            </a:r>
            <a:r>
              <a:rPr lang="fr-FR" dirty="0" err="1"/>
              <a:t>characters</a:t>
            </a:r>
            <a:r>
              <a:rPr lang="fr-FR" dirty="0"/>
              <a:t>) </a:t>
            </a:r>
            <a:endParaRPr lang="en-US" dirty="0" smtClean="0"/>
          </a:p>
          <a:p>
            <a:r>
              <a:rPr lang="en-US" dirty="0" smtClean="0"/>
              <a:t>The eighth bit may be set to 0 or used as a </a:t>
            </a:r>
            <a:r>
              <a:rPr lang="en-US" dirty="0"/>
              <a:t>parity bit for error detection </a:t>
            </a:r>
          </a:p>
          <a:p>
            <a:r>
              <a:rPr lang="en-US" dirty="0"/>
              <a:t>Bit pattern 011XXXX, the digits 0 through 9 are represented by their binary equivalents, 0000 through 1001, in the right-most 4 digits </a:t>
            </a:r>
          </a:p>
        </p:txBody>
      </p:sp>
    </p:spTree>
    <p:extLst>
      <p:ext uri="{BB962C8B-B14F-4D97-AF65-F5344CB8AC3E}">
        <p14:creationId xmlns:p14="http://schemas.microsoft.com/office/powerpoint/2010/main" val="1942525315"/>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Grp="1" noChangeArrowheads="1"/>
          </p:cNvSpPr>
          <p:nvPr>
            <p:ph type="title"/>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lstStyle/>
          <a:p>
            <a:r>
              <a:rPr lang="en-US" dirty="0" smtClean="0"/>
              <a:t>Characters</a:t>
            </a:r>
            <a:endParaRPr lang="en-US" dirty="0"/>
          </a:p>
        </p:txBody>
      </p:sp>
      <p:sp>
        <p:nvSpPr>
          <p:cNvPr id="3" name="Rectangle 1"/>
          <p:cNvSpPr>
            <a:spLocks noChangeArrowheads="1"/>
          </p:cNvSpPr>
          <p:nvPr/>
        </p:nvSpPr>
        <p:spPr bwMode="auto">
          <a:xfrm>
            <a:off x="342900" y="1143000"/>
            <a:ext cx="845820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ASCII Code Overview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Bit Size</a:t>
            </a:r>
            <a:r>
              <a:rPr kumimoji="0" lang="en-US" altLang="en-US" sz="2000" b="0" i="0" u="none" strike="noStrike" cap="none" normalizeH="0" baseline="0" dirty="0" smtClean="0">
                <a:ln>
                  <a:noFill/>
                </a:ln>
                <a:solidFill>
                  <a:schemeClr val="tx1"/>
                </a:solidFill>
                <a:effectLst/>
                <a:latin typeface="Arial" panose="020B0604020202020204" pitchFamily="34" charset="0"/>
              </a:rPr>
              <a:t>: ASCII is a </a:t>
            </a:r>
            <a:r>
              <a:rPr kumimoji="0" lang="en-US" altLang="en-US" sz="2000" b="1" i="0" u="none" strike="noStrike" cap="none" normalizeH="0" baseline="0" dirty="0" smtClean="0">
                <a:ln>
                  <a:noFill/>
                </a:ln>
                <a:solidFill>
                  <a:schemeClr val="tx1"/>
                </a:solidFill>
                <a:effectLst/>
                <a:latin typeface="Arial" panose="020B0604020202020204" pitchFamily="34" charset="0"/>
              </a:rPr>
              <a:t>7-bit</a:t>
            </a:r>
            <a:r>
              <a:rPr kumimoji="0" lang="en-US" altLang="en-US" sz="2000" b="0" i="0" u="none" strike="noStrike" cap="none" normalizeH="0" baseline="0" dirty="0" smtClean="0">
                <a:ln>
                  <a:noFill/>
                </a:ln>
                <a:solidFill>
                  <a:schemeClr val="tx1"/>
                </a:solidFill>
                <a:effectLst/>
                <a:latin typeface="Arial" panose="020B0604020202020204" pitchFamily="34" charset="0"/>
              </a:rPr>
              <a:t> encoding scheme.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This gives a total of </a:t>
            </a:r>
            <a:r>
              <a:rPr kumimoji="0" lang="en-US" altLang="en-US" sz="2000" b="1" i="0" u="none" strike="noStrike" cap="none" normalizeH="0" baseline="0" dirty="0" smtClean="0">
                <a:ln>
                  <a:noFill/>
                </a:ln>
                <a:solidFill>
                  <a:schemeClr val="tx1"/>
                </a:solidFill>
                <a:effectLst/>
                <a:latin typeface="Arial" panose="020B0604020202020204" pitchFamily="34" charset="0"/>
              </a:rPr>
              <a:t>2⁷ = 128 unique characters</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These characters include:</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Control characters (0–31 and 127)</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Printable characters (32–126), including:</a:t>
            </a:r>
          </a:p>
          <a:p>
            <a:pPr marL="1371600" marR="0" lvl="3"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Digits: </a:t>
            </a:r>
            <a:r>
              <a:rPr kumimoji="0" lang="en-US" altLang="en-US" sz="2000" b="0" i="0" u="none" strike="noStrike" cap="none" normalizeH="0" baseline="0" dirty="0" smtClean="0">
                <a:ln>
                  <a:noFill/>
                </a:ln>
                <a:solidFill>
                  <a:schemeClr val="tx1"/>
                </a:solidFill>
                <a:effectLst/>
                <a:latin typeface="Arial Unicode MS"/>
              </a:rPr>
              <a:t>'0'</a:t>
            </a:r>
            <a:r>
              <a:rPr kumimoji="0" lang="en-US" altLang="en-US" sz="2000" b="0" i="0" u="none" strike="noStrike" cap="none" normalizeH="0" baseline="0" dirty="0" smtClean="0">
                <a:ln>
                  <a:noFill/>
                </a:ln>
                <a:solidFill>
                  <a:schemeClr val="tx1"/>
                </a:solidFill>
                <a:effectLst/>
              </a:rPr>
              <a:t> to </a:t>
            </a:r>
            <a:r>
              <a:rPr kumimoji="0" lang="en-US" altLang="en-US" sz="2000" b="0" i="0" u="none" strike="noStrike" cap="none" normalizeH="0" baseline="0" dirty="0" smtClean="0">
                <a:ln>
                  <a:noFill/>
                </a:ln>
                <a:solidFill>
                  <a:schemeClr val="tx1"/>
                </a:solidFill>
                <a:effectLst/>
                <a:latin typeface="Arial Unicode MS"/>
              </a:rPr>
              <a:t>'9'</a:t>
            </a:r>
            <a:r>
              <a:rPr kumimoji="0" lang="en-US" altLang="en-US" sz="2000" b="0" i="0" u="none" strike="noStrike" cap="none" normalizeH="0" baseline="0" dirty="0" smtClean="0">
                <a:ln>
                  <a:noFill/>
                </a:ln>
                <a:solidFill>
                  <a:schemeClr val="tx1"/>
                </a:solidFill>
                <a:effectLst/>
              </a:rPr>
              <a:t> (ASCII 48 to 57)</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1371600" marR="0" lvl="3"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Uppercase letters: </a:t>
            </a:r>
            <a:r>
              <a:rPr kumimoji="0" lang="en-US" altLang="en-US" sz="2000" b="0" i="0" u="none" strike="noStrike" cap="none" normalizeH="0" baseline="0" dirty="0" smtClean="0">
                <a:ln>
                  <a:noFill/>
                </a:ln>
                <a:solidFill>
                  <a:schemeClr val="tx1"/>
                </a:solidFill>
                <a:effectLst/>
                <a:latin typeface="Arial Unicode MS"/>
              </a:rPr>
              <a:t>'A'</a:t>
            </a:r>
            <a:r>
              <a:rPr kumimoji="0" lang="en-US" altLang="en-US" sz="2000" b="0" i="0" u="none" strike="noStrike" cap="none" normalizeH="0" baseline="0" dirty="0" smtClean="0">
                <a:ln>
                  <a:noFill/>
                </a:ln>
                <a:solidFill>
                  <a:schemeClr val="tx1"/>
                </a:solidFill>
                <a:effectLst/>
              </a:rPr>
              <a:t> to </a:t>
            </a:r>
            <a:r>
              <a:rPr kumimoji="0" lang="en-US" altLang="en-US" sz="2000" b="0" i="0" u="none" strike="noStrike" cap="none" normalizeH="0" baseline="0" dirty="0" smtClean="0">
                <a:ln>
                  <a:noFill/>
                </a:ln>
                <a:solidFill>
                  <a:schemeClr val="tx1"/>
                </a:solidFill>
                <a:effectLst/>
                <a:latin typeface="Arial Unicode MS"/>
              </a:rPr>
              <a:t>'Z'</a:t>
            </a:r>
            <a:r>
              <a:rPr kumimoji="0" lang="en-US" altLang="en-US" sz="2000" b="0" i="0" u="none" strike="noStrike" cap="none" normalizeH="0" baseline="0" dirty="0" smtClean="0">
                <a:ln>
                  <a:noFill/>
                </a:ln>
                <a:solidFill>
                  <a:schemeClr val="tx1"/>
                </a:solidFill>
                <a:effectLst/>
              </a:rPr>
              <a:t> (ASCII 65 to 90)</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1371600" marR="0" lvl="3"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Lowercase letters: </a:t>
            </a:r>
            <a:r>
              <a:rPr kumimoji="0" lang="en-US" altLang="en-US" sz="2000" b="0" i="0" u="none" strike="noStrike" cap="none" normalizeH="0" baseline="0" dirty="0" smtClean="0">
                <a:ln>
                  <a:noFill/>
                </a:ln>
                <a:solidFill>
                  <a:schemeClr val="tx1"/>
                </a:solidFill>
                <a:effectLst/>
                <a:latin typeface="Arial Unicode MS"/>
              </a:rPr>
              <a:t>'a'</a:t>
            </a:r>
            <a:r>
              <a:rPr kumimoji="0" lang="en-US" altLang="en-US" sz="2000" b="0" i="0" u="none" strike="noStrike" cap="none" normalizeH="0" baseline="0" dirty="0" smtClean="0">
                <a:ln>
                  <a:noFill/>
                </a:ln>
                <a:solidFill>
                  <a:schemeClr val="tx1"/>
                </a:solidFill>
                <a:effectLst/>
              </a:rPr>
              <a:t> to </a:t>
            </a:r>
            <a:r>
              <a:rPr kumimoji="0" lang="en-US" altLang="en-US" sz="2000" b="0" i="0" u="none" strike="noStrike" cap="none" normalizeH="0" baseline="0" dirty="0" smtClean="0">
                <a:ln>
                  <a:noFill/>
                </a:ln>
                <a:solidFill>
                  <a:schemeClr val="tx1"/>
                </a:solidFill>
                <a:effectLst/>
                <a:latin typeface="Arial Unicode MS"/>
              </a:rPr>
              <a:t>'z'</a:t>
            </a:r>
            <a:r>
              <a:rPr kumimoji="0" lang="en-US" altLang="en-US" sz="2000" b="0" i="0" u="none" strike="noStrike" cap="none" normalizeH="0" baseline="0" dirty="0" smtClean="0">
                <a:ln>
                  <a:noFill/>
                </a:ln>
                <a:solidFill>
                  <a:schemeClr val="tx1"/>
                </a:solidFill>
                <a:effectLst/>
              </a:rPr>
              <a:t> (ASCII 97 to 122)</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1371600" marR="0" lvl="3"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Punctuation and symbols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8th Bit</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ASCII is technically 7 bits.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However, in modern systems, an </a:t>
            </a:r>
            <a:r>
              <a:rPr kumimoji="0" lang="en-US" altLang="en-US" sz="2000" b="1" i="0" u="none" strike="noStrike" cap="none" normalizeH="0" baseline="0" dirty="0" smtClean="0">
                <a:ln>
                  <a:noFill/>
                </a:ln>
                <a:solidFill>
                  <a:schemeClr val="tx1"/>
                </a:solidFill>
                <a:effectLst/>
                <a:latin typeface="Arial" panose="020B0604020202020204" pitchFamily="34" charset="0"/>
              </a:rPr>
              <a:t>8th bit</a:t>
            </a:r>
            <a:r>
              <a:rPr kumimoji="0" lang="en-US" altLang="en-US" sz="2000" b="0" i="0" u="none" strike="noStrike" cap="none" normalizeH="0" baseline="0" dirty="0" smtClean="0">
                <a:ln>
                  <a:noFill/>
                </a:ln>
                <a:solidFill>
                  <a:schemeClr val="tx1"/>
                </a:solidFill>
                <a:effectLst/>
                <a:latin typeface="Arial" panose="020B0604020202020204" pitchFamily="34" charset="0"/>
              </a:rPr>
              <a:t> may be added:</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Set to </a:t>
            </a:r>
            <a:r>
              <a:rPr kumimoji="0" lang="en-US" altLang="en-US" sz="2000" b="1" i="0" u="none" strike="noStrike" cap="none" normalizeH="0" baseline="0" dirty="0" smtClean="0">
                <a:ln>
                  <a:noFill/>
                </a:ln>
                <a:solidFill>
                  <a:schemeClr val="tx1"/>
                </a:solidFill>
                <a:effectLst/>
                <a:latin typeface="Arial" panose="020B0604020202020204" pitchFamily="34" charset="0"/>
              </a:rPr>
              <a:t>0</a:t>
            </a:r>
            <a:r>
              <a:rPr kumimoji="0" lang="en-US" altLang="en-US" sz="2000" b="0" i="0" u="none" strike="noStrike" cap="none" normalizeH="0" baseline="0" dirty="0" smtClean="0">
                <a:ln>
                  <a:noFill/>
                </a:ln>
                <a:solidFill>
                  <a:schemeClr val="tx1"/>
                </a:solidFill>
                <a:effectLst/>
                <a:latin typeface="Arial" panose="020B0604020202020204" pitchFamily="34" charset="0"/>
              </a:rPr>
              <a:t> (making it compatible with ASCII)</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Or used as a </a:t>
            </a:r>
            <a:r>
              <a:rPr kumimoji="0" lang="en-US" altLang="en-US" sz="2000" b="1" i="0" u="none" strike="noStrike" cap="none" normalizeH="0" baseline="0" dirty="0" smtClean="0">
                <a:ln>
                  <a:noFill/>
                </a:ln>
                <a:solidFill>
                  <a:schemeClr val="tx1"/>
                </a:solidFill>
                <a:effectLst/>
                <a:latin typeface="Arial" panose="020B0604020202020204" pitchFamily="34" charset="0"/>
              </a:rPr>
              <a:t>parity bit</a:t>
            </a:r>
            <a:r>
              <a:rPr kumimoji="0" lang="en-US" altLang="en-US" sz="2000" b="0" i="0" u="none" strike="noStrike" cap="none" normalizeH="0" baseline="0" dirty="0" smtClean="0">
                <a:ln>
                  <a:noFill/>
                </a:ln>
                <a:solidFill>
                  <a:schemeClr val="tx1"/>
                </a:solidFill>
                <a:effectLst/>
                <a:latin typeface="Arial" panose="020B0604020202020204" pitchFamily="34" charset="0"/>
              </a:rPr>
              <a:t> for </a:t>
            </a:r>
            <a:r>
              <a:rPr kumimoji="0" lang="en-US" altLang="en-US" sz="2000" b="1" i="0" u="none" strike="noStrike" cap="none" normalizeH="0" baseline="0" dirty="0" smtClean="0">
                <a:ln>
                  <a:noFill/>
                </a:ln>
                <a:solidFill>
                  <a:schemeClr val="tx1"/>
                </a:solidFill>
                <a:effectLst/>
                <a:latin typeface="Arial" panose="020B0604020202020204" pitchFamily="34" charset="0"/>
              </a:rPr>
              <a:t>error detection</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8085103"/>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Grp="1" noChangeArrowheads="1"/>
          </p:cNvSpPr>
          <p:nvPr>
            <p:ph type="title"/>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lstStyle/>
          <a:p>
            <a:r>
              <a:rPr lang="en-US" dirty="0" smtClean="0"/>
              <a:t>Characters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059832310"/>
              </p:ext>
            </p:extLst>
          </p:nvPr>
        </p:nvGraphicFramePr>
        <p:xfrm>
          <a:off x="6858000" y="2209800"/>
          <a:ext cx="7818120" cy="933555"/>
        </p:xfrm>
        <a:graphic>
          <a:graphicData uri="http://schemas.openxmlformats.org/drawingml/2006/table">
            <a:tbl>
              <a:tblPr/>
              <a:tblGrid>
                <a:gridCol w="2606040">
                  <a:extLst>
                    <a:ext uri="{9D8B030D-6E8A-4147-A177-3AD203B41FA5}">
                      <a16:colId xmlns:a16="http://schemas.microsoft.com/office/drawing/2014/main" val="770059548"/>
                    </a:ext>
                  </a:extLst>
                </a:gridCol>
                <a:gridCol w="2606040">
                  <a:extLst>
                    <a:ext uri="{9D8B030D-6E8A-4147-A177-3AD203B41FA5}">
                      <a16:colId xmlns:a16="http://schemas.microsoft.com/office/drawing/2014/main" val="628885483"/>
                    </a:ext>
                  </a:extLst>
                </a:gridCol>
                <a:gridCol w="2606040">
                  <a:extLst>
                    <a:ext uri="{9D8B030D-6E8A-4147-A177-3AD203B41FA5}">
                      <a16:colId xmlns:a16="http://schemas.microsoft.com/office/drawing/2014/main" val="3869912568"/>
                    </a:ext>
                  </a:extLst>
                </a:gridCol>
              </a:tblGrid>
              <a:tr h="933555">
                <a:tc>
                  <a:txBody>
                    <a:bodyPr/>
                    <a:lstStyle/>
                    <a:p>
                      <a:endParaRPr lang="en-US" dirty="0"/>
                    </a:p>
                  </a:txBody>
                  <a:tcPr anchor="ctr">
                    <a:lnL>
                      <a:noFill/>
                    </a:lnL>
                    <a:lnR>
                      <a:noFill/>
                    </a:lnR>
                    <a:lnT>
                      <a:noFill/>
                    </a:lnT>
                    <a:lnB>
                      <a:noFill/>
                    </a:lnB>
                  </a:tcPr>
                </a:tc>
                <a:tc>
                  <a:txBody>
                    <a:bodyPr/>
                    <a:lstStyle/>
                    <a:p>
                      <a:endParaRPr lang="en-US" dirty="0"/>
                    </a:p>
                  </a:txBody>
                  <a:tcPr anchor="ctr">
                    <a:lnL>
                      <a:noFill/>
                    </a:lnL>
                    <a:lnR>
                      <a:noFill/>
                    </a:lnR>
                    <a:lnT>
                      <a:noFill/>
                    </a:lnT>
                    <a:lnB>
                      <a:noFill/>
                    </a:lnB>
                  </a:tcPr>
                </a:tc>
                <a:tc>
                  <a:txBody>
                    <a:bodyPr/>
                    <a:lstStyle/>
                    <a:p>
                      <a:endParaRPr lang="en-US" dirty="0"/>
                    </a:p>
                  </a:txBody>
                  <a:tcPr anchor="ctr">
                    <a:lnL>
                      <a:noFill/>
                    </a:lnL>
                    <a:lnR>
                      <a:noFill/>
                    </a:lnR>
                    <a:lnT>
                      <a:noFill/>
                    </a:lnT>
                    <a:lnB>
                      <a:noFill/>
                    </a:lnB>
                  </a:tcPr>
                </a:tc>
                <a:extLst>
                  <a:ext uri="{0D108BD9-81ED-4DB2-BD59-A6C34878D82A}">
                    <a16:rowId xmlns:a16="http://schemas.microsoft.com/office/drawing/2014/main" val="2493513933"/>
                  </a:ext>
                </a:extLst>
              </a:tr>
            </a:tbl>
          </a:graphicData>
        </a:graphic>
      </p:graphicFrame>
      <p:sp>
        <p:nvSpPr>
          <p:cNvPr id="4" name="Rectangle 1"/>
          <p:cNvSpPr>
            <a:spLocks noChangeArrowheads="1"/>
          </p:cNvSpPr>
          <p:nvPr/>
        </p:nvSpPr>
        <p:spPr bwMode="auto">
          <a:xfrm>
            <a:off x="457200" y="782976"/>
            <a:ext cx="82296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Arial" panose="020B0604020202020204" pitchFamily="34" charset="0"/>
              </a:rPr>
              <a:t>Digits and the Bit Pattern </a:t>
            </a:r>
            <a:r>
              <a:rPr kumimoji="0" lang="en-US" altLang="en-US" b="1" i="0" u="none" strike="noStrike" cap="none" normalizeH="0" baseline="0" dirty="0" smtClean="0">
                <a:ln>
                  <a:noFill/>
                </a:ln>
                <a:solidFill>
                  <a:schemeClr val="tx1"/>
                </a:solidFill>
                <a:effectLst/>
                <a:latin typeface="Arial Unicode MS"/>
              </a:rPr>
              <a:t>011XXXX</a:t>
            </a:r>
            <a:endParaRPr kumimoji="0" lang="en-US" altLang="en-US"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Arial" panose="020B0604020202020204" pitchFamily="34" charset="0"/>
              </a:rPr>
              <a:t>All </a:t>
            </a:r>
            <a:r>
              <a:rPr kumimoji="0" lang="en-US" altLang="en-US" b="1" i="0" u="none" strike="noStrike" cap="none" normalizeH="0" baseline="0" dirty="0" smtClean="0">
                <a:ln>
                  <a:noFill/>
                </a:ln>
                <a:solidFill>
                  <a:schemeClr val="tx1"/>
                </a:solidFill>
                <a:effectLst/>
                <a:latin typeface="Arial" panose="020B0604020202020204" pitchFamily="34" charset="0"/>
              </a:rPr>
              <a:t>digit characters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smtClean="0">
                <a:ln>
                  <a:noFill/>
                </a:ln>
                <a:solidFill>
                  <a:schemeClr val="tx1"/>
                </a:solidFill>
                <a:effectLst/>
                <a:latin typeface="Arial Unicode MS"/>
              </a:rPr>
              <a:t>'0'</a:t>
            </a:r>
            <a:r>
              <a:rPr kumimoji="0" lang="en-US" altLang="en-US" b="0" i="0" u="none" strike="noStrike" cap="none" normalizeH="0" baseline="0" dirty="0" smtClean="0">
                <a:ln>
                  <a:noFill/>
                </a:ln>
                <a:solidFill>
                  <a:schemeClr val="tx1"/>
                </a:solidFill>
                <a:effectLst/>
              </a:rPr>
              <a:t> to </a:t>
            </a:r>
            <a:r>
              <a:rPr kumimoji="0" lang="en-US" altLang="en-US" b="0" i="0" u="none" strike="noStrike" cap="none" normalizeH="0" baseline="0" dirty="0" smtClean="0">
                <a:ln>
                  <a:noFill/>
                </a:ln>
                <a:solidFill>
                  <a:schemeClr val="tx1"/>
                </a:solidFill>
                <a:effectLst/>
                <a:latin typeface="Arial Unicode MS"/>
              </a:rPr>
              <a:t>'9'</a:t>
            </a:r>
            <a:r>
              <a:rPr kumimoji="0" lang="en-US" altLang="en-US" b="0" i="0" u="none" strike="noStrike" cap="none" normalizeH="0" baseline="0" dirty="0" smtClean="0">
                <a:ln>
                  <a:noFill/>
                </a:ln>
                <a:solidFill>
                  <a:schemeClr val="tx1"/>
                </a:solidFill>
                <a:effectLst/>
              </a:rPr>
              <a:t> follow the pattern:</a:t>
            </a:r>
            <a:br>
              <a:rPr kumimoji="0" lang="en-US" altLang="en-US" b="0" i="0" u="none" strike="noStrike" cap="none" normalizeH="0" baseline="0" dirty="0" smtClean="0">
                <a:ln>
                  <a:noFill/>
                </a:ln>
                <a:solidFill>
                  <a:schemeClr val="tx1"/>
                </a:solidFill>
                <a:effectLst/>
              </a:rPr>
            </a:br>
            <a:r>
              <a:rPr kumimoji="0" lang="en-US" altLang="en-US" b="0" i="0" u="none" strike="noStrike" cap="none" normalizeH="0" baseline="0" dirty="0" smtClean="0">
                <a:ln>
                  <a:noFill/>
                </a:ln>
                <a:solidFill>
                  <a:schemeClr val="tx1"/>
                </a:solidFill>
                <a:effectLst/>
                <a:latin typeface="Arial Unicode MS"/>
              </a:rPr>
              <a:t>011XXXX</a:t>
            </a:r>
            <a:r>
              <a:rPr kumimoji="0" lang="en-US" altLang="en-US" b="0" i="0" u="none" strike="noStrike" cap="none" normalizeH="0" baseline="0" dirty="0" smtClean="0">
                <a:ln>
                  <a:noFill/>
                </a:ln>
                <a:solidFill>
                  <a:schemeClr val="tx1"/>
                </a:solidFill>
                <a:effectLst/>
              </a:rPr>
              <a:t>, where </a:t>
            </a:r>
            <a:r>
              <a:rPr kumimoji="0" lang="en-US" altLang="en-US" b="0" i="0" u="none" strike="noStrike" cap="none" normalizeH="0" baseline="0" dirty="0" smtClean="0">
                <a:ln>
                  <a:noFill/>
                </a:ln>
                <a:solidFill>
                  <a:schemeClr val="tx1"/>
                </a:solidFill>
                <a:effectLst/>
                <a:latin typeface="Arial Unicode MS"/>
              </a:rPr>
              <a:t>XXXX</a:t>
            </a:r>
            <a:r>
              <a:rPr kumimoji="0" lang="en-US" altLang="en-US" b="0" i="0" u="none" strike="noStrike" cap="none" normalizeH="0" baseline="0" dirty="0" smtClean="0">
                <a:ln>
                  <a:noFill/>
                </a:ln>
                <a:solidFill>
                  <a:schemeClr val="tx1"/>
                </a:solidFill>
                <a:effectLst/>
              </a:rPr>
              <a:t> is the </a:t>
            </a:r>
            <a:r>
              <a:rPr kumimoji="0" lang="en-US" altLang="en-US" b="1" i="0" u="none" strike="noStrike" cap="none" normalizeH="0" baseline="0" dirty="0" smtClean="0">
                <a:ln>
                  <a:noFill/>
                </a:ln>
                <a:solidFill>
                  <a:schemeClr val="tx1"/>
                </a:solidFill>
                <a:effectLst/>
                <a:latin typeface="Arial" panose="020B0604020202020204" pitchFamily="34" charset="0"/>
              </a:rPr>
              <a:t>4-bit binary</a:t>
            </a:r>
            <a:r>
              <a:rPr kumimoji="0" lang="en-US" altLang="en-US" b="0" i="0" u="none" strike="noStrike" cap="none" normalizeH="0" baseline="0" dirty="0" smtClean="0">
                <a:ln>
                  <a:noFill/>
                </a:ln>
                <a:solidFill>
                  <a:schemeClr val="tx1"/>
                </a:solidFill>
                <a:effectLst/>
                <a:latin typeface="Arial" panose="020B0604020202020204" pitchFamily="34" charset="0"/>
              </a:rPr>
              <a:t> of the digit.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panose="020B0604020202020204" pitchFamily="34" charset="0"/>
              </a:rPr>
              <a:t>So essentially: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Arial" panose="020B0604020202020204" pitchFamily="34" charset="0"/>
              </a:rPr>
              <a:t>The prefix </a:t>
            </a:r>
            <a:r>
              <a:rPr kumimoji="0" lang="en-US" altLang="en-US" b="0" i="0" u="none" strike="noStrike" cap="none" normalizeH="0" baseline="0" dirty="0" smtClean="0">
                <a:ln>
                  <a:noFill/>
                </a:ln>
                <a:solidFill>
                  <a:schemeClr val="tx1"/>
                </a:solidFill>
                <a:effectLst/>
                <a:latin typeface="Arial Unicode MS"/>
              </a:rPr>
              <a:t>011</a:t>
            </a:r>
            <a:r>
              <a:rPr kumimoji="0" lang="en-US" altLang="en-US" b="0" i="0" u="none" strike="noStrike" cap="none" normalizeH="0" baseline="0" dirty="0" smtClean="0">
                <a:ln>
                  <a:noFill/>
                </a:ln>
                <a:solidFill>
                  <a:schemeClr val="tx1"/>
                </a:solidFill>
                <a:effectLst/>
              </a:rPr>
              <a:t> helps identify that it's a </a:t>
            </a:r>
            <a:r>
              <a:rPr kumimoji="0" lang="en-US" altLang="en-US" b="1" i="0" u="none" strike="noStrike" cap="none" normalizeH="0" baseline="0" dirty="0" smtClean="0">
                <a:ln>
                  <a:noFill/>
                </a:ln>
                <a:solidFill>
                  <a:schemeClr val="tx1"/>
                </a:solidFill>
                <a:effectLst/>
                <a:latin typeface="Arial" panose="020B0604020202020204" pitchFamily="34" charset="0"/>
              </a:rPr>
              <a:t>digit</a:t>
            </a:r>
            <a:r>
              <a:rPr kumimoji="0" lang="en-US" altLang="en-US"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Arial" panose="020B0604020202020204" pitchFamily="34" charset="0"/>
              </a:rPr>
              <a:t>The suffix is the </a:t>
            </a:r>
            <a:r>
              <a:rPr kumimoji="0" lang="en-US" altLang="en-US" b="1" i="0" u="none" strike="noStrike" cap="none" normalizeH="0" baseline="0" dirty="0" smtClean="0">
                <a:ln>
                  <a:noFill/>
                </a:ln>
                <a:solidFill>
                  <a:schemeClr val="tx1"/>
                </a:solidFill>
                <a:effectLst/>
                <a:latin typeface="Arial" panose="020B0604020202020204" pitchFamily="34" charset="0"/>
              </a:rPr>
              <a:t>actual binary representation</a:t>
            </a:r>
            <a:r>
              <a:rPr kumimoji="0" lang="en-US" altLang="en-US" b="0" i="0" u="none" strike="noStrike" cap="none" normalizeH="0" baseline="0" dirty="0" smtClean="0">
                <a:ln>
                  <a:noFill/>
                </a:ln>
                <a:solidFill>
                  <a:schemeClr val="tx1"/>
                </a:solidFill>
                <a:effectLst/>
                <a:latin typeface="Arial" panose="020B0604020202020204" pitchFamily="34" charset="0"/>
              </a:rPr>
              <a:t> of the number.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956253074"/>
              </p:ext>
            </p:extLst>
          </p:nvPr>
        </p:nvGraphicFramePr>
        <p:xfrm>
          <a:off x="609600" y="2514600"/>
          <a:ext cx="6096000" cy="40792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231607397"/>
                    </a:ext>
                  </a:extLst>
                </a:gridCol>
                <a:gridCol w="2032000">
                  <a:extLst>
                    <a:ext uri="{9D8B030D-6E8A-4147-A177-3AD203B41FA5}">
                      <a16:colId xmlns:a16="http://schemas.microsoft.com/office/drawing/2014/main" val="4273829925"/>
                    </a:ext>
                  </a:extLst>
                </a:gridCol>
                <a:gridCol w="2032000">
                  <a:extLst>
                    <a:ext uri="{9D8B030D-6E8A-4147-A177-3AD203B41FA5}">
                      <a16:colId xmlns:a16="http://schemas.microsoft.com/office/drawing/2014/main" val="9269075"/>
                    </a:ext>
                  </a:extLst>
                </a:gridCol>
              </a:tblGrid>
              <a:tr h="370840">
                <a:tc>
                  <a:txBody>
                    <a:bodyPr/>
                    <a:lstStyle/>
                    <a:p>
                      <a:r>
                        <a:rPr lang="en-US" dirty="0" smtClean="0"/>
                        <a:t>Character</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ASCII Binary</a:t>
                      </a:r>
                    </a:p>
                  </a:txBody>
                  <a:tcPr/>
                </a:tc>
                <a:tc>
                  <a:txBody>
                    <a:bodyPr/>
                    <a:lstStyle/>
                    <a:p>
                      <a:r>
                        <a:rPr lang="en-US" dirty="0" smtClean="0"/>
                        <a:t>Explanation</a:t>
                      </a:r>
                      <a:endParaRPr lang="en-US" dirty="0"/>
                    </a:p>
                  </a:txBody>
                  <a:tcPr/>
                </a:tc>
                <a:extLst>
                  <a:ext uri="{0D108BD9-81ED-4DB2-BD59-A6C34878D82A}">
                    <a16:rowId xmlns:a16="http://schemas.microsoft.com/office/drawing/2014/main" val="607007625"/>
                  </a:ext>
                </a:extLst>
              </a:tr>
              <a:tr h="370840">
                <a:tc>
                  <a:txBody>
                    <a:bodyPr/>
                    <a:lstStyle/>
                    <a:p>
                      <a:r>
                        <a:rPr lang="en-US" dirty="0"/>
                        <a:t>'0'</a:t>
                      </a:r>
                    </a:p>
                  </a:txBody>
                  <a:tcPr anchor="ctr"/>
                </a:tc>
                <a:tc>
                  <a:txBody>
                    <a:bodyPr/>
                    <a:lstStyle/>
                    <a:p>
                      <a:r>
                        <a:rPr lang="en-US" dirty="0"/>
                        <a:t>0110000</a:t>
                      </a:r>
                    </a:p>
                  </a:txBody>
                  <a:tcPr anchor="ctr"/>
                </a:tc>
                <a:tc>
                  <a:txBody>
                    <a:bodyPr/>
                    <a:lstStyle/>
                    <a:p>
                      <a:r>
                        <a:rPr lang="en-US"/>
                        <a:t>XXXX = 0000</a:t>
                      </a:r>
                    </a:p>
                  </a:txBody>
                  <a:tcPr anchor="ctr"/>
                </a:tc>
                <a:extLst>
                  <a:ext uri="{0D108BD9-81ED-4DB2-BD59-A6C34878D82A}">
                    <a16:rowId xmlns:a16="http://schemas.microsoft.com/office/drawing/2014/main" val="1928833142"/>
                  </a:ext>
                </a:extLst>
              </a:tr>
              <a:tr h="370840">
                <a:tc>
                  <a:txBody>
                    <a:bodyPr/>
                    <a:lstStyle/>
                    <a:p>
                      <a:r>
                        <a:rPr lang="en-US" dirty="0"/>
                        <a:t>'1'</a:t>
                      </a:r>
                    </a:p>
                  </a:txBody>
                  <a:tcPr anchor="ctr"/>
                </a:tc>
                <a:tc>
                  <a:txBody>
                    <a:bodyPr/>
                    <a:lstStyle/>
                    <a:p>
                      <a:r>
                        <a:rPr lang="en-US" dirty="0"/>
                        <a:t>0110001</a:t>
                      </a:r>
                    </a:p>
                  </a:txBody>
                  <a:tcPr anchor="ctr"/>
                </a:tc>
                <a:tc>
                  <a:txBody>
                    <a:bodyPr/>
                    <a:lstStyle/>
                    <a:p>
                      <a:r>
                        <a:rPr lang="en-US"/>
                        <a:t>XXXX = 0001</a:t>
                      </a:r>
                    </a:p>
                  </a:txBody>
                  <a:tcPr anchor="ctr"/>
                </a:tc>
                <a:extLst>
                  <a:ext uri="{0D108BD9-81ED-4DB2-BD59-A6C34878D82A}">
                    <a16:rowId xmlns:a16="http://schemas.microsoft.com/office/drawing/2014/main" val="2270481979"/>
                  </a:ext>
                </a:extLst>
              </a:tr>
              <a:tr h="370840">
                <a:tc>
                  <a:txBody>
                    <a:bodyPr/>
                    <a:lstStyle/>
                    <a:p>
                      <a:r>
                        <a:rPr lang="en-US" dirty="0"/>
                        <a:t>'2'</a:t>
                      </a:r>
                    </a:p>
                  </a:txBody>
                  <a:tcPr anchor="ctr"/>
                </a:tc>
                <a:tc>
                  <a:txBody>
                    <a:bodyPr/>
                    <a:lstStyle/>
                    <a:p>
                      <a:r>
                        <a:rPr lang="en-US"/>
                        <a:t>0110010</a:t>
                      </a:r>
                    </a:p>
                  </a:txBody>
                  <a:tcPr anchor="ctr"/>
                </a:tc>
                <a:tc>
                  <a:txBody>
                    <a:bodyPr/>
                    <a:lstStyle/>
                    <a:p>
                      <a:r>
                        <a:rPr lang="en-US"/>
                        <a:t>XXXX = 0010</a:t>
                      </a:r>
                    </a:p>
                  </a:txBody>
                  <a:tcPr anchor="ctr"/>
                </a:tc>
                <a:extLst>
                  <a:ext uri="{0D108BD9-81ED-4DB2-BD59-A6C34878D82A}">
                    <a16:rowId xmlns:a16="http://schemas.microsoft.com/office/drawing/2014/main" val="4166999997"/>
                  </a:ext>
                </a:extLst>
              </a:tr>
              <a:tr h="370840">
                <a:tc>
                  <a:txBody>
                    <a:bodyPr/>
                    <a:lstStyle/>
                    <a:p>
                      <a:r>
                        <a:rPr lang="en-US" dirty="0"/>
                        <a:t>'3'</a:t>
                      </a:r>
                    </a:p>
                  </a:txBody>
                  <a:tcPr anchor="ctr"/>
                </a:tc>
                <a:tc>
                  <a:txBody>
                    <a:bodyPr/>
                    <a:lstStyle/>
                    <a:p>
                      <a:r>
                        <a:rPr lang="en-US"/>
                        <a:t>0110011</a:t>
                      </a:r>
                    </a:p>
                  </a:txBody>
                  <a:tcPr anchor="ctr"/>
                </a:tc>
                <a:tc>
                  <a:txBody>
                    <a:bodyPr/>
                    <a:lstStyle/>
                    <a:p>
                      <a:r>
                        <a:rPr lang="en-US"/>
                        <a:t>XXXX = 0011</a:t>
                      </a:r>
                    </a:p>
                  </a:txBody>
                  <a:tcPr anchor="ctr"/>
                </a:tc>
                <a:extLst>
                  <a:ext uri="{0D108BD9-81ED-4DB2-BD59-A6C34878D82A}">
                    <a16:rowId xmlns:a16="http://schemas.microsoft.com/office/drawing/2014/main" val="1173479207"/>
                  </a:ext>
                </a:extLst>
              </a:tr>
              <a:tr h="370840">
                <a:tc>
                  <a:txBody>
                    <a:bodyPr/>
                    <a:lstStyle/>
                    <a:p>
                      <a:r>
                        <a:rPr lang="en-US" dirty="0"/>
                        <a:t>'4'</a:t>
                      </a:r>
                    </a:p>
                  </a:txBody>
                  <a:tcPr anchor="ctr"/>
                </a:tc>
                <a:tc>
                  <a:txBody>
                    <a:bodyPr/>
                    <a:lstStyle/>
                    <a:p>
                      <a:r>
                        <a:rPr lang="en-US" dirty="0"/>
                        <a:t>0110100</a:t>
                      </a:r>
                    </a:p>
                  </a:txBody>
                  <a:tcPr anchor="ctr"/>
                </a:tc>
                <a:tc>
                  <a:txBody>
                    <a:bodyPr/>
                    <a:lstStyle/>
                    <a:p>
                      <a:r>
                        <a:rPr lang="en-US" dirty="0"/>
                        <a:t>XXXX = 0100</a:t>
                      </a:r>
                    </a:p>
                  </a:txBody>
                  <a:tcPr anchor="ctr"/>
                </a:tc>
                <a:extLst>
                  <a:ext uri="{0D108BD9-81ED-4DB2-BD59-A6C34878D82A}">
                    <a16:rowId xmlns:a16="http://schemas.microsoft.com/office/drawing/2014/main" val="4226841622"/>
                  </a:ext>
                </a:extLst>
              </a:tr>
              <a:tr h="370840">
                <a:tc>
                  <a:txBody>
                    <a:bodyPr/>
                    <a:lstStyle/>
                    <a:p>
                      <a:r>
                        <a:rPr lang="en-US" dirty="0"/>
                        <a:t>'5'</a:t>
                      </a:r>
                    </a:p>
                  </a:txBody>
                  <a:tcPr anchor="ctr"/>
                </a:tc>
                <a:tc>
                  <a:txBody>
                    <a:bodyPr/>
                    <a:lstStyle/>
                    <a:p>
                      <a:r>
                        <a:rPr lang="en-US"/>
                        <a:t>0110101</a:t>
                      </a:r>
                    </a:p>
                  </a:txBody>
                  <a:tcPr anchor="ctr"/>
                </a:tc>
                <a:tc>
                  <a:txBody>
                    <a:bodyPr/>
                    <a:lstStyle/>
                    <a:p>
                      <a:r>
                        <a:rPr lang="en-US"/>
                        <a:t>XXXX = 0101</a:t>
                      </a:r>
                    </a:p>
                  </a:txBody>
                  <a:tcPr anchor="ctr"/>
                </a:tc>
                <a:extLst>
                  <a:ext uri="{0D108BD9-81ED-4DB2-BD59-A6C34878D82A}">
                    <a16:rowId xmlns:a16="http://schemas.microsoft.com/office/drawing/2014/main" val="2096759710"/>
                  </a:ext>
                </a:extLst>
              </a:tr>
              <a:tr h="370840">
                <a:tc>
                  <a:txBody>
                    <a:bodyPr/>
                    <a:lstStyle/>
                    <a:p>
                      <a:r>
                        <a:rPr lang="en-US" dirty="0"/>
                        <a:t>'6'</a:t>
                      </a:r>
                    </a:p>
                  </a:txBody>
                  <a:tcPr anchor="ctr"/>
                </a:tc>
                <a:tc>
                  <a:txBody>
                    <a:bodyPr/>
                    <a:lstStyle/>
                    <a:p>
                      <a:r>
                        <a:rPr lang="en-US"/>
                        <a:t>0110110</a:t>
                      </a:r>
                    </a:p>
                  </a:txBody>
                  <a:tcPr anchor="ctr"/>
                </a:tc>
                <a:tc>
                  <a:txBody>
                    <a:bodyPr/>
                    <a:lstStyle/>
                    <a:p>
                      <a:r>
                        <a:rPr lang="en-US"/>
                        <a:t>XXXX = 0110</a:t>
                      </a:r>
                    </a:p>
                  </a:txBody>
                  <a:tcPr anchor="ctr"/>
                </a:tc>
                <a:extLst>
                  <a:ext uri="{0D108BD9-81ED-4DB2-BD59-A6C34878D82A}">
                    <a16:rowId xmlns:a16="http://schemas.microsoft.com/office/drawing/2014/main" val="251915020"/>
                  </a:ext>
                </a:extLst>
              </a:tr>
              <a:tr h="370840">
                <a:tc>
                  <a:txBody>
                    <a:bodyPr/>
                    <a:lstStyle/>
                    <a:p>
                      <a:r>
                        <a:rPr lang="en-US" dirty="0"/>
                        <a:t>'7'</a:t>
                      </a:r>
                    </a:p>
                  </a:txBody>
                  <a:tcPr anchor="ctr"/>
                </a:tc>
                <a:tc>
                  <a:txBody>
                    <a:bodyPr/>
                    <a:lstStyle/>
                    <a:p>
                      <a:r>
                        <a:rPr lang="en-US"/>
                        <a:t>0110111</a:t>
                      </a:r>
                    </a:p>
                  </a:txBody>
                  <a:tcPr anchor="ctr"/>
                </a:tc>
                <a:tc>
                  <a:txBody>
                    <a:bodyPr/>
                    <a:lstStyle/>
                    <a:p>
                      <a:r>
                        <a:rPr lang="en-US"/>
                        <a:t>XXXX = 0111</a:t>
                      </a:r>
                    </a:p>
                  </a:txBody>
                  <a:tcPr anchor="ctr"/>
                </a:tc>
                <a:extLst>
                  <a:ext uri="{0D108BD9-81ED-4DB2-BD59-A6C34878D82A}">
                    <a16:rowId xmlns:a16="http://schemas.microsoft.com/office/drawing/2014/main" val="637105028"/>
                  </a:ext>
                </a:extLst>
              </a:tr>
              <a:tr h="370840">
                <a:tc>
                  <a:txBody>
                    <a:bodyPr/>
                    <a:lstStyle/>
                    <a:p>
                      <a:r>
                        <a:rPr lang="en-US" dirty="0"/>
                        <a:t>'8'</a:t>
                      </a:r>
                    </a:p>
                  </a:txBody>
                  <a:tcPr anchor="ctr"/>
                </a:tc>
                <a:tc>
                  <a:txBody>
                    <a:bodyPr/>
                    <a:lstStyle/>
                    <a:p>
                      <a:r>
                        <a:rPr lang="en-US"/>
                        <a:t>0111000</a:t>
                      </a:r>
                    </a:p>
                  </a:txBody>
                  <a:tcPr anchor="ctr"/>
                </a:tc>
                <a:tc>
                  <a:txBody>
                    <a:bodyPr/>
                    <a:lstStyle/>
                    <a:p>
                      <a:r>
                        <a:rPr lang="en-US"/>
                        <a:t>XXXX = 1000</a:t>
                      </a:r>
                    </a:p>
                  </a:txBody>
                  <a:tcPr anchor="ctr"/>
                </a:tc>
                <a:extLst>
                  <a:ext uri="{0D108BD9-81ED-4DB2-BD59-A6C34878D82A}">
                    <a16:rowId xmlns:a16="http://schemas.microsoft.com/office/drawing/2014/main" val="1003231801"/>
                  </a:ext>
                </a:extLst>
              </a:tr>
              <a:tr h="370840">
                <a:tc>
                  <a:txBody>
                    <a:bodyPr/>
                    <a:lstStyle/>
                    <a:p>
                      <a:r>
                        <a:rPr lang="en-US" dirty="0"/>
                        <a:t>'9'</a:t>
                      </a:r>
                    </a:p>
                  </a:txBody>
                  <a:tcPr anchor="ctr"/>
                </a:tc>
                <a:tc>
                  <a:txBody>
                    <a:bodyPr/>
                    <a:lstStyle/>
                    <a:p>
                      <a:r>
                        <a:rPr lang="en-US" dirty="0"/>
                        <a:t>0111001</a:t>
                      </a:r>
                    </a:p>
                  </a:txBody>
                  <a:tcPr anchor="ctr"/>
                </a:tc>
                <a:tc>
                  <a:txBody>
                    <a:bodyPr/>
                    <a:lstStyle/>
                    <a:p>
                      <a:r>
                        <a:rPr lang="en-US" dirty="0"/>
                        <a:t>XXXX = 1001</a:t>
                      </a:r>
                    </a:p>
                  </a:txBody>
                  <a:tcPr anchor="ctr"/>
                </a:tc>
                <a:extLst>
                  <a:ext uri="{0D108BD9-81ED-4DB2-BD59-A6C34878D82A}">
                    <a16:rowId xmlns:a16="http://schemas.microsoft.com/office/drawing/2014/main" val="757164856"/>
                  </a:ext>
                </a:extLst>
              </a:tr>
            </a:tbl>
          </a:graphicData>
        </a:graphic>
      </p:graphicFrame>
    </p:spTree>
    <p:extLst>
      <p:ext uri="{BB962C8B-B14F-4D97-AF65-F5344CB8AC3E}">
        <p14:creationId xmlns:p14="http://schemas.microsoft.com/office/powerpoint/2010/main" val="3901367420"/>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Grp="1" noChangeArrowheads="1"/>
          </p:cNvSpPr>
          <p:nvPr>
            <p:ph type="title"/>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lstStyle/>
          <a:p>
            <a:r>
              <a:rPr lang="en-US" dirty="0" smtClean="0"/>
              <a:t>Characters</a:t>
            </a:r>
            <a:endParaRPr lang="en-US" dirty="0"/>
          </a:p>
        </p:txBody>
      </p:sp>
      <p:pic>
        <p:nvPicPr>
          <p:cNvPr id="5" name="Picture 4" descr="Screen Shot 2012-09-07 at 12.53.1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721" y="990600"/>
            <a:ext cx="7953879" cy="5449723"/>
          </a:xfrm>
          <a:prstGeom prst="rect">
            <a:avLst/>
          </a:prstGeom>
        </p:spPr>
      </p:pic>
    </p:spTree>
    <p:extLst>
      <p:ext uri="{BB962C8B-B14F-4D97-AF65-F5344CB8AC3E}">
        <p14:creationId xmlns:p14="http://schemas.microsoft.com/office/powerpoint/2010/main" val="4071200465"/>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lstStyle/>
          <a:p>
            <a:r>
              <a:rPr lang="en-US"/>
              <a:t>What is an Instruction Set?</a:t>
            </a:r>
          </a:p>
        </p:txBody>
      </p:sp>
      <p:sp>
        <p:nvSpPr>
          <p:cNvPr id="6149" name="Rectangle 5"/>
          <p:cNvSpPr>
            <a:spLocks noGrp="1" noChangeArrowheads="1"/>
          </p:cNvSpPr>
          <p:nvPr>
            <p:ph type="body" idx="1"/>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lstStyle/>
          <a:p>
            <a:r>
              <a:rPr lang="en-US" dirty="0"/>
              <a:t>The complete collection of instructions that are understood by a CPU</a:t>
            </a:r>
          </a:p>
          <a:p>
            <a:r>
              <a:rPr lang="en-US" dirty="0"/>
              <a:t>Machine Code</a:t>
            </a:r>
          </a:p>
          <a:p>
            <a:r>
              <a:rPr lang="en-US" dirty="0"/>
              <a:t>Binary</a:t>
            </a:r>
          </a:p>
          <a:p>
            <a:r>
              <a:rPr lang="en-US" dirty="0"/>
              <a:t>Usually represented by assembly codes</a:t>
            </a:r>
          </a:p>
          <a:p>
            <a:endParaRPr lang="en-US" dirty="0"/>
          </a:p>
        </p:txBody>
      </p:sp>
    </p:spTree>
    <p:extLst>
      <p:ext uri="{BB962C8B-B14F-4D97-AF65-F5344CB8AC3E}">
        <p14:creationId xmlns:p14="http://schemas.microsoft.com/office/powerpoint/2010/main" val="922096833"/>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lstStyle/>
          <a:p>
            <a:r>
              <a:rPr lang="en-US"/>
              <a:t>x86 Data Types</a:t>
            </a:r>
          </a:p>
        </p:txBody>
      </p:sp>
      <p:sp>
        <p:nvSpPr>
          <p:cNvPr id="32773" name="Rectangle 5"/>
          <p:cNvSpPr>
            <a:spLocks noGrp="1" noChangeArrowheads="1"/>
          </p:cNvSpPr>
          <p:nvPr>
            <p:ph type="body" idx="1"/>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normAutofit fontScale="92500" lnSpcReduction="10000"/>
          </a:bodyPr>
          <a:lstStyle/>
          <a:p>
            <a:pPr>
              <a:lnSpc>
                <a:spcPct val="90000"/>
              </a:lnSpc>
            </a:pPr>
            <a:r>
              <a:rPr lang="en-US" dirty="0"/>
              <a:t>8 bit Byte</a:t>
            </a:r>
          </a:p>
          <a:p>
            <a:pPr>
              <a:lnSpc>
                <a:spcPct val="90000"/>
              </a:lnSpc>
            </a:pPr>
            <a:r>
              <a:rPr lang="en-US" dirty="0"/>
              <a:t>16 bit word</a:t>
            </a:r>
          </a:p>
          <a:p>
            <a:pPr>
              <a:lnSpc>
                <a:spcPct val="90000"/>
              </a:lnSpc>
            </a:pPr>
            <a:r>
              <a:rPr lang="en-US" dirty="0"/>
              <a:t>32 bit double word</a:t>
            </a:r>
          </a:p>
          <a:p>
            <a:pPr>
              <a:lnSpc>
                <a:spcPct val="90000"/>
              </a:lnSpc>
            </a:pPr>
            <a:r>
              <a:rPr lang="en-US" dirty="0"/>
              <a:t>64 bit quad word</a:t>
            </a:r>
          </a:p>
          <a:p>
            <a:pPr>
              <a:lnSpc>
                <a:spcPct val="90000"/>
              </a:lnSpc>
            </a:pPr>
            <a:r>
              <a:rPr lang="en-US" dirty="0"/>
              <a:t>128 bit double </a:t>
            </a:r>
            <a:r>
              <a:rPr lang="en-US" dirty="0" err="1"/>
              <a:t>quadword</a:t>
            </a:r>
            <a:endParaRPr lang="en-US" dirty="0"/>
          </a:p>
          <a:p>
            <a:pPr>
              <a:lnSpc>
                <a:spcPct val="90000"/>
              </a:lnSpc>
            </a:pPr>
            <a:r>
              <a:rPr lang="en-US" dirty="0"/>
              <a:t>Addressing is by 8 bit unit</a:t>
            </a:r>
          </a:p>
          <a:p>
            <a:pPr>
              <a:lnSpc>
                <a:spcPct val="90000"/>
              </a:lnSpc>
            </a:pPr>
            <a:r>
              <a:rPr lang="en-US" dirty="0"/>
              <a:t>Words do not need to align at even-numbered address</a:t>
            </a:r>
          </a:p>
          <a:p>
            <a:pPr>
              <a:lnSpc>
                <a:spcPct val="90000"/>
              </a:lnSpc>
            </a:pPr>
            <a:r>
              <a:rPr lang="en-US" dirty="0"/>
              <a:t>Data accessed across 32 bit bus in units of double word read at addresses divisible by </a:t>
            </a:r>
            <a:r>
              <a:rPr lang="en-US" dirty="0" smtClean="0"/>
              <a:t>4</a:t>
            </a:r>
            <a:endParaRPr lang="en-US" dirty="0"/>
          </a:p>
        </p:txBody>
      </p:sp>
    </p:spTree>
    <p:extLst>
      <p:ext uri="{BB962C8B-B14F-4D97-AF65-F5344CB8AC3E}">
        <p14:creationId xmlns:p14="http://schemas.microsoft.com/office/powerpoint/2010/main" val="1284931031"/>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normAutofit/>
          </a:bodyPr>
          <a:lstStyle/>
          <a:p>
            <a:r>
              <a:rPr lang="en-US" dirty="0" smtClean="0"/>
              <a:t>Pentium II Numerical Data Formats</a:t>
            </a:r>
            <a:endParaRPr lang="en-US" dirty="0"/>
          </a:p>
        </p:txBody>
      </p:sp>
      <p:pic>
        <p:nvPicPr>
          <p:cNvPr id="3" name="Picture 2" descr="Screen Shot 2012-09-07 at 3.10.5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43000"/>
            <a:ext cx="9144000" cy="5320898"/>
          </a:xfrm>
          <a:prstGeom prst="rect">
            <a:avLst/>
          </a:prstGeom>
        </p:spPr>
      </p:pic>
    </p:spTree>
    <p:extLst>
      <p:ext uri="{BB962C8B-B14F-4D97-AF65-F5344CB8AC3E}">
        <p14:creationId xmlns:p14="http://schemas.microsoft.com/office/powerpoint/2010/main" val="163566727"/>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Grp="1" noChangeArrowheads="1"/>
          </p:cNvSpPr>
          <p:nvPr>
            <p:ph type="title"/>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normAutofit/>
          </a:bodyPr>
          <a:lstStyle/>
          <a:p>
            <a:r>
              <a:rPr lang="en-US" dirty="0" smtClean="0"/>
              <a:t>Pentium II Numerical Data Formats</a:t>
            </a:r>
            <a:endParaRPr lang="en-US" dirty="0"/>
          </a:p>
        </p:txBody>
      </p:sp>
      <p:pic>
        <p:nvPicPr>
          <p:cNvPr id="2" name="Picture 1" descr="Screen Shot 2012-09-07 at 3.12.3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43000"/>
            <a:ext cx="9144000" cy="5384159"/>
          </a:xfrm>
          <a:prstGeom prst="rect">
            <a:avLst/>
          </a:prstGeom>
        </p:spPr>
      </p:pic>
    </p:spTree>
    <p:extLst>
      <p:ext uri="{BB962C8B-B14F-4D97-AF65-F5344CB8AC3E}">
        <p14:creationId xmlns:p14="http://schemas.microsoft.com/office/powerpoint/2010/main" val="895777522"/>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8915"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8916" name="Rectangle 4"/>
          <p:cNvSpPr>
            <a:spLocks noGrp="1" noChangeArrowheads="1"/>
          </p:cNvSpPr>
          <p:nvPr>
            <p:ph type="title"/>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lstStyle/>
          <a:p>
            <a:r>
              <a:rPr lang="en-US" dirty="0"/>
              <a:t>Types of </a:t>
            </a:r>
            <a:r>
              <a:rPr lang="en-US" dirty="0" smtClean="0"/>
              <a:t>Operations</a:t>
            </a:r>
            <a:endParaRPr lang="en-US" dirty="0"/>
          </a:p>
        </p:txBody>
      </p:sp>
      <p:sp>
        <p:nvSpPr>
          <p:cNvPr id="38917" name="Rectangle 5"/>
          <p:cNvSpPr>
            <a:spLocks noGrp="1" noChangeArrowheads="1"/>
          </p:cNvSpPr>
          <p:nvPr>
            <p:ph type="body" idx="1"/>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lstStyle/>
          <a:p>
            <a:r>
              <a:rPr lang="en-US"/>
              <a:t>Data Transfer</a:t>
            </a:r>
          </a:p>
          <a:p>
            <a:r>
              <a:rPr lang="en-US"/>
              <a:t>Arithmetic</a:t>
            </a:r>
          </a:p>
          <a:p>
            <a:r>
              <a:rPr lang="en-US"/>
              <a:t>Logical</a:t>
            </a:r>
          </a:p>
          <a:p>
            <a:r>
              <a:rPr lang="en-US"/>
              <a:t>Conversion</a:t>
            </a:r>
          </a:p>
          <a:p>
            <a:r>
              <a:rPr lang="en-US"/>
              <a:t>I/O</a:t>
            </a:r>
          </a:p>
          <a:p>
            <a:r>
              <a:rPr lang="en-US"/>
              <a:t>System Control</a:t>
            </a:r>
          </a:p>
          <a:p>
            <a:r>
              <a:rPr lang="en-US"/>
              <a:t>Transfer of Control</a:t>
            </a:r>
          </a:p>
        </p:txBody>
      </p:sp>
    </p:spTree>
    <p:extLst>
      <p:ext uri="{BB962C8B-B14F-4D97-AF65-F5344CB8AC3E}">
        <p14:creationId xmlns:p14="http://schemas.microsoft.com/office/powerpoint/2010/main" val="652818352"/>
      </p:ext>
    </p:ext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4"/>
          <p:cNvSpPr>
            <a:spLocks noGrp="1" noChangeArrowheads="1"/>
          </p:cNvSpPr>
          <p:nvPr>
            <p:ph type="title"/>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lstStyle/>
          <a:p>
            <a:r>
              <a:rPr lang="en-US"/>
              <a:t>Data Transfer</a:t>
            </a:r>
          </a:p>
        </p:txBody>
      </p:sp>
      <p:sp>
        <p:nvSpPr>
          <p:cNvPr id="40965" name="Rectangle 5"/>
          <p:cNvSpPr>
            <a:spLocks noGrp="1" noChangeArrowheads="1"/>
          </p:cNvSpPr>
          <p:nvPr>
            <p:ph type="body" idx="1"/>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normAutofit lnSpcReduction="10000"/>
          </a:bodyPr>
          <a:lstStyle/>
          <a:p>
            <a:r>
              <a:rPr lang="en-US" dirty="0"/>
              <a:t>Specify</a:t>
            </a:r>
          </a:p>
          <a:p>
            <a:pPr lvl="1"/>
            <a:r>
              <a:rPr lang="en-US" dirty="0"/>
              <a:t>Source</a:t>
            </a:r>
          </a:p>
          <a:p>
            <a:pPr lvl="1"/>
            <a:r>
              <a:rPr lang="en-US" dirty="0"/>
              <a:t>Destination</a:t>
            </a:r>
          </a:p>
          <a:p>
            <a:pPr lvl="1"/>
            <a:r>
              <a:rPr lang="en-US" dirty="0"/>
              <a:t>Amount of data</a:t>
            </a:r>
          </a:p>
          <a:p>
            <a:r>
              <a:rPr lang="en-US" dirty="0"/>
              <a:t>May be different instructions for different movements</a:t>
            </a:r>
          </a:p>
          <a:p>
            <a:pPr lvl="1"/>
            <a:r>
              <a:rPr lang="en-US" dirty="0"/>
              <a:t>e.g. IBM 370</a:t>
            </a:r>
          </a:p>
          <a:p>
            <a:r>
              <a:rPr lang="en-US" dirty="0"/>
              <a:t>Or one instruction and different addresses</a:t>
            </a:r>
          </a:p>
          <a:p>
            <a:pPr lvl="1"/>
            <a:r>
              <a:rPr lang="en-US" dirty="0"/>
              <a:t>e.g. </a:t>
            </a:r>
            <a:r>
              <a:rPr lang="en-US" dirty="0" smtClean="0"/>
              <a:t>VAX (</a:t>
            </a:r>
            <a:r>
              <a:rPr lang="en-US" dirty="0"/>
              <a:t>Virtual Address </a:t>
            </a:r>
            <a:r>
              <a:rPr lang="en-US" dirty="0" err="1" smtClean="0"/>
              <a:t>eXtension</a:t>
            </a:r>
            <a:r>
              <a:rPr lang="en-US" dirty="0" smtClean="0"/>
              <a:t> – ISA)</a:t>
            </a:r>
            <a:endParaRPr lang="en-US" dirty="0"/>
          </a:p>
        </p:txBody>
      </p:sp>
    </p:spTree>
    <p:extLst>
      <p:ext uri="{BB962C8B-B14F-4D97-AF65-F5344CB8AC3E}">
        <p14:creationId xmlns:p14="http://schemas.microsoft.com/office/powerpoint/2010/main" val="1145913912"/>
      </p:ext>
    </p:ext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ChangeArrowheads="1"/>
          </p:cNvSpPr>
          <p:nvPr>
            <p:ph type="title"/>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lstStyle/>
          <a:p>
            <a:r>
              <a:rPr lang="en-US"/>
              <a:t>Arithmetic</a:t>
            </a:r>
          </a:p>
        </p:txBody>
      </p:sp>
      <p:sp>
        <p:nvSpPr>
          <p:cNvPr id="43013" name="Rectangle 5"/>
          <p:cNvSpPr>
            <a:spLocks noGrp="1" noChangeArrowheads="1"/>
          </p:cNvSpPr>
          <p:nvPr>
            <p:ph type="body" idx="1"/>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lstStyle/>
          <a:p>
            <a:r>
              <a:rPr lang="en-US" dirty="0"/>
              <a:t>Add, Subtract, Multiply, </a:t>
            </a:r>
            <a:r>
              <a:rPr lang="en-US" dirty="0" smtClean="0"/>
              <a:t>Divide ….</a:t>
            </a:r>
            <a:endParaRPr lang="en-US" dirty="0"/>
          </a:p>
          <a:p>
            <a:r>
              <a:rPr lang="en-US" dirty="0"/>
              <a:t>Signed Integer</a:t>
            </a:r>
          </a:p>
          <a:p>
            <a:r>
              <a:rPr lang="en-US" dirty="0"/>
              <a:t>Floating point </a:t>
            </a:r>
          </a:p>
          <a:p>
            <a:r>
              <a:rPr lang="en-US" dirty="0"/>
              <a:t>May include</a:t>
            </a:r>
          </a:p>
          <a:p>
            <a:pPr lvl="1"/>
            <a:r>
              <a:rPr lang="en-US" dirty="0"/>
              <a:t>Increment (a++)</a:t>
            </a:r>
          </a:p>
          <a:p>
            <a:pPr lvl="1"/>
            <a:r>
              <a:rPr lang="en-US" dirty="0"/>
              <a:t>Decrement (a--)</a:t>
            </a:r>
          </a:p>
          <a:p>
            <a:pPr lvl="1"/>
            <a:r>
              <a:rPr lang="en-US" dirty="0"/>
              <a:t>Negate (-a)</a:t>
            </a:r>
          </a:p>
        </p:txBody>
      </p:sp>
    </p:spTree>
    <p:extLst>
      <p:ext uri="{BB962C8B-B14F-4D97-AF65-F5344CB8AC3E}">
        <p14:creationId xmlns:p14="http://schemas.microsoft.com/office/powerpoint/2010/main" val="3701164143"/>
      </p:ext>
    </p:extLst>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GB"/>
              <a:t>Shift and Rotate Operations</a:t>
            </a:r>
          </a:p>
        </p:txBody>
      </p:sp>
      <p:sp>
        <p:nvSpPr>
          <p:cNvPr id="7" name="Rectangle 7"/>
          <p:cNvSpPr>
            <a:spLocks noChangeArrowheads="1"/>
          </p:cNvSpPr>
          <p:nvPr/>
        </p:nvSpPr>
        <p:spPr bwMode="auto">
          <a:xfrm>
            <a:off x="7921625" y="5786279"/>
            <a:ext cx="231775" cy="368300"/>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sz="2800">
              <a:latin typeface="Arial"/>
              <a:cs typeface="Arial"/>
            </a:endParaRPr>
          </a:p>
        </p:txBody>
      </p:sp>
      <p:sp>
        <p:nvSpPr>
          <p:cNvPr id="8" name="Rectangle 8"/>
          <p:cNvSpPr>
            <a:spLocks noChangeArrowheads="1"/>
          </p:cNvSpPr>
          <p:nvPr/>
        </p:nvSpPr>
        <p:spPr bwMode="auto">
          <a:xfrm>
            <a:off x="7921625" y="5310029"/>
            <a:ext cx="231775" cy="311150"/>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sz="2800">
              <a:latin typeface="Arial"/>
              <a:cs typeface="Arial"/>
            </a:endParaRPr>
          </a:p>
        </p:txBody>
      </p:sp>
      <p:sp>
        <p:nvSpPr>
          <p:cNvPr id="18" name="Rectangle 18"/>
          <p:cNvSpPr>
            <a:spLocks noChangeArrowheads="1"/>
          </p:cNvSpPr>
          <p:nvPr/>
        </p:nvSpPr>
        <p:spPr bwMode="auto">
          <a:xfrm>
            <a:off x="4267200" y="5341779"/>
            <a:ext cx="638797"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before:</a:t>
            </a:r>
            <a:endParaRPr lang="en-CA" altLang="zh-CN" sz="3600">
              <a:latin typeface="Arial"/>
              <a:ea typeface="SimSun" charset="0"/>
              <a:cs typeface="Arial"/>
            </a:endParaRPr>
          </a:p>
        </p:txBody>
      </p:sp>
      <p:sp>
        <p:nvSpPr>
          <p:cNvPr id="19" name="Rectangle 19"/>
          <p:cNvSpPr>
            <a:spLocks noChangeArrowheads="1"/>
          </p:cNvSpPr>
          <p:nvPr/>
        </p:nvSpPr>
        <p:spPr bwMode="auto">
          <a:xfrm>
            <a:off x="4362450" y="5802154"/>
            <a:ext cx="46757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after:</a:t>
            </a:r>
            <a:endParaRPr lang="en-CA" altLang="zh-CN" sz="3600">
              <a:latin typeface="Arial"/>
              <a:ea typeface="SimSun" charset="0"/>
              <a:cs typeface="Arial"/>
            </a:endParaRPr>
          </a:p>
        </p:txBody>
      </p:sp>
      <p:sp>
        <p:nvSpPr>
          <p:cNvPr id="20" name="Rectangle 20"/>
          <p:cNvSpPr>
            <a:spLocks noChangeArrowheads="1"/>
          </p:cNvSpPr>
          <p:nvPr/>
        </p:nvSpPr>
        <p:spPr bwMode="auto">
          <a:xfrm>
            <a:off x="8016875" y="5341779"/>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dirty="0">
                <a:solidFill>
                  <a:srgbClr val="000000"/>
                </a:solidFill>
                <a:latin typeface="Arial"/>
                <a:ea typeface="SimSun" charset="0"/>
                <a:cs typeface="Arial"/>
              </a:rPr>
              <a:t>0</a:t>
            </a:r>
            <a:endParaRPr lang="en-CA" altLang="zh-CN" sz="3600" dirty="0">
              <a:latin typeface="Arial"/>
              <a:ea typeface="SimSun" charset="0"/>
              <a:cs typeface="Arial"/>
            </a:endParaRPr>
          </a:p>
        </p:txBody>
      </p:sp>
      <p:sp>
        <p:nvSpPr>
          <p:cNvPr id="21" name="Rectangle 21"/>
          <p:cNvSpPr>
            <a:spLocks noChangeArrowheads="1"/>
          </p:cNvSpPr>
          <p:nvPr/>
        </p:nvSpPr>
        <p:spPr bwMode="auto">
          <a:xfrm>
            <a:off x="8016875" y="5802154"/>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dirty="0">
                <a:solidFill>
                  <a:srgbClr val="000000"/>
                </a:solidFill>
                <a:latin typeface="Arial"/>
                <a:ea typeface="SimSun" charset="0"/>
                <a:cs typeface="Arial"/>
              </a:rPr>
              <a:t>1</a:t>
            </a:r>
            <a:endParaRPr lang="en-CA" altLang="zh-CN" sz="3600" dirty="0">
              <a:latin typeface="Arial"/>
              <a:ea typeface="SimSun" charset="0"/>
              <a:cs typeface="Arial"/>
            </a:endParaRPr>
          </a:p>
        </p:txBody>
      </p:sp>
      <p:sp>
        <p:nvSpPr>
          <p:cNvPr id="22" name="Rectangle 22"/>
          <p:cNvSpPr>
            <a:spLocks noChangeArrowheads="1"/>
          </p:cNvSpPr>
          <p:nvPr/>
        </p:nvSpPr>
        <p:spPr bwMode="auto">
          <a:xfrm>
            <a:off x="5141912" y="5325904"/>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0</a:t>
            </a:r>
            <a:endParaRPr lang="en-CA" altLang="zh-CN" sz="3600">
              <a:latin typeface="Arial"/>
              <a:ea typeface="SimSun" charset="0"/>
              <a:cs typeface="Arial"/>
            </a:endParaRPr>
          </a:p>
        </p:txBody>
      </p:sp>
      <p:sp>
        <p:nvSpPr>
          <p:cNvPr id="23" name="Rectangle 23"/>
          <p:cNvSpPr>
            <a:spLocks noChangeArrowheads="1"/>
          </p:cNvSpPr>
          <p:nvPr/>
        </p:nvSpPr>
        <p:spPr bwMode="auto">
          <a:xfrm>
            <a:off x="6062662" y="5325904"/>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0</a:t>
            </a:r>
            <a:endParaRPr lang="en-CA" altLang="zh-CN" sz="3600">
              <a:latin typeface="Arial"/>
              <a:ea typeface="SimSun" charset="0"/>
              <a:cs typeface="Arial"/>
            </a:endParaRPr>
          </a:p>
        </p:txBody>
      </p:sp>
      <p:sp>
        <p:nvSpPr>
          <p:cNvPr id="24" name="Rectangle 24"/>
          <p:cNvSpPr>
            <a:spLocks noChangeArrowheads="1"/>
          </p:cNvSpPr>
          <p:nvPr/>
        </p:nvSpPr>
        <p:spPr bwMode="auto">
          <a:xfrm>
            <a:off x="6967537" y="5325904"/>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0</a:t>
            </a:r>
            <a:endParaRPr lang="en-CA" altLang="zh-CN" sz="3600">
              <a:latin typeface="Arial"/>
              <a:ea typeface="SimSun" charset="0"/>
              <a:cs typeface="Arial"/>
            </a:endParaRPr>
          </a:p>
        </p:txBody>
      </p:sp>
      <p:sp>
        <p:nvSpPr>
          <p:cNvPr id="25" name="Rectangle 25"/>
          <p:cNvSpPr>
            <a:spLocks noChangeArrowheads="1"/>
          </p:cNvSpPr>
          <p:nvPr/>
        </p:nvSpPr>
        <p:spPr bwMode="auto">
          <a:xfrm>
            <a:off x="5364162" y="5325904"/>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1</a:t>
            </a:r>
            <a:endParaRPr lang="en-CA" altLang="zh-CN" sz="3600">
              <a:latin typeface="Arial"/>
              <a:ea typeface="SimSun" charset="0"/>
              <a:cs typeface="Arial"/>
            </a:endParaRPr>
          </a:p>
        </p:txBody>
      </p:sp>
      <p:sp>
        <p:nvSpPr>
          <p:cNvPr id="26" name="Rectangle 26"/>
          <p:cNvSpPr>
            <a:spLocks noChangeArrowheads="1"/>
          </p:cNvSpPr>
          <p:nvPr/>
        </p:nvSpPr>
        <p:spPr bwMode="auto">
          <a:xfrm>
            <a:off x="5602287" y="5325904"/>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1</a:t>
            </a:r>
            <a:endParaRPr lang="en-CA" altLang="zh-CN" sz="3600">
              <a:latin typeface="Arial"/>
              <a:ea typeface="SimSun" charset="0"/>
              <a:cs typeface="Arial"/>
            </a:endParaRPr>
          </a:p>
        </p:txBody>
      </p:sp>
      <p:sp>
        <p:nvSpPr>
          <p:cNvPr id="27" name="Rectangle 27"/>
          <p:cNvSpPr>
            <a:spLocks noChangeArrowheads="1"/>
          </p:cNvSpPr>
          <p:nvPr/>
        </p:nvSpPr>
        <p:spPr bwMode="auto">
          <a:xfrm>
            <a:off x="5824537" y="5325904"/>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1</a:t>
            </a:r>
            <a:endParaRPr lang="en-CA" altLang="zh-CN" sz="3600">
              <a:latin typeface="Arial"/>
              <a:ea typeface="SimSun" charset="0"/>
              <a:cs typeface="Arial"/>
            </a:endParaRPr>
          </a:p>
        </p:txBody>
      </p:sp>
      <p:sp>
        <p:nvSpPr>
          <p:cNvPr id="28" name="Rectangle 28"/>
          <p:cNvSpPr>
            <a:spLocks noChangeArrowheads="1"/>
          </p:cNvSpPr>
          <p:nvPr/>
        </p:nvSpPr>
        <p:spPr bwMode="auto">
          <a:xfrm>
            <a:off x="6300787" y="5246529"/>
            <a:ext cx="7125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2000">
                <a:solidFill>
                  <a:srgbClr val="000000"/>
                </a:solidFill>
                <a:latin typeface="Arial"/>
                <a:ea typeface="SimSun" charset="0"/>
                <a:cs typeface="Arial"/>
              </a:rPr>
              <a:t>.</a:t>
            </a:r>
            <a:endParaRPr lang="en-CA" altLang="zh-CN" sz="3600">
              <a:latin typeface="Arial"/>
              <a:ea typeface="SimSun" charset="0"/>
              <a:cs typeface="Arial"/>
            </a:endParaRPr>
          </a:p>
        </p:txBody>
      </p:sp>
      <p:sp>
        <p:nvSpPr>
          <p:cNvPr id="29" name="Rectangle 29"/>
          <p:cNvSpPr>
            <a:spLocks noChangeArrowheads="1"/>
          </p:cNvSpPr>
          <p:nvPr/>
        </p:nvSpPr>
        <p:spPr bwMode="auto">
          <a:xfrm>
            <a:off x="6523037" y="5246529"/>
            <a:ext cx="7125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2000">
                <a:solidFill>
                  <a:srgbClr val="000000"/>
                </a:solidFill>
                <a:latin typeface="Arial"/>
                <a:ea typeface="SimSun" charset="0"/>
                <a:cs typeface="Arial"/>
              </a:rPr>
              <a:t>.</a:t>
            </a:r>
            <a:endParaRPr lang="en-CA" altLang="zh-CN" sz="3600">
              <a:latin typeface="Arial"/>
              <a:ea typeface="SimSun" charset="0"/>
              <a:cs typeface="Arial"/>
            </a:endParaRPr>
          </a:p>
        </p:txBody>
      </p:sp>
      <p:sp>
        <p:nvSpPr>
          <p:cNvPr id="30" name="Rectangle 30"/>
          <p:cNvSpPr>
            <a:spLocks noChangeArrowheads="1"/>
          </p:cNvSpPr>
          <p:nvPr/>
        </p:nvSpPr>
        <p:spPr bwMode="auto">
          <a:xfrm>
            <a:off x="6761162" y="5246529"/>
            <a:ext cx="7125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2000">
                <a:solidFill>
                  <a:srgbClr val="000000"/>
                </a:solidFill>
                <a:latin typeface="Arial"/>
                <a:ea typeface="SimSun" charset="0"/>
                <a:cs typeface="Arial"/>
              </a:rPr>
              <a:t>.</a:t>
            </a:r>
            <a:endParaRPr lang="en-CA" altLang="zh-CN" sz="3600">
              <a:latin typeface="Arial"/>
              <a:ea typeface="SimSun" charset="0"/>
              <a:cs typeface="Arial"/>
            </a:endParaRPr>
          </a:p>
        </p:txBody>
      </p:sp>
      <p:sp>
        <p:nvSpPr>
          <p:cNvPr id="31" name="Rectangle 31"/>
          <p:cNvSpPr>
            <a:spLocks noChangeArrowheads="1"/>
          </p:cNvSpPr>
          <p:nvPr/>
        </p:nvSpPr>
        <p:spPr bwMode="auto">
          <a:xfrm>
            <a:off x="7427912" y="5325904"/>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1</a:t>
            </a:r>
            <a:endParaRPr lang="en-CA" altLang="zh-CN" sz="3600">
              <a:latin typeface="Arial"/>
              <a:ea typeface="SimSun" charset="0"/>
              <a:cs typeface="Arial"/>
            </a:endParaRPr>
          </a:p>
        </p:txBody>
      </p:sp>
      <p:sp>
        <p:nvSpPr>
          <p:cNvPr id="32" name="Rectangle 32"/>
          <p:cNvSpPr>
            <a:spLocks noChangeArrowheads="1"/>
          </p:cNvSpPr>
          <p:nvPr/>
        </p:nvSpPr>
        <p:spPr bwMode="auto">
          <a:xfrm>
            <a:off x="7205662" y="5325904"/>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1</a:t>
            </a:r>
            <a:endParaRPr lang="en-CA" altLang="zh-CN" sz="3600">
              <a:latin typeface="Arial"/>
              <a:ea typeface="SimSun" charset="0"/>
              <a:cs typeface="Arial"/>
            </a:endParaRPr>
          </a:p>
        </p:txBody>
      </p:sp>
      <p:sp>
        <p:nvSpPr>
          <p:cNvPr id="33" name="Rectangle 33"/>
          <p:cNvSpPr>
            <a:spLocks noChangeArrowheads="1"/>
          </p:cNvSpPr>
          <p:nvPr/>
        </p:nvSpPr>
        <p:spPr bwMode="auto">
          <a:xfrm>
            <a:off x="5126037" y="5802154"/>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0</a:t>
            </a:r>
            <a:endParaRPr lang="en-CA" altLang="zh-CN" sz="3600">
              <a:latin typeface="Arial"/>
              <a:ea typeface="SimSun" charset="0"/>
              <a:cs typeface="Arial"/>
            </a:endParaRPr>
          </a:p>
        </p:txBody>
      </p:sp>
      <p:sp>
        <p:nvSpPr>
          <p:cNvPr id="34" name="Rectangle 34"/>
          <p:cNvSpPr>
            <a:spLocks noChangeArrowheads="1"/>
          </p:cNvSpPr>
          <p:nvPr/>
        </p:nvSpPr>
        <p:spPr bwMode="auto">
          <a:xfrm>
            <a:off x="5586412" y="5802154"/>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0</a:t>
            </a:r>
            <a:endParaRPr lang="en-CA" altLang="zh-CN" sz="3600">
              <a:latin typeface="Arial"/>
              <a:ea typeface="SimSun" charset="0"/>
              <a:cs typeface="Arial"/>
            </a:endParaRPr>
          </a:p>
        </p:txBody>
      </p:sp>
      <p:sp>
        <p:nvSpPr>
          <p:cNvPr id="35" name="Rectangle 35"/>
          <p:cNvSpPr>
            <a:spLocks noChangeArrowheads="1"/>
          </p:cNvSpPr>
          <p:nvPr/>
        </p:nvSpPr>
        <p:spPr bwMode="auto">
          <a:xfrm>
            <a:off x="5824537" y="5802154"/>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1</a:t>
            </a:r>
            <a:endParaRPr lang="en-CA" altLang="zh-CN" sz="3600">
              <a:latin typeface="Arial"/>
              <a:ea typeface="SimSun" charset="0"/>
              <a:cs typeface="Arial"/>
            </a:endParaRPr>
          </a:p>
        </p:txBody>
      </p:sp>
      <p:sp>
        <p:nvSpPr>
          <p:cNvPr id="36" name="Rectangle 36"/>
          <p:cNvSpPr>
            <a:spLocks noChangeArrowheads="1"/>
          </p:cNvSpPr>
          <p:nvPr/>
        </p:nvSpPr>
        <p:spPr bwMode="auto">
          <a:xfrm>
            <a:off x="6046787" y="5802154"/>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1</a:t>
            </a:r>
            <a:endParaRPr lang="en-CA" altLang="zh-CN" sz="3600">
              <a:latin typeface="Arial"/>
              <a:ea typeface="SimSun" charset="0"/>
              <a:cs typeface="Arial"/>
            </a:endParaRPr>
          </a:p>
        </p:txBody>
      </p:sp>
      <p:sp>
        <p:nvSpPr>
          <p:cNvPr id="37" name="Rectangle 37"/>
          <p:cNvSpPr>
            <a:spLocks noChangeArrowheads="1"/>
          </p:cNvSpPr>
          <p:nvPr/>
        </p:nvSpPr>
        <p:spPr bwMode="auto">
          <a:xfrm>
            <a:off x="6284912" y="5802154"/>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1</a:t>
            </a:r>
            <a:endParaRPr lang="en-CA" altLang="zh-CN" sz="3600">
              <a:latin typeface="Arial"/>
              <a:ea typeface="SimSun" charset="0"/>
              <a:cs typeface="Arial"/>
            </a:endParaRPr>
          </a:p>
        </p:txBody>
      </p:sp>
      <p:sp>
        <p:nvSpPr>
          <p:cNvPr id="38" name="Rectangle 38"/>
          <p:cNvSpPr>
            <a:spLocks noChangeArrowheads="1"/>
          </p:cNvSpPr>
          <p:nvPr/>
        </p:nvSpPr>
        <p:spPr bwMode="auto">
          <a:xfrm>
            <a:off x="7427912" y="5802154"/>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0</a:t>
            </a:r>
            <a:endParaRPr lang="en-CA" altLang="zh-CN" sz="3600">
              <a:latin typeface="Arial"/>
              <a:ea typeface="SimSun" charset="0"/>
              <a:cs typeface="Arial"/>
            </a:endParaRPr>
          </a:p>
        </p:txBody>
      </p:sp>
      <p:sp>
        <p:nvSpPr>
          <p:cNvPr id="39" name="Rectangle 39"/>
          <p:cNvSpPr>
            <a:spLocks noChangeArrowheads="1"/>
          </p:cNvSpPr>
          <p:nvPr/>
        </p:nvSpPr>
        <p:spPr bwMode="auto">
          <a:xfrm>
            <a:off x="6507162" y="5802154"/>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0</a:t>
            </a:r>
            <a:endParaRPr lang="en-CA" altLang="zh-CN" sz="3600">
              <a:latin typeface="Arial"/>
              <a:ea typeface="SimSun" charset="0"/>
              <a:cs typeface="Arial"/>
            </a:endParaRPr>
          </a:p>
        </p:txBody>
      </p:sp>
      <p:sp>
        <p:nvSpPr>
          <p:cNvPr id="40" name="Rectangle 40"/>
          <p:cNvSpPr>
            <a:spLocks noChangeArrowheads="1"/>
          </p:cNvSpPr>
          <p:nvPr/>
        </p:nvSpPr>
        <p:spPr bwMode="auto">
          <a:xfrm>
            <a:off x="5364162" y="5802154"/>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0</a:t>
            </a:r>
            <a:endParaRPr lang="en-CA" altLang="zh-CN" sz="3600">
              <a:latin typeface="Arial"/>
              <a:ea typeface="SimSun" charset="0"/>
              <a:cs typeface="Arial"/>
            </a:endParaRPr>
          </a:p>
        </p:txBody>
      </p:sp>
      <p:sp>
        <p:nvSpPr>
          <p:cNvPr id="41" name="Rectangle 41"/>
          <p:cNvSpPr>
            <a:spLocks noChangeArrowheads="1"/>
          </p:cNvSpPr>
          <p:nvPr/>
        </p:nvSpPr>
        <p:spPr bwMode="auto">
          <a:xfrm>
            <a:off x="4822825" y="6230779"/>
            <a:ext cx="1847461"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dirty="0">
                <a:solidFill>
                  <a:srgbClr val="000000"/>
                </a:solidFill>
                <a:latin typeface="Arial"/>
                <a:ea typeface="SimSun" charset="0"/>
                <a:cs typeface="Arial"/>
              </a:rPr>
              <a:t>(b) Logical shift </a:t>
            </a:r>
            <a:r>
              <a:rPr lang="en-CA" altLang="zh-CN" sz="1600" dirty="0" smtClean="0">
                <a:solidFill>
                  <a:srgbClr val="000000"/>
                </a:solidFill>
                <a:latin typeface="Arial"/>
                <a:ea typeface="SimSun" charset="0"/>
                <a:cs typeface="Arial"/>
              </a:rPr>
              <a:t>right</a:t>
            </a:r>
            <a:endParaRPr lang="en-CA" altLang="zh-CN" sz="3600" dirty="0">
              <a:latin typeface="Arial"/>
              <a:ea typeface="SimSun" charset="0"/>
              <a:cs typeface="Arial"/>
            </a:endParaRPr>
          </a:p>
        </p:txBody>
      </p:sp>
      <p:sp>
        <p:nvSpPr>
          <p:cNvPr id="43" name="Rectangle 43"/>
          <p:cNvSpPr>
            <a:spLocks noChangeArrowheads="1"/>
          </p:cNvSpPr>
          <p:nvPr/>
        </p:nvSpPr>
        <p:spPr bwMode="auto">
          <a:xfrm>
            <a:off x="7046912" y="6230779"/>
            <a:ext cx="1060687"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dirty="0" smtClean="0">
                <a:solidFill>
                  <a:srgbClr val="000000"/>
                </a:solidFill>
                <a:latin typeface="Arial"/>
                <a:ea typeface="SimSun" charset="0"/>
                <a:cs typeface="Arial"/>
              </a:rPr>
              <a:t>LSR  R3,#2</a:t>
            </a:r>
            <a:endParaRPr lang="en-CA" altLang="zh-CN" sz="3600" dirty="0">
              <a:latin typeface="Arial"/>
              <a:ea typeface="SimSun" charset="0"/>
              <a:cs typeface="Arial"/>
            </a:endParaRPr>
          </a:p>
        </p:txBody>
      </p:sp>
      <p:sp>
        <p:nvSpPr>
          <p:cNvPr id="44" name="Rectangle 44"/>
          <p:cNvSpPr>
            <a:spLocks noChangeArrowheads="1"/>
          </p:cNvSpPr>
          <p:nvPr/>
        </p:nvSpPr>
        <p:spPr bwMode="auto">
          <a:xfrm>
            <a:off x="855908" y="3095625"/>
            <a:ext cx="172202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dirty="0">
                <a:solidFill>
                  <a:srgbClr val="000000"/>
                </a:solidFill>
                <a:latin typeface="Arial"/>
                <a:ea typeface="SimSun" charset="0"/>
                <a:cs typeface="Arial"/>
              </a:rPr>
              <a:t>(a) Logical shift left</a:t>
            </a:r>
            <a:endParaRPr lang="en-CA" altLang="zh-CN" sz="3600" dirty="0">
              <a:latin typeface="Arial"/>
              <a:ea typeface="SimSun" charset="0"/>
              <a:cs typeface="Arial"/>
            </a:endParaRPr>
          </a:p>
        </p:txBody>
      </p:sp>
      <p:sp>
        <p:nvSpPr>
          <p:cNvPr id="45" name="Rectangle 45"/>
          <p:cNvSpPr>
            <a:spLocks noChangeArrowheads="1"/>
          </p:cNvSpPr>
          <p:nvPr/>
        </p:nvSpPr>
        <p:spPr bwMode="auto">
          <a:xfrm>
            <a:off x="3032370" y="3095625"/>
            <a:ext cx="1190029"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dirty="0" smtClean="0">
                <a:solidFill>
                  <a:srgbClr val="000000"/>
                </a:solidFill>
                <a:latin typeface="Arial"/>
                <a:ea typeface="SimSun" charset="0"/>
                <a:cs typeface="Arial"/>
              </a:rPr>
              <a:t>LSL    R3, #2</a:t>
            </a:r>
            <a:endParaRPr lang="en-CA" altLang="zh-CN" sz="3600" dirty="0">
              <a:latin typeface="Arial"/>
              <a:ea typeface="SimSun" charset="0"/>
              <a:cs typeface="Arial"/>
            </a:endParaRPr>
          </a:p>
        </p:txBody>
      </p:sp>
      <p:sp>
        <p:nvSpPr>
          <p:cNvPr id="49" name="Rectangle 49"/>
          <p:cNvSpPr>
            <a:spLocks noChangeArrowheads="1"/>
          </p:cNvSpPr>
          <p:nvPr/>
        </p:nvSpPr>
        <p:spPr bwMode="auto">
          <a:xfrm>
            <a:off x="1657596" y="2174875"/>
            <a:ext cx="2627312" cy="339725"/>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sz="2800">
              <a:latin typeface="Arial"/>
              <a:cs typeface="Arial"/>
            </a:endParaRPr>
          </a:p>
        </p:txBody>
      </p:sp>
      <p:sp>
        <p:nvSpPr>
          <p:cNvPr id="50" name="Rectangle 50"/>
          <p:cNvSpPr>
            <a:spLocks noChangeArrowheads="1"/>
          </p:cNvSpPr>
          <p:nvPr/>
        </p:nvSpPr>
        <p:spPr bwMode="auto">
          <a:xfrm>
            <a:off x="979111" y="1447800"/>
            <a:ext cx="230187" cy="381000"/>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sz="2800">
              <a:latin typeface="Arial"/>
              <a:cs typeface="Arial"/>
            </a:endParaRPr>
          </a:p>
        </p:txBody>
      </p:sp>
      <p:sp>
        <p:nvSpPr>
          <p:cNvPr id="51" name="Rectangle 51"/>
          <p:cNvSpPr>
            <a:spLocks noChangeArrowheads="1"/>
          </p:cNvSpPr>
          <p:nvPr/>
        </p:nvSpPr>
        <p:spPr bwMode="auto">
          <a:xfrm>
            <a:off x="1006721" y="2667000"/>
            <a:ext cx="306387" cy="304800"/>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sz="2800">
              <a:latin typeface="Arial"/>
              <a:cs typeface="Arial"/>
            </a:endParaRPr>
          </a:p>
        </p:txBody>
      </p:sp>
      <p:sp>
        <p:nvSpPr>
          <p:cNvPr id="52" name="Rectangle 52"/>
          <p:cNvSpPr>
            <a:spLocks noChangeArrowheads="1"/>
          </p:cNvSpPr>
          <p:nvPr/>
        </p:nvSpPr>
        <p:spPr bwMode="auto">
          <a:xfrm>
            <a:off x="1006721" y="2174874"/>
            <a:ext cx="306387" cy="339725"/>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sz="2800">
              <a:latin typeface="Arial"/>
              <a:cs typeface="Arial"/>
            </a:endParaRPr>
          </a:p>
        </p:txBody>
      </p:sp>
      <p:sp>
        <p:nvSpPr>
          <p:cNvPr id="59" name="Rectangle 59"/>
          <p:cNvSpPr>
            <a:spLocks noChangeArrowheads="1"/>
          </p:cNvSpPr>
          <p:nvPr/>
        </p:nvSpPr>
        <p:spPr bwMode="auto">
          <a:xfrm>
            <a:off x="1035918" y="1479550"/>
            <a:ext cx="14817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dirty="0">
                <a:solidFill>
                  <a:srgbClr val="000000"/>
                </a:solidFill>
                <a:latin typeface="Arial"/>
                <a:ea typeface="SimSun" charset="0"/>
                <a:cs typeface="Arial"/>
              </a:rPr>
              <a:t>C</a:t>
            </a:r>
            <a:endParaRPr lang="en-CA" altLang="zh-CN" sz="3600" dirty="0">
              <a:latin typeface="Arial"/>
              <a:ea typeface="SimSun" charset="0"/>
              <a:cs typeface="Arial"/>
            </a:endParaRPr>
          </a:p>
        </p:txBody>
      </p:sp>
      <p:sp>
        <p:nvSpPr>
          <p:cNvPr id="60" name="Rectangle 60"/>
          <p:cNvSpPr>
            <a:spLocks noChangeArrowheads="1"/>
          </p:cNvSpPr>
          <p:nvPr/>
        </p:nvSpPr>
        <p:spPr bwMode="auto">
          <a:xfrm>
            <a:off x="2760908" y="1506379"/>
            <a:ext cx="262291"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dirty="0" smtClean="0">
                <a:solidFill>
                  <a:srgbClr val="000000"/>
                </a:solidFill>
                <a:latin typeface="Arial"/>
                <a:ea typeface="SimSun" charset="0"/>
                <a:cs typeface="Arial"/>
              </a:rPr>
              <a:t>R3</a:t>
            </a:r>
            <a:endParaRPr lang="en-CA" altLang="zh-CN" sz="3600" dirty="0">
              <a:latin typeface="Arial"/>
              <a:ea typeface="SimSun" charset="0"/>
              <a:cs typeface="Arial"/>
            </a:endParaRPr>
          </a:p>
        </p:txBody>
      </p:sp>
      <p:sp>
        <p:nvSpPr>
          <p:cNvPr id="61" name="Rectangle 61"/>
          <p:cNvSpPr>
            <a:spLocks noChangeArrowheads="1"/>
          </p:cNvSpPr>
          <p:nvPr/>
        </p:nvSpPr>
        <p:spPr bwMode="auto">
          <a:xfrm>
            <a:off x="4780394" y="1516830"/>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dirty="0">
                <a:solidFill>
                  <a:srgbClr val="000000"/>
                </a:solidFill>
                <a:latin typeface="Arial"/>
                <a:ea typeface="SimSun" charset="0"/>
                <a:cs typeface="Arial"/>
              </a:rPr>
              <a:t>0</a:t>
            </a:r>
            <a:endParaRPr lang="en-CA" altLang="zh-CN" sz="3600" dirty="0">
              <a:latin typeface="Arial"/>
              <a:ea typeface="SimSun" charset="0"/>
              <a:cs typeface="Arial"/>
            </a:endParaRPr>
          </a:p>
        </p:txBody>
      </p:sp>
      <p:sp>
        <p:nvSpPr>
          <p:cNvPr id="62" name="Rectangle 62"/>
          <p:cNvSpPr>
            <a:spLocks noChangeArrowheads="1"/>
          </p:cNvSpPr>
          <p:nvPr/>
        </p:nvSpPr>
        <p:spPr bwMode="auto">
          <a:xfrm>
            <a:off x="246308" y="2190750"/>
            <a:ext cx="638797"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dirty="0">
                <a:solidFill>
                  <a:srgbClr val="000000"/>
                </a:solidFill>
                <a:latin typeface="Arial"/>
                <a:ea typeface="SimSun" charset="0"/>
                <a:cs typeface="Arial"/>
              </a:rPr>
              <a:t>before:</a:t>
            </a:r>
            <a:endParaRPr lang="en-CA" altLang="zh-CN" sz="3600" dirty="0">
              <a:latin typeface="Arial"/>
              <a:ea typeface="SimSun" charset="0"/>
              <a:cs typeface="Arial"/>
            </a:endParaRPr>
          </a:p>
        </p:txBody>
      </p:sp>
      <p:sp>
        <p:nvSpPr>
          <p:cNvPr id="63" name="Rectangle 63"/>
          <p:cNvSpPr>
            <a:spLocks noChangeArrowheads="1"/>
          </p:cNvSpPr>
          <p:nvPr/>
        </p:nvSpPr>
        <p:spPr bwMode="auto">
          <a:xfrm>
            <a:off x="398708" y="2667000"/>
            <a:ext cx="46757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after:</a:t>
            </a:r>
            <a:endParaRPr lang="en-CA" altLang="zh-CN" sz="3600">
              <a:latin typeface="Arial"/>
              <a:ea typeface="SimSun" charset="0"/>
              <a:cs typeface="Arial"/>
            </a:endParaRPr>
          </a:p>
        </p:txBody>
      </p:sp>
      <p:sp>
        <p:nvSpPr>
          <p:cNvPr id="64" name="Rectangle 64"/>
          <p:cNvSpPr>
            <a:spLocks noChangeArrowheads="1"/>
          </p:cNvSpPr>
          <p:nvPr/>
        </p:nvSpPr>
        <p:spPr bwMode="auto">
          <a:xfrm>
            <a:off x="1086096" y="2206625"/>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dirty="0">
                <a:solidFill>
                  <a:srgbClr val="000000"/>
                </a:solidFill>
                <a:latin typeface="Arial"/>
                <a:ea typeface="SimSun" charset="0"/>
                <a:cs typeface="Arial"/>
              </a:rPr>
              <a:t>0</a:t>
            </a:r>
            <a:endParaRPr lang="en-CA" altLang="zh-CN" sz="3600" dirty="0">
              <a:latin typeface="Arial"/>
              <a:ea typeface="SimSun" charset="0"/>
              <a:cs typeface="Arial"/>
            </a:endParaRPr>
          </a:p>
        </p:txBody>
      </p:sp>
      <p:sp>
        <p:nvSpPr>
          <p:cNvPr id="65" name="Rectangle 65"/>
          <p:cNvSpPr>
            <a:spLocks noChangeArrowheads="1"/>
          </p:cNvSpPr>
          <p:nvPr/>
        </p:nvSpPr>
        <p:spPr bwMode="auto">
          <a:xfrm>
            <a:off x="1086096" y="2682875"/>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dirty="0">
                <a:solidFill>
                  <a:srgbClr val="000000"/>
                </a:solidFill>
                <a:latin typeface="Arial"/>
                <a:ea typeface="SimSun" charset="0"/>
                <a:cs typeface="Arial"/>
              </a:rPr>
              <a:t>1</a:t>
            </a:r>
            <a:endParaRPr lang="en-CA" altLang="zh-CN" sz="3600" dirty="0">
              <a:latin typeface="Arial"/>
              <a:ea typeface="SimSun" charset="0"/>
              <a:cs typeface="Arial"/>
            </a:endParaRPr>
          </a:p>
        </p:txBody>
      </p:sp>
      <p:sp>
        <p:nvSpPr>
          <p:cNvPr id="66" name="Rectangle 66"/>
          <p:cNvSpPr>
            <a:spLocks noChangeArrowheads="1"/>
          </p:cNvSpPr>
          <p:nvPr/>
        </p:nvSpPr>
        <p:spPr bwMode="auto">
          <a:xfrm>
            <a:off x="1754433" y="2206625"/>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dirty="0">
                <a:solidFill>
                  <a:srgbClr val="000000"/>
                </a:solidFill>
                <a:latin typeface="Arial"/>
                <a:ea typeface="SimSun" charset="0"/>
                <a:cs typeface="Arial"/>
              </a:rPr>
              <a:t>0</a:t>
            </a:r>
            <a:endParaRPr lang="en-CA" altLang="zh-CN" sz="3600" dirty="0">
              <a:latin typeface="Arial"/>
              <a:ea typeface="SimSun" charset="0"/>
              <a:cs typeface="Arial"/>
            </a:endParaRPr>
          </a:p>
        </p:txBody>
      </p:sp>
      <p:sp>
        <p:nvSpPr>
          <p:cNvPr id="67" name="Rectangle 67"/>
          <p:cNvSpPr>
            <a:spLocks noChangeArrowheads="1"/>
          </p:cNvSpPr>
          <p:nvPr/>
        </p:nvSpPr>
        <p:spPr bwMode="auto">
          <a:xfrm>
            <a:off x="2675183" y="2206625"/>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0</a:t>
            </a:r>
            <a:endParaRPr lang="en-CA" altLang="zh-CN" sz="3600">
              <a:latin typeface="Arial"/>
              <a:ea typeface="SimSun" charset="0"/>
              <a:cs typeface="Arial"/>
            </a:endParaRPr>
          </a:p>
        </p:txBody>
      </p:sp>
      <p:sp>
        <p:nvSpPr>
          <p:cNvPr id="68" name="Rectangle 68"/>
          <p:cNvSpPr>
            <a:spLocks noChangeArrowheads="1"/>
          </p:cNvSpPr>
          <p:nvPr/>
        </p:nvSpPr>
        <p:spPr bwMode="auto">
          <a:xfrm>
            <a:off x="3595933" y="2206625"/>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0</a:t>
            </a:r>
            <a:endParaRPr lang="en-CA" altLang="zh-CN" sz="3600">
              <a:latin typeface="Arial"/>
              <a:ea typeface="SimSun" charset="0"/>
              <a:cs typeface="Arial"/>
            </a:endParaRPr>
          </a:p>
        </p:txBody>
      </p:sp>
      <p:sp>
        <p:nvSpPr>
          <p:cNvPr id="69" name="Rectangle 69"/>
          <p:cNvSpPr>
            <a:spLocks noChangeArrowheads="1"/>
          </p:cNvSpPr>
          <p:nvPr/>
        </p:nvSpPr>
        <p:spPr bwMode="auto">
          <a:xfrm>
            <a:off x="1992558" y="2206625"/>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dirty="0">
                <a:solidFill>
                  <a:srgbClr val="000000"/>
                </a:solidFill>
                <a:latin typeface="Arial"/>
                <a:ea typeface="SimSun" charset="0"/>
                <a:cs typeface="Arial"/>
              </a:rPr>
              <a:t>1</a:t>
            </a:r>
            <a:endParaRPr lang="en-CA" altLang="zh-CN" sz="3600" dirty="0">
              <a:latin typeface="Arial"/>
              <a:ea typeface="SimSun" charset="0"/>
              <a:cs typeface="Arial"/>
            </a:endParaRPr>
          </a:p>
        </p:txBody>
      </p:sp>
      <p:sp>
        <p:nvSpPr>
          <p:cNvPr id="70" name="Rectangle 70"/>
          <p:cNvSpPr>
            <a:spLocks noChangeArrowheads="1"/>
          </p:cNvSpPr>
          <p:nvPr/>
        </p:nvSpPr>
        <p:spPr bwMode="auto">
          <a:xfrm>
            <a:off x="2214808" y="2206625"/>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1</a:t>
            </a:r>
            <a:endParaRPr lang="en-CA" altLang="zh-CN" sz="3600">
              <a:latin typeface="Arial"/>
              <a:ea typeface="SimSun" charset="0"/>
              <a:cs typeface="Arial"/>
            </a:endParaRPr>
          </a:p>
        </p:txBody>
      </p:sp>
      <p:sp>
        <p:nvSpPr>
          <p:cNvPr id="71" name="Rectangle 71"/>
          <p:cNvSpPr>
            <a:spLocks noChangeArrowheads="1"/>
          </p:cNvSpPr>
          <p:nvPr/>
        </p:nvSpPr>
        <p:spPr bwMode="auto">
          <a:xfrm>
            <a:off x="2452933" y="2206625"/>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1</a:t>
            </a:r>
            <a:endParaRPr lang="en-CA" altLang="zh-CN" sz="3600">
              <a:latin typeface="Arial"/>
              <a:ea typeface="SimSun" charset="0"/>
              <a:cs typeface="Arial"/>
            </a:endParaRPr>
          </a:p>
        </p:txBody>
      </p:sp>
      <p:sp>
        <p:nvSpPr>
          <p:cNvPr id="72" name="Rectangle 72"/>
          <p:cNvSpPr>
            <a:spLocks noChangeArrowheads="1"/>
          </p:cNvSpPr>
          <p:nvPr/>
        </p:nvSpPr>
        <p:spPr bwMode="auto">
          <a:xfrm>
            <a:off x="2913308" y="2111375"/>
            <a:ext cx="7125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2000">
                <a:solidFill>
                  <a:srgbClr val="000000"/>
                </a:solidFill>
                <a:latin typeface="Arial"/>
                <a:ea typeface="SimSun" charset="0"/>
                <a:cs typeface="Arial"/>
              </a:rPr>
              <a:t>.</a:t>
            </a:r>
            <a:endParaRPr lang="en-CA" altLang="zh-CN" sz="3600">
              <a:latin typeface="Arial"/>
              <a:ea typeface="SimSun" charset="0"/>
              <a:cs typeface="Arial"/>
            </a:endParaRPr>
          </a:p>
        </p:txBody>
      </p:sp>
      <p:sp>
        <p:nvSpPr>
          <p:cNvPr id="73" name="Rectangle 73"/>
          <p:cNvSpPr>
            <a:spLocks noChangeArrowheads="1"/>
          </p:cNvSpPr>
          <p:nvPr/>
        </p:nvSpPr>
        <p:spPr bwMode="auto">
          <a:xfrm>
            <a:off x="3151433" y="2111375"/>
            <a:ext cx="7125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2000">
                <a:solidFill>
                  <a:srgbClr val="000000"/>
                </a:solidFill>
                <a:latin typeface="Arial"/>
                <a:ea typeface="SimSun" charset="0"/>
                <a:cs typeface="Arial"/>
              </a:rPr>
              <a:t>.</a:t>
            </a:r>
            <a:endParaRPr lang="en-CA" altLang="zh-CN" sz="3600">
              <a:latin typeface="Arial"/>
              <a:ea typeface="SimSun" charset="0"/>
              <a:cs typeface="Arial"/>
            </a:endParaRPr>
          </a:p>
        </p:txBody>
      </p:sp>
      <p:sp>
        <p:nvSpPr>
          <p:cNvPr id="74" name="Rectangle 74"/>
          <p:cNvSpPr>
            <a:spLocks noChangeArrowheads="1"/>
          </p:cNvSpPr>
          <p:nvPr/>
        </p:nvSpPr>
        <p:spPr bwMode="auto">
          <a:xfrm>
            <a:off x="3373683" y="2111375"/>
            <a:ext cx="7125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2000">
                <a:solidFill>
                  <a:srgbClr val="000000"/>
                </a:solidFill>
                <a:latin typeface="Arial"/>
                <a:ea typeface="SimSun" charset="0"/>
                <a:cs typeface="Arial"/>
              </a:rPr>
              <a:t>.</a:t>
            </a:r>
            <a:endParaRPr lang="en-CA" altLang="zh-CN" sz="3600">
              <a:latin typeface="Arial"/>
              <a:ea typeface="SimSun" charset="0"/>
              <a:cs typeface="Arial"/>
            </a:endParaRPr>
          </a:p>
        </p:txBody>
      </p:sp>
      <p:sp>
        <p:nvSpPr>
          <p:cNvPr id="75" name="Rectangle 75"/>
          <p:cNvSpPr>
            <a:spLocks noChangeArrowheads="1"/>
          </p:cNvSpPr>
          <p:nvPr/>
        </p:nvSpPr>
        <p:spPr bwMode="auto">
          <a:xfrm>
            <a:off x="4056308" y="2206625"/>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dirty="0">
                <a:solidFill>
                  <a:srgbClr val="000000"/>
                </a:solidFill>
                <a:latin typeface="Arial"/>
                <a:ea typeface="SimSun" charset="0"/>
                <a:cs typeface="Arial"/>
              </a:rPr>
              <a:t>1</a:t>
            </a:r>
            <a:endParaRPr lang="en-CA" altLang="zh-CN" sz="3600" dirty="0">
              <a:latin typeface="Arial"/>
              <a:ea typeface="SimSun" charset="0"/>
              <a:cs typeface="Arial"/>
            </a:endParaRPr>
          </a:p>
        </p:txBody>
      </p:sp>
      <p:sp>
        <p:nvSpPr>
          <p:cNvPr id="76" name="Rectangle 76"/>
          <p:cNvSpPr>
            <a:spLocks noChangeArrowheads="1"/>
          </p:cNvSpPr>
          <p:nvPr/>
        </p:nvSpPr>
        <p:spPr bwMode="auto">
          <a:xfrm>
            <a:off x="3818183" y="2206625"/>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1</a:t>
            </a:r>
            <a:endParaRPr lang="en-CA" altLang="zh-CN" sz="3600">
              <a:latin typeface="Arial"/>
              <a:ea typeface="SimSun" charset="0"/>
              <a:cs typeface="Arial"/>
            </a:endParaRPr>
          </a:p>
        </p:txBody>
      </p:sp>
      <p:sp>
        <p:nvSpPr>
          <p:cNvPr id="77" name="Rectangle 77"/>
          <p:cNvSpPr>
            <a:spLocks noChangeArrowheads="1"/>
          </p:cNvSpPr>
          <p:nvPr/>
        </p:nvSpPr>
        <p:spPr bwMode="auto">
          <a:xfrm>
            <a:off x="1754433" y="2682875"/>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1</a:t>
            </a:r>
            <a:endParaRPr lang="en-CA" altLang="zh-CN" sz="3600">
              <a:latin typeface="Arial"/>
              <a:ea typeface="SimSun" charset="0"/>
              <a:cs typeface="Arial"/>
            </a:endParaRPr>
          </a:p>
        </p:txBody>
      </p:sp>
      <p:sp>
        <p:nvSpPr>
          <p:cNvPr id="78" name="Rectangle 78"/>
          <p:cNvSpPr>
            <a:spLocks noChangeArrowheads="1"/>
          </p:cNvSpPr>
          <p:nvPr/>
        </p:nvSpPr>
        <p:spPr bwMode="auto">
          <a:xfrm>
            <a:off x="3595933" y="2682875"/>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1</a:t>
            </a:r>
            <a:endParaRPr lang="en-CA" altLang="zh-CN" sz="3600">
              <a:latin typeface="Arial"/>
              <a:ea typeface="SimSun" charset="0"/>
              <a:cs typeface="Arial"/>
            </a:endParaRPr>
          </a:p>
        </p:txBody>
      </p:sp>
      <p:sp>
        <p:nvSpPr>
          <p:cNvPr id="79" name="Rectangle 79"/>
          <p:cNvSpPr>
            <a:spLocks noChangeArrowheads="1"/>
          </p:cNvSpPr>
          <p:nvPr/>
        </p:nvSpPr>
        <p:spPr bwMode="auto">
          <a:xfrm>
            <a:off x="2214808" y="2682875"/>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0</a:t>
            </a:r>
            <a:endParaRPr lang="en-CA" altLang="zh-CN" sz="3600">
              <a:latin typeface="Arial"/>
              <a:ea typeface="SimSun" charset="0"/>
              <a:cs typeface="Arial"/>
            </a:endParaRPr>
          </a:p>
        </p:txBody>
      </p:sp>
      <p:sp>
        <p:nvSpPr>
          <p:cNvPr id="80" name="Rectangle 80"/>
          <p:cNvSpPr>
            <a:spLocks noChangeArrowheads="1"/>
          </p:cNvSpPr>
          <p:nvPr/>
        </p:nvSpPr>
        <p:spPr bwMode="auto">
          <a:xfrm>
            <a:off x="2452933" y="2603500"/>
            <a:ext cx="7125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2000">
                <a:solidFill>
                  <a:srgbClr val="000000"/>
                </a:solidFill>
                <a:latin typeface="Arial"/>
                <a:ea typeface="SimSun" charset="0"/>
                <a:cs typeface="Arial"/>
              </a:rPr>
              <a:t>.</a:t>
            </a:r>
            <a:endParaRPr lang="en-CA" altLang="zh-CN" sz="3600">
              <a:latin typeface="Arial"/>
              <a:ea typeface="SimSun" charset="0"/>
              <a:cs typeface="Arial"/>
            </a:endParaRPr>
          </a:p>
        </p:txBody>
      </p:sp>
      <p:sp>
        <p:nvSpPr>
          <p:cNvPr id="81" name="Rectangle 81"/>
          <p:cNvSpPr>
            <a:spLocks noChangeArrowheads="1"/>
          </p:cNvSpPr>
          <p:nvPr/>
        </p:nvSpPr>
        <p:spPr bwMode="auto">
          <a:xfrm>
            <a:off x="2691058" y="2603500"/>
            <a:ext cx="7125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2000">
                <a:solidFill>
                  <a:srgbClr val="000000"/>
                </a:solidFill>
                <a:latin typeface="Arial"/>
                <a:ea typeface="SimSun" charset="0"/>
                <a:cs typeface="Arial"/>
              </a:rPr>
              <a:t>.</a:t>
            </a:r>
            <a:endParaRPr lang="en-CA" altLang="zh-CN" sz="3600">
              <a:latin typeface="Arial"/>
              <a:ea typeface="SimSun" charset="0"/>
              <a:cs typeface="Arial"/>
            </a:endParaRPr>
          </a:p>
        </p:txBody>
      </p:sp>
      <p:sp>
        <p:nvSpPr>
          <p:cNvPr id="82" name="Rectangle 82"/>
          <p:cNvSpPr>
            <a:spLocks noChangeArrowheads="1"/>
          </p:cNvSpPr>
          <p:nvPr/>
        </p:nvSpPr>
        <p:spPr bwMode="auto">
          <a:xfrm>
            <a:off x="2913308" y="2603500"/>
            <a:ext cx="7125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2000">
                <a:solidFill>
                  <a:srgbClr val="000000"/>
                </a:solidFill>
                <a:latin typeface="Arial"/>
                <a:ea typeface="SimSun" charset="0"/>
                <a:cs typeface="Arial"/>
              </a:rPr>
              <a:t>.</a:t>
            </a:r>
            <a:endParaRPr lang="en-CA" altLang="zh-CN" sz="3600">
              <a:latin typeface="Arial"/>
              <a:ea typeface="SimSun" charset="0"/>
              <a:cs typeface="Arial"/>
            </a:endParaRPr>
          </a:p>
        </p:txBody>
      </p:sp>
      <p:sp>
        <p:nvSpPr>
          <p:cNvPr id="83" name="Rectangle 83"/>
          <p:cNvSpPr>
            <a:spLocks noChangeArrowheads="1"/>
          </p:cNvSpPr>
          <p:nvPr/>
        </p:nvSpPr>
        <p:spPr bwMode="auto">
          <a:xfrm>
            <a:off x="4056308" y="2682875"/>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0</a:t>
            </a:r>
            <a:endParaRPr lang="en-CA" altLang="zh-CN" sz="3600">
              <a:latin typeface="Arial"/>
              <a:ea typeface="SimSun" charset="0"/>
              <a:cs typeface="Arial"/>
            </a:endParaRPr>
          </a:p>
        </p:txBody>
      </p:sp>
      <p:sp>
        <p:nvSpPr>
          <p:cNvPr id="84" name="Rectangle 84"/>
          <p:cNvSpPr>
            <a:spLocks noChangeArrowheads="1"/>
          </p:cNvSpPr>
          <p:nvPr/>
        </p:nvSpPr>
        <p:spPr bwMode="auto">
          <a:xfrm>
            <a:off x="3818183" y="2682875"/>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0</a:t>
            </a:r>
            <a:endParaRPr lang="en-CA" altLang="zh-CN" sz="3600">
              <a:latin typeface="Arial"/>
              <a:ea typeface="SimSun" charset="0"/>
              <a:cs typeface="Arial"/>
            </a:endParaRPr>
          </a:p>
        </p:txBody>
      </p:sp>
      <p:sp>
        <p:nvSpPr>
          <p:cNvPr id="85" name="Rectangle 85"/>
          <p:cNvSpPr>
            <a:spLocks noChangeArrowheads="1"/>
          </p:cNvSpPr>
          <p:nvPr/>
        </p:nvSpPr>
        <p:spPr bwMode="auto">
          <a:xfrm>
            <a:off x="3357808" y="2682875"/>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1</a:t>
            </a:r>
            <a:endParaRPr lang="en-CA" altLang="zh-CN" sz="3600">
              <a:latin typeface="Arial"/>
              <a:ea typeface="SimSun" charset="0"/>
              <a:cs typeface="Arial"/>
            </a:endParaRPr>
          </a:p>
        </p:txBody>
      </p:sp>
      <p:sp>
        <p:nvSpPr>
          <p:cNvPr id="86" name="Rectangle 86"/>
          <p:cNvSpPr>
            <a:spLocks noChangeArrowheads="1"/>
          </p:cNvSpPr>
          <p:nvPr/>
        </p:nvSpPr>
        <p:spPr bwMode="auto">
          <a:xfrm>
            <a:off x="3135558" y="2682875"/>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0</a:t>
            </a:r>
            <a:endParaRPr lang="en-CA" altLang="zh-CN" sz="3600">
              <a:latin typeface="Arial"/>
              <a:ea typeface="SimSun" charset="0"/>
              <a:cs typeface="Arial"/>
            </a:endParaRPr>
          </a:p>
        </p:txBody>
      </p:sp>
      <p:sp>
        <p:nvSpPr>
          <p:cNvPr id="87" name="Rectangle 87"/>
          <p:cNvSpPr>
            <a:spLocks noChangeArrowheads="1"/>
          </p:cNvSpPr>
          <p:nvPr/>
        </p:nvSpPr>
        <p:spPr bwMode="auto">
          <a:xfrm>
            <a:off x="1992558" y="2682875"/>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1</a:t>
            </a:r>
            <a:endParaRPr lang="en-CA" altLang="zh-CN" sz="3600">
              <a:latin typeface="Arial"/>
              <a:ea typeface="SimSun" charset="0"/>
              <a:cs typeface="Arial"/>
            </a:endParaRPr>
          </a:p>
        </p:txBody>
      </p:sp>
      <p:sp>
        <p:nvSpPr>
          <p:cNvPr id="88" name="Rectangle 88"/>
          <p:cNvSpPr>
            <a:spLocks noChangeArrowheads="1"/>
          </p:cNvSpPr>
          <p:nvPr/>
        </p:nvSpPr>
        <p:spPr bwMode="auto">
          <a:xfrm>
            <a:off x="6761162" y="5738654"/>
            <a:ext cx="7125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2000">
                <a:solidFill>
                  <a:srgbClr val="000000"/>
                </a:solidFill>
                <a:latin typeface="Arial"/>
                <a:ea typeface="SimSun" charset="0"/>
                <a:cs typeface="Arial"/>
              </a:rPr>
              <a:t>.</a:t>
            </a:r>
            <a:endParaRPr lang="en-CA" altLang="zh-CN" sz="3600">
              <a:latin typeface="Arial"/>
              <a:ea typeface="SimSun" charset="0"/>
              <a:cs typeface="Arial"/>
            </a:endParaRPr>
          </a:p>
        </p:txBody>
      </p:sp>
      <p:sp>
        <p:nvSpPr>
          <p:cNvPr id="89" name="Rectangle 89"/>
          <p:cNvSpPr>
            <a:spLocks noChangeArrowheads="1"/>
          </p:cNvSpPr>
          <p:nvPr/>
        </p:nvSpPr>
        <p:spPr bwMode="auto">
          <a:xfrm>
            <a:off x="6983412" y="5738654"/>
            <a:ext cx="7125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2000">
                <a:solidFill>
                  <a:srgbClr val="000000"/>
                </a:solidFill>
                <a:latin typeface="Arial"/>
                <a:ea typeface="SimSun" charset="0"/>
                <a:cs typeface="Arial"/>
              </a:rPr>
              <a:t>.</a:t>
            </a:r>
            <a:endParaRPr lang="en-CA" altLang="zh-CN" sz="3600">
              <a:latin typeface="Arial"/>
              <a:ea typeface="SimSun" charset="0"/>
              <a:cs typeface="Arial"/>
            </a:endParaRPr>
          </a:p>
        </p:txBody>
      </p:sp>
      <p:sp>
        <p:nvSpPr>
          <p:cNvPr id="90" name="Rectangle 90"/>
          <p:cNvSpPr>
            <a:spLocks noChangeArrowheads="1"/>
          </p:cNvSpPr>
          <p:nvPr/>
        </p:nvSpPr>
        <p:spPr bwMode="auto">
          <a:xfrm>
            <a:off x="7221537" y="5738654"/>
            <a:ext cx="7125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2000">
                <a:solidFill>
                  <a:srgbClr val="000000"/>
                </a:solidFill>
                <a:latin typeface="Arial"/>
                <a:ea typeface="SimSun" charset="0"/>
                <a:cs typeface="Arial"/>
              </a:rPr>
              <a:t>.</a:t>
            </a:r>
            <a:endParaRPr lang="en-CA" altLang="zh-CN" sz="3600">
              <a:latin typeface="Arial"/>
              <a:ea typeface="SimSun" charset="0"/>
              <a:cs typeface="Arial"/>
            </a:endParaRPr>
          </a:p>
        </p:txBody>
      </p:sp>
      <p:sp>
        <p:nvSpPr>
          <p:cNvPr id="91" name="Rectangle 91"/>
          <p:cNvSpPr>
            <a:spLocks noChangeArrowheads="1"/>
          </p:cNvSpPr>
          <p:nvPr/>
        </p:nvSpPr>
        <p:spPr bwMode="auto">
          <a:xfrm>
            <a:off x="1657596" y="2667000"/>
            <a:ext cx="2627312" cy="304800"/>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sz="2800">
              <a:latin typeface="Arial"/>
              <a:cs typeface="Arial"/>
            </a:endParaRPr>
          </a:p>
        </p:txBody>
      </p:sp>
      <p:sp>
        <p:nvSpPr>
          <p:cNvPr id="93" name="Rectangle 93"/>
          <p:cNvSpPr>
            <a:spLocks noChangeArrowheads="1"/>
          </p:cNvSpPr>
          <p:nvPr/>
        </p:nvSpPr>
        <p:spPr bwMode="auto">
          <a:xfrm>
            <a:off x="5029200" y="5310029"/>
            <a:ext cx="2574925" cy="311150"/>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sz="2800">
              <a:latin typeface="Arial"/>
              <a:cs typeface="Arial"/>
            </a:endParaRPr>
          </a:p>
        </p:txBody>
      </p:sp>
      <p:sp>
        <p:nvSpPr>
          <p:cNvPr id="94" name="Rectangle 94"/>
          <p:cNvSpPr>
            <a:spLocks noChangeArrowheads="1"/>
          </p:cNvSpPr>
          <p:nvPr/>
        </p:nvSpPr>
        <p:spPr bwMode="auto">
          <a:xfrm>
            <a:off x="5029200" y="5786279"/>
            <a:ext cx="2574925" cy="368300"/>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sz="2800">
              <a:latin typeface="Arial"/>
              <a:cs typeface="Arial"/>
            </a:endParaRPr>
          </a:p>
        </p:txBody>
      </p:sp>
      <p:sp>
        <p:nvSpPr>
          <p:cNvPr id="95" name="Rectangle 95"/>
          <p:cNvSpPr>
            <a:spLocks noChangeArrowheads="1"/>
          </p:cNvSpPr>
          <p:nvPr/>
        </p:nvSpPr>
        <p:spPr bwMode="auto">
          <a:xfrm>
            <a:off x="1657597" y="1447800"/>
            <a:ext cx="2551112" cy="381000"/>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sz="2800">
              <a:latin typeface="Arial"/>
              <a:cs typeface="Arial"/>
            </a:endParaRPr>
          </a:p>
        </p:txBody>
      </p:sp>
      <p:sp>
        <p:nvSpPr>
          <p:cNvPr id="3" name="Rectangle 2"/>
          <p:cNvSpPr/>
          <p:nvPr/>
        </p:nvSpPr>
        <p:spPr>
          <a:xfrm>
            <a:off x="102807" y="748655"/>
            <a:ext cx="2288006" cy="461665"/>
          </a:xfrm>
          <a:prstGeom prst="rect">
            <a:avLst/>
          </a:prstGeom>
        </p:spPr>
        <p:txBody>
          <a:bodyPr wrap="none">
            <a:spAutoFit/>
          </a:bodyPr>
          <a:lstStyle/>
          <a:p>
            <a:r>
              <a:rPr lang="en-US" altLang="zh-CN" sz="2400" b="1" dirty="0">
                <a:solidFill>
                  <a:srgbClr val="0000FF"/>
                </a:solidFill>
                <a:latin typeface="Arial" charset="0"/>
                <a:ea typeface="SimSun" charset="0"/>
                <a:cs typeface="SimSun" charset="0"/>
              </a:rPr>
              <a:t>Logical </a:t>
            </a:r>
            <a:r>
              <a:rPr lang="en-US" altLang="zh-CN" sz="2400" b="1" dirty="0" smtClean="0">
                <a:solidFill>
                  <a:srgbClr val="0000FF"/>
                </a:solidFill>
                <a:latin typeface="Arial" charset="0"/>
                <a:ea typeface="SimSun" charset="0"/>
                <a:cs typeface="SimSun" charset="0"/>
              </a:rPr>
              <a:t>Shifts</a:t>
            </a:r>
            <a:r>
              <a:rPr lang="en-US" altLang="zh-CN" sz="2400" dirty="0" smtClean="0">
                <a:latin typeface="Arial" charset="0"/>
                <a:ea typeface="SimSun" charset="0"/>
                <a:cs typeface="SimSun" charset="0"/>
              </a:rPr>
              <a:t>:</a:t>
            </a:r>
            <a:endParaRPr lang="en-US" sz="2400" dirty="0"/>
          </a:p>
        </p:txBody>
      </p:sp>
      <p:cxnSp>
        <p:nvCxnSpPr>
          <p:cNvPr id="78849" name="Straight Arrow Connector 78848"/>
          <p:cNvCxnSpPr/>
          <p:nvPr/>
        </p:nvCxnSpPr>
        <p:spPr>
          <a:xfrm flipH="1">
            <a:off x="4208708" y="1621176"/>
            <a:ext cx="5334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1" name="Straight Arrow Connector 100"/>
          <p:cNvCxnSpPr>
            <a:endCxn id="59" idx="3"/>
          </p:cNvCxnSpPr>
          <p:nvPr/>
        </p:nvCxnSpPr>
        <p:spPr>
          <a:xfrm flipH="1">
            <a:off x="1184096" y="1600200"/>
            <a:ext cx="482402" cy="246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H="1">
            <a:off x="474908" y="1600200"/>
            <a:ext cx="482402" cy="246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04" name="Rectangle 50"/>
          <p:cNvSpPr>
            <a:spLocks noChangeArrowheads="1"/>
          </p:cNvSpPr>
          <p:nvPr/>
        </p:nvSpPr>
        <p:spPr bwMode="auto">
          <a:xfrm>
            <a:off x="8153400" y="4630579"/>
            <a:ext cx="230187" cy="381000"/>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sz="2800">
              <a:latin typeface="Arial"/>
              <a:cs typeface="Arial"/>
            </a:endParaRPr>
          </a:p>
        </p:txBody>
      </p:sp>
      <p:sp>
        <p:nvSpPr>
          <p:cNvPr id="105" name="Rectangle 59"/>
          <p:cNvSpPr>
            <a:spLocks noChangeArrowheads="1"/>
          </p:cNvSpPr>
          <p:nvPr/>
        </p:nvSpPr>
        <p:spPr bwMode="auto">
          <a:xfrm>
            <a:off x="8210207" y="4662329"/>
            <a:ext cx="14817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dirty="0">
                <a:solidFill>
                  <a:srgbClr val="000000"/>
                </a:solidFill>
                <a:latin typeface="Arial"/>
                <a:ea typeface="SimSun" charset="0"/>
                <a:cs typeface="Arial"/>
              </a:rPr>
              <a:t>C</a:t>
            </a:r>
            <a:endParaRPr lang="en-CA" altLang="zh-CN" sz="3600" dirty="0">
              <a:latin typeface="Arial"/>
              <a:ea typeface="SimSun" charset="0"/>
              <a:cs typeface="Arial"/>
            </a:endParaRPr>
          </a:p>
        </p:txBody>
      </p:sp>
      <p:sp>
        <p:nvSpPr>
          <p:cNvPr id="106" name="Rectangle 60"/>
          <p:cNvSpPr>
            <a:spLocks noChangeArrowheads="1"/>
          </p:cNvSpPr>
          <p:nvPr/>
        </p:nvSpPr>
        <p:spPr bwMode="auto">
          <a:xfrm>
            <a:off x="6132511" y="4689158"/>
            <a:ext cx="262291"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dirty="0" smtClean="0">
                <a:solidFill>
                  <a:srgbClr val="000000"/>
                </a:solidFill>
                <a:latin typeface="Arial"/>
                <a:ea typeface="SimSun" charset="0"/>
                <a:cs typeface="Arial"/>
              </a:rPr>
              <a:t>R3</a:t>
            </a:r>
            <a:endParaRPr lang="en-CA" altLang="zh-CN" sz="3600" dirty="0">
              <a:latin typeface="Arial"/>
              <a:ea typeface="SimSun" charset="0"/>
              <a:cs typeface="Arial"/>
            </a:endParaRPr>
          </a:p>
        </p:txBody>
      </p:sp>
      <p:sp>
        <p:nvSpPr>
          <p:cNvPr id="107" name="Rectangle 61"/>
          <p:cNvSpPr>
            <a:spLocks noChangeArrowheads="1"/>
          </p:cNvSpPr>
          <p:nvPr/>
        </p:nvSpPr>
        <p:spPr bwMode="auto">
          <a:xfrm>
            <a:off x="4267200" y="4612958"/>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dirty="0">
                <a:solidFill>
                  <a:srgbClr val="000000"/>
                </a:solidFill>
                <a:latin typeface="Arial"/>
                <a:ea typeface="SimSun" charset="0"/>
                <a:cs typeface="Arial"/>
              </a:rPr>
              <a:t>0</a:t>
            </a:r>
            <a:endParaRPr lang="en-CA" altLang="zh-CN" sz="3600" dirty="0">
              <a:latin typeface="Arial"/>
              <a:ea typeface="SimSun" charset="0"/>
              <a:cs typeface="Arial"/>
            </a:endParaRPr>
          </a:p>
        </p:txBody>
      </p:sp>
      <p:sp>
        <p:nvSpPr>
          <p:cNvPr id="108" name="Rectangle 95"/>
          <p:cNvSpPr>
            <a:spLocks noChangeArrowheads="1"/>
          </p:cNvSpPr>
          <p:nvPr/>
        </p:nvSpPr>
        <p:spPr bwMode="auto">
          <a:xfrm>
            <a:off x="5029200" y="4630579"/>
            <a:ext cx="2551112" cy="381000"/>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sz="2800">
              <a:latin typeface="Arial"/>
              <a:cs typeface="Arial"/>
            </a:endParaRPr>
          </a:p>
        </p:txBody>
      </p:sp>
      <p:cxnSp>
        <p:nvCxnSpPr>
          <p:cNvPr id="109" name="Straight Arrow Connector 108"/>
          <p:cNvCxnSpPr/>
          <p:nvPr/>
        </p:nvCxnSpPr>
        <p:spPr>
          <a:xfrm flipV="1">
            <a:off x="7578585" y="4796785"/>
            <a:ext cx="573089"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4481313" y="4782979"/>
            <a:ext cx="547887"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8418511" y="4782979"/>
            <a:ext cx="573089"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5226237" y="892059"/>
            <a:ext cx="3841563" cy="3293209"/>
          </a:xfrm>
          <a:prstGeom prst="rect">
            <a:avLst/>
          </a:prstGeom>
        </p:spPr>
        <p:txBody>
          <a:bodyPr wrap="square">
            <a:spAutoFit/>
          </a:bodyPr>
          <a:lstStyle/>
          <a:p>
            <a:r>
              <a:rPr lang="en-US" sz="1600" b="1" dirty="0">
                <a:solidFill>
                  <a:srgbClr val="FF0000"/>
                </a:solidFill>
              </a:rPr>
              <a:t>Logical Shift Left (LSL):</a:t>
            </a:r>
            <a:endParaRPr lang="en-US" sz="1600" dirty="0">
              <a:solidFill>
                <a:srgbClr val="FF0000"/>
              </a:solidFill>
            </a:endParaRPr>
          </a:p>
          <a:p>
            <a:pPr>
              <a:buFont typeface="Arial" panose="020B0604020202020204" pitchFamily="34" charset="0"/>
              <a:buChar char="•"/>
            </a:pPr>
            <a:r>
              <a:rPr lang="en-US" sz="1600" dirty="0">
                <a:solidFill>
                  <a:srgbClr val="FF0000"/>
                </a:solidFill>
              </a:rPr>
              <a:t>Think of pushing all the light bulbs to the </a:t>
            </a:r>
            <a:r>
              <a:rPr lang="en-US" sz="1600" b="1" dirty="0">
                <a:solidFill>
                  <a:srgbClr val="FF0000"/>
                </a:solidFill>
              </a:rPr>
              <a:t>left</a:t>
            </a:r>
            <a:r>
              <a:rPr lang="en-US" sz="1600" dirty="0">
                <a:solidFill>
                  <a:srgbClr val="FF0000"/>
                </a:solidFill>
              </a:rPr>
              <a:t>.</a:t>
            </a:r>
          </a:p>
          <a:p>
            <a:pPr>
              <a:buFont typeface="Arial" panose="020B0604020202020204" pitchFamily="34" charset="0"/>
              <a:buChar char="•"/>
            </a:pPr>
            <a:r>
              <a:rPr lang="en-US" sz="1600" dirty="0">
                <a:solidFill>
                  <a:srgbClr val="FF0000"/>
                </a:solidFill>
              </a:rPr>
              <a:t>The light bulb at the very left end falls off and disappears.</a:t>
            </a:r>
          </a:p>
          <a:p>
            <a:pPr>
              <a:buFont typeface="Arial" panose="020B0604020202020204" pitchFamily="34" charset="0"/>
              <a:buChar char="•"/>
            </a:pPr>
            <a:r>
              <a:rPr lang="en-US" sz="1600" dirty="0">
                <a:solidFill>
                  <a:srgbClr val="FF0000"/>
                </a:solidFill>
              </a:rPr>
              <a:t>A new, </a:t>
            </a:r>
            <a:r>
              <a:rPr lang="en-US" sz="1600" b="1" dirty="0">
                <a:solidFill>
                  <a:srgbClr val="FF0000"/>
                </a:solidFill>
              </a:rPr>
              <a:t>off</a:t>
            </a:r>
            <a:r>
              <a:rPr lang="en-US" sz="1600" dirty="0">
                <a:solidFill>
                  <a:srgbClr val="FF0000"/>
                </a:solidFill>
              </a:rPr>
              <a:t> light bulb (representing a '0') is added at the very right end</a:t>
            </a:r>
            <a:r>
              <a:rPr lang="en-US" sz="1600" dirty="0" smtClean="0">
                <a:solidFill>
                  <a:srgbClr val="FF0000"/>
                </a:solidFill>
              </a:rPr>
              <a:t>.</a:t>
            </a:r>
          </a:p>
          <a:p>
            <a:pPr algn="ctr"/>
            <a:r>
              <a:rPr lang="en-US" sz="1600" dirty="0"/>
              <a:t>Before: 0 0 1 1 1 0 ... 0 1 1 </a:t>
            </a:r>
            <a:endParaRPr lang="en-US" sz="1600" dirty="0" smtClean="0"/>
          </a:p>
          <a:p>
            <a:pPr algn="ctr"/>
            <a:r>
              <a:rPr lang="en-US" sz="1600" dirty="0" smtClean="0"/>
              <a:t>After</a:t>
            </a:r>
            <a:r>
              <a:rPr lang="en-US" sz="1600" dirty="0"/>
              <a:t>: 1 1 1 0 ... 0 1 1 0 </a:t>
            </a:r>
            <a:r>
              <a:rPr lang="en-US" sz="1600" dirty="0" smtClean="0"/>
              <a:t>0</a:t>
            </a:r>
            <a:endParaRPr lang="en-US" sz="1600" dirty="0" smtClean="0">
              <a:solidFill>
                <a:srgbClr val="FF0000"/>
              </a:solidFill>
            </a:endParaRPr>
          </a:p>
          <a:p>
            <a:r>
              <a:rPr lang="en-US" sz="1600" dirty="0">
                <a:solidFill>
                  <a:srgbClr val="FF0000"/>
                </a:solidFill>
              </a:rPr>
              <a:t>Notice how the '0' at the beginning and the next '0' have fallen off (the last one might go into a special 'carry' indicator). Two new '0's are added at the end.</a:t>
            </a:r>
          </a:p>
        </p:txBody>
      </p:sp>
      <p:sp>
        <p:nvSpPr>
          <p:cNvPr id="92" name="Rectangle 91"/>
          <p:cNvSpPr/>
          <p:nvPr/>
        </p:nvSpPr>
        <p:spPr>
          <a:xfrm>
            <a:off x="369281" y="3552825"/>
            <a:ext cx="3841563" cy="3293209"/>
          </a:xfrm>
          <a:prstGeom prst="rect">
            <a:avLst/>
          </a:prstGeom>
        </p:spPr>
        <p:txBody>
          <a:bodyPr wrap="square">
            <a:spAutoFit/>
          </a:bodyPr>
          <a:lstStyle/>
          <a:p>
            <a:r>
              <a:rPr lang="en-US" sz="1600" b="1" dirty="0">
                <a:solidFill>
                  <a:srgbClr val="0000FF"/>
                </a:solidFill>
              </a:rPr>
              <a:t>Logical Shift Right (LSR):</a:t>
            </a:r>
            <a:endParaRPr lang="en-US" sz="1600" dirty="0">
              <a:solidFill>
                <a:srgbClr val="0000FF"/>
              </a:solidFill>
            </a:endParaRPr>
          </a:p>
          <a:p>
            <a:r>
              <a:rPr lang="en-US" sz="1600" dirty="0">
                <a:solidFill>
                  <a:srgbClr val="0000FF"/>
                </a:solidFill>
              </a:rPr>
              <a:t>Think of pushing all the light bulbs to the </a:t>
            </a:r>
            <a:r>
              <a:rPr lang="en-US" sz="1600" b="1" dirty="0">
                <a:solidFill>
                  <a:srgbClr val="0000FF"/>
                </a:solidFill>
              </a:rPr>
              <a:t>right</a:t>
            </a:r>
            <a:r>
              <a:rPr lang="en-US" sz="1600" dirty="0">
                <a:solidFill>
                  <a:srgbClr val="0000FF"/>
                </a:solidFill>
              </a:rPr>
              <a:t>.</a:t>
            </a:r>
          </a:p>
          <a:p>
            <a:r>
              <a:rPr lang="en-US" sz="1600" dirty="0">
                <a:solidFill>
                  <a:srgbClr val="0000FF"/>
                </a:solidFill>
              </a:rPr>
              <a:t>The light bulb at the very right end falls off and disappears.</a:t>
            </a:r>
          </a:p>
          <a:p>
            <a:r>
              <a:rPr lang="en-US" sz="1600" dirty="0">
                <a:solidFill>
                  <a:srgbClr val="0000FF"/>
                </a:solidFill>
              </a:rPr>
              <a:t>A new, </a:t>
            </a:r>
            <a:r>
              <a:rPr lang="en-US" sz="1600" b="1" dirty="0">
                <a:solidFill>
                  <a:srgbClr val="0000FF"/>
                </a:solidFill>
              </a:rPr>
              <a:t>off</a:t>
            </a:r>
            <a:r>
              <a:rPr lang="en-US" sz="1600" dirty="0">
                <a:solidFill>
                  <a:srgbClr val="0000FF"/>
                </a:solidFill>
              </a:rPr>
              <a:t> light bulb (representing a '0') is added at the very left end</a:t>
            </a:r>
            <a:r>
              <a:rPr lang="en-US" sz="1600" dirty="0" smtClean="0">
                <a:solidFill>
                  <a:srgbClr val="0000FF"/>
                </a:solidFill>
              </a:rPr>
              <a:t>.</a:t>
            </a:r>
          </a:p>
          <a:p>
            <a:pPr algn="ctr"/>
            <a:r>
              <a:rPr lang="en-US" sz="1600" dirty="0"/>
              <a:t>Before: 0 1 1 1 0 ... 0 1 1 0 </a:t>
            </a:r>
            <a:endParaRPr lang="en-US" sz="1600" dirty="0" smtClean="0"/>
          </a:p>
          <a:p>
            <a:pPr algn="ctr"/>
            <a:r>
              <a:rPr lang="en-US" sz="1600" dirty="0" smtClean="0"/>
              <a:t>After</a:t>
            </a:r>
            <a:r>
              <a:rPr lang="en-US" sz="1600" dirty="0"/>
              <a:t>: 0 0 0 1 1 1 0 ... 0 </a:t>
            </a:r>
            <a:r>
              <a:rPr lang="en-US" sz="1600" dirty="0" smtClean="0"/>
              <a:t>1</a:t>
            </a:r>
          </a:p>
          <a:p>
            <a:r>
              <a:rPr lang="en-US" sz="1600" dirty="0">
                <a:solidFill>
                  <a:srgbClr val="0000FF"/>
                </a:solidFill>
              </a:rPr>
              <a:t>Notice how the '1' at the end and the '0' before it have fallen off (the last one might go into the 'carry' indicator). Two new '0's are added at the beginning.</a:t>
            </a:r>
          </a:p>
        </p:txBody>
      </p:sp>
    </p:spTree>
    <p:extLst>
      <p:ext uri="{BB962C8B-B14F-4D97-AF65-F5344CB8AC3E}">
        <p14:creationId xmlns:p14="http://schemas.microsoft.com/office/powerpoint/2010/main" val="38884184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GB"/>
              <a:t>Shift and Rotate Operations</a:t>
            </a:r>
          </a:p>
        </p:txBody>
      </p:sp>
      <p:sp>
        <p:nvSpPr>
          <p:cNvPr id="7" name="Rectangle 7"/>
          <p:cNvSpPr>
            <a:spLocks noChangeArrowheads="1"/>
          </p:cNvSpPr>
          <p:nvPr/>
        </p:nvSpPr>
        <p:spPr bwMode="auto">
          <a:xfrm>
            <a:off x="3883025" y="3714313"/>
            <a:ext cx="231775" cy="368300"/>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sz="2800">
              <a:latin typeface="Arial"/>
              <a:cs typeface="Arial"/>
            </a:endParaRPr>
          </a:p>
        </p:txBody>
      </p:sp>
      <p:sp>
        <p:nvSpPr>
          <p:cNvPr id="8" name="Rectangle 8"/>
          <p:cNvSpPr>
            <a:spLocks noChangeArrowheads="1"/>
          </p:cNvSpPr>
          <p:nvPr/>
        </p:nvSpPr>
        <p:spPr bwMode="auto">
          <a:xfrm>
            <a:off x="3883025" y="3238063"/>
            <a:ext cx="231775" cy="311150"/>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sz="2800">
              <a:latin typeface="Arial"/>
              <a:cs typeface="Arial"/>
            </a:endParaRPr>
          </a:p>
        </p:txBody>
      </p:sp>
      <p:sp>
        <p:nvSpPr>
          <p:cNvPr id="18" name="Rectangle 18"/>
          <p:cNvSpPr>
            <a:spLocks noChangeArrowheads="1"/>
          </p:cNvSpPr>
          <p:nvPr/>
        </p:nvSpPr>
        <p:spPr bwMode="auto">
          <a:xfrm>
            <a:off x="228600" y="3269813"/>
            <a:ext cx="638797"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before:</a:t>
            </a:r>
            <a:endParaRPr lang="en-CA" altLang="zh-CN" sz="3600">
              <a:latin typeface="Arial"/>
              <a:ea typeface="SimSun" charset="0"/>
              <a:cs typeface="Arial"/>
            </a:endParaRPr>
          </a:p>
        </p:txBody>
      </p:sp>
      <p:sp>
        <p:nvSpPr>
          <p:cNvPr id="19" name="Rectangle 19"/>
          <p:cNvSpPr>
            <a:spLocks noChangeArrowheads="1"/>
          </p:cNvSpPr>
          <p:nvPr/>
        </p:nvSpPr>
        <p:spPr bwMode="auto">
          <a:xfrm>
            <a:off x="323850" y="3730188"/>
            <a:ext cx="46757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after:</a:t>
            </a:r>
            <a:endParaRPr lang="en-CA" altLang="zh-CN" sz="3600">
              <a:latin typeface="Arial"/>
              <a:ea typeface="SimSun" charset="0"/>
              <a:cs typeface="Arial"/>
            </a:endParaRPr>
          </a:p>
        </p:txBody>
      </p:sp>
      <p:sp>
        <p:nvSpPr>
          <p:cNvPr id="20" name="Rectangle 20"/>
          <p:cNvSpPr>
            <a:spLocks noChangeArrowheads="1"/>
          </p:cNvSpPr>
          <p:nvPr/>
        </p:nvSpPr>
        <p:spPr bwMode="auto">
          <a:xfrm>
            <a:off x="3978275" y="3269813"/>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dirty="0">
                <a:solidFill>
                  <a:srgbClr val="000000"/>
                </a:solidFill>
                <a:latin typeface="Arial"/>
                <a:ea typeface="SimSun" charset="0"/>
                <a:cs typeface="Arial"/>
              </a:rPr>
              <a:t>0</a:t>
            </a:r>
            <a:endParaRPr lang="en-CA" altLang="zh-CN" sz="3600" dirty="0">
              <a:latin typeface="Arial"/>
              <a:ea typeface="SimSun" charset="0"/>
              <a:cs typeface="Arial"/>
            </a:endParaRPr>
          </a:p>
        </p:txBody>
      </p:sp>
      <p:sp>
        <p:nvSpPr>
          <p:cNvPr id="21" name="Rectangle 21"/>
          <p:cNvSpPr>
            <a:spLocks noChangeArrowheads="1"/>
          </p:cNvSpPr>
          <p:nvPr/>
        </p:nvSpPr>
        <p:spPr bwMode="auto">
          <a:xfrm>
            <a:off x="3978275" y="3730188"/>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dirty="0">
                <a:solidFill>
                  <a:srgbClr val="000000"/>
                </a:solidFill>
                <a:latin typeface="Arial"/>
                <a:ea typeface="SimSun" charset="0"/>
                <a:cs typeface="Arial"/>
              </a:rPr>
              <a:t>1</a:t>
            </a:r>
            <a:endParaRPr lang="en-CA" altLang="zh-CN" sz="3600" dirty="0">
              <a:latin typeface="Arial"/>
              <a:ea typeface="SimSun" charset="0"/>
              <a:cs typeface="Arial"/>
            </a:endParaRPr>
          </a:p>
        </p:txBody>
      </p:sp>
      <p:sp>
        <p:nvSpPr>
          <p:cNvPr id="41" name="Rectangle 41"/>
          <p:cNvSpPr>
            <a:spLocks noChangeArrowheads="1"/>
          </p:cNvSpPr>
          <p:nvPr/>
        </p:nvSpPr>
        <p:spPr bwMode="auto">
          <a:xfrm>
            <a:off x="784225" y="4158813"/>
            <a:ext cx="20980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dirty="0" smtClean="0">
                <a:solidFill>
                  <a:srgbClr val="000000"/>
                </a:solidFill>
                <a:latin typeface="Arial"/>
                <a:ea typeface="SimSun" charset="0"/>
                <a:cs typeface="Arial"/>
              </a:rPr>
              <a:t>(a) Arithmetic </a:t>
            </a:r>
            <a:r>
              <a:rPr lang="en-CA" altLang="zh-CN" sz="1600" dirty="0">
                <a:solidFill>
                  <a:srgbClr val="000000"/>
                </a:solidFill>
                <a:latin typeface="Arial"/>
                <a:ea typeface="SimSun" charset="0"/>
                <a:cs typeface="Arial"/>
              </a:rPr>
              <a:t>shift </a:t>
            </a:r>
            <a:r>
              <a:rPr lang="en-CA" altLang="zh-CN" sz="1600" dirty="0" smtClean="0">
                <a:solidFill>
                  <a:srgbClr val="000000"/>
                </a:solidFill>
                <a:latin typeface="Arial"/>
                <a:ea typeface="SimSun" charset="0"/>
                <a:cs typeface="Arial"/>
              </a:rPr>
              <a:t>right</a:t>
            </a:r>
            <a:endParaRPr lang="en-CA" altLang="zh-CN" sz="3600" dirty="0">
              <a:latin typeface="Arial"/>
              <a:ea typeface="SimSun" charset="0"/>
              <a:cs typeface="Arial"/>
            </a:endParaRPr>
          </a:p>
        </p:txBody>
      </p:sp>
      <p:sp>
        <p:nvSpPr>
          <p:cNvPr id="43" name="Rectangle 43"/>
          <p:cNvSpPr>
            <a:spLocks noChangeArrowheads="1"/>
          </p:cNvSpPr>
          <p:nvPr/>
        </p:nvSpPr>
        <p:spPr bwMode="auto">
          <a:xfrm>
            <a:off x="3008312" y="4158813"/>
            <a:ext cx="10834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dirty="0" smtClean="0">
                <a:solidFill>
                  <a:srgbClr val="000000"/>
                </a:solidFill>
                <a:latin typeface="Arial"/>
                <a:ea typeface="SimSun" charset="0"/>
                <a:cs typeface="Arial"/>
              </a:rPr>
              <a:t>ASR  R3,#2</a:t>
            </a:r>
            <a:endParaRPr lang="en-CA" altLang="zh-CN" sz="3600" dirty="0">
              <a:latin typeface="Arial"/>
              <a:ea typeface="SimSun" charset="0"/>
              <a:cs typeface="Arial"/>
            </a:endParaRPr>
          </a:p>
        </p:txBody>
      </p:sp>
      <p:sp>
        <p:nvSpPr>
          <p:cNvPr id="93" name="Rectangle 93"/>
          <p:cNvSpPr>
            <a:spLocks noChangeArrowheads="1"/>
          </p:cNvSpPr>
          <p:nvPr/>
        </p:nvSpPr>
        <p:spPr bwMode="auto">
          <a:xfrm>
            <a:off x="990600" y="3238063"/>
            <a:ext cx="2574925" cy="311150"/>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sz="2800">
              <a:latin typeface="Arial"/>
              <a:cs typeface="Arial"/>
            </a:endParaRPr>
          </a:p>
        </p:txBody>
      </p:sp>
      <p:sp>
        <p:nvSpPr>
          <p:cNvPr id="94" name="Rectangle 94"/>
          <p:cNvSpPr>
            <a:spLocks noChangeArrowheads="1"/>
          </p:cNvSpPr>
          <p:nvPr/>
        </p:nvSpPr>
        <p:spPr bwMode="auto">
          <a:xfrm>
            <a:off x="990600" y="3714313"/>
            <a:ext cx="2574925" cy="368300"/>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sz="2800">
              <a:latin typeface="Arial"/>
              <a:cs typeface="Arial"/>
            </a:endParaRPr>
          </a:p>
        </p:txBody>
      </p:sp>
      <p:sp>
        <p:nvSpPr>
          <p:cNvPr id="2" name="Rectangle 1"/>
          <p:cNvSpPr/>
          <p:nvPr/>
        </p:nvSpPr>
        <p:spPr>
          <a:xfrm>
            <a:off x="457200" y="1524000"/>
            <a:ext cx="8382000" cy="348813"/>
          </a:xfrm>
          <a:prstGeom prst="rect">
            <a:avLst/>
          </a:prstGeom>
        </p:spPr>
        <p:txBody>
          <a:bodyPr wrap="square">
            <a:spAutoFit/>
          </a:bodyPr>
          <a:lstStyle/>
          <a:p>
            <a:pPr>
              <a:lnSpc>
                <a:spcPct val="80000"/>
              </a:lnSpc>
            </a:pPr>
            <a:r>
              <a:rPr lang="en-US" altLang="zh-CN" sz="2000" dirty="0" smtClean="0">
                <a:latin typeface="Arial" charset="0"/>
                <a:ea typeface="SimSun" charset="0"/>
                <a:cs typeface="SimSun" charset="0"/>
              </a:rPr>
              <a:t>Arithmetic Shift Right (ASR)</a:t>
            </a:r>
            <a:endParaRPr lang="en-US" altLang="zh-CN" sz="2000" dirty="0">
              <a:latin typeface="Arial" charset="0"/>
              <a:ea typeface="SimSun" charset="0"/>
              <a:cs typeface="SimSun" charset="0"/>
            </a:endParaRPr>
          </a:p>
        </p:txBody>
      </p:sp>
      <p:sp>
        <p:nvSpPr>
          <p:cNvPr id="3" name="Rectangle 2"/>
          <p:cNvSpPr/>
          <p:nvPr/>
        </p:nvSpPr>
        <p:spPr>
          <a:xfrm>
            <a:off x="457200" y="1066800"/>
            <a:ext cx="2732689" cy="461665"/>
          </a:xfrm>
          <a:prstGeom prst="rect">
            <a:avLst/>
          </a:prstGeom>
        </p:spPr>
        <p:txBody>
          <a:bodyPr wrap="none">
            <a:spAutoFit/>
          </a:bodyPr>
          <a:lstStyle/>
          <a:p>
            <a:r>
              <a:rPr lang="en-US" altLang="zh-CN" sz="2400" b="1" dirty="0" smtClean="0">
                <a:solidFill>
                  <a:srgbClr val="0000FF"/>
                </a:solidFill>
                <a:latin typeface="Arial" charset="0"/>
                <a:ea typeface="SimSun" charset="0"/>
                <a:cs typeface="SimSun" charset="0"/>
              </a:rPr>
              <a:t>Arithmetic Shifts</a:t>
            </a:r>
            <a:r>
              <a:rPr lang="en-US" altLang="zh-CN" sz="2400" dirty="0" smtClean="0">
                <a:latin typeface="Arial" charset="0"/>
                <a:ea typeface="SimSun" charset="0"/>
                <a:cs typeface="SimSun" charset="0"/>
              </a:rPr>
              <a:t>:</a:t>
            </a:r>
            <a:endParaRPr lang="en-US" sz="2400" dirty="0"/>
          </a:p>
        </p:txBody>
      </p:sp>
      <p:sp>
        <p:nvSpPr>
          <p:cNvPr id="104" name="Rectangle 50"/>
          <p:cNvSpPr>
            <a:spLocks noChangeArrowheads="1"/>
          </p:cNvSpPr>
          <p:nvPr/>
        </p:nvSpPr>
        <p:spPr bwMode="auto">
          <a:xfrm>
            <a:off x="4114800" y="2558613"/>
            <a:ext cx="230187" cy="381000"/>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sz="2800">
              <a:latin typeface="Arial"/>
              <a:cs typeface="Arial"/>
            </a:endParaRPr>
          </a:p>
        </p:txBody>
      </p:sp>
      <p:sp>
        <p:nvSpPr>
          <p:cNvPr id="105" name="Rectangle 59"/>
          <p:cNvSpPr>
            <a:spLocks noChangeArrowheads="1"/>
          </p:cNvSpPr>
          <p:nvPr/>
        </p:nvSpPr>
        <p:spPr bwMode="auto">
          <a:xfrm>
            <a:off x="4171607" y="2590363"/>
            <a:ext cx="14817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dirty="0">
                <a:solidFill>
                  <a:srgbClr val="000000"/>
                </a:solidFill>
                <a:latin typeface="Arial"/>
                <a:ea typeface="SimSun" charset="0"/>
                <a:cs typeface="Arial"/>
              </a:rPr>
              <a:t>C</a:t>
            </a:r>
            <a:endParaRPr lang="en-CA" altLang="zh-CN" sz="3600" dirty="0">
              <a:latin typeface="Arial"/>
              <a:ea typeface="SimSun" charset="0"/>
              <a:cs typeface="Arial"/>
            </a:endParaRPr>
          </a:p>
        </p:txBody>
      </p:sp>
      <p:sp>
        <p:nvSpPr>
          <p:cNvPr id="106" name="Rectangle 60"/>
          <p:cNvSpPr>
            <a:spLocks noChangeArrowheads="1"/>
          </p:cNvSpPr>
          <p:nvPr/>
        </p:nvSpPr>
        <p:spPr bwMode="auto">
          <a:xfrm>
            <a:off x="2093911" y="2617192"/>
            <a:ext cx="262291"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dirty="0" smtClean="0">
                <a:solidFill>
                  <a:srgbClr val="000000"/>
                </a:solidFill>
                <a:latin typeface="Arial"/>
                <a:ea typeface="SimSun" charset="0"/>
                <a:cs typeface="Arial"/>
              </a:rPr>
              <a:t>R3</a:t>
            </a:r>
            <a:endParaRPr lang="en-CA" altLang="zh-CN" sz="3600" dirty="0">
              <a:latin typeface="Arial"/>
              <a:ea typeface="SimSun" charset="0"/>
              <a:cs typeface="Arial"/>
            </a:endParaRPr>
          </a:p>
        </p:txBody>
      </p:sp>
      <p:sp>
        <p:nvSpPr>
          <p:cNvPr id="108" name="Rectangle 95"/>
          <p:cNvSpPr>
            <a:spLocks noChangeArrowheads="1"/>
          </p:cNvSpPr>
          <p:nvPr/>
        </p:nvSpPr>
        <p:spPr bwMode="auto">
          <a:xfrm>
            <a:off x="990600" y="2558613"/>
            <a:ext cx="2551112" cy="381000"/>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sz="2800">
              <a:latin typeface="Arial"/>
              <a:cs typeface="Arial"/>
            </a:endParaRPr>
          </a:p>
        </p:txBody>
      </p:sp>
      <p:cxnSp>
        <p:nvCxnSpPr>
          <p:cNvPr id="109" name="Straight Arrow Connector 108"/>
          <p:cNvCxnSpPr/>
          <p:nvPr/>
        </p:nvCxnSpPr>
        <p:spPr>
          <a:xfrm flipV="1">
            <a:off x="3539985" y="2724819"/>
            <a:ext cx="573089"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4379911" y="2711013"/>
            <a:ext cx="573089"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92" name="Rectangle 18"/>
          <p:cNvSpPr>
            <a:spLocks noChangeArrowheads="1"/>
          </p:cNvSpPr>
          <p:nvPr/>
        </p:nvSpPr>
        <p:spPr bwMode="auto">
          <a:xfrm>
            <a:off x="1060450" y="3263463"/>
            <a:ext cx="12837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dirty="0">
                <a:solidFill>
                  <a:srgbClr val="000000"/>
                </a:solidFill>
                <a:latin typeface="Arial"/>
                <a:ea typeface="SimSun" charset="0"/>
                <a:cs typeface="Arial"/>
              </a:rPr>
              <a:t>1</a:t>
            </a:r>
            <a:endParaRPr lang="en-CA" altLang="zh-CN" sz="4000" dirty="0">
              <a:latin typeface="Arial"/>
              <a:ea typeface="SimSun" charset="0"/>
              <a:cs typeface="Arial"/>
            </a:endParaRPr>
          </a:p>
        </p:txBody>
      </p:sp>
      <p:sp>
        <p:nvSpPr>
          <p:cNvPr id="96" name="Rectangle 19"/>
          <p:cNvSpPr>
            <a:spLocks noChangeArrowheads="1"/>
          </p:cNvSpPr>
          <p:nvPr/>
        </p:nvSpPr>
        <p:spPr bwMode="auto">
          <a:xfrm>
            <a:off x="1981200" y="3263463"/>
            <a:ext cx="12837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a:solidFill>
                  <a:srgbClr val="000000"/>
                </a:solidFill>
                <a:latin typeface="Arial"/>
                <a:ea typeface="SimSun" charset="0"/>
                <a:cs typeface="Arial"/>
              </a:rPr>
              <a:t>1</a:t>
            </a:r>
            <a:endParaRPr lang="en-CA" altLang="zh-CN" sz="4000">
              <a:latin typeface="Arial"/>
              <a:ea typeface="SimSun" charset="0"/>
              <a:cs typeface="Arial"/>
            </a:endParaRPr>
          </a:p>
        </p:txBody>
      </p:sp>
      <p:sp>
        <p:nvSpPr>
          <p:cNvPr id="97" name="Rectangle 20"/>
          <p:cNvSpPr>
            <a:spLocks noChangeArrowheads="1"/>
          </p:cNvSpPr>
          <p:nvPr/>
        </p:nvSpPr>
        <p:spPr bwMode="auto">
          <a:xfrm>
            <a:off x="2901950" y="3263463"/>
            <a:ext cx="12837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a:solidFill>
                  <a:srgbClr val="000000"/>
                </a:solidFill>
                <a:latin typeface="Arial"/>
                <a:ea typeface="SimSun" charset="0"/>
                <a:cs typeface="Arial"/>
              </a:rPr>
              <a:t>0</a:t>
            </a:r>
            <a:endParaRPr lang="en-CA" altLang="zh-CN" sz="4000">
              <a:latin typeface="Arial"/>
              <a:ea typeface="SimSun" charset="0"/>
              <a:cs typeface="Arial"/>
            </a:endParaRPr>
          </a:p>
        </p:txBody>
      </p:sp>
      <p:sp>
        <p:nvSpPr>
          <p:cNvPr id="98" name="Rectangle 21"/>
          <p:cNvSpPr>
            <a:spLocks noChangeArrowheads="1"/>
          </p:cNvSpPr>
          <p:nvPr/>
        </p:nvSpPr>
        <p:spPr bwMode="auto">
          <a:xfrm>
            <a:off x="1298575" y="3263463"/>
            <a:ext cx="12837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dirty="0">
                <a:solidFill>
                  <a:srgbClr val="000000"/>
                </a:solidFill>
                <a:latin typeface="Arial"/>
                <a:ea typeface="SimSun" charset="0"/>
                <a:cs typeface="Arial"/>
              </a:rPr>
              <a:t>0</a:t>
            </a:r>
            <a:endParaRPr lang="en-CA" altLang="zh-CN" sz="4000" dirty="0">
              <a:latin typeface="Arial"/>
              <a:ea typeface="SimSun" charset="0"/>
              <a:cs typeface="Arial"/>
            </a:endParaRPr>
          </a:p>
        </p:txBody>
      </p:sp>
      <p:sp>
        <p:nvSpPr>
          <p:cNvPr id="99" name="Rectangle 22"/>
          <p:cNvSpPr>
            <a:spLocks noChangeArrowheads="1"/>
          </p:cNvSpPr>
          <p:nvPr/>
        </p:nvSpPr>
        <p:spPr bwMode="auto">
          <a:xfrm>
            <a:off x="1520825" y="3263463"/>
            <a:ext cx="12837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a:solidFill>
                  <a:srgbClr val="000000"/>
                </a:solidFill>
                <a:latin typeface="Arial"/>
                <a:ea typeface="SimSun" charset="0"/>
                <a:cs typeface="Arial"/>
              </a:rPr>
              <a:t>0</a:t>
            </a:r>
            <a:endParaRPr lang="en-CA" altLang="zh-CN" sz="4000">
              <a:latin typeface="Arial"/>
              <a:ea typeface="SimSun" charset="0"/>
              <a:cs typeface="Arial"/>
            </a:endParaRPr>
          </a:p>
        </p:txBody>
      </p:sp>
      <p:sp>
        <p:nvSpPr>
          <p:cNvPr id="100" name="Rectangle 23"/>
          <p:cNvSpPr>
            <a:spLocks noChangeArrowheads="1"/>
          </p:cNvSpPr>
          <p:nvPr/>
        </p:nvSpPr>
        <p:spPr bwMode="auto">
          <a:xfrm>
            <a:off x="1758950" y="3263463"/>
            <a:ext cx="12837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a:solidFill>
                  <a:srgbClr val="000000"/>
                </a:solidFill>
                <a:latin typeface="Arial"/>
                <a:ea typeface="SimSun" charset="0"/>
                <a:cs typeface="Arial"/>
              </a:rPr>
              <a:t>1</a:t>
            </a:r>
            <a:endParaRPr lang="en-CA" altLang="zh-CN" sz="4000">
              <a:latin typeface="Arial"/>
              <a:ea typeface="SimSun" charset="0"/>
              <a:cs typeface="Arial"/>
            </a:endParaRPr>
          </a:p>
        </p:txBody>
      </p:sp>
      <p:sp>
        <p:nvSpPr>
          <p:cNvPr id="102" name="Rectangle 24"/>
          <p:cNvSpPr>
            <a:spLocks noChangeArrowheads="1"/>
          </p:cNvSpPr>
          <p:nvPr/>
        </p:nvSpPr>
        <p:spPr bwMode="auto">
          <a:xfrm>
            <a:off x="2219325" y="3168213"/>
            <a:ext cx="8551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2400">
                <a:solidFill>
                  <a:srgbClr val="000000"/>
                </a:solidFill>
                <a:latin typeface="Arial"/>
                <a:ea typeface="SimSun" charset="0"/>
                <a:cs typeface="Arial"/>
              </a:rPr>
              <a:t>.</a:t>
            </a:r>
            <a:endParaRPr lang="en-CA" altLang="zh-CN" sz="4000">
              <a:latin typeface="Arial"/>
              <a:ea typeface="SimSun" charset="0"/>
              <a:cs typeface="Arial"/>
            </a:endParaRPr>
          </a:p>
        </p:txBody>
      </p:sp>
      <p:sp>
        <p:nvSpPr>
          <p:cNvPr id="110" name="Rectangle 25"/>
          <p:cNvSpPr>
            <a:spLocks noChangeArrowheads="1"/>
          </p:cNvSpPr>
          <p:nvPr/>
        </p:nvSpPr>
        <p:spPr bwMode="auto">
          <a:xfrm>
            <a:off x="2457450" y="3168213"/>
            <a:ext cx="8551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2400">
                <a:solidFill>
                  <a:srgbClr val="000000"/>
                </a:solidFill>
                <a:latin typeface="Arial"/>
                <a:ea typeface="SimSun" charset="0"/>
                <a:cs typeface="Arial"/>
              </a:rPr>
              <a:t>.</a:t>
            </a:r>
            <a:endParaRPr lang="en-CA" altLang="zh-CN" sz="4000">
              <a:latin typeface="Arial"/>
              <a:ea typeface="SimSun" charset="0"/>
              <a:cs typeface="Arial"/>
            </a:endParaRPr>
          </a:p>
        </p:txBody>
      </p:sp>
      <p:sp>
        <p:nvSpPr>
          <p:cNvPr id="112" name="Rectangle 26"/>
          <p:cNvSpPr>
            <a:spLocks noChangeArrowheads="1"/>
          </p:cNvSpPr>
          <p:nvPr/>
        </p:nvSpPr>
        <p:spPr bwMode="auto">
          <a:xfrm>
            <a:off x="2679700" y="3168213"/>
            <a:ext cx="8551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2400">
                <a:solidFill>
                  <a:srgbClr val="000000"/>
                </a:solidFill>
                <a:latin typeface="Arial"/>
                <a:ea typeface="SimSun" charset="0"/>
                <a:cs typeface="Arial"/>
              </a:rPr>
              <a:t>.</a:t>
            </a:r>
            <a:endParaRPr lang="en-CA" altLang="zh-CN" sz="4000">
              <a:latin typeface="Arial"/>
              <a:ea typeface="SimSun" charset="0"/>
              <a:cs typeface="Arial"/>
            </a:endParaRPr>
          </a:p>
        </p:txBody>
      </p:sp>
      <p:sp>
        <p:nvSpPr>
          <p:cNvPr id="113" name="Rectangle 27"/>
          <p:cNvSpPr>
            <a:spLocks noChangeArrowheads="1"/>
          </p:cNvSpPr>
          <p:nvPr/>
        </p:nvSpPr>
        <p:spPr bwMode="auto">
          <a:xfrm>
            <a:off x="3362325" y="3263463"/>
            <a:ext cx="12837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a:solidFill>
                  <a:srgbClr val="000000"/>
                </a:solidFill>
                <a:latin typeface="Arial"/>
                <a:ea typeface="SimSun" charset="0"/>
                <a:cs typeface="Arial"/>
              </a:rPr>
              <a:t>0</a:t>
            </a:r>
            <a:endParaRPr lang="en-CA" altLang="zh-CN" sz="4000">
              <a:latin typeface="Arial"/>
              <a:ea typeface="SimSun" charset="0"/>
              <a:cs typeface="Arial"/>
            </a:endParaRPr>
          </a:p>
        </p:txBody>
      </p:sp>
      <p:sp>
        <p:nvSpPr>
          <p:cNvPr id="114" name="Rectangle 28"/>
          <p:cNvSpPr>
            <a:spLocks noChangeArrowheads="1"/>
          </p:cNvSpPr>
          <p:nvPr/>
        </p:nvSpPr>
        <p:spPr bwMode="auto">
          <a:xfrm>
            <a:off x="3124200" y="3263463"/>
            <a:ext cx="12837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a:solidFill>
                  <a:srgbClr val="000000"/>
                </a:solidFill>
                <a:latin typeface="Arial"/>
                <a:ea typeface="SimSun" charset="0"/>
                <a:cs typeface="Arial"/>
              </a:rPr>
              <a:t>1</a:t>
            </a:r>
            <a:endParaRPr lang="en-CA" altLang="zh-CN" sz="4000">
              <a:latin typeface="Arial"/>
              <a:ea typeface="SimSun" charset="0"/>
              <a:cs typeface="Arial"/>
            </a:endParaRPr>
          </a:p>
        </p:txBody>
      </p:sp>
      <p:sp>
        <p:nvSpPr>
          <p:cNvPr id="116" name="Rectangle 29"/>
          <p:cNvSpPr>
            <a:spLocks noChangeArrowheads="1"/>
          </p:cNvSpPr>
          <p:nvPr/>
        </p:nvSpPr>
        <p:spPr bwMode="auto">
          <a:xfrm>
            <a:off x="1060450" y="3723838"/>
            <a:ext cx="12837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a:solidFill>
                  <a:srgbClr val="000000"/>
                </a:solidFill>
                <a:latin typeface="Arial"/>
                <a:ea typeface="SimSun" charset="0"/>
                <a:cs typeface="Arial"/>
              </a:rPr>
              <a:t>1</a:t>
            </a:r>
            <a:endParaRPr lang="en-CA" altLang="zh-CN" sz="4000">
              <a:latin typeface="Arial"/>
              <a:ea typeface="SimSun" charset="0"/>
              <a:cs typeface="Arial"/>
            </a:endParaRPr>
          </a:p>
        </p:txBody>
      </p:sp>
      <p:sp>
        <p:nvSpPr>
          <p:cNvPr id="117" name="Rectangle 30"/>
          <p:cNvSpPr>
            <a:spLocks noChangeArrowheads="1"/>
          </p:cNvSpPr>
          <p:nvPr/>
        </p:nvSpPr>
        <p:spPr bwMode="auto">
          <a:xfrm>
            <a:off x="1520825" y="3723838"/>
            <a:ext cx="12837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a:solidFill>
                  <a:srgbClr val="000000"/>
                </a:solidFill>
                <a:latin typeface="Arial"/>
                <a:ea typeface="SimSun" charset="0"/>
                <a:cs typeface="Arial"/>
              </a:rPr>
              <a:t>1</a:t>
            </a:r>
            <a:endParaRPr lang="en-CA" altLang="zh-CN" sz="4000">
              <a:latin typeface="Arial"/>
              <a:ea typeface="SimSun" charset="0"/>
              <a:cs typeface="Arial"/>
            </a:endParaRPr>
          </a:p>
        </p:txBody>
      </p:sp>
      <p:sp>
        <p:nvSpPr>
          <p:cNvPr id="118" name="Rectangle 31"/>
          <p:cNvSpPr>
            <a:spLocks noChangeArrowheads="1"/>
          </p:cNvSpPr>
          <p:nvPr/>
        </p:nvSpPr>
        <p:spPr bwMode="auto">
          <a:xfrm>
            <a:off x="1758950" y="3723838"/>
            <a:ext cx="12837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a:solidFill>
                  <a:srgbClr val="000000"/>
                </a:solidFill>
                <a:latin typeface="Arial"/>
                <a:ea typeface="SimSun" charset="0"/>
                <a:cs typeface="Arial"/>
              </a:rPr>
              <a:t>0</a:t>
            </a:r>
            <a:endParaRPr lang="en-CA" altLang="zh-CN" sz="4000">
              <a:latin typeface="Arial"/>
              <a:ea typeface="SimSun" charset="0"/>
              <a:cs typeface="Arial"/>
            </a:endParaRPr>
          </a:p>
        </p:txBody>
      </p:sp>
      <p:sp>
        <p:nvSpPr>
          <p:cNvPr id="119" name="Rectangle 32"/>
          <p:cNvSpPr>
            <a:spLocks noChangeArrowheads="1"/>
          </p:cNvSpPr>
          <p:nvPr/>
        </p:nvSpPr>
        <p:spPr bwMode="auto">
          <a:xfrm>
            <a:off x="1981200" y="3723838"/>
            <a:ext cx="12837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a:solidFill>
                  <a:srgbClr val="000000"/>
                </a:solidFill>
                <a:latin typeface="Arial"/>
                <a:ea typeface="SimSun" charset="0"/>
                <a:cs typeface="Arial"/>
              </a:rPr>
              <a:t>0</a:t>
            </a:r>
            <a:endParaRPr lang="en-CA" altLang="zh-CN" sz="4000">
              <a:latin typeface="Arial"/>
              <a:ea typeface="SimSun" charset="0"/>
              <a:cs typeface="Arial"/>
            </a:endParaRPr>
          </a:p>
        </p:txBody>
      </p:sp>
      <p:sp>
        <p:nvSpPr>
          <p:cNvPr id="120" name="Rectangle 33"/>
          <p:cNvSpPr>
            <a:spLocks noChangeArrowheads="1"/>
          </p:cNvSpPr>
          <p:nvPr/>
        </p:nvSpPr>
        <p:spPr bwMode="auto">
          <a:xfrm>
            <a:off x="2219325" y="3723838"/>
            <a:ext cx="12837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a:solidFill>
                  <a:srgbClr val="000000"/>
                </a:solidFill>
                <a:latin typeface="Arial"/>
                <a:ea typeface="SimSun" charset="0"/>
                <a:cs typeface="Arial"/>
              </a:rPr>
              <a:t>1</a:t>
            </a:r>
            <a:endParaRPr lang="en-CA" altLang="zh-CN" sz="4000">
              <a:latin typeface="Arial"/>
              <a:ea typeface="SimSun" charset="0"/>
              <a:cs typeface="Arial"/>
            </a:endParaRPr>
          </a:p>
        </p:txBody>
      </p:sp>
      <p:sp>
        <p:nvSpPr>
          <p:cNvPr id="121" name="Rectangle 34"/>
          <p:cNvSpPr>
            <a:spLocks noChangeArrowheads="1"/>
          </p:cNvSpPr>
          <p:nvPr/>
        </p:nvSpPr>
        <p:spPr bwMode="auto">
          <a:xfrm>
            <a:off x="3362325" y="3723838"/>
            <a:ext cx="12837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a:solidFill>
                  <a:srgbClr val="000000"/>
                </a:solidFill>
                <a:latin typeface="Arial"/>
                <a:ea typeface="SimSun" charset="0"/>
                <a:cs typeface="Arial"/>
              </a:rPr>
              <a:t>0</a:t>
            </a:r>
            <a:endParaRPr lang="en-CA" altLang="zh-CN" sz="4000">
              <a:latin typeface="Arial"/>
              <a:ea typeface="SimSun" charset="0"/>
              <a:cs typeface="Arial"/>
            </a:endParaRPr>
          </a:p>
        </p:txBody>
      </p:sp>
      <p:sp>
        <p:nvSpPr>
          <p:cNvPr id="122" name="Rectangle 35"/>
          <p:cNvSpPr>
            <a:spLocks noChangeArrowheads="1"/>
          </p:cNvSpPr>
          <p:nvPr/>
        </p:nvSpPr>
        <p:spPr bwMode="auto">
          <a:xfrm>
            <a:off x="2441575" y="3723838"/>
            <a:ext cx="12837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a:solidFill>
                  <a:srgbClr val="000000"/>
                </a:solidFill>
                <a:latin typeface="Arial"/>
                <a:ea typeface="SimSun" charset="0"/>
                <a:cs typeface="Arial"/>
              </a:rPr>
              <a:t>1</a:t>
            </a:r>
            <a:endParaRPr lang="en-CA" altLang="zh-CN" sz="4000">
              <a:latin typeface="Arial"/>
              <a:ea typeface="SimSun" charset="0"/>
              <a:cs typeface="Arial"/>
            </a:endParaRPr>
          </a:p>
        </p:txBody>
      </p:sp>
      <p:sp>
        <p:nvSpPr>
          <p:cNvPr id="123" name="Rectangle 36"/>
          <p:cNvSpPr>
            <a:spLocks noChangeArrowheads="1"/>
          </p:cNvSpPr>
          <p:nvPr/>
        </p:nvSpPr>
        <p:spPr bwMode="auto">
          <a:xfrm>
            <a:off x="1298575" y="3723838"/>
            <a:ext cx="12837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a:solidFill>
                  <a:srgbClr val="000000"/>
                </a:solidFill>
                <a:latin typeface="Arial"/>
                <a:ea typeface="SimSun" charset="0"/>
                <a:cs typeface="Arial"/>
              </a:rPr>
              <a:t>1</a:t>
            </a:r>
            <a:endParaRPr lang="en-CA" altLang="zh-CN" sz="4000">
              <a:latin typeface="Arial"/>
              <a:ea typeface="SimSun" charset="0"/>
              <a:cs typeface="Arial"/>
            </a:endParaRPr>
          </a:p>
        </p:txBody>
      </p:sp>
      <p:sp>
        <p:nvSpPr>
          <p:cNvPr id="124" name="Rectangle 42"/>
          <p:cNvSpPr>
            <a:spLocks noChangeArrowheads="1"/>
          </p:cNvSpPr>
          <p:nvPr/>
        </p:nvSpPr>
        <p:spPr bwMode="auto">
          <a:xfrm>
            <a:off x="2695575" y="3628588"/>
            <a:ext cx="8551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2400">
                <a:solidFill>
                  <a:srgbClr val="000000"/>
                </a:solidFill>
                <a:latin typeface="Arial"/>
                <a:ea typeface="SimSun" charset="0"/>
                <a:cs typeface="Arial"/>
              </a:rPr>
              <a:t>.</a:t>
            </a:r>
            <a:endParaRPr lang="en-CA" altLang="zh-CN" sz="4000">
              <a:latin typeface="Arial"/>
              <a:ea typeface="SimSun" charset="0"/>
              <a:cs typeface="Arial"/>
            </a:endParaRPr>
          </a:p>
        </p:txBody>
      </p:sp>
      <p:sp>
        <p:nvSpPr>
          <p:cNvPr id="125" name="Rectangle 43"/>
          <p:cNvSpPr>
            <a:spLocks noChangeArrowheads="1"/>
          </p:cNvSpPr>
          <p:nvPr/>
        </p:nvSpPr>
        <p:spPr bwMode="auto">
          <a:xfrm>
            <a:off x="2917825" y="3628588"/>
            <a:ext cx="8551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2400">
                <a:solidFill>
                  <a:srgbClr val="000000"/>
                </a:solidFill>
                <a:latin typeface="Arial"/>
                <a:ea typeface="SimSun" charset="0"/>
                <a:cs typeface="Arial"/>
              </a:rPr>
              <a:t>.</a:t>
            </a:r>
            <a:endParaRPr lang="en-CA" altLang="zh-CN" sz="4000">
              <a:latin typeface="Arial"/>
              <a:ea typeface="SimSun" charset="0"/>
              <a:cs typeface="Arial"/>
            </a:endParaRPr>
          </a:p>
        </p:txBody>
      </p:sp>
      <p:sp>
        <p:nvSpPr>
          <p:cNvPr id="126" name="Rectangle 44"/>
          <p:cNvSpPr>
            <a:spLocks noChangeArrowheads="1"/>
          </p:cNvSpPr>
          <p:nvPr/>
        </p:nvSpPr>
        <p:spPr bwMode="auto">
          <a:xfrm>
            <a:off x="3155950" y="3628588"/>
            <a:ext cx="8551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2400">
                <a:solidFill>
                  <a:srgbClr val="000000"/>
                </a:solidFill>
                <a:latin typeface="Arial"/>
                <a:ea typeface="SimSun" charset="0"/>
                <a:cs typeface="Arial"/>
              </a:rPr>
              <a:t>.</a:t>
            </a:r>
            <a:endParaRPr lang="en-CA" altLang="zh-CN" sz="4000">
              <a:latin typeface="Arial"/>
              <a:ea typeface="SimSun" charset="0"/>
              <a:cs typeface="Arial"/>
            </a:endParaRPr>
          </a:p>
        </p:txBody>
      </p:sp>
      <p:sp>
        <p:nvSpPr>
          <p:cNvPr id="127" name="Freeform 47"/>
          <p:cNvSpPr>
            <a:spLocks/>
          </p:cNvSpPr>
          <p:nvPr/>
        </p:nvSpPr>
        <p:spPr bwMode="auto">
          <a:xfrm>
            <a:off x="715682" y="2330013"/>
            <a:ext cx="461963" cy="333375"/>
          </a:xfrm>
          <a:custGeom>
            <a:avLst/>
            <a:gdLst>
              <a:gd name="T0" fmla="*/ 15 w 29"/>
              <a:gd name="T1" fmla="*/ 21 h 21"/>
              <a:gd name="T2" fmla="*/ 0 w 29"/>
              <a:gd name="T3" fmla="*/ 21 h 21"/>
              <a:gd name="T4" fmla="*/ 0 w 29"/>
              <a:gd name="T5" fmla="*/ 0 h 21"/>
              <a:gd name="T6" fmla="*/ 29 w 29"/>
              <a:gd name="T7" fmla="*/ 0 h 21"/>
              <a:gd name="T8" fmla="*/ 29 w 29"/>
              <a:gd name="T9" fmla="*/ 13 h 21"/>
              <a:gd name="T10" fmla="*/ 0 60000 65536"/>
              <a:gd name="T11" fmla="*/ 0 60000 65536"/>
              <a:gd name="T12" fmla="*/ 0 60000 65536"/>
              <a:gd name="T13" fmla="*/ 0 60000 65536"/>
              <a:gd name="T14" fmla="*/ 0 60000 65536"/>
              <a:gd name="T15" fmla="*/ 0 w 29"/>
              <a:gd name="T16" fmla="*/ 0 h 21"/>
              <a:gd name="T17" fmla="*/ 29 w 29"/>
              <a:gd name="T18" fmla="*/ 21 h 21"/>
            </a:gdLst>
            <a:ahLst/>
            <a:cxnLst>
              <a:cxn ang="T10">
                <a:pos x="T0" y="T1"/>
              </a:cxn>
              <a:cxn ang="T11">
                <a:pos x="T2" y="T3"/>
              </a:cxn>
              <a:cxn ang="T12">
                <a:pos x="T4" y="T5"/>
              </a:cxn>
              <a:cxn ang="T13">
                <a:pos x="T6" y="T7"/>
              </a:cxn>
              <a:cxn ang="T14">
                <a:pos x="T8" y="T9"/>
              </a:cxn>
            </a:cxnLst>
            <a:rect l="T15" t="T16" r="T17" b="T18"/>
            <a:pathLst>
              <a:path w="29" h="21">
                <a:moveTo>
                  <a:pt x="15" y="21"/>
                </a:moveTo>
                <a:lnTo>
                  <a:pt x="0" y="21"/>
                </a:lnTo>
                <a:lnTo>
                  <a:pt x="0" y="0"/>
                </a:lnTo>
                <a:lnTo>
                  <a:pt x="29" y="0"/>
                </a:lnTo>
                <a:lnTo>
                  <a:pt x="29" y="13"/>
                </a:lnTo>
              </a:path>
            </a:pathLst>
          </a:custGeom>
          <a:noFill/>
          <a:ln w="15875">
            <a:solidFill>
              <a:srgbClr val="000000"/>
            </a:solidFill>
            <a:round/>
            <a:headEnd type="triangle"/>
            <a:tailEnd type="none"/>
          </a:ln>
          <a:extLst>
            <a:ext uri="{909E8E84-426E-40dd-AFC4-6F175D3DCCD1}">
              <a14:hiddenFill xmlns:a14="http://schemas.microsoft.com/office/drawing/2010/main" xmlns="">
                <a:solidFill>
                  <a:srgbClr val="FFFFFF"/>
                </a:solidFill>
              </a14:hiddenFill>
            </a:ext>
          </a:extLst>
        </p:spPr>
        <p:txBody>
          <a:bodyPr/>
          <a:lstStyle/>
          <a:p>
            <a:endParaRPr lang="en-US"/>
          </a:p>
        </p:txBody>
      </p:sp>
    </p:spTree>
    <p:extLst>
      <p:ext uri="{BB962C8B-B14F-4D97-AF65-F5344CB8AC3E}">
        <p14:creationId xmlns:p14="http://schemas.microsoft.com/office/powerpoint/2010/main" val="11738670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GB"/>
              <a:t>Shift and Rotate Operations</a:t>
            </a:r>
          </a:p>
        </p:txBody>
      </p:sp>
      <p:sp>
        <p:nvSpPr>
          <p:cNvPr id="3" name="Rectangle 2"/>
          <p:cNvSpPr/>
          <p:nvPr/>
        </p:nvSpPr>
        <p:spPr>
          <a:xfrm>
            <a:off x="457200" y="1066800"/>
            <a:ext cx="1227770" cy="461665"/>
          </a:xfrm>
          <a:prstGeom prst="rect">
            <a:avLst/>
          </a:prstGeom>
        </p:spPr>
        <p:txBody>
          <a:bodyPr wrap="none">
            <a:spAutoFit/>
          </a:bodyPr>
          <a:lstStyle/>
          <a:p>
            <a:r>
              <a:rPr lang="en-US" altLang="zh-CN" sz="2400" b="1" dirty="0" smtClean="0">
                <a:solidFill>
                  <a:srgbClr val="0000FF"/>
                </a:solidFill>
                <a:latin typeface="Arial" charset="0"/>
                <a:ea typeface="SimSun" charset="0"/>
                <a:cs typeface="SimSun" charset="0"/>
              </a:rPr>
              <a:t>Rotate</a:t>
            </a:r>
            <a:r>
              <a:rPr lang="en-US" altLang="zh-CN" sz="2400" dirty="0" smtClean="0">
                <a:latin typeface="Arial" charset="0"/>
                <a:ea typeface="SimSun" charset="0"/>
                <a:cs typeface="SimSun" charset="0"/>
              </a:rPr>
              <a:t>:</a:t>
            </a:r>
            <a:endParaRPr lang="en-US" sz="2400" dirty="0"/>
          </a:p>
        </p:txBody>
      </p:sp>
      <p:grpSp>
        <p:nvGrpSpPr>
          <p:cNvPr id="17" name="Group 16"/>
          <p:cNvGrpSpPr/>
          <p:nvPr/>
        </p:nvGrpSpPr>
        <p:grpSpPr>
          <a:xfrm>
            <a:off x="304800" y="2754154"/>
            <a:ext cx="4102449" cy="1894046"/>
            <a:chOff x="4227511" y="1230154"/>
            <a:chExt cx="4102449" cy="1894046"/>
          </a:xfrm>
        </p:grpSpPr>
        <p:sp>
          <p:nvSpPr>
            <p:cNvPr id="383" name="Rectangle 44"/>
            <p:cNvSpPr>
              <a:spLocks noChangeArrowheads="1"/>
            </p:cNvSpPr>
            <p:nvPr/>
          </p:nvSpPr>
          <p:spPr bwMode="auto">
            <a:xfrm>
              <a:off x="4495800" y="2877979"/>
              <a:ext cx="2463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dirty="0">
                  <a:solidFill>
                    <a:srgbClr val="000000"/>
                  </a:solidFill>
                  <a:latin typeface="Arial"/>
                  <a:ea typeface="SimSun" charset="0"/>
                  <a:cs typeface="Arial"/>
                </a:rPr>
                <a:t>(a) Rotate left without </a:t>
              </a:r>
              <a:r>
                <a:rPr lang="en-CA" altLang="zh-CN" sz="1600" dirty="0" smtClean="0">
                  <a:solidFill>
                    <a:srgbClr val="000000"/>
                  </a:solidFill>
                  <a:latin typeface="Arial"/>
                  <a:ea typeface="SimSun" charset="0"/>
                  <a:cs typeface="Arial"/>
                </a:rPr>
                <a:t>carry</a:t>
              </a:r>
              <a:endParaRPr lang="en-CA" altLang="zh-CN" sz="4400" dirty="0">
                <a:latin typeface="Arial"/>
                <a:ea typeface="SimSun" charset="0"/>
                <a:cs typeface="Arial"/>
              </a:endParaRPr>
            </a:p>
          </p:txBody>
        </p:sp>
        <p:sp>
          <p:nvSpPr>
            <p:cNvPr id="384" name="Rectangle 45"/>
            <p:cNvSpPr>
              <a:spLocks noChangeArrowheads="1"/>
            </p:cNvSpPr>
            <p:nvPr/>
          </p:nvSpPr>
          <p:spPr bwMode="auto">
            <a:xfrm>
              <a:off x="7155460" y="2877979"/>
              <a:ext cx="117450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dirty="0" smtClean="0">
                  <a:solidFill>
                    <a:srgbClr val="000000"/>
                  </a:solidFill>
                  <a:latin typeface="Arial"/>
                  <a:ea typeface="SimSun" charset="0"/>
                  <a:cs typeface="Arial"/>
                </a:rPr>
                <a:t>ROR  R3, #2</a:t>
              </a:r>
              <a:endParaRPr lang="en-CA" altLang="zh-CN" sz="3600" dirty="0">
                <a:latin typeface="Arial"/>
                <a:ea typeface="SimSun" charset="0"/>
                <a:cs typeface="Arial"/>
              </a:endParaRPr>
            </a:p>
          </p:txBody>
        </p:sp>
        <p:sp>
          <p:nvSpPr>
            <p:cNvPr id="385" name="Rectangle 49"/>
            <p:cNvSpPr>
              <a:spLocks noChangeArrowheads="1"/>
            </p:cNvSpPr>
            <p:nvPr/>
          </p:nvSpPr>
          <p:spPr bwMode="auto">
            <a:xfrm>
              <a:off x="5638799" y="1957229"/>
              <a:ext cx="2627312" cy="339725"/>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sz="2800">
                <a:latin typeface="Arial"/>
                <a:cs typeface="Arial"/>
              </a:endParaRPr>
            </a:p>
          </p:txBody>
        </p:sp>
        <p:sp>
          <p:nvSpPr>
            <p:cNvPr id="386" name="Rectangle 50"/>
            <p:cNvSpPr>
              <a:spLocks noChangeArrowheads="1"/>
            </p:cNvSpPr>
            <p:nvPr/>
          </p:nvSpPr>
          <p:spPr bwMode="auto">
            <a:xfrm>
              <a:off x="4960314" y="1230154"/>
              <a:ext cx="230187" cy="381000"/>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sz="2800">
                <a:latin typeface="Arial"/>
                <a:cs typeface="Arial"/>
              </a:endParaRPr>
            </a:p>
          </p:txBody>
        </p:sp>
        <p:sp>
          <p:nvSpPr>
            <p:cNvPr id="387" name="Rectangle 51"/>
            <p:cNvSpPr>
              <a:spLocks noChangeArrowheads="1"/>
            </p:cNvSpPr>
            <p:nvPr/>
          </p:nvSpPr>
          <p:spPr bwMode="auto">
            <a:xfrm>
              <a:off x="4987924" y="2449354"/>
              <a:ext cx="306387" cy="304800"/>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sz="2800">
                <a:latin typeface="Arial"/>
                <a:cs typeface="Arial"/>
              </a:endParaRPr>
            </a:p>
          </p:txBody>
        </p:sp>
        <p:sp>
          <p:nvSpPr>
            <p:cNvPr id="388" name="Rectangle 52"/>
            <p:cNvSpPr>
              <a:spLocks noChangeArrowheads="1"/>
            </p:cNvSpPr>
            <p:nvPr/>
          </p:nvSpPr>
          <p:spPr bwMode="auto">
            <a:xfrm>
              <a:off x="4987924" y="1957228"/>
              <a:ext cx="306387" cy="339725"/>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sz="2800">
                <a:latin typeface="Arial"/>
                <a:cs typeface="Arial"/>
              </a:endParaRPr>
            </a:p>
          </p:txBody>
        </p:sp>
        <p:sp>
          <p:nvSpPr>
            <p:cNvPr id="389" name="Rectangle 59"/>
            <p:cNvSpPr>
              <a:spLocks noChangeArrowheads="1"/>
            </p:cNvSpPr>
            <p:nvPr/>
          </p:nvSpPr>
          <p:spPr bwMode="auto">
            <a:xfrm>
              <a:off x="5017121" y="1261904"/>
              <a:ext cx="14817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dirty="0">
                  <a:solidFill>
                    <a:srgbClr val="000000"/>
                  </a:solidFill>
                  <a:latin typeface="Arial"/>
                  <a:ea typeface="SimSun" charset="0"/>
                  <a:cs typeface="Arial"/>
                </a:rPr>
                <a:t>C</a:t>
              </a:r>
              <a:endParaRPr lang="en-CA" altLang="zh-CN" sz="3600" dirty="0">
                <a:latin typeface="Arial"/>
                <a:ea typeface="SimSun" charset="0"/>
                <a:cs typeface="Arial"/>
              </a:endParaRPr>
            </a:p>
          </p:txBody>
        </p:sp>
        <p:sp>
          <p:nvSpPr>
            <p:cNvPr id="390" name="Rectangle 60"/>
            <p:cNvSpPr>
              <a:spLocks noChangeArrowheads="1"/>
            </p:cNvSpPr>
            <p:nvPr/>
          </p:nvSpPr>
          <p:spPr bwMode="auto">
            <a:xfrm>
              <a:off x="6742111" y="1288733"/>
              <a:ext cx="262291"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dirty="0" smtClean="0">
                  <a:solidFill>
                    <a:srgbClr val="000000"/>
                  </a:solidFill>
                  <a:latin typeface="Arial"/>
                  <a:ea typeface="SimSun" charset="0"/>
                  <a:cs typeface="Arial"/>
                </a:rPr>
                <a:t>R3</a:t>
              </a:r>
              <a:endParaRPr lang="en-CA" altLang="zh-CN" sz="3600" dirty="0">
                <a:latin typeface="Arial"/>
                <a:ea typeface="SimSun" charset="0"/>
                <a:cs typeface="Arial"/>
              </a:endParaRPr>
            </a:p>
          </p:txBody>
        </p:sp>
        <p:sp>
          <p:nvSpPr>
            <p:cNvPr id="392" name="Rectangle 62"/>
            <p:cNvSpPr>
              <a:spLocks noChangeArrowheads="1"/>
            </p:cNvSpPr>
            <p:nvPr/>
          </p:nvSpPr>
          <p:spPr bwMode="auto">
            <a:xfrm>
              <a:off x="4227511" y="1973104"/>
              <a:ext cx="638797"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dirty="0">
                  <a:solidFill>
                    <a:srgbClr val="000000"/>
                  </a:solidFill>
                  <a:latin typeface="Arial"/>
                  <a:ea typeface="SimSun" charset="0"/>
                  <a:cs typeface="Arial"/>
                </a:rPr>
                <a:t>before:</a:t>
              </a:r>
              <a:endParaRPr lang="en-CA" altLang="zh-CN" sz="3600" dirty="0">
                <a:latin typeface="Arial"/>
                <a:ea typeface="SimSun" charset="0"/>
                <a:cs typeface="Arial"/>
              </a:endParaRPr>
            </a:p>
          </p:txBody>
        </p:sp>
        <p:sp>
          <p:nvSpPr>
            <p:cNvPr id="393" name="Rectangle 63"/>
            <p:cNvSpPr>
              <a:spLocks noChangeArrowheads="1"/>
            </p:cNvSpPr>
            <p:nvPr/>
          </p:nvSpPr>
          <p:spPr bwMode="auto">
            <a:xfrm>
              <a:off x="4379911" y="2449354"/>
              <a:ext cx="46757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after:</a:t>
              </a:r>
              <a:endParaRPr lang="en-CA" altLang="zh-CN" sz="3600">
                <a:latin typeface="Arial"/>
                <a:ea typeface="SimSun" charset="0"/>
                <a:cs typeface="Arial"/>
              </a:endParaRPr>
            </a:p>
          </p:txBody>
        </p:sp>
        <p:sp>
          <p:nvSpPr>
            <p:cNvPr id="394" name="Rectangle 64"/>
            <p:cNvSpPr>
              <a:spLocks noChangeArrowheads="1"/>
            </p:cNvSpPr>
            <p:nvPr/>
          </p:nvSpPr>
          <p:spPr bwMode="auto">
            <a:xfrm>
              <a:off x="5067299" y="1988979"/>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dirty="0">
                  <a:solidFill>
                    <a:srgbClr val="000000"/>
                  </a:solidFill>
                  <a:latin typeface="Arial"/>
                  <a:ea typeface="SimSun" charset="0"/>
                  <a:cs typeface="Arial"/>
                </a:rPr>
                <a:t>0</a:t>
              </a:r>
              <a:endParaRPr lang="en-CA" altLang="zh-CN" sz="3600" dirty="0">
                <a:latin typeface="Arial"/>
                <a:ea typeface="SimSun" charset="0"/>
                <a:cs typeface="Arial"/>
              </a:endParaRPr>
            </a:p>
          </p:txBody>
        </p:sp>
        <p:sp>
          <p:nvSpPr>
            <p:cNvPr id="395" name="Rectangle 65"/>
            <p:cNvSpPr>
              <a:spLocks noChangeArrowheads="1"/>
            </p:cNvSpPr>
            <p:nvPr/>
          </p:nvSpPr>
          <p:spPr bwMode="auto">
            <a:xfrm>
              <a:off x="5067299" y="2465229"/>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dirty="0">
                  <a:solidFill>
                    <a:srgbClr val="000000"/>
                  </a:solidFill>
                  <a:latin typeface="Arial"/>
                  <a:ea typeface="SimSun" charset="0"/>
                  <a:cs typeface="Arial"/>
                </a:rPr>
                <a:t>1</a:t>
              </a:r>
              <a:endParaRPr lang="en-CA" altLang="zh-CN" sz="3600" dirty="0">
                <a:latin typeface="Arial"/>
                <a:ea typeface="SimSun" charset="0"/>
                <a:cs typeface="Arial"/>
              </a:endParaRPr>
            </a:p>
          </p:txBody>
        </p:sp>
        <p:sp>
          <p:nvSpPr>
            <p:cNvPr id="396" name="Rectangle 66"/>
            <p:cNvSpPr>
              <a:spLocks noChangeArrowheads="1"/>
            </p:cNvSpPr>
            <p:nvPr/>
          </p:nvSpPr>
          <p:spPr bwMode="auto">
            <a:xfrm>
              <a:off x="5735636" y="1988979"/>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0</a:t>
              </a:r>
              <a:endParaRPr lang="en-CA" altLang="zh-CN" sz="3600">
                <a:latin typeface="Arial"/>
                <a:ea typeface="SimSun" charset="0"/>
                <a:cs typeface="Arial"/>
              </a:endParaRPr>
            </a:p>
          </p:txBody>
        </p:sp>
        <p:sp>
          <p:nvSpPr>
            <p:cNvPr id="397" name="Rectangle 67"/>
            <p:cNvSpPr>
              <a:spLocks noChangeArrowheads="1"/>
            </p:cNvSpPr>
            <p:nvPr/>
          </p:nvSpPr>
          <p:spPr bwMode="auto">
            <a:xfrm>
              <a:off x="6656386" y="1988979"/>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0</a:t>
              </a:r>
              <a:endParaRPr lang="en-CA" altLang="zh-CN" sz="3600">
                <a:latin typeface="Arial"/>
                <a:ea typeface="SimSun" charset="0"/>
                <a:cs typeface="Arial"/>
              </a:endParaRPr>
            </a:p>
          </p:txBody>
        </p:sp>
        <p:sp>
          <p:nvSpPr>
            <p:cNvPr id="398" name="Rectangle 68"/>
            <p:cNvSpPr>
              <a:spLocks noChangeArrowheads="1"/>
            </p:cNvSpPr>
            <p:nvPr/>
          </p:nvSpPr>
          <p:spPr bwMode="auto">
            <a:xfrm>
              <a:off x="7577136" y="1988979"/>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0</a:t>
              </a:r>
              <a:endParaRPr lang="en-CA" altLang="zh-CN" sz="3600">
                <a:latin typeface="Arial"/>
                <a:ea typeface="SimSun" charset="0"/>
                <a:cs typeface="Arial"/>
              </a:endParaRPr>
            </a:p>
          </p:txBody>
        </p:sp>
        <p:sp>
          <p:nvSpPr>
            <p:cNvPr id="399" name="Rectangle 69"/>
            <p:cNvSpPr>
              <a:spLocks noChangeArrowheads="1"/>
            </p:cNvSpPr>
            <p:nvPr/>
          </p:nvSpPr>
          <p:spPr bwMode="auto">
            <a:xfrm>
              <a:off x="5973761" y="1988979"/>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dirty="0">
                  <a:solidFill>
                    <a:srgbClr val="000000"/>
                  </a:solidFill>
                  <a:latin typeface="Arial"/>
                  <a:ea typeface="SimSun" charset="0"/>
                  <a:cs typeface="Arial"/>
                </a:rPr>
                <a:t>1</a:t>
              </a:r>
              <a:endParaRPr lang="en-CA" altLang="zh-CN" sz="3600" dirty="0">
                <a:latin typeface="Arial"/>
                <a:ea typeface="SimSun" charset="0"/>
                <a:cs typeface="Arial"/>
              </a:endParaRPr>
            </a:p>
          </p:txBody>
        </p:sp>
        <p:sp>
          <p:nvSpPr>
            <p:cNvPr id="400" name="Rectangle 70"/>
            <p:cNvSpPr>
              <a:spLocks noChangeArrowheads="1"/>
            </p:cNvSpPr>
            <p:nvPr/>
          </p:nvSpPr>
          <p:spPr bwMode="auto">
            <a:xfrm>
              <a:off x="6196011" y="1988979"/>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1</a:t>
              </a:r>
              <a:endParaRPr lang="en-CA" altLang="zh-CN" sz="3600">
                <a:latin typeface="Arial"/>
                <a:ea typeface="SimSun" charset="0"/>
                <a:cs typeface="Arial"/>
              </a:endParaRPr>
            </a:p>
          </p:txBody>
        </p:sp>
        <p:sp>
          <p:nvSpPr>
            <p:cNvPr id="401" name="Rectangle 71"/>
            <p:cNvSpPr>
              <a:spLocks noChangeArrowheads="1"/>
            </p:cNvSpPr>
            <p:nvPr/>
          </p:nvSpPr>
          <p:spPr bwMode="auto">
            <a:xfrm>
              <a:off x="6434136" y="1988979"/>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1</a:t>
              </a:r>
              <a:endParaRPr lang="en-CA" altLang="zh-CN" sz="3600">
                <a:latin typeface="Arial"/>
                <a:ea typeface="SimSun" charset="0"/>
                <a:cs typeface="Arial"/>
              </a:endParaRPr>
            </a:p>
          </p:txBody>
        </p:sp>
        <p:sp>
          <p:nvSpPr>
            <p:cNvPr id="402" name="Rectangle 72"/>
            <p:cNvSpPr>
              <a:spLocks noChangeArrowheads="1"/>
            </p:cNvSpPr>
            <p:nvPr/>
          </p:nvSpPr>
          <p:spPr bwMode="auto">
            <a:xfrm>
              <a:off x="6894511" y="1893729"/>
              <a:ext cx="7125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2000">
                  <a:solidFill>
                    <a:srgbClr val="000000"/>
                  </a:solidFill>
                  <a:latin typeface="Arial"/>
                  <a:ea typeface="SimSun" charset="0"/>
                  <a:cs typeface="Arial"/>
                </a:rPr>
                <a:t>.</a:t>
              </a:r>
              <a:endParaRPr lang="en-CA" altLang="zh-CN" sz="3600">
                <a:latin typeface="Arial"/>
                <a:ea typeface="SimSun" charset="0"/>
                <a:cs typeface="Arial"/>
              </a:endParaRPr>
            </a:p>
          </p:txBody>
        </p:sp>
        <p:sp>
          <p:nvSpPr>
            <p:cNvPr id="403" name="Rectangle 73"/>
            <p:cNvSpPr>
              <a:spLocks noChangeArrowheads="1"/>
            </p:cNvSpPr>
            <p:nvPr/>
          </p:nvSpPr>
          <p:spPr bwMode="auto">
            <a:xfrm>
              <a:off x="7132636" y="1893729"/>
              <a:ext cx="7125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2000">
                  <a:solidFill>
                    <a:srgbClr val="000000"/>
                  </a:solidFill>
                  <a:latin typeface="Arial"/>
                  <a:ea typeface="SimSun" charset="0"/>
                  <a:cs typeface="Arial"/>
                </a:rPr>
                <a:t>.</a:t>
              </a:r>
              <a:endParaRPr lang="en-CA" altLang="zh-CN" sz="3600">
                <a:latin typeface="Arial"/>
                <a:ea typeface="SimSun" charset="0"/>
                <a:cs typeface="Arial"/>
              </a:endParaRPr>
            </a:p>
          </p:txBody>
        </p:sp>
        <p:sp>
          <p:nvSpPr>
            <p:cNvPr id="404" name="Rectangle 74"/>
            <p:cNvSpPr>
              <a:spLocks noChangeArrowheads="1"/>
            </p:cNvSpPr>
            <p:nvPr/>
          </p:nvSpPr>
          <p:spPr bwMode="auto">
            <a:xfrm>
              <a:off x="7354886" y="1893729"/>
              <a:ext cx="7125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2000">
                  <a:solidFill>
                    <a:srgbClr val="000000"/>
                  </a:solidFill>
                  <a:latin typeface="Arial"/>
                  <a:ea typeface="SimSun" charset="0"/>
                  <a:cs typeface="Arial"/>
                </a:rPr>
                <a:t>.</a:t>
              </a:r>
              <a:endParaRPr lang="en-CA" altLang="zh-CN" sz="3600">
                <a:latin typeface="Arial"/>
                <a:ea typeface="SimSun" charset="0"/>
                <a:cs typeface="Arial"/>
              </a:endParaRPr>
            </a:p>
          </p:txBody>
        </p:sp>
        <p:sp>
          <p:nvSpPr>
            <p:cNvPr id="405" name="Rectangle 75"/>
            <p:cNvSpPr>
              <a:spLocks noChangeArrowheads="1"/>
            </p:cNvSpPr>
            <p:nvPr/>
          </p:nvSpPr>
          <p:spPr bwMode="auto">
            <a:xfrm>
              <a:off x="8037511" y="1988979"/>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dirty="0">
                  <a:solidFill>
                    <a:srgbClr val="000000"/>
                  </a:solidFill>
                  <a:latin typeface="Arial"/>
                  <a:ea typeface="SimSun" charset="0"/>
                  <a:cs typeface="Arial"/>
                </a:rPr>
                <a:t>1</a:t>
              </a:r>
              <a:endParaRPr lang="en-CA" altLang="zh-CN" sz="3600" dirty="0">
                <a:latin typeface="Arial"/>
                <a:ea typeface="SimSun" charset="0"/>
                <a:cs typeface="Arial"/>
              </a:endParaRPr>
            </a:p>
          </p:txBody>
        </p:sp>
        <p:sp>
          <p:nvSpPr>
            <p:cNvPr id="406" name="Rectangle 76"/>
            <p:cNvSpPr>
              <a:spLocks noChangeArrowheads="1"/>
            </p:cNvSpPr>
            <p:nvPr/>
          </p:nvSpPr>
          <p:spPr bwMode="auto">
            <a:xfrm>
              <a:off x="7799386" y="1988979"/>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1</a:t>
              </a:r>
              <a:endParaRPr lang="en-CA" altLang="zh-CN" sz="3600">
                <a:latin typeface="Arial"/>
                <a:ea typeface="SimSun" charset="0"/>
                <a:cs typeface="Arial"/>
              </a:endParaRPr>
            </a:p>
          </p:txBody>
        </p:sp>
        <p:sp>
          <p:nvSpPr>
            <p:cNvPr id="407" name="Rectangle 77"/>
            <p:cNvSpPr>
              <a:spLocks noChangeArrowheads="1"/>
            </p:cNvSpPr>
            <p:nvPr/>
          </p:nvSpPr>
          <p:spPr bwMode="auto">
            <a:xfrm>
              <a:off x="5735636" y="2465229"/>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1</a:t>
              </a:r>
              <a:endParaRPr lang="en-CA" altLang="zh-CN" sz="3600">
                <a:latin typeface="Arial"/>
                <a:ea typeface="SimSun" charset="0"/>
                <a:cs typeface="Arial"/>
              </a:endParaRPr>
            </a:p>
          </p:txBody>
        </p:sp>
        <p:sp>
          <p:nvSpPr>
            <p:cNvPr id="408" name="Rectangle 78"/>
            <p:cNvSpPr>
              <a:spLocks noChangeArrowheads="1"/>
            </p:cNvSpPr>
            <p:nvPr/>
          </p:nvSpPr>
          <p:spPr bwMode="auto">
            <a:xfrm>
              <a:off x="7577136" y="2465229"/>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1</a:t>
              </a:r>
              <a:endParaRPr lang="en-CA" altLang="zh-CN" sz="3600">
                <a:latin typeface="Arial"/>
                <a:ea typeface="SimSun" charset="0"/>
                <a:cs typeface="Arial"/>
              </a:endParaRPr>
            </a:p>
          </p:txBody>
        </p:sp>
        <p:sp>
          <p:nvSpPr>
            <p:cNvPr id="409" name="Rectangle 79"/>
            <p:cNvSpPr>
              <a:spLocks noChangeArrowheads="1"/>
            </p:cNvSpPr>
            <p:nvPr/>
          </p:nvSpPr>
          <p:spPr bwMode="auto">
            <a:xfrm>
              <a:off x="6196011" y="2465229"/>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0</a:t>
              </a:r>
              <a:endParaRPr lang="en-CA" altLang="zh-CN" sz="3600">
                <a:latin typeface="Arial"/>
                <a:ea typeface="SimSun" charset="0"/>
                <a:cs typeface="Arial"/>
              </a:endParaRPr>
            </a:p>
          </p:txBody>
        </p:sp>
        <p:sp>
          <p:nvSpPr>
            <p:cNvPr id="410" name="Rectangle 80"/>
            <p:cNvSpPr>
              <a:spLocks noChangeArrowheads="1"/>
            </p:cNvSpPr>
            <p:nvPr/>
          </p:nvSpPr>
          <p:spPr bwMode="auto">
            <a:xfrm>
              <a:off x="6434136" y="2385854"/>
              <a:ext cx="7125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2000">
                  <a:solidFill>
                    <a:srgbClr val="000000"/>
                  </a:solidFill>
                  <a:latin typeface="Arial"/>
                  <a:ea typeface="SimSun" charset="0"/>
                  <a:cs typeface="Arial"/>
                </a:rPr>
                <a:t>.</a:t>
              </a:r>
              <a:endParaRPr lang="en-CA" altLang="zh-CN" sz="3600">
                <a:latin typeface="Arial"/>
                <a:ea typeface="SimSun" charset="0"/>
                <a:cs typeface="Arial"/>
              </a:endParaRPr>
            </a:p>
          </p:txBody>
        </p:sp>
        <p:sp>
          <p:nvSpPr>
            <p:cNvPr id="411" name="Rectangle 81"/>
            <p:cNvSpPr>
              <a:spLocks noChangeArrowheads="1"/>
            </p:cNvSpPr>
            <p:nvPr/>
          </p:nvSpPr>
          <p:spPr bwMode="auto">
            <a:xfrm>
              <a:off x="6672261" y="2385854"/>
              <a:ext cx="7125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2000">
                  <a:solidFill>
                    <a:srgbClr val="000000"/>
                  </a:solidFill>
                  <a:latin typeface="Arial"/>
                  <a:ea typeface="SimSun" charset="0"/>
                  <a:cs typeface="Arial"/>
                </a:rPr>
                <a:t>.</a:t>
              </a:r>
              <a:endParaRPr lang="en-CA" altLang="zh-CN" sz="3600">
                <a:latin typeface="Arial"/>
                <a:ea typeface="SimSun" charset="0"/>
                <a:cs typeface="Arial"/>
              </a:endParaRPr>
            </a:p>
          </p:txBody>
        </p:sp>
        <p:sp>
          <p:nvSpPr>
            <p:cNvPr id="412" name="Rectangle 82"/>
            <p:cNvSpPr>
              <a:spLocks noChangeArrowheads="1"/>
            </p:cNvSpPr>
            <p:nvPr/>
          </p:nvSpPr>
          <p:spPr bwMode="auto">
            <a:xfrm>
              <a:off x="6894511" y="2385854"/>
              <a:ext cx="7125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2000">
                  <a:solidFill>
                    <a:srgbClr val="000000"/>
                  </a:solidFill>
                  <a:latin typeface="Arial"/>
                  <a:ea typeface="SimSun" charset="0"/>
                  <a:cs typeface="Arial"/>
                </a:rPr>
                <a:t>.</a:t>
              </a:r>
              <a:endParaRPr lang="en-CA" altLang="zh-CN" sz="3600">
                <a:latin typeface="Arial"/>
                <a:ea typeface="SimSun" charset="0"/>
                <a:cs typeface="Arial"/>
              </a:endParaRPr>
            </a:p>
          </p:txBody>
        </p:sp>
        <p:sp>
          <p:nvSpPr>
            <p:cNvPr id="413" name="Rectangle 83"/>
            <p:cNvSpPr>
              <a:spLocks noChangeArrowheads="1"/>
            </p:cNvSpPr>
            <p:nvPr/>
          </p:nvSpPr>
          <p:spPr bwMode="auto">
            <a:xfrm>
              <a:off x="8037511" y="2465229"/>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dirty="0" smtClean="0">
                  <a:solidFill>
                    <a:srgbClr val="000000"/>
                  </a:solidFill>
                  <a:latin typeface="Arial"/>
                  <a:ea typeface="SimSun" charset="0"/>
                  <a:cs typeface="Arial"/>
                </a:rPr>
                <a:t>1</a:t>
              </a:r>
              <a:endParaRPr lang="en-CA" altLang="zh-CN" sz="3600" dirty="0">
                <a:latin typeface="Arial"/>
                <a:ea typeface="SimSun" charset="0"/>
                <a:cs typeface="Arial"/>
              </a:endParaRPr>
            </a:p>
          </p:txBody>
        </p:sp>
        <p:sp>
          <p:nvSpPr>
            <p:cNvPr id="414" name="Rectangle 84"/>
            <p:cNvSpPr>
              <a:spLocks noChangeArrowheads="1"/>
            </p:cNvSpPr>
            <p:nvPr/>
          </p:nvSpPr>
          <p:spPr bwMode="auto">
            <a:xfrm>
              <a:off x="7799386" y="2465229"/>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0</a:t>
              </a:r>
              <a:endParaRPr lang="en-CA" altLang="zh-CN" sz="3600">
                <a:latin typeface="Arial"/>
                <a:ea typeface="SimSun" charset="0"/>
                <a:cs typeface="Arial"/>
              </a:endParaRPr>
            </a:p>
          </p:txBody>
        </p:sp>
        <p:sp>
          <p:nvSpPr>
            <p:cNvPr id="415" name="Rectangle 85"/>
            <p:cNvSpPr>
              <a:spLocks noChangeArrowheads="1"/>
            </p:cNvSpPr>
            <p:nvPr/>
          </p:nvSpPr>
          <p:spPr bwMode="auto">
            <a:xfrm>
              <a:off x="7339011" y="2465229"/>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1</a:t>
              </a:r>
              <a:endParaRPr lang="en-CA" altLang="zh-CN" sz="3600">
                <a:latin typeface="Arial"/>
                <a:ea typeface="SimSun" charset="0"/>
                <a:cs typeface="Arial"/>
              </a:endParaRPr>
            </a:p>
          </p:txBody>
        </p:sp>
        <p:sp>
          <p:nvSpPr>
            <p:cNvPr id="416" name="Rectangle 86"/>
            <p:cNvSpPr>
              <a:spLocks noChangeArrowheads="1"/>
            </p:cNvSpPr>
            <p:nvPr/>
          </p:nvSpPr>
          <p:spPr bwMode="auto">
            <a:xfrm>
              <a:off x="7116761" y="2465229"/>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0</a:t>
              </a:r>
              <a:endParaRPr lang="en-CA" altLang="zh-CN" sz="3600">
                <a:latin typeface="Arial"/>
                <a:ea typeface="SimSun" charset="0"/>
                <a:cs typeface="Arial"/>
              </a:endParaRPr>
            </a:p>
          </p:txBody>
        </p:sp>
        <p:sp>
          <p:nvSpPr>
            <p:cNvPr id="417" name="Rectangle 87"/>
            <p:cNvSpPr>
              <a:spLocks noChangeArrowheads="1"/>
            </p:cNvSpPr>
            <p:nvPr/>
          </p:nvSpPr>
          <p:spPr bwMode="auto">
            <a:xfrm>
              <a:off x="5973761" y="2465229"/>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1</a:t>
              </a:r>
              <a:endParaRPr lang="en-CA" altLang="zh-CN" sz="3600">
                <a:latin typeface="Arial"/>
                <a:ea typeface="SimSun" charset="0"/>
                <a:cs typeface="Arial"/>
              </a:endParaRPr>
            </a:p>
          </p:txBody>
        </p:sp>
        <p:sp>
          <p:nvSpPr>
            <p:cNvPr id="418" name="Rectangle 91"/>
            <p:cNvSpPr>
              <a:spLocks noChangeArrowheads="1"/>
            </p:cNvSpPr>
            <p:nvPr/>
          </p:nvSpPr>
          <p:spPr bwMode="auto">
            <a:xfrm>
              <a:off x="5638799" y="2449354"/>
              <a:ext cx="2627312" cy="304800"/>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sz="2800">
                <a:latin typeface="Arial"/>
                <a:cs typeface="Arial"/>
              </a:endParaRPr>
            </a:p>
          </p:txBody>
        </p:sp>
        <p:sp>
          <p:nvSpPr>
            <p:cNvPr id="419" name="Rectangle 95"/>
            <p:cNvSpPr>
              <a:spLocks noChangeArrowheads="1"/>
            </p:cNvSpPr>
            <p:nvPr/>
          </p:nvSpPr>
          <p:spPr bwMode="auto">
            <a:xfrm>
              <a:off x="5638800" y="1230154"/>
              <a:ext cx="2551112" cy="381000"/>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sz="2800">
                <a:latin typeface="Arial"/>
                <a:cs typeface="Arial"/>
              </a:endParaRPr>
            </a:p>
          </p:txBody>
        </p:sp>
        <p:cxnSp>
          <p:nvCxnSpPr>
            <p:cNvPr id="421" name="Straight Arrow Connector 420"/>
            <p:cNvCxnSpPr>
              <a:endCxn id="389" idx="3"/>
            </p:cNvCxnSpPr>
            <p:nvPr/>
          </p:nvCxnSpPr>
          <p:spPr>
            <a:xfrm flipH="1">
              <a:off x="5165299" y="1382554"/>
              <a:ext cx="482402" cy="246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22" name="Straight Arrow Connector 421"/>
            <p:cNvCxnSpPr/>
            <p:nvPr/>
          </p:nvCxnSpPr>
          <p:spPr>
            <a:xfrm flipH="1">
              <a:off x="4456111" y="1382554"/>
              <a:ext cx="482402" cy="246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Elbow Connector 14"/>
            <p:cNvCxnSpPr/>
            <p:nvPr/>
          </p:nvCxnSpPr>
          <p:spPr>
            <a:xfrm>
              <a:off x="5410200" y="1386541"/>
              <a:ext cx="2779712" cy="49054"/>
            </a:xfrm>
            <a:prstGeom prst="bentConnector5">
              <a:avLst>
                <a:gd name="adj1" fmla="val 4112"/>
                <a:gd name="adj2" fmla="val -754365"/>
                <a:gd name="adj3" fmla="val 108224"/>
              </a:avLst>
            </a:prstGeom>
            <a:ln>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grpSp>
        <p:nvGrpSpPr>
          <p:cNvPr id="24" name="Group 23"/>
          <p:cNvGrpSpPr/>
          <p:nvPr/>
        </p:nvGrpSpPr>
        <p:grpSpPr>
          <a:xfrm>
            <a:off x="4800600" y="2754154"/>
            <a:ext cx="4049350" cy="1894046"/>
            <a:chOff x="4800600" y="1905000"/>
            <a:chExt cx="4049350" cy="1894046"/>
          </a:xfrm>
        </p:grpSpPr>
        <p:sp>
          <p:nvSpPr>
            <p:cNvPr id="424" name="Rectangle 44"/>
            <p:cNvSpPr>
              <a:spLocks noChangeArrowheads="1"/>
            </p:cNvSpPr>
            <p:nvPr/>
          </p:nvSpPr>
          <p:spPr bwMode="auto">
            <a:xfrm>
              <a:off x="5068889" y="3552825"/>
              <a:ext cx="217788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dirty="0" smtClean="0">
                  <a:solidFill>
                    <a:srgbClr val="000000"/>
                  </a:solidFill>
                  <a:latin typeface="Arial"/>
                  <a:ea typeface="SimSun" charset="0"/>
                  <a:cs typeface="Arial"/>
                </a:rPr>
                <a:t>(b) </a:t>
              </a:r>
              <a:r>
                <a:rPr lang="en-CA" altLang="zh-CN" sz="1600" dirty="0">
                  <a:solidFill>
                    <a:srgbClr val="000000"/>
                  </a:solidFill>
                  <a:latin typeface="Arial"/>
                  <a:ea typeface="SimSun" charset="0"/>
                  <a:cs typeface="Arial"/>
                </a:rPr>
                <a:t>Rotate left </a:t>
              </a:r>
              <a:r>
                <a:rPr lang="en-CA" altLang="zh-CN" sz="1600" dirty="0" smtClean="0">
                  <a:solidFill>
                    <a:srgbClr val="000000"/>
                  </a:solidFill>
                  <a:latin typeface="Arial"/>
                  <a:ea typeface="SimSun" charset="0"/>
                  <a:cs typeface="Arial"/>
                </a:rPr>
                <a:t>with carry</a:t>
              </a:r>
              <a:endParaRPr lang="en-CA" altLang="zh-CN" sz="4400" dirty="0">
                <a:latin typeface="Arial"/>
                <a:ea typeface="SimSun" charset="0"/>
                <a:cs typeface="Arial"/>
              </a:endParaRPr>
            </a:p>
          </p:txBody>
        </p:sp>
        <p:sp>
          <p:nvSpPr>
            <p:cNvPr id="425" name="Rectangle 45"/>
            <p:cNvSpPr>
              <a:spLocks noChangeArrowheads="1"/>
            </p:cNvSpPr>
            <p:nvPr/>
          </p:nvSpPr>
          <p:spPr bwMode="auto">
            <a:xfrm>
              <a:off x="7728549" y="3552825"/>
              <a:ext cx="1121401"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dirty="0" smtClean="0">
                  <a:solidFill>
                    <a:srgbClr val="000000"/>
                  </a:solidFill>
                  <a:latin typeface="Arial"/>
                  <a:ea typeface="SimSun" charset="0"/>
                  <a:cs typeface="Arial"/>
                </a:rPr>
                <a:t>RCL  R3, #2</a:t>
              </a:r>
              <a:endParaRPr lang="en-CA" altLang="zh-CN" sz="3600" dirty="0">
                <a:latin typeface="Arial"/>
                <a:ea typeface="SimSun" charset="0"/>
                <a:cs typeface="Arial"/>
              </a:endParaRPr>
            </a:p>
          </p:txBody>
        </p:sp>
        <p:sp>
          <p:nvSpPr>
            <p:cNvPr id="426" name="Rectangle 49"/>
            <p:cNvSpPr>
              <a:spLocks noChangeArrowheads="1"/>
            </p:cNvSpPr>
            <p:nvPr/>
          </p:nvSpPr>
          <p:spPr bwMode="auto">
            <a:xfrm>
              <a:off x="6211888" y="2632075"/>
              <a:ext cx="2627312" cy="339725"/>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sz="2800">
                <a:latin typeface="Arial"/>
                <a:cs typeface="Arial"/>
              </a:endParaRPr>
            </a:p>
          </p:txBody>
        </p:sp>
        <p:sp>
          <p:nvSpPr>
            <p:cNvPr id="427" name="Rectangle 50"/>
            <p:cNvSpPr>
              <a:spLocks noChangeArrowheads="1"/>
            </p:cNvSpPr>
            <p:nvPr/>
          </p:nvSpPr>
          <p:spPr bwMode="auto">
            <a:xfrm>
              <a:off x="5533403" y="1905000"/>
              <a:ext cx="230187" cy="381000"/>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sz="2800">
                <a:latin typeface="Arial"/>
                <a:cs typeface="Arial"/>
              </a:endParaRPr>
            </a:p>
          </p:txBody>
        </p:sp>
        <p:sp>
          <p:nvSpPr>
            <p:cNvPr id="428" name="Rectangle 51"/>
            <p:cNvSpPr>
              <a:spLocks noChangeArrowheads="1"/>
            </p:cNvSpPr>
            <p:nvPr/>
          </p:nvSpPr>
          <p:spPr bwMode="auto">
            <a:xfrm>
              <a:off x="5561013" y="3124200"/>
              <a:ext cx="306387" cy="304800"/>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sz="2800">
                <a:latin typeface="Arial"/>
                <a:cs typeface="Arial"/>
              </a:endParaRPr>
            </a:p>
          </p:txBody>
        </p:sp>
        <p:sp>
          <p:nvSpPr>
            <p:cNvPr id="429" name="Rectangle 52"/>
            <p:cNvSpPr>
              <a:spLocks noChangeArrowheads="1"/>
            </p:cNvSpPr>
            <p:nvPr/>
          </p:nvSpPr>
          <p:spPr bwMode="auto">
            <a:xfrm>
              <a:off x="5561013" y="2632074"/>
              <a:ext cx="306387" cy="339725"/>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sz="2800">
                <a:latin typeface="Arial"/>
                <a:cs typeface="Arial"/>
              </a:endParaRPr>
            </a:p>
          </p:txBody>
        </p:sp>
        <p:sp>
          <p:nvSpPr>
            <p:cNvPr id="430" name="Rectangle 59"/>
            <p:cNvSpPr>
              <a:spLocks noChangeArrowheads="1"/>
            </p:cNvSpPr>
            <p:nvPr/>
          </p:nvSpPr>
          <p:spPr bwMode="auto">
            <a:xfrm>
              <a:off x="5590210" y="1936750"/>
              <a:ext cx="14817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dirty="0">
                  <a:solidFill>
                    <a:srgbClr val="000000"/>
                  </a:solidFill>
                  <a:latin typeface="Arial"/>
                  <a:ea typeface="SimSun" charset="0"/>
                  <a:cs typeface="Arial"/>
                </a:rPr>
                <a:t>C</a:t>
              </a:r>
              <a:endParaRPr lang="en-CA" altLang="zh-CN" sz="3600" dirty="0">
                <a:latin typeface="Arial"/>
                <a:ea typeface="SimSun" charset="0"/>
                <a:cs typeface="Arial"/>
              </a:endParaRPr>
            </a:p>
          </p:txBody>
        </p:sp>
        <p:sp>
          <p:nvSpPr>
            <p:cNvPr id="431" name="Rectangle 60"/>
            <p:cNvSpPr>
              <a:spLocks noChangeArrowheads="1"/>
            </p:cNvSpPr>
            <p:nvPr/>
          </p:nvSpPr>
          <p:spPr bwMode="auto">
            <a:xfrm>
              <a:off x="7315200" y="1963579"/>
              <a:ext cx="262291"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dirty="0" smtClean="0">
                  <a:solidFill>
                    <a:srgbClr val="000000"/>
                  </a:solidFill>
                  <a:latin typeface="Arial"/>
                  <a:ea typeface="SimSun" charset="0"/>
                  <a:cs typeface="Arial"/>
                </a:rPr>
                <a:t>R3</a:t>
              </a:r>
              <a:endParaRPr lang="en-CA" altLang="zh-CN" sz="3600" dirty="0">
                <a:latin typeface="Arial"/>
                <a:ea typeface="SimSun" charset="0"/>
                <a:cs typeface="Arial"/>
              </a:endParaRPr>
            </a:p>
          </p:txBody>
        </p:sp>
        <p:sp>
          <p:nvSpPr>
            <p:cNvPr id="432" name="Rectangle 62"/>
            <p:cNvSpPr>
              <a:spLocks noChangeArrowheads="1"/>
            </p:cNvSpPr>
            <p:nvPr/>
          </p:nvSpPr>
          <p:spPr bwMode="auto">
            <a:xfrm>
              <a:off x="4800600" y="2647950"/>
              <a:ext cx="638797"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dirty="0">
                  <a:solidFill>
                    <a:srgbClr val="000000"/>
                  </a:solidFill>
                  <a:latin typeface="Arial"/>
                  <a:ea typeface="SimSun" charset="0"/>
                  <a:cs typeface="Arial"/>
                </a:rPr>
                <a:t>before:</a:t>
              </a:r>
              <a:endParaRPr lang="en-CA" altLang="zh-CN" sz="3600" dirty="0">
                <a:latin typeface="Arial"/>
                <a:ea typeface="SimSun" charset="0"/>
                <a:cs typeface="Arial"/>
              </a:endParaRPr>
            </a:p>
          </p:txBody>
        </p:sp>
        <p:sp>
          <p:nvSpPr>
            <p:cNvPr id="433" name="Rectangle 63"/>
            <p:cNvSpPr>
              <a:spLocks noChangeArrowheads="1"/>
            </p:cNvSpPr>
            <p:nvPr/>
          </p:nvSpPr>
          <p:spPr bwMode="auto">
            <a:xfrm>
              <a:off x="4953000" y="3124200"/>
              <a:ext cx="46757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after:</a:t>
              </a:r>
              <a:endParaRPr lang="en-CA" altLang="zh-CN" sz="3600">
                <a:latin typeface="Arial"/>
                <a:ea typeface="SimSun" charset="0"/>
                <a:cs typeface="Arial"/>
              </a:endParaRPr>
            </a:p>
          </p:txBody>
        </p:sp>
        <p:sp>
          <p:nvSpPr>
            <p:cNvPr id="434" name="Rectangle 64"/>
            <p:cNvSpPr>
              <a:spLocks noChangeArrowheads="1"/>
            </p:cNvSpPr>
            <p:nvPr/>
          </p:nvSpPr>
          <p:spPr bwMode="auto">
            <a:xfrm>
              <a:off x="5640388" y="2663825"/>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dirty="0">
                  <a:solidFill>
                    <a:srgbClr val="000000"/>
                  </a:solidFill>
                  <a:latin typeface="Arial"/>
                  <a:ea typeface="SimSun" charset="0"/>
                  <a:cs typeface="Arial"/>
                </a:rPr>
                <a:t>0</a:t>
              </a:r>
              <a:endParaRPr lang="en-CA" altLang="zh-CN" sz="3600" dirty="0">
                <a:latin typeface="Arial"/>
                <a:ea typeface="SimSun" charset="0"/>
                <a:cs typeface="Arial"/>
              </a:endParaRPr>
            </a:p>
          </p:txBody>
        </p:sp>
        <p:sp>
          <p:nvSpPr>
            <p:cNvPr id="435" name="Rectangle 65"/>
            <p:cNvSpPr>
              <a:spLocks noChangeArrowheads="1"/>
            </p:cNvSpPr>
            <p:nvPr/>
          </p:nvSpPr>
          <p:spPr bwMode="auto">
            <a:xfrm>
              <a:off x="5640388" y="3140075"/>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dirty="0">
                  <a:solidFill>
                    <a:srgbClr val="000000"/>
                  </a:solidFill>
                  <a:latin typeface="Arial"/>
                  <a:ea typeface="SimSun" charset="0"/>
                  <a:cs typeface="Arial"/>
                </a:rPr>
                <a:t>1</a:t>
              </a:r>
              <a:endParaRPr lang="en-CA" altLang="zh-CN" sz="3600" dirty="0">
                <a:latin typeface="Arial"/>
                <a:ea typeface="SimSun" charset="0"/>
                <a:cs typeface="Arial"/>
              </a:endParaRPr>
            </a:p>
          </p:txBody>
        </p:sp>
        <p:sp>
          <p:nvSpPr>
            <p:cNvPr id="436" name="Rectangle 66"/>
            <p:cNvSpPr>
              <a:spLocks noChangeArrowheads="1"/>
            </p:cNvSpPr>
            <p:nvPr/>
          </p:nvSpPr>
          <p:spPr bwMode="auto">
            <a:xfrm>
              <a:off x="6308725" y="2663825"/>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0</a:t>
              </a:r>
              <a:endParaRPr lang="en-CA" altLang="zh-CN" sz="3600">
                <a:latin typeface="Arial"/>
                <a:ea typeface="SimSun" charset="0"/>
                <a:cs typeface="Arial"/>
              </a:endParaRPr>
            </a:p>
          </p:txBody>
        </p:sp>
        <p:sp>
          <p:nvSpPr>
            <p:cNvPr id="437" name="Rectangle 67"/>
            <p:cNvSpPr>
              <a:spLocks noChangeArrowheads="1"/>
            </p:cNvSpPr>
            <p:nvPr/>
          </p:nvSpPr>
          <p:spPr bwMode="auto">
            <a:xfrm>
              <a:off x="7229475" y="2663825"/>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0</a:t>
              </a:r>
              <a:endParaRPr lang="en-CA" altLang="zh-CN" sz="3600">
                <a:latin typeface="Arial"/>
                <a:ea typeface="SimSun" charset="0"/>
                <a:cs typeface="Arial"/>
              </a:endParaRPr>
            </a:p>
          </p:txBody>
        </p:sp>
        <p:sp>
          <p:nvSpPr>
            <p:cNvPr id="438" name="Rectangle 68"/>
            <p:cNvSpPr>
              <a:spLocks noChangeArrowheads="1"/>
            </p:cNvSpPr>
            <p:nvPr/>
          </p:nvSpPr>
          <p:spPr bwMode="auto">
            <a:xfrm>
              <a:off x="8150225" y="2663825"/>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0</a:t>
              </a:r>
              <a:endParaRPr lang="en-CA" altLang="zh-CN" sz="3600">
                <a:latin typeface="Arial"/>
                <a:ea typeface="SimSun" charset="0"/>
                <a:cs typeface="Arial"/>
              </a:endParaRPr>
            </a:p>
          </p:txBody>
        </p:sp>
        <p:sp>
          <p:nvSpPr>
            <p:cNvPr id="439" name="Rectangle 69"/>
            <p:cNvSpPr>
              <a:spLocks noChangeArrowheads="1"/>
            </p:cNvSpPr>
            <p:nvPr/>
          </p:nvSpPr>
          <p:spPr bwMode="auto">
            <a:xfrm>
              <a:off x="6546850" y="2663825"/>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dirty="0">
                  <a:solidFill>
                    <a:srgbClr val="000000"/>
                  </a:solidFill>
                  <a:latin typeface="Arial"/>
                  <a:ea typeface="SimSun" charset="0"/>
                  <a:cs typeface="Arial"/>
                </a:rPr>
                <a:t>1</a:t>
              </a:r>
              <a:endParaRPr lang="en-CA" altLang="zh-CN" sz="3600" dirty="0">
                <a:latin typeface="Arial"/>
                <a:ea typeface="SimSun" charset="0"/>
                <a:cs typeface="Arial"/>
              </a:endParaRPr>
            </a:p>
          </p:txBody>
        </p:sp>
        <p:sp>
          <p:nvSpPr>
            <p:cNvPr id="440" name="Rectangle 70"/>
            <p:cNvSpPr>
              <a:spLocks noChangeArrowheads="1"/>
            </p:cNvSpPr>
            <p:nvPr/>
          </p:nvSpPr>
          <p:spPr bwMode="auto">
            <a:xfrm>
              <a:off x="6769100" y="2663825"/>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1</a:t>
              </a:r>
              <a:endParaRPr lang="en-CA" altLang="zh-CN" sz="3600">
                <a:latin typeface="Arial"/>
                <a:ea typeface="SimSun" charset="0"/>
                <a:cs typeface="Arial"/>
              </a:endParaRPr>
            </a:p>
          </p:txBody>
        </p:sp>
        <p:sp>
          <p:nvSpPr>
            <p:cNvPr id="441" name="Rectangle 71"/>
            <p:cNvSpPr>
              <a:spLocks noChangeArrowheads="1"/>
            </p:cNvSpPr>
            <p:nvPr/>
          </p:nvSpPr>
          <p:spPr bwMode="auto">
            <a:xfrm>
              <a:off x="7007225" y="2663825"/>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1</a:t>
              </a:r>
              <a:endParaRPr lang="en-CA" altLang="zh-CN" sz="3600">
                <a:latin typeface="Arial"/>
                <a:ea typeface="SimSun" charset="0"/>
                <a:cs typeface="Arial"/>
              </a:endParaRPr>
            </a:p>
          </p:txBody>
        </p:sp>
        <p:sp>
          <p:nvSpPr>
            <p:cNvPr id="442" name="Rectangle 72"/>
            <p:cNvSpPr>
              <a:spLocks noChangeArrowheads="1"/>
            </p:cNvSpPr>
            <p:nvPr/>
          </p:nvSpPr>
          <p:spPr bwMode="auto">
            <a:xfrm>
              <a:off x="7467600" y="2568575"/>
              <a:ext cx="7125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2000">
                  <a:solidFill>
                    <a:srgbClr val="000000"/>
                  </a:solidFill>
                  <a:latin typeface="Arial"/>
                  <a:ea typeface="SimSun" charset="0"/>
                  <a:cs typeface="Arial"/>
                </a:rPr>
                <a:t>.</a:t>
              </a:r>
              <a:endParaRPr lang="en-CA" altLang="zh-CN" sz="3600">
                <a:latin typeface="Arial"/>
                <a:ea typeface="SimSun" charset="0"/>
                <a:cs typeface="Arial"/>
              </a:endParaRPr>
            </a:p>
          </p:txBody>
        </p:sp>
        <p:sp>
          <p:nvSpPr>
            <p:cNvPr id="443" name="Rectangle 73"/>
            <p:cNvSpPr>
              <a:spLocks noChangeArrowheads="1"/>
            </p:cNvSpPr>
            <p:nvPr/>
          </p:nvSpPr>
          <p:spPr bwMode="auto">
            <a:xfrm>
              <a:off x="7705725" y="2568575"/>
              <a:ext cx="7125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2000">
                  <a:solidFill>
                    <a:srgbClr val="000000"/>
                  </a:solidFill>
                  <a:latin typeface="Arial"/>
                  <a:ea typeface="SimSun" charset="0"/>
                  <a:cs typeface="Arial"/>
                </a:rPr>
                <a:t>.</a:t>
              </a:r>
              <a:endParaRPr lang="en-CA" altLang="zh-CN" sz="3600">
                <a:latin typeface="Arial"/>
                <a:ea typeface="SimSun" charset="0"/>
                <a:cs typeface="Arial"/>
              </a:endParaRPr>
            </a:p>
          </p:txBody>
        </p:sp>
        <p:sp>
          <p:nvSpPr>
            <p:cNvPr id="444" name="Rectangle 74"/>
            <p:cNvSpPr>
              <a:spLocks noChangeArrowheads="1"/>
            </p:cNvSpPr>
            <p:nvPr/>
          </p:nvSpPr>
          <p:spPr bwMode="auto">
            <a:xfrm>
              <a:off x="7927975" y="2568575"/>
              <a:ext cx="7125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2000">
                  <a:solidFill>
                    <a:srgbClr val="000000"/>
                  </a:solidFill>
                  <a:latin typeface="Arial"/>
                  <a:ea typeface="SimSun" charset="0"/>
                  <a:cs typeface="Arial"/>
                </a:rPr>
                <a:t>.</a:t>
              </a:r>
              <a:endParaRPr lang="en-CA" altLang="zh-CN" sz="3600">
                <a:latin typeface="Arial"/>
                <a:ea typeface="SimSun" charset="0"/>
                <a:cs typeface="Arial"/>
              </a:endParaRPr>
            </a:p>
          </p:txBody>
        </p:sp>
        <p:sp>
          <p:nvSpPr>
            <p:cNvPr id="445" name="Rectangle 75"/>
            <p:cNvSpPr>
              <a:spLocks noChangeArrowheads="1"/>
            </p:cNvSpPr>
            <p:nvPr/>
          </p:nvSpPr>
          <p:spPr bwMode="auto">
            <a:xfrm>
              <a:off x="8610600" y="2663825"/>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dirty="0">
                  <a:solidFill>
                    <a:srgbClr val="000000"/>
                  </a:solidFill>
                  <a:latin typeface="Arial"/>
                  <a:ea typeface="SimSun" charset="0"/>
                  <a:cs typeface="Arial"/>
                </a:rPr>
                <a:t>1</a:t>
              </a:r>
              <a:endParaRPr lang="en-CA" altLang="zh-CN" sz="3600" dirty="0">
                <a:latin typeface="Arial"/>
                <a:ea typeface="SimSun" charset="0"/>
                <a:cs typeface="Arial"/>
              </a:endParaRPr>
            </a:p>
          </p:txBody>
        </p:sp>
        <p:sp>
          <p:nvSpPr>
            <p:cNvPr id="446" name="Rectangle 76"/>
            <p:cNvSpPr>
              <a:spLocks noChangeArrowheads="1"/>
            </p:cNvSpPr>
            <p:nvPr/>
          </p:nvSpPr>
          <p:spPr bwMode="auto">
            <a:xfrm>
              <a:off x="8372475" y="2663825"/>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1</a:t>
              </a:r>
              <a:endParaRPr lang="en-CA" altLang="zh-CN" sz="3600">
                <a:latin typeface="Arial"/>
                <a:ea typeface="SimSun" charset="0"/>
                <a:cs typeface="Arial"/>
              </a:endParaRPr>
            </a:p>
          </p:txBody>
        </p:sp>
        <p:sp>
          <p:nvSpPr>
            <p:cNvPr id="447" name="Rectangle 77"/>
            <p:cNvSpPr>
              <a:spLocks noChangeArrowheads="1"/>
            </p:cNvSpPr>
            <p:nvPr/>
          </p:nvSpPr>
          <p:spPr bwMode="auto">
            <a:xfrm>
              <a:off x="6308725" y="3140075"/>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1</a:t>
              </a:r>
              <a:endParaRPr lang="en-CA" altLang="zh-CN" sz="3600">
                <a:latin typeface="Arial"/>
                <a:ea typeface="SimSun" charset="0"/>
                <a:cs typeface="Arial"/>
              </a:endParaRPr>
            </a:p>
          </p:txBody>
        </p:sp>
        <p:sp>
          <p:nvSpPr>
            <p:cNvPr id="448" name="Rectangle 78"/>
            <p:cNvSpPr>
              <a:spLocks noChangeArrowheads="1"/>
            </p:cNvSpPr>
            <p:nvPr/>
          </p:nvSpPr>
          <p:spPr bwMode="auto">
            <a:xfrm>
              <a:off x="8150225" y="3140075"/>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1</a:t>
              </a:r>
              <a:endParaRPr lang="en-CA" altLang="zh-CN" sz="3600">
                <a:latin typeface="Arial"/>
                <a:ea typeface="SimSun" charset="0"/>
                <a:cs typeface="Arial"/>
              </a:endParaRPr>
            </a:p>
          </p:txBody>
        </p:sp>
        <p:sp>
          <p:nvSpPr>
            <p:cNvPr id="449" name="Rectangle 79"/>
            <p:cNvSpPr>
              <a:spLocks noChangeArrowheads="1"/>
            </p:cNvSpPr>
            <p:nvPr/>
          </p:nvSpPr>
          <p:spPr bwMode="auto">
            <a:xfrm>
              <a:off x="6769100" y="3140075"/>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0</a:t>
              </a:r>
              <a:endParaRPr lang="en-CA" altLang="zh-CN" sz="3600">
                <a:latin typeface="Arial"/>
                <a:ea typeface="SimSun" charset="0"/>
                <a:cs typeface="Arial"/>
              </a:endParaRPr>
            </a:p>
          </p:txBody>
        </p:sp>
        <p:sp>
          <p:nvSpPr>
            <p:cNvPr id="450" name="Rectangle 80"/>
            <p:cNvSpPr>
              <a:spLocks noChangeArrowheads="1"/>
            </p:cNvSpPr>
            <p:nvPr/>
          </p:nvSpPr>
          <p:spPr bwMode="auto">
            <a:xfrm>
              <a:off x="7007225" y="3060700"/>
              <a:ext cx="7125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2000">
                  <a:solidFill>
                    <a:srgbClr val="000000"/>
                  </a:solidFill>
                  <a:latin typeface="Arial"/>
                  <a:ea typeface="SimSun" charset="0"/>
                  <a:cs typeface="Arial"/>
                </a:rPr>
                <a:t>.</a:t>
              </a:r>
              <a:endParaRPr lang="en-CA" altLang="zh-CN" sz="3600">
                <a:latin typeface="Arial"/>
                <a:ea typeface="SimSun" charset="0"/>
                <a:cs typeface="Arial"/>
              </a:endParaRPr>
            </a:p>
          </p:txBody>
        </p:sp>
        <p:sp>
          <p:nvSpPr>
            <p:cNvPr id="451" name="Rectangle 81"/>
            <p:cNvSpPr>
              <a:spLocks noChangeArrowheads="1"/>
            </p:cNvSpPr>
            <p:nvPr/>
          </p:nvSpPr>
          <p:spPr bwMode="auto">
            <a:xfrm>
              <a:off x="7245350" y="3060700"/>
              <a:ext cx="7125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2000">
                  <a:solidFill>
                    <a:srgbClr val="000000"/>
                  </a:solidFill>
                  <a:latin typeface="Arial"/>
                  <a:ea typeface="SimSun" charset="0"/>
                  <a:cs typeface="Arial"/>
                </a:rPr>
                <a:t>.</a:t>
              </a:r>
              <a:endParaRPr lang="en-CA" altLang="zh-CN" sz="3600">
                <a:latin typeface="Arial"/>
                <a:ea typeface="SimSun" charset="0"/>
                <a:cs typeface="Arial"/>
              </a:endParaRPr>
            </a:p>
          </p:txBody>
        </p:sp>
        <p:sp>
          <p:nvSpPr>
            <p:cNvPr id="452" name="Rectangle 82"/>
            <p:cNvSpPr>
              <a:spLocks noChangeArrowheads="1"/>
            </p:cNvSpPr>
            <p:nvPr/>
          </p:nvSpPr>
          <p:spPr bwMode="auto">
            <a:xfrm>
              <a:off x="7467600" y="3060700"/>
              <a:ext cx="7125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2000">
                  <a:solidFill>
                    <a:srgbClr val="000000"/>
                  </a:solidFill>
                  <a:latin typeface="Arial"/>
                  <a:ea typeface="SimSun" charset="0"/>
                  <a:cs typeface="Arial"/>
                </a:rPr>
                <a:t>.</a:t>
              </a:r>
              <a:endParaRPr lang="en-CA" altLang="zh-CN" sz="3600">
                <a:latin typeface="Arial"/>
                <a:ea typeface="SimSun" charset="0"/>
                <a:cs typeface="Arial"/>
              </a:endParaRPr>
            </a:p>
          </p:txBody>
        </p:sp>
        <p:sp>
          <p:nvSpPr>
            <p:cNvPr id="453" name="Rectangle 83"/>
            <p:cNvSpPr>
              <a:spLocks noChangeArrowheads="1"/>
            </p:cNvSpPr>
            <p:nvPr/>
          </p:nvSpPr>
          <p:spPr bwMode="auto">
            <a:xfrm>
              <a:off x="8610600" y="3140075"/>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dirty="0" smtClean="0">
                  <a:solidFill>
                    <a:srgbClr val="000000"/>
                  </a:solidFill>
                  <a:latin typeface="Arial"/>
                  <a:ea typeface="SimSun" charset="0"/>
                  <a:cs typeface="Arial"/>
                </a:rPr>
                <a:t>0</a:t>
              </a:r>
              <a:endParaRPr lang="en-CA" altLang="zh-CN" sz="3600" dirty="0">
                <a:latin typeface="Arial"/>
                <a:ea typeface="SimSun" charset="0"/>
                <a:cs typeface="Arial"/>
              </a:endParaRPr>
            </a:p>
          </p:txBody>
        </p:sp>
        <p:sp>
          <p:nvSpPr>
            <p:cNvPr id="454" name="Rectangle 84"/>
            <p:cNvSpPr>
              <a:spLocks noChangeArrowheads="1"/>
            </p:cNvSpPr>
            <p:nvPr/>
          </p:nvSpPr>
          <p:spPr bwMode="auto">
            <a:xfrm>
              <a:off x="8372475" y="3140075"/>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0</a:t>
              </a:r>
              <a:endParaRPr lang="en-CA" altLang="zh-CN" sz="3600">
                <a:latin typeface="Arial"/>
                <a:ea typeface="SimSun" charset="0"/>
                <a:cs typeface="Arial"/>
              </a:endParaRPr>
            </a:p>
          </p:txBody>
        </p:sp>
        <p:sp>
          <p:nvSpPr>
            <p:cNvPr id="455" name="Rectangle 85"/>
            <p:cNvSpPr>
              <a:spLocks noChangeArrowheads="1"/>
            </p:cNvSpPr>
            <p:nvPr/>
          </p:nvSpPr>
          <p:spPr bwMode="auto">
            <a:xfrm>
              <a:off x="7912100" y="3140075"/>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1</a:t>
              </a:r>
              <a:endParaRPr lang="en-CA" altLang="zh-CN" sz="3600">
                <a:latin typeface="Arial"/>
                <a:ea typeface="SimSun" charset="0"/>
                <a:cs typeface="Arial"/>
              </a:endParaRPr>
            </a:p>
          </p:txBody>
        </p:sp>
        <p:sp>
          <p:nvSpPr>
            <p:cNvPr id="456" name="Rectangle 86"/>
            <p:cNvSpPr>
              <a:spLocks noChangeArrowheads="1"/>
            </p:cNvSpPr>
            <p:nvPr/>
          </p:nvSpPr>
          <p:spPr bwMode="auto">
            <a:xfrm>
              <a:off x="7689850" y="3140075"/>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0</a:t>
              </a:r>
              <a:endParaRPr lang="en-CA" altLang="zh-CN" sz="3600">
                <a:latin typeface="Arial"/>
                <a:ea typeface="SimSun" charset="0"/>
                <a:cs typeface="Arial"/>
              </a:endParaRPr>
            </a:p>
          </p:txBody>
        </p:sp>
        <p:sp>
          <p:nvSpPr>
            <p:cNvPr id="457" name="Rectangle 87"/>
            <p:cNvSpPr>
              <a:spLocks noChangeArrowheads="1"/>
            </p:cNvSpPr>
            <p:nvPr/>
          </p:nvSpPr>
          <p:spPr bwMode="auto">
            <a:xfrm>
              <a:off x="6546850" y="3140075"/>
              <a:ext cx="114114"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CA" altLang="zh-CN" sz="1600">
                  <a:solidFill>
                    <a:srgbClr val="000000"/>
                  </a:solidFill>
                  <a:latin typeface="Arial"/>
                  <a:ea typeface="SimSun" charset="0"/>
                  <a:cs typeface="Arial"/>
                </a:rPr>
                <a:t>1</a:t>
              </a:r>
              <a:endParaRPr lang="en-CA" altLang="zh-CN" sz="3600">
                <a:latin typeface="Arial"/>
                <a:ea typeface="SimSun" charset="0"/>
                <a:cs typeface="Arial"/>
              </a:endParaRPr>
            </a:p>
          </p:txBody>
        </p:sp>
        <p:sp>
          <p:nvSpPr>
            <p:cNvPr id="458" name="Rectangle 91"/>
            <p:cNvSpPr>
              <a:spLocks noChangeArrowheads="1"/>
            </p:cNvSpPr>
            <p:nvPr/>
          </p:nvSpPr>
          <p:spPr bwMode="auto">
            <a:xfrm>
              <a:off x="6211888" y="3124200"/>
              <a:ext cx="2627312" cy="304800"/>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sz="2800">
                <a:latin typeface="Arial"/>
                <a:cs typeface="Arial"/>
              </a:endParaRPr>
            </a:p>
          </p:txBody>
        </p:sp>
        <p:sp>
          <p:nvSpPr>
            <p:cNvPr id="459" name="Rectangle 95"/>
            <p:cNvSpPr>
              <a:spLocks noChangeArrowheads="1"/>
            </p:cNvSpPr>
            <p:nvPr/>
          </p:nvSpPr>
          <p:spPr bwMode="auto">
            <a:xfrm>
              <a:off x="6211889" y="1905000"/>
              <a:ext cx="2551112" cy="381000"/>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sz="2800">
                <a:latin typeface="Arial"/>
                <a:cs typeface="Arial"/>
              </a:endParaRPr>
            </a:p>
          </p:txBody>
        </p:sp>
        <p:cxnSp>
          <p:nvCxnSpPr>
            <p:cNvPr id="460" name="Straight Arrow Connector 459"/>
            <p:cNvCxnSpPr>
              <a:endCxn id="430" idx="3"/>
            </p:cNvCxnSpPr>
            <p:nvPr/>
          </p:nvCxnSpPr>
          <p:spPr>
            <a:xfrm flipH="1">
              <a:off x="5738388" y="2057400"/>
              <a:ext cx="482402" cy="246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62" name="Elbow Connector 461"/>
            <p:cNvCxnSpPr>
              <a:stCxn id="427" idx="1"/>
            </p:cNvCxnSpPr>
            <p:nvPr/>
          </p:nvCxnSpPr>
          <p:spPr>
            <a:xfrm rot="10800000" flipH="1" flipV="1">
              <a:off x="5533403" y="2095499"/>
              <a:ext cx="3229598" cy="14941"/>
            </a:xfrm>
            <a:prstGeom prst="bentConnector5">
              <a:avLst>
                <a:gd name="adj1" fmla="val -7078"/>
                <a:gd name="adj2" fmla="val -2805033"/>
                <a:gd name="adj3" fmla="val 106304"/>
              </a:avLst>
            </a:prstGeom>
            <a:ln>
              <a:solidFill>
                <a:srgbClr val="000000"/>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25" name="Rectangle 24"/>
          <p:cNvSpPr/>
          <p:nvPr/>
        </p:nvSpPr>
        <p:spPr>
          <a:xfrm>
            <a:off x="3200400" y="5181600"/>
            <a:ext cx="3480440" cy="707886"/>
          </a:xfrm>
          <a:prstGeom prst="rect">
            <a:avLst/>
          </a:prstGeom>
        </p:spPr>
        <p:txBody>
          <a:bodyPr wrap="none">
            <a:spAutoFit/>
          </a:bodyPr>
          <a:lstStyle/>
          <a:p>
            <a:pPr marL="342900" indent="-342900">
              <a:buFont typeface="Arial"/>
              <a:buChar char="•"/>
            </a:pPr>
            <a:r>
              <a:rPr lang="en-CA" altLang="zh-CN" sz="2000" dirty="0" smtClean="0">
                <a:solidFill>
                  <a:srgbClr val="000000"/>
                </a:solidFill>
                <a:latin typeface="Arial"/>
                <a:ea typeface="SimSun" charset="0"/>
                <a:cs typeface="Arial"/>
              </a:rPr>
              <a:t>Rotate Right </a:t>
            </a:r>
            <a:r>
              <a:rPr lang="en-CA" altLang="zh-CN" sz="2000" dirty="0">
                <a:solidFill>
                  <a:srgbClr val="000000"/>
                </a:solidFill>
                <a:latin typeface="Arial"/>
                <a:ea typeface="SimSun" charset="0"/>
                <a:cs typeface="Arial"/>
              </a:rPr>
              <a:t>without </a:t>
            </a:r>
            <a:r>
              <a:rPr lang="en-CA" altLang="zh-CN" sz="2000" dirty="0" smtClean="0">
                <a:solidFill>
                  <a:srgbClr val="000000"/>
                </a:solidFill>
                <a:latin typeface="Arial"/>
                <a:ea typeface="SimSun" charset="0"/>
                <a:cs typeface="Arial"/>
              </a:rPr>
              <a:t>carry</a:t>
            </a:r>
          </a:p>
          <a:p>
            <a:pPr marL="342900" indent="-342900">
              <a:buFont typeface="Arial"/>
              <a:buChar char="•"/>
            </a:pPr>
            <a:r>
              <a:rPr lang="en-CA" altLang="zh-CN" sz="2000" dirty="0">
                <a:solidFill>
                  <a:srgbClr val="000000"/>
                </a:solidFill>
                <a:latin typeface="Arial"/>
                <a:ea typeface="SimSun" charset="0"/>
                <a:cs typeface="Arial"/>
              </a:rPr>
              <a:t>Rotate Right </a:t>
            </a:r>
            <a:r>
              <a:rPr lang="en-CA" altLang="zh-CN" sz="2000" dirty="0" smtClean="0">
                <a:solidFill>
                  <a:srgbClr val="000000"/>
                </a:solidFill>
                <a:latin typeface="Arial"/>
                <a:ea typeface="SimSun" charset="0"/>
                <a:cs typeface="Arial"/>
              </a:rPr>
              <a:t>with carry</a:t>
            </a:r>
            <a:endParaRPr lang="en-CA" altLang="zh-CN" sz="2000" dirty="0">
              <a:latin typeface="Arial"/>
              <a:ea typeface="SimSun" charset="0"/>
              <a:cs typeface="Arial"/>
            </a:endParaRPr>
          </a:p>
        </p:txBody>
      </p:sp>
    </p:spTree>
    <p:extLst>
      <p:ext uri="{BB962C8B-B14F-4D97-AF65-F5344CB8AC3E}">
        <p14:creationId xmlns:p14="http://schemas.microsoft.com/office/powerpoint/2010/main" val="40749450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431800" y="6229350"/>
            <a:ext cx="1905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4339" name="Rectangle 2"/>
          <p:cNvSpPr>
            <a:spLocks noChangeArrowheads="1"/>
          </p:cNvSpPr>
          <p:nvPr/>
        </p:nvSpPr>
        <p:spPr bwMode="auto">
          <a:xfrm>
            <a:off x="3124200" y="6229350"/>
            <a:ext cx="2895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14340" name="Rectangle 3"/>
          <p:cNvSpPr>
            <a:spLocks noGrp="1" noChangeArrowheads="1"/>
          </p:cNvSpPr>
          <p:nvPr>
            <p:ph type="title"/>
          </p:nvPr>
        </p:nvSpPr>
        <p:spPr>
          <a:xfrm>
            <a:off x="457200" y="274638"/>
            <a:ext cx="8229600" cy="1143000"/>
          </a:xfrm>
        </p:spPr>
        <p:txBody>
          <a:bodyPr lIns="90360" tIns="44280" rIns="90360" bIns="44280" anchor="b">
            <a:spAutoFit/>
          </a:bodyPr>
          <a:lstStyle/>
          <a:p>
            <a:pPr eaLnBrk="1" hangingPunct="1">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atin typeface="Arial" charset="0"/>
                <a:cs typeface="Arial" charset="0"/>
              </a:rPr>
              <a:t>Logical</a:t>
            </a:r>
          </a:p>
        </p:txBody>
      </p:sp>
      <p:sp>
        <p:nvSpPr>
          <p:cNvPr id="14341" name="Rectangle 4"/>
          <p:cNvSpPr>
            <a:spLocks noGrp="1" noChangeArrowheads="1"/>
          </p:cNvSpPr>
          <p:nvPr>
            <p:ph type="body" idx="1"/>
          </p:nvPr>
        </p:nvSpPr>
        <p:spPr>
          <a:xfrm>
            <a:off x="457200" y="1600200"/>
            <a:ext cx="8229600" cy="3795055"/>
          </a:xfrm>
        </p:spPr>
        <p:txBody>
          <a:bodyPr lIns="90360" tIns="44280" rIns="90360" bIns="44280">
            <a:spAutoFit/>
          </a:bodyPr>
          <a:lstStyle/>
          <a:p>
            <a:pPr eaLnBrk="1" hangingPunct="1">
              <a:lnSpc>
                <a:spcPct val="10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latin typeface="Arial" charset="0"/>
                <a:cs typeface="Arial" charset="0"/>
              </a:rPr>
              <a:t>Bitwise operations: </a:t>
            </a:r>
            <a:endParaRPr lang="en-GB" dirty="0" smtClean="0">
              <a:latin typeface="Arial" charset="0"/>
              <a:cs typeface="Arial" charset="0"/>
            </a:endParaRPr>
          </a:p>
          <a:p>
            <a:pPr lvl="1">
              <a:spcBef>
                <a:spcPts val="768"/>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smtClean="0">
                <a:latin typeface="Arial" charset="0"/>
                <a:cs typeface="Arial" charset="0"/>
              </a:rPr>
              <a:t>AND</a:t>
            </a:r>
            <a:r>
              <a:rPr lang="en-GB" dirty="0">
                <a:latin typeface="Arial" charset="0"/>
                <a:cs typeface="Arial" charset="0"/>
              </a:rPr>
              <a:t>, </a:t>
            </a:r>
            <a:endParaRPr lang="en-GB" dirty="0" smtClean="0">
              <a:latin typeface="Arial" charset="0"/>
              <a:cs typeface="Arial" charset="0"/>
            </a:endParaRPr>
          </a:p>
          <a:p>
            <a:pPr lvl="1">
              <a:spcBef>
                <a:spcPts val="768"/>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smtClean="0">
                <a:latin typeface="Arial" charset="0"/>
                <a:cs typeface="Arial" charset="0"/>
              </a:rPr>
              <a:t>OR,</a:t>
            </a:r>
          </a:p>
          <a:p>
            <a:pPr lvl="1">
              <a:spcBef>
                <a:spcPts val="768"/>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smtClean="0">
                <a:latin typeface="Arial" charset="0"/>
                <a:cs typeface="Arial" charset="0"/>
              </a:rPr>
              <a:t>NOT</a:t>
            </a:r>
            <a:r>
              <a:rPr lang="en-GB" dirty="0">
                <a:latin typeface="Arial" charset="0"/>
                <a:cs typeface="Arial" charset="0"/>
              </a:rPr>
              <a:t>, </a:t>
            </a:r>
            <a:endParaRPr lang="en-GB" dirty="0" smtClean="0">
              <a:latin typeface="Arial" charset="0"/>
              <a:cs typeface="Arial" charset="0"/>
            </a:endParaRPr>
          </a:p>
          <a:p>
            <a:pPr lvl="1">
              <a:spcBef>
                <a:spcPts val="768"/>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smtClean="0">
                <a:latin typeface="Arial" charset="0"/>
                <a:cs typeface="Arial" charset="0"/>
              </a:rPr>
              <a:t>XOR</a:t>
            </a:r>
            <a:r>
              <a:rPr lang="en-GB" dirty="0">
                <a:latin typeface="Arial" charset="0"/>
                <a:cs typeface="Arial" charset="0"/>
              </a:rPr>
              <a:t>, </a:t>
            </a:r>
            <a:endParaRPr lang="en-GB" dirty="0" smtClean="0">
              <a:latin typeface="Arial" charset="0"/>
              <a:cs typeface="Arial" charset="0"/>
            </a:endParaRPr>
          </a:p>
          <a:p>
            <a:pPr lvl="1">
              <a:spcBef>
                <a:spcPts val="768"/>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smtClean="0">
                <a:latin typeface="Arial" charset="0"/>
                <a:cs typeface="Arial" charset="0"/>
              </a:rPr>
              <a:t>TEST</a:t>
            </a:r>
            <a:r>
              <a:rPr lang="en-GB" dirty="0">
                <a:latin typeface="Arial" charset="0"/>
                <a:cs typeface="Arial" charset="0"/>
              </a:rPr>
              <a:t>, </a:t>
            </a:r>
            <a:endParaRPr lang="en-GB" dirty="0" smtClean="0">
              <a:latin typeface="Arial" charset="0"/>
              <a:cs typeface="Arial" charset="0"/>
            </a:endParaRPr>
          </a:p>
          <a:p>
            <a:pPr lvl="1">
              <a:spcBef>
                <a:spcPts val="768"/>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smtClean="0">
                <a:latin typeface="Arial" charset="0"/>
                <a:cs typeface="Arial" charset="0"/>
              </a:rPr>
              <a:t>CMP</a:t>
            </a:r>
            <a:r>
              <a:rPr lang="en-GB" dirty="0">
                <a:latin typeface="Arial" charset="0"/>
                <a:cs typeface="Arial" charset="0"/>
              </a:rPr>
              <a:t>, </a:t>
            </a:r>
            <a:endParaRPr lang="en-GB" dirty="0" smtClean="0">
              <a:latin typeface="Arial" charset="0"/>
              <a:cs typeface="Arial" charset="0"/>
            </a:endParaRPr>
          </a:p>
          <a:p>
            <a:pPr lvl="1">
              <a:spcBef>
                <a:spcPts val="768"/>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smtClean="0">
                <a:latin typeface="Arial" charset="0"/>
                <a:cs typeface="Arial" charset="0"/>
              </a:rPr>
              <a:t>SET </a:t>
            </a:r>
            <a:r>
              <a:rPr lang="en-US" dirty="0" smtClean="0">
                <a:latin typeface="Arial" charset="0"/>
                <a:cs typeface="Arial" charset="0"/>
              </a:rPr>
              <a:t>…</a:t>
            </a:r>
            <a:endParaRPr lang="en-GB" dirty="0">
              <a:latin typeface="Arial" charset="0"/>
              <a:cs typeface="Arial" charset="0"/>
            </a:endParaRPr>
          </a:p>
        </p:txBody>
      </p:sp>
    </p:spTree>
    <p:extLst>
      <p:ext uri="{BB962C8B-B14F-4D97-AF65-F5344CB8AC3E}">
        <p14:creationId xmlns:p14="http://schemas.microsoft.com/office/powerpoint/2010/main" val="4004476946"/>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Simple Instruction Format</a:t>
            </a:r>
          </a:p>
        </p:txBody>
      </p:sp>
      <p:sp>
        <p:nvSpPr>
          <p:cNvPr id="2" name="Content Placeholder 1"/>
          <p:cNvSpPr>
            <a:spLocks noGrp="1"/>
          </p:cNvSpPr>
          <p:nvPr>
            <p:ph idx="1"/>
          </p:nvPr>
        </p:nvSpPr>
        <p:spPr>
          <a:xfrm>
            <a:off x="457200" y="990600"/>
            <a:ext cx="8458200" cy="5181600"/>
          </a:xfrm>
        </p:spPr>
        <p:txBody>
          <a:bodyPr>
            <a:normAutofit fontScale="92500"/>
          </a:bodyPr>
          <a:lstStyle/>
          <a:p>
            <a:endParaRPr lang="en-US" dirty="0" smtClean="0"/>
          </a:p>
          <a:p>
            <a:endParaRPr lang="en-US" dirty="0"/>
          </a:p>
          <a:p>
            <a:endParaRPr lang="en-US" dirty="0" smtClean="0"/>
          </a:p>
          <a:p>
            <a:r>
              <a:rPr lang="en-US" dirty="0" smtClean="0"/>
              <a:t>The </a:t>
            </a:r>
            <a:r>
              <a:rPr lang="en-US" dirty="0"/>
              <a:t>instruction is divided into </a:t>
            </a:r>
            <a:r>
              <a:rPr lang="en-US" dirty="0" smtClean="0"/>
              <a:t>fields, </a:t>
            </a:r>
            <a:r>
              <a:rPr lang="en-US" dirty="0"/>
              <a:t>corresponding to the basic elements of the </a:t>
            </a:r>
            <a:r>
              <a:rPr lang="en-US" dirty="0" smtClean="0"/>
              <a:t>instruction.</a:t>
            </a:r>
          </a:p>
          <a:p>
            <a:r>
              <a:rPr lang="en-US" dirty="0" smtClean="0"/>
              <a:t>Instruction </a:t>
            </a:r>
            <a:r>
              <a:rPr lang="en-US" dirty="0"/>
              <a:t>is read into an </a:t>
            </a:r>
            <a:r>
              <a:rPr lang="en-US" dirty="0" smtClean="0"/>
              <a:t>Instruction Register </a:t>
            </a:r>
            <a:r>
              <a:rPr lang="en-US" dirty="0"/>
              <a:t>(IR) </a:t>
            </a:r>
            <a:endParaRPr lang="en-US" dirty="0" smtClean="0"/>
          </a:p>
          <a:p>
            <a:r>
              <a:rPr lang="en-US" dirty="0"/>
              <a:t>The CPU must be able to extract the data from the various instruction fields to perform the required operation. </a:t>
            </a:r>
          </a:p>
        </p:txBody>
      </p:sp>
      <p:sp>
        <p:nvSpPr>
          <p:cNvPr id="3" name="Rectangle 2"/>
          <p:cNvSpPr/>
          <p:nvPr/>
        </p:nvSpPr>
        <p:spPr>
          <a:xfrm>
            <a:off x="1143000" y="1371600"/>
            <a:ext cx="2209800" cy="762000"/>
          </a:xfrm>
          <a:prstGeom prst="rect">
            <a:avLst/>
          </a:prstGeom>
          <a:solidFill>
            <a:schemeClr val="accent3">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err="1" smtClean="0">
                <a:ln w="28575" cmpd="sng">
                  <a:solidFill>
                    <a:schemeClr val="tx1"/>
                  </a:solidFill>
                </a:ln>
                <a:solidFill>
                  <a:schemeClr val="tx1"/>
                </a:solidFill>
                <a:latin typeface="Arial"/>
                <a:cs typeface="Arial"/>
              </a:rPr>
              <a:t>Opcode</a:t>
            </a:r>
            <a:endParaRPr lang="en-US" sz="2000" dirty="0">
              <a:ln w="28575" cmpd="sng">
                <a:solidFill>
                  <a:schemeClr val="tx1"/>
                </a:solidFill>
              </a:ln>
              <a:solidFill>
                <a:schemeClr val="tx1"/>
              </a:solidFill>
              <a:latin typeface="Arial"/>
              <a:cs typeface="Arial"/>
            </a:endParaRPr>
          </a:p>
        </p:txBody>
      </p:sp>
      <p:sp>
        <p:nvSpPr>
          <p:cNvPr id="7" name="Rectangle 6"/>
          <p:cNvSpPr/>
          <p:nvPr/>
        </p:nvSpPr>
        <p:spPr>
          <a:xfrm>
            <a:off x="3352800" y="1371600"/>
            <a:ext cx="5105400" cy="7620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n w="28575" cmpd="sng">
                  <a:solidFill>
                    <a:schemeClr val="tx1"/>
                  </a:solidFill>
                </a:ln>
                <a:solidFill>
                  <a:schemeClr val="tx1"/>
                </a:solidFill>
                <a:latin typeface="Arial"/>
                <a:cs typeface="Arial"/>
              </a:rPr>
              <a:t>Operand(s) and/or Address(</a:t>
            </a:r>
            <a:r>
              <a:rPr lang="en-US" sz="2000" dirty="0" err="1" smtClean="0">
                <a:ln w="28575" cmpd="sng">
                  <a:solidFill>
                    <a:schemeClr val="tx1"/>
                  </a:solidFill>
                </a:ln>
                <a:solidFill>
                  <a:schemeClr val="tx1"/>
                </a:solidFill>
                <a:latin typeface="Arial"/>
                <a:cs typeface="Arial"/>
              </a:rPr>
              <a:t>es</a:t>
            </a:r>
            <a:r>
              <a:rPr lang="en-US" sz="2000" dirty="0" smtClean="0">
                <a:ln w="28575" cmpd="sng">
                  <a:solidFill>
                    <a:schemeClr val="tx1"/>
                  </a:solidFill>
                </a:ln>
                <a:solidFill>
                  <a:schemeClr val="tx1"/>
                </a:solidFill>
                <a:latin typeface="Arial"/>
                <a:cs typeface="Arial"/>
              </a:rPr>
              <a:t>)</a:t>
            </a:r>
          </a:p>
        </p:txBody>
      </p:sp>
    </p:spTree>
    <p:extLst>
      <p:ext uri="{BB962C8B-B14F-4D97-AF65-F5344CB8AC3E}">
        <p14:creationId xmlns:p14="http://schemas.microsoft.com/office/powerpoint/2010/main" val="10387410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07"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08" name="Rectangle 4"/>
          <p:cNvSpPr>
            <a:spLocks noGrp="1" noChangeArrowheads="1"/>
          </p:cNvSpPr>
          <p:nvPr>
            <p:ph type="title"/>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lstStyle/>
          <a:p>
            <a:r>
              <a:rPr lang="en-US"/>
              <a:t>Conversion</a:t>
            </a:r>
          </a:p>
        </p:txBody>
      </p:sp>
      <p:sp>
        <p:nvSpPr>
          <p:cNvPr id="47109" name="Rectangle 5"/>
          <p:cNvSpPr>
            <a:spLocks noGrp="1" noChangeArrowheads="1"/>
          </p:cNvSpPr>
          <p:nvPr>
            <p:ph type="body" idx="1"/>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lstStyle/>
          <a:p>
            <a:endParaRPr lang="en-US" dirty="0" smtClean="0"/>
          </a:p>
          <a:p>
            <a:r>
              <a:rPr lang="en-US" dirty="0"/>
              <a:t>Change the format or operate on the format of data </a:t>
            </a:r>
          </a:p>
          <a:p>
            <a:pPr marL="0" indent="0">
              <a:buNone/>
            </a:pPr>
            <a:endParaRPr lang="en-US" dirty="0"/>
          </a:p>
          <a:p>
            <a:r>
              <a:rPr lang="en-US" dirty="0" smtClean="0"/>
              <a:t>e.g</a:t>
            </a:r>
            <a:r>
              <a:rPr lang="en-US" dirty="0"/>
              <a:t>. Binary to Decimal</a:t>
            </a:r>
          </a:p>
        </p:txBody>
      </p:sp>
    </p:spTree>
    <p:extLst>
      <p:ext uri="{BB962C8B-B14F-4D97-AF65-F5344CB8AC3E}">
        <p14:creationId xmlns:p14="http://schemas.microsoft.com/office/powerpoint/2010/main" val="447982206"/>
      </p:ext>
    </p:extLst>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9155"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9156" name="Rectangle 4"/>
          <p:cNvSpPr>
            <a:spLocks noGrp="1" noChangeArrowheads="1"/>
          </p:cNvSpPr>
          <p:nvPr>
            <p:ph type="title"/>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lstStyle/>
          <a:p>
            <a:r>
              <a:rPr lang="en-US"/>
              <a:t>Input/Output</a:t>
            </a:r>
          </a:p>
        </p:txBody>
      </p:sp>
      <p:sp>
        <p:nvSpPr>
          <p:cNvPr id="49157" name="Rectangle 5"/>
          <p:cNvSpPr>
            <a:spLocks noGrp="1" noChangeArrowheads="1"/>
          </p:cNvSpPr>
          <p:nvPr>
            <p:ph type="body" idx="1"/>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lstStyle/>
          <a:p>
            <a:r>
              <a:rPr lang="en-US"/>
              <a:t>May be specific instructions</a:t>
            </a:r>
          </a:p>
          <a:p>
            <a:r>
              <a:rPr lang="en-US"/>
              <a:t>May be done using data movement instructions (memory mapped)</a:t>
            </a:r>
          </a:p>
          <a:p>
            <a:r>
              <a:rPr lang="en-US"/>
              <a:t>May be done by a separate controller (DMA)</a:t>
            </a:r>
          </a:p>
        </p:txBody>
      </p:sp>
    </p:spTree>
    <p:extLst>
      <p:ext uri="{BB962C8B-B14F-4D97-AF65-F5344CB8AC3E}">
        <p14:creationId xmlns:p14="http://schemas.microsoft.com/office/powerpoint/2010/main" val="1153145404"/>
      </p:ext>
    </p:extLst>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203"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204" name="Rectangle 4"/>
          <p:cNvSpPr>
            <a:spLocks noGrp="1" noChangeArrowheads="1"/>
          </p:cNvSpPr>
          <p:nvPr>
            <p:ph type="title"/>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lstStyle/>
          <a:p>
            <a:r>
              <a:rPr lang="en-US"/>
              <a:t>Systems Control</a:t>
            </a:r>
          </a:p>
        </p:txBody>
      </p:sp>
      <p:sp>
        <p:nvSpPr>
          <p:cNvPr id="51205" name="Rectangle 5"/>
          <p:cNvSpPr>
            <a:spLocks noGrp="1" noChangeArrowheads="1"/>
          </p:cNvSpPr>
          <p:nvPr>
            <p:ph type="body" idx="1"/>
          </p:nvPr>
        </p:nvSpPr>
        <p:spPr>
          <a:xfrm>
            <a:off x="457200" y="990600"/>
            <a:ext cx="8229600" cy="5410200"/>
          </a:xfrm>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noAutofit/>
          </a:bodyPr>
          <a:lstStyle/>
          <a:p>
            <a:pPr>
              <a:spcBef>
                <a:spcPts val="768"/>
              </a:spcBef>
            </a:pPr>
            <a:r>
              <a:rPr lang="en-US" sz="2400" dirty="0"/>
              <a:t>Executed only while </a:t>
            </a:r>
            <a:endParaRPr lang="en-US" sz="2400" dirty="0" smtClean="0"/>
          </a:p>
          <a:p>
            <a:pPr lvl="1">
              <a:spcBef>
                <a:spcPts val="768"/>
              </a:spcBef>
            </a:pPr>
            <a:r>
              <a:rPr lang="en-US" sz="2000" dirty="0" smtClean="0"/>
              <a:t>The </a:t>
            </a:r>
            <a:r>
              <a:rPr lang="en-US" sz="2000" dirty="0"/>
              <a:t>processor is in a certain privileged state </a:t>
            </a:r>
            <a:endParaRPr lang="en-US" sz="2000" dirty="0" smtClean="0"/>
          </a:p>
          <a:p>
            <a:pPr lvl="1">
              <a:spcBef>
                <a:spcPts val="768"/>
              </a:spcBef>
            </a:pPr>
            <a:r>
              <a:rPr lang="en-US" sz="2000" dirty="0" smtClean="0"/>
              <a:t>The </a:t>
            </a:r>
            <a:r>
              <a:rPr lang="en-US" sz="2000" dirty="0"/>
              <a:t>processor is executing a program in a special privileged area of memory </a:t>
            </a:r>
          </a:p>
          <a:p>
            <a:pPr>
              <a:spcBef>
                <a:spcPts val="768"/>
              </a:spcBef>
            </a:pPr>
            <a:r>
              <a:rPr lang="en-US" sz="2400" dirty="0" smtClean="0"/>
              <a:t>CPU </a:t>
            </a:r>
            <a:r>
              <a:rPr lang="en-US" sz="2400" dirty="0"/>
              <a:t>needs to be in specific state </a:t>
            </a:r>
          </a:p>
          <a:p>
            <a:pPr lvl="1">
              <a:spcBef>
                <a:spcPts val="768"/>
              </a:spcBef>
            </a:pPr>
            <a:r>
              <a:rPr lang="en-US" sz="2000" dirty="0" smtClean="0"/>
              <a:t>Ring </a:t>
            </a:r>
            <a:r>
              <a:rPr lang="en-US" sz="2000" dirty="0"/>
              <a:t>0 on 80386</a:t>
            </a:r>
            <a:r>
              <a:rPr lang="en-US" sz="2000" dirty="0" smtClean="0"/>
              <a:t>+</a:t>
            </a:r>
            <a:endParaRPr lang="en-US" sz="2000" dirty="0"/>
          </a:p>
          <a:p>
            <a:pPr lvl="1">
              <a:spcBef>
                <a:spcPts val="768"/>
              </a:spcBef>
            </a:pPr>
            <a:r>
              <a:rPr lang="en-US" sz="2000" dirty="0" smtClean="0"/>
              <a:t>Kernel </a:t>
            </a:r>
            <a:r>
              <a:rPr lang="en-US" sz="2000" dirty="0"/>
              <a:t>mode </a:t>
            </a:r>
          </a:p>
          <a:p>
            <a:pPr>
              <a:spcBef>
                <a:spcPts val="768"/>
              </a:spcBef>
            </a:pPr>
            <a:r>
              <a:rPr lang="en-US" sz="2400" dirty="0" smtClean="0"/>
              <a:t>For </a:t>
            </a:r>
            <a:r>
              <a:rPr lang="en-US" sz="2400" dirty="0"/>
              <a:t>the use of operating systems </a:t>
            </a:r>
          </a:p>
          <a:p>
            <a:pPr>
              <a:spcBef>
                <a:spcPts val="768"/>
              </a:spcBef>
            </a:pPr>
            <a:r>
              <a:rPr lang="en-US" sz="2400" dirty="0" smtClean="0"/>
              <a:t>Examples </a:t>
            </a:r>
          </a:p>
          <a:p>
            <a:pPr lvl="1">
              <a:spcBef>
                <a:spcPts val="768"/>
              </a:spcBef>
            </a:pPr>
            <a:r>
              <a:rPr lang="en-US" sz="2000" dirty="0" smtClean="0"/>
              <a:t>Read </a:t>
            </a:r>
            <a:r>
              <a:rPr lang="en-US" sz="2000" dirty="0"/>
              <a:t>or alter a control register </a:t>
            </a:r>
          </a:p>
          <a:p>
            <a:pPr lvl="1">
              <a:spcBef>
                <a:spcPts val="768"/>
              </a:spcBef>
            </a:pPr>
            <a:r>
              <a:rPr lang="en-US" sz="2000" dirty="0" smtClean="0"/>
              <a:t>Read </a:t>
            </a:r>
            <a:r>
              <a:rPr lang="en-US" sz="2000" dirty="0"/>
              <a:t>or modify a storage protection key </a:t>
            </a:r>
          </a:p>
          <a:p>
            <a:pPr lvl="1">
              <a:spcBef>
                <a:spcPts val="768"/>
              </a:spcBef>
            </a:pPr>
            <a:r>
              <a:rPr lang="en-US" sz="2000" dirty="0" smtClean="0"/>
              <a:t>Access </a:t>
            </a:r>
            <a:r>
              <a:rPr lang="en-US" sz="2000" dirty="0"/>
              <a:t>to process control blocks in a multiprogramming system </a:t>
            </a:r>
            <a:endParaRPr lang="en-US" sz="2000" dirty="0" smtClean="0"/>
          </a:p>
          <a:p>
            <a:pPr>
              <a:spcBef>
                <a:spcPts val="768"/>
              </a:spcBef>
            </a:pPr>
            <a:r>
              <a:rPr lang="en-US" sz="2400" dirty="0" smtClean="0"/>
              <a:t>Privileged instructions</a:t>
            </a:r>
            <a:endParaRPr lang="en-US" sz="2400" dirty="0"/>
          </a:p>
        </p:txBody>
      </p:sp>
    </p:spTree>
    <p:extLst>
      <p:ext uri="{BB962C8B-B14F-4D97-AF65-F5344CB8AC3E}">
        <p14:creationId xmlns:p14="http://schemas.microsoft.com/office/powerpoint/2010/main" val="1370709168"/>
      </p:ext>
    </p:extLst>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431800" y="622935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251" name="Rectangle 3"/>
          <p:cNvSpPr>
            <a:spLocks noChangeArrowheads="1"/>
          </p:cNvSpPr>
          <p:nvPr/>
        </p:nvSpPr>
        <p:spPr bwMode="auto">
          <a:xfrm>
            <a:off x="3124200" y="6229350"/>
            <a:ext cx="2895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252" name="Rectangle 4"/>
          <p:cNvSpPr>
            <a:spLocks noGrp="1" noChangeArrowheads="1"/>
          </p:cNvSpPr>
          <p:nvPr>
            <p:ph type="title"/>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lstStyle/>
          <a:p>
            <a:r>
              <a:rPr lang="en-US"/>
              <a:t>Transfer of Control</a:t>
            </a:r>
          </a:p>
        </p:txBody>
      </p:sp>
      <p:sp>
        <p:nvSpPr>
          <p:cNvPr id="53253" name="Rectangle 5"/>
          <p:cNvSpPr>
            <a:spLocks noGrp="1" noChangeArrowheads="1"/>
          </p:cNvSpPr>
          <p:nvPr>
            <p:ph type="body" idx="1"/>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noAutofit/>
          </a:bodyPr>
          <a:lstStyle/>
          <a:p>
            <a:pPr>
              <a:spcBef>
                <a:spcPts val="768"/>
              </a:spcBef>
            </a:pPr>
            <a:r>
              <a:rPr lang="en-US" sz="2000" dirty="0"/>
              <a:t>Branch</a:t>
            </a:r>
          </a:p>
          <a:p>
            <a:pPr lvl="1">
              <a:spcBef>
                <a:spcPts val="768"/>
              </a:spcBef>
            </a:pPr>
            <a:r>
              <a:rPr lang="en-US" sz="1600" dirty="0" smtClean="0"/>
              <a:t> </a:t>
            </a:r>
            <a:r>
              <a:rPr lang="en-US" sz="1600" dirty="0"/>
              <a:t>e.g. branch to x if result is </a:t>
            </a:r>
            <a:r>
              <a:rPr lang="en-US" sz="1600" dirty="0" smtClean="0"/>
              <a:t>zero</a:t>
            </a:r>
          </a:p>
          <a:p>
            <a:pPr lvl="1">
              <a:spcBef>
                <a:spcPts val="768"/>
              </a:spcBef>
            </a:pPr>
            <a:r>
              <a:rPr lang="en-US" sz="1600" dirty="0" smtClean="0"/>
              <a:t> </a:t>
            </a:r>
            <a:r>
              <a:rPr lang="en-US" sz="1600" dirty="0"/>
              <a:t>Conditional branch </a:t>
            </a:r>
            <a:r>
              <a:rPr lang="en-US" sz="1600" dirty="0" smtClean="0"/>
              <a:t>instruction</a:t>
            </a:r>
            <a:endParaRPr lang="en-US" sz="1600" dirty="0"/>
          </a:p>
          <a:p>
            <a:pPr lvl="1">
              <a:spcBef>
                <a:spcPts val="768"/>
              </a:spcBef>
            </a:pPr>
            <a:r>
              <a:rPr lang="en-US" sz="1600" dirty="0" smtClean="0"/>
              <a:t> </a:t>
            </a:r>
            <a:r>
              <a:rPr lang="en-US" sz="1600" dirty="0"/>
              <a:t>Two ways of generating the condition </a:t>
            </a:r>
          </a:p>
          <a:p>
            <a:pPr lvl="1">
              <a:spcBef>
                <a:spcPts val="768"/>
              </a:spcBef>
            </a:pPr>
            <a:r>
              <a:rPr lang="en-US" sz="1600" dirty="0" smtClean="0"/>
              <a:t>Most </a:t>
            </a:r>
            <a:r>
              <a:rPr lang="en-US" sz="1600" dirty="0"/>
              <a:t>machines provide a 1-bit or multiple- bit condition code that is set as the result of some operations </a:t>
            </a:r>
          </a:p>
          <a:p>
            <a:pPr>
              <a:spcBef>
                <a:spcPts val="768"/>
              </a:spcBef>
            </a:pPr>
            <a:r>
              <a:rPr lang="en-US" sz="2000" dirty="0"/>
              <a:t>To perform a comparison and specify a branch in the same instruction </a:t>
            </a:r>
          </a:p>
          <a:p>
            <a:pPr>
              <a:lnSpc>
                <a:spcPct val="120000"/>
              </a:lnSpc>
              <a:spcBef>
                <a:spcPts val="768"/>
              </a:spcBef>
            </a:pPr>
            <a:endParaRPr lang="en-US" sz="2000" dirty="0" smtClean="0"/>
          </a:p>
          <a:p>
            <a:pPr>
              <a:lnSpc>
                <a:spcPct val="120000"/>
              </a:lnSpc>
              <a:spcBef>
                <a:spcPts val="768"/>
              </a:spcBef>
            </a:pPr>
            <a:r>
              <a:rPr lang="en-US" sz="2000" dirty="0" smtClean="0"/>
              <a:t>Subroutine </a:t>
            </a:r>
            <a:r>
              <a:rPr lang="en-US" sz="2000" dirty="0"/>
              <a:t>call</a:t>
            </a:r>
          </a:p>
          <a:p>
            <a:pPr lvl="1">
              <a:lnSpc>
                <a:spcPct val="120000"/>
              </a:lnSpc>
              <a:spcBef>
                <a:spcPts val="768"/>
              </a:spcBef>
            </a:pPr>
            <a:r>
              <a:rPr lang="en-US" sz="1600" dirty="0"/>
              <a:t>c.f. interrupt call</a:t>
            </a:r>
          </a:p>
        </p:txBody>
      </p:sp>
    </p:spTree>
    <p:extLst>
      <p:ext uri="{BB962C8B-B14F-4D97-AF65-F5344CB8AC3E}">
        <p14:creationId xmlns:p14="http://schemas.microsoft.com/office/powerpoint/2010/main" val="2772566360"/>
      </p:ext>
    </p:extLst>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GB"/>
              <a:t>Branch Instruction</a:t>
            </a:r>
          </a:p>
        </p:txBody>
      </p:sp>
      <p:pic>
        <p:nvPicPr>
          <p:cNvPr id="79876" name="Picture 4"/>
          <p:cNvPicPr>
            <a:picLocks noChangeAspect="1" noChangeArrowheads="1"/>
          </p:cNvPicPr>
          <p:nvPr/>
        </p:nvPicPr>
        <p:blipFill>
          <a:blip r:embed="rId2">
            <a:extLst>
              <a:ext uri="{28A0092B-C50C-407E-A947-70E740481C1C}">
                <a14:useLocalDpi xmlns:a14="http://schemas.microsoft.com/office/drawing/2010/main" val="0"/>
              </a:ext>
            </a:extLst>
          </a:blip>
          <a:srcRect l="11951" t="20692" r="9842" b="36974"/>
          <a:stretch>
            <a:fillRect/>
          </a:stretch>
        </p:blipFill>
        <p:spPr bwMode="auto">
          <a:xfrm>
            <a:off x="1524000" y="1524000"/>
            <a:ext cx="5791200" cy="4061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3867607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GB" smtClean="0"/>
              <a:t>Procedure </a:t>
            </a:r>
            <a:r>
              <a:rPr lang="en-GB" dirty="0"/>
              <a:t>Calls</a:t>
            </a:r>
          </a:p>
        </p:txBody>
      </p:sp>
      <p:sp>
        <p:nvSpPr>
          <p:cNvPr id="2" name="Content Placeholder 1"/>
          <p:cNvSpPr>
            <a:spLocks noGrp="1"/>
          </p:cNvSpPr>
          <p:nvPr>
            <p:ph idx="1"/>
          </p:nvPr>
        </p:nvSpPr>
        <p:spPr/>
        <p:txBody>
          <a:bodyPr>
            <a:normAutofit lnSpcReduction="10000"/>
          </a:bodyPr>
          <a:lstStyle/>
          <a:p>
            <a:r>
              <a:rPr lang="en-US" dirty="0"/>
              <a:t>Procedure Call </a:t>
            </a:r>
            <a:r>
              <a:rPr lang="en-US" dirty="0" smtClean="0"/>
              <a:t>Instructions</a:t>
            </a:r>
          </a:p>
          <a:p>
            <a:pPr lvl="1"/>
            <a:r>
              <a:rPr lang="en-US" dirty="0" smtClean="0"/>
              <a:t>Self</a:t>
            </a:r>
            <a:r>
              <a:rPr lang="en-US" dirty="0"/>
              <a:t>-contained computer program </a:t>
            </a:r>
            <a:r>
              <a:rPr lang="en-US" dirty="0" smtClean="0"/>
              <a:t>incorporated into </a:t>
            </a:r>
            <a:r>
              <a:rPr lang="en-US" dirty="0"/>
              <a:t>a larger </a:t>
            </a:r>
            <a:r>
              <a:rPr lang="en-US" dirty="0" smtClean="0"/>
              <a:t>program</a:t>
            </a:r>
          </a:p>
          <a:p>
            <a:pPr lvl="1"/>
            <a:r>
              <a:rPr lang="en-US" dirty="0" smtClean="0"/>
              <a:t>Two </a:t>
            </a:r>
            <a:r>
              <a:rPr lang="en-US" dirty="0"/>
              <a:t>principal reasons for the use of procedures </a:t>
            </a:r>
          </a:p>
          <a:p>
            <a:pPr lvl="2"/>
            <a:r>
              <a:rPr lang="en-US" dirty="0" smtClean="0"/>
              <a:t>Economy </a:t>
            </a:r>
            <a:r>
              <a:rPr lang="en-US" dirty="0"/>
              <a:t>and modularity </a:t>
            </a:r>
          </a:p>
          <a:p>
            <a:r>
              <a:rPr lang="en-US" dirty="0" smtClean="0"/>
              <a:t>Two </a:t>
            </a:r>
            <a:r>
              <a:rPr lang="en-US" dirty="0"/>
              <a:t>basic instructions </a:t>
            </a:r>
          </a:p>
          <a:p>
            <a:pPr lvl="1"/>
            <a:r>
              <a:rPr lang="en-US" dirty="0"/>
              <a:t>A call instruction branching from the present location to the procedure </a:t>
            </a:r>
          </a:p>
          <a:p>
            <a:pPr lvl="1"/>
            <a:r>
              <a:rPr lang="en-US" dirty="0"/>
              <a:t>A Return instruction returning from the procedure to the place from which it was called </a:t>
            </a:r>
          </a:p>
          <a:p>
            <a:endParaRPr lang="en-US" dirty="0"/>
          </a:p>
        </p:txBody>
      </p:sp>
    </p:spTree>
    <p:extLst>
      <p:ext uri="{BB962C8B-B14F-4D97-AF65-F5344CB8AC3E}">
        <p14:creationId xmlns:p14="http://schemas.microsoft.com/office/powerpoint/2010/main" val="41672975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GB"/>
              <a:t>Nested Procedure Calls</a:t>
            </a:r>
          </a:p>
        </p:txBody>
      </p:sp>
      <p:pic>
        <p:nvPicPr>
          <p:cNvPr id="80900" name="Picture 4"/>
          <p:cNvPicPr>
            <a:picLocks noChangeAspect="1" noChangeArrowheads="1"/>
          </p:cNvPicPr>
          <p:nvPr/>
        </p:nvPicPr>
        <p:blipFill>
          <a:blip r:embed="rId2">
            <a:extLst>
              <a:ext uri="{28A0092B-C50C-407E-A947-70E740481C1C}">
                <a14:useLocalDpi xmlns:a14="http://schemas.microsoft.com/office/drawing/2010/main" val="0"/>
              </a:ext>
            </a:extLst>
          </a:blip>
          <a:srcRect l="5009" t="14178" r="9227" b="25034"/>
          <a:stretch>
            <a:fillRect/>
          </a:stretch>
        </p:blipFill>
        <p:spPr bwMode="auto">
          <a:xfrm>
            <a:off x="1447800" y="914400"/>
            <a:ext cx="5584302" cy="51260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5302183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a:t>Use of Stack</a:t>
            </a:r>
          </a:p>
        </p:txBody>
      </p:sp>
      <p:pic>
        <p:nvPicPr>
          <p:cNvPr id="81925" name="Picture 5"/>
          <p:cNvPicPr>
            <a:picLocks noChangeAspect="1" noChangeArrowheads="1"/>
          </p:cNvPicPr>
          <p:nvPr/>
        </p:nvPicPr>
        <p:blipFill>
          <a:blip r:embed="rId2">
            <a:extLst>
              <a:ext uri="{28A0092B-C50C-407E-A947-70E740481C1C}">
                <a14:useLocalDpi xmlns:a14="http://schemas.microsoft.com/office/drawing/2010/main" val="0"/>
              </a:ext>
            </a:extLst>
          </a:blip>
          <a:srcRect l="5428" t="13152" r="7735" b="57820"/>
          <a:stretch>
            <a:fillRect/>
          </a:stretch>
        </p:blipFill>
        <p:spPr bwMode="auto">
          <a:xfrm>
            <a:off x="609600" y="4800600"/>
            <a:ext cx="7394686" cy="19074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l="5009" t="14178" r="9227" b="25034"/>
          <a:stretch>
            <a:fillRect/>
          </a:stretch>
        </p:blipFill>
        <p:spPr bwMode="auto">
          <a:xfrm>
            <a:off x="2133600" y="914400"/>
            <a:ext cx="4212702" cy="3866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5163645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fontScale="90000"/>
          </a:bodyPr>
          <a:lstStyle/>
          <a:p>
            <a:r>
              <a:rPr lang="en-GB"/>
              <a:t>Stack Frame Growth Using Sample Procedures P and Q</a:t>
            </a:r>
          </a:p>
        </p:txBody>
      </p:sp>
      <p:pic>
        <p:nvPicPr>
          <p:cNvPr id="88068" name="Picture 4"/>
          <p:cNvPicPr>
            <a:picLocks noChangeAspect="1" noChangeArrowheads="1"/>
          </p:cNvPicPr>
          <p:nvPr/>
        </p:nvPicPr>
        <p:blipFill>
          <a:blip r:embed="rId2">
            <a:extLst>
              <a:ext uri="{28A0092B-C50C-407E-A947-70E740481C1C}">
                <a14:useLocalDpi xmlns:a14="http://schemas.microsoft.com/office/drawing/2010/main" val="0"/>
              </a:ext>
            </a:extLst>
          </a:blip>
          <a:srcRect b="11362"/>
          <a:stretch>
            <a:fillRect/>
          </a:stretch>
        </p:blipFill>
        <p:spPr bwMode="auto">
          <a:xfrm>
            <a:off x="381000" y="1066800"/>
            <a:ext cx="8153400" cy="5741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23540674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Grp="1" noChangeArrowheads="1"/>
          </p:cNvSpPr>
          <p:nvPr>
            <p:ph type="title"/>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normAutofit/>
          </a:bodyPr>
          <a:lstStyle/>
          <a:p>
            <a:r>
              <a:rPr lang="en-US" dirty="0"/>
              <a:t>Byte </a:t>
            </a:r>
            <a:r>
              <a:rPr lang="en-US" dirty="0" smtClean="0"/>
              <a:t>Order</a:t>
            </a:r>
            <a:endParaRPr lang="en-US" dirty="0"/>
          </a:p>
        </p:txBody>
      </p:sp>
      <p:sp>
        <p:nvSpPr>
          <p:cNvPr id="57349" name="Rectangle 5"/>
          <p:cNvSpPr>
            <a:spLocks noGrp="1" noChangeArrowheads="1"/>
          </p:cNvSpPr>
          <p:nvPr>
            <p:ph type="body" idx="1"/>
          </p:nvPr>
        </p:nvSpPr>
        <p:spPr>
          <a:xfrm>
            <a:off x="457200" y="1295400"/>
            <a:ext cx="8229600" cy="2895600"/>
          </a:xfrm>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lstStyle/>
          <a:p>
            <a:r>
              <a:rPr lang="en-US" dirty="0" smtClean="0"/>
              <a:t>In what </a:t>
            </a:r>
            <a:r>
              <a:rPr lang="en-US" dirty="0"/>
              <a:t>order do we read numbers that occupy more than one </a:t>
            </a:r>
            <a:r>
              <a:rPr lang="en-US" dirty="0" smtClean="0"/>
              <a:t>byte?</a:t>
            </a:r>
            <a:endParaRPr lang="en-US" dirty="0"/>
          </a:p>
          <a:p>
            <a:pPr lvl="1"/>
            <a:r>
              <a:rPr lang="en-US" dirty="0"/>
              <a:t>e.g. (numbers in hex to make it easy to read)</a:t>
            </a:r>
          </a:p>
          <a:p>
            <a:r>
              <a:rPr lang="en-US" dirty="0"/>
              <a:t>12345678 can be stored in 4x8bit locations as </a:t>
            </a:r>
            <a:r>
              <a:rPr lang="en-US" dirty="0" smtClean="0"/>
              <a:t>follows: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065522023"/>
              </p:ext>
            </p:extLst>
          </p:nvPr>
        </p:nvGraphicFramePr>
        <p:xfrm>
          <a:off x="1143000" y="4114800"/>
          <a:ext cx="6553200" cy="1854200"/>
        </p:xfrm>
        <a:graphic>
          <a:graphicData uri="http://schemas.openxmlformats.org/drawingml/2006/table">
            <a:tbl>
              <a:tblPr firstRow="1" bandRow="1">
                <a:tableStyleId>{2D5ABB26-0587-4C30-8999-92F81FD0307C}</a:tableStyleId>
              </a:tblPr>
              <a:tblGrid>
                <a:gridCol w="1398016">
                  <a:extLst>
                    <a:ext uri="{9D8B030D-6E8A-4147-A177-3AD203B41FA5}">
                      <a16:colId xmlns:a16="http://schemas.microsoft.com/office/drawing/2014/main" val="20000"/>
                    </a:ext>
                  </a:extLst>
                </a:gridCol>
                <a:gridCol w="1268984">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370840">
                <a:tc>
                  <a:txBody>
                    <a:bodyPr/>
                    <a:lstStyle/>
                    <a:p>
                      <a:pPr algn="r"/>
                      <a:r>
                        <a:rPr lang="en-US" b="1" dirty="0" smtClean="0">
                          <a:latin typeface="Arial"/>
                          <a:cs typeface="Arial"/>
                        </a:rPr>
                        <a:t>Address</a:t>
                      </a:r>
                      <a:endParaRPr lang="en-US" b="1" dirty="0">
                        <a:latin typeface="Arial"/>
                        <a:cs typeface="Arial"/>
                      </a:endParaRPr>
                    </a:p>
                  </a:txBody>
                  <a:tcPr/>
                </a:tc>
                <a:tc>
                  <a:txBody>
                    <a:bodyPr/>
                    <a:lstStyle/>
                    <a:p>
                      <a:pPr algn="ctr"/>
                      <a:r>
                        <a:rPr lang="en-US" b="1" dirty="0" smtClean="0">
                          <a:latin typeface="Arial"/>
                          <a:cs typeface="Arial"/>
                        </a:rPr>
                        <a:t>Data</a:t>
                      </a:r>
                      <a:endParaRPr lang="en-US" b="1" dirty="0">
                        <a:latin typeface="Arial"/>
                        <a:cs typeface="Arial"/>
                      </a:endParaRPr>
                    </a:p>
                  </a:txBody>
                  <a:tcPr>
                    <a:lnR>
                      <a:noFill/>
                    </a:lnR>
                    <a:lnB w="12700" cap="flat" cmpd="sng" algn="ctr">
                      <a:solidFill>
                        <a:scrgbClr r="0" g="0" b="0"/>
                      </a:solidFill>
                      <a:prstDash val="solid"/>
                      <a:round/>
                      <a:headEnd type="none" w="med" len="med"/>
                      <a:tailEnd type="none" w="med" len="med"/>
                    </a:lnB>
                  </a:tcPr>
                </a:tc>
                <a:tc>
                  <a:txBody>
                    <a:bodyPr/>
                    <a:lstStyle/>
                    <a:p>
                      <a:pPr algn="r"/>
                      <a:r>
                        <a:rPr lang="en-US" b="1" dirty="0" smtClean="0">
                          <a:latin typeface="Arial"/>
                          <a:cs typeface="Arial"/>
                        </a:rPr>
                        <a:t>Address</a:t>
                      </a:r>
                      <a:endParaRPr lang="en-US" b="1" dirty="0">
                        <a:latin typeface="Arial"/>
                        <a:cs typeface="Aria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latin typeface="Arial"/>
                          <a:cs typeface="Arial"/>
                        </a:rPr>
                        <a:t>Data</a:t>
                      </a:r>
                      <a:endParaRPr lang="en-US" b="1" dirty="0">
                        <a:latin typeface="Arial"/>
                        <a:cs typeface="Arial"/>
                      </a:endParaRPr>
                    </a:p>
                  </a:txBody>
                  <a:tcPr>
                    <a:lnL>
                      <a:noFill/>
                    </a:lnL>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r"/>
                      <a:r>
                        <a:rPr lang="en-US" b="1" dirty="0" smtClean="0">
                          <a:latin typeface="Arial"/>
                          <a:cs typeface="Arial"/>
                        </a:rPr>
                        <a:t>00F00</a:t>
                      </a:r>
                      <a:endParaRPr lang="en-US" b="1" dirty="0">
                        <a:latin typeface="Arial"/>
                        <a:cs typeface="Arial"/>
                      </a:endParaRPr>
                    </a:p>
                  </a:txBody>
                  <a:tcPr>
                    <a:lnR w="12700" cap="flat" cmpd="sng" algn="ctr">
                      <a:solidFill>
                        <a:scrgbClr r="0" g="0" b="0"/>
                      </a:solidFill>
                      <a:prstDash val="solid"/>
                      <a:round/>
                      <a:headEnd type="none" w="med" len="med"/>
                      <a:tailEnd type="none" w="med" len="med"/>
                    </a:lnR>
                  </a:tcPr>
                </a:tc>
                <a:tc>
                  <a:txBody>
                    <a:bodyPr/>
                    <a:lstStyle/>
                    <a:p>
                      <a:pPr algn="ctr"/>
                      <a:r>
                        <a:rPr lang="en-US" b="1" dirty="0" smtClean="0">
                          <a:latin typeface="Arial"/>
                          <a:cs typeface="Arial"/>
                        </a:rPr>
                        <a:t>12</a:t>
                      </a:r>
                      <a:endParaRPr lang="en-US" b="1"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lang="en-US" b="1" dirty="0" smtClean="0">
                          <a:latin typeface="Arial"/>
                          <a:cs typeface="Arial"/>
                        </a:rPr>
                        <a:t>00F00</a:t>
                      </a:r>
                      <a:endParaRPr lang="en-US" b="1"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latin typeface="Arial"/>
                          <a:cs typeface="Arial"/>
                        </a:rPr>
                        <a:t>78</a:t>
                      </a:r>
                      <a:endParaRPr lang="en-US" b="1"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dirty="0" smtClean="0">
                          <a:latin typeface="Arial"/>
                          <a:cs typeface="Arial"/>
                        </a:rPr>
                        <a:t>00F01</a:t>
                      </a:r>
                    </a:p>
                  </a:txBody>
                  <a:tcPr>
                    <a:lnR w="12700" cap="flat" cmpd="sng" algn="ctr">
                      <a:solidFill>
                        <a:scrgbClr r="0" g="0" b="0"/>
                      </a:solidFill>
                      <a:prstDash val="solid"/>
                      <a:round/>
                      <a:headEnd type="none" w="med" len="med"/>
                      <a:tailEnd type="none" w="med" len="med"/>
                    </a:lnR>
                  </a:tcPr>
                </a:tc>
                <a:tc>
                  <a:txBody>
                    <a:bodyPr/>
                    <a:lstStyle/>
                    <a:p>
                      <a:pPr algn="ctr"/>
                      <a:r>
                        <a:rPr lang="en-US" b="1" dirty="0" smtClean="0">
                          <a:latin typeface="Arial"/>
                          <a:cs typeface="Arial"/>
                        </a:rPr>
                        <a:t>34</a:t>
                      </a:r>
                      <a:endParaRPr lang="en-US" b="1"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dirty="0" smtClean="0">
                          <a:latin typeface="Arial"/>
                          <a:cs typeface="Arial"/>
                        </a:rPr>
                        <a:t>00F01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latin typeface="Arial"/>
                          <a:cs typeface="Arial"/>
                        </a:rPr>
                        <a:t>56</a:t>
                      </a:r>
                      <a:endParaRPr lang="en-US" b="1"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dirty="0" smtClean="0">
                          <a:latin typeface="Arial"/>
                          <a:cs typeface="Arial"/>
                        </a:rPr>
                        <a:t>00F02</a:t>
                      </a:r>
                    </a:p>
                  </a:txBody>
                  <a:tcPr>
                    <a:lnR w="12700" cap="flat" cmpd="sng" algn="ctr">
                      <a:solidFill>
                        <a:scrgbClr r="0" g="0" b="0"/>
                      </a:solidFill>
                      <a:prstDash val="solid"/>
                      <a:round/>
                      <a:headEnd type="none" w="med" len="med"/>
                      <a:tailEnd type="none" w="med" len="med"/>
                    </a:lnR>
                  </a:tcPr>
                </a:tc>
                <a:tc>
                  <a:txBody>
                    <a:bodyPr/>
                    <a:lstStyle/>
                    <a:p>
                      <a:pPr algn="ctr"/>
                      <a:r>
                        <a:rPr lang="en-US" b="1" dirty="0" smtClean="0">
                          <a:latin typeface="Arial"/>
                          <a:cs typeface="Arial"/>
                        </a:rPr>
                        <a:t>56</a:t>
                      </a:r>
                      <a:endParaRPr lang="en-US" b="1"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dirty="0" smtClean="0">
                          <a:latin typeface="Arial"/>
                          <a:cs typeface="Arial"/>
                        </a:rPr>
                        <a:t>00F02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latin typeface="Arial"/>
                          <a:cs typeface="Arial"/>
                        </a:rPr>
                        <a:t>34</a:t>
                      </a:r>
                      <a:endParaRPr lang="en-US" b="1"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dirty="0" smtClean="0">
                          <a:latin typeface="Arial"/>
                          <a:cs typeface="Arial"/>
                        </a:rPr>
                        <a:t>00F03</a:t>
                      </a:r>
                    </a:p>
                  </a:txBody>
                  <a:tcPr>
                    <a:lnR w="12700" cap="flat" cmpd="sng" algn="ctr">
                      <a:solidFill>
                        <a:scrgbClr r="0" g="0" b="0"/>
                      </a:solidFill>
                      <a:prstDash val="solid"/>
                      <a:round/>
                      <a:headEnd type="none" w="med" len="med"/>
                      <a:tailEnd type="none" w="med" len="med"/>
                    </a:lnR>
                  </a:tcPr>
                </a:tc>
                <a:tc>
                  <a:txBody>
                    <a:bodyPr/>
                    <a:lstStyle/>
                    <a:p>
                      <a:pPr algn="ctr"/>
                      <a:r>
                        <a:rPr lang="en-US" b="1" dirty="0" smtClean="0">
                          <a:latin typeface="Arial"/>
                          <a:cs typeface="Arial"/>
                        </a:rPr>
                        <a:t>78</a:t>
                      </a:r>
                      <a:endParaRPr lang="en-US" b="1"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dirty="0" smtClean="0">
                          <a:latin typeface="Arial"/>
                          <a:cs typeface="Arial"/>
                        </a:rPr>
                        <a:t>00F03</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latin typeface="Arial"/>
                          <a:cs typeface="Arial"/>
                        </a:rPr>
                        <a:t>12</a:t>
                      </a:r>
                      <a:endParaRPr lang="en-US" b="1"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Rectangle 2"/>
          <p:cNvSpPr/>
          <p:nvPr/>
        </p:nvSpPr>
        <p:spPr>
          <a:xfrm>
            <a:off x="2209800" y="6172200"/>
            <a:ext cx="5638800" cy="461665"/>
          </a:xfrm>
          <a:prstGeom prst="rect">
            <a:avLst/>
          </a:prstGeom>
        </p:spPr>
        <p:txBody>
          <a:bodyPr wrap="square">
            <a:spAutoFit/>
          </a:bodyPr>
          <a:lstStyle/>
          <a:p>
            <a:r>
              <a:rPr lang="en-US" sz="2400" dirty="0" smtClean="0">
                <a:latin typeface="Arial"/>
                <a:cs typeface="Arial"/>
              </a:rPr>
              <a:t>How to read? </a:t>
            </a:r>
            <a:r>
              <a:rPr lang="en-US" sz="2400" dirty="0">
                <a:latin typeface="Arial"/>
                <a:cs typeface="Arial"/>
              </a:rPr>
              <a:t>top down or bottom up?</a:t>
            </a:r>
          </a:p>
        </p:txBody>
      </p:sp>
    </p:spTree>
    <p:extLst>
      <p:ext uri="{BB962C8B-B14F-4D97-AF65-F5344CB8AC3E}">
        <p14:creationId xmlns:p14="http://schemas.microsoft.com/office/powerpoint/2010/main" val="3190002408"/>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Grp="1" noChangeArrowheads="1"/>
          </p:cNvSpPr>
          <p:nvPr>
            <p:ph type="title"/>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lstStyle/>
          <a:p>
            <a:r>
              <a:rPr lang="en-US"/>
              <a:t>Elements of an Instruction</a:t>
            </a:r>
          </a:p>
        </p:txBody>
      </p:sp>
      <p:sp>
        <p:nvSpPr>
          <p:cNvPr id="8197" name="Rectangle 5"/>
          <p:cNvSpPr>
            <a:spLocks noGrp="1" noChangeArrowheads="1"/>
          </p:cNvSpPr>
          <p:nvPr>
            <p:ph type="body" idx="1"/>
          </p:nvPr>
        </p:nvSpPr>
        <p:spPr>
          <a:xfrm>
            <a:off x="228600" y="990600"/>
            <a:ext cx="8686800" cy="5638800"/>
          </a:xfrm>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normAutofit fontScale="92500" lnSpcReduction="10000"/>
          </a:bodyPr>
          <a:lstStyle/>
          <a:p>
            <a:r>
              <a:rPr lang="en-US" dirty="0"/>
              <a:t>Operation code (Op code</a:t>
            </a:r>
            <a:r>
              <a:rPr lang="en-US" dirty="0" smtClean="0"/>
              <a:t>) </a:t>
            </a:r>
            <a:r>
              <a:rPr lang="en-US" dirty="0" smtClean="0">
                <a:sym typeface="Wingdings"/>
              </a:rPr>
              <a:t> </a:t>
            </a:r>
            <a:r>
              <a:rPr lang="en-US" i="1" dirty="0" smtClean="0"/>
              <a:t>Do this…</a:t>
            </a:r>
          </a:p>
          <a:p>
            <a:pPr lvl="1"/>
            <a:r>
              <a:rPr lang="en-US" dirty="0"/>
              <a:t>Specifies the operation to be </a:t>
            </a:r>
            <a:r>
              <a:rPr lang="en-US" dirty="0" smtClean="0"/>
              <a:t>performed </a:t>
            </a:r>
            <a:r>
              <a:rPr lang="en-US" dirty="0"/>
              <a:t>(e.g.. </a:t>
            </a:r>
            <a:r>
              <a:rPr lang="en-US" dirty="0" smtClean="0"/>
              <a:t>ADD, SUB, </a:t>
            </a:r>
            <a:r>
              <a:rPr lang="en-US" dirty="0"/>
              <a:t>I/O). </a:t>
            </a:r>
          </a:p>
          <a:p>
            <a:r>
              <a:rPr lang="en-US" dirty="0"/>
              <a:t>Source Operand </a:t>
            </a:r>
            <a:r>
              <a:rPr lang="en-US" dirty="0" smtClean="0"/>
              <a:t>reference </a:t>
            </a:r>
            <a:r>
              <a:rPr lang="en-US" dirty="0" smtClean="0">
                <a:sym typeface="Wingdings"/>
              </a:rPr>
              <a:t> </a:t>
            </a:r>
            <a:r>
              <a:rPr lang="en-US" i="1" dirty="0" smtClean="0"/>
              <a:t>To this…</a:t>
            </a:r>
          </a:p>
          <a:p>
            <a:pPr lvl="1"/>
            <a:r>
              <a:rPr lang="en-US" dirty="0"/>
              <a:t>The operation may involve one or more source operands, that is, operands that are inputs for the operation. </a:t>
            </a:r>
          </a:p>
          <a:p>
            <a:r>
              <a:rPr lang="en-US" dirty="0"/>
              <a:t>Result Operand </a:t>
            </a:r>
            <a:r>
              <a:rPr lang="en-US" dirty="0" smtClean="0"/>
              <a:t>reference </a:t>
            </a:r>
            <a:r>
              <a:rPr lang="en-US" dirty="0" smtClean="0">
                <a:sym typeface="Wingdings"/>
              </a:rPr>
              <a:t> </a:t>
            </a:r>
            <a:r>
              <a:rPr lang="en-US" i="1" dirty="0" smtClean="0"/>
              <a:t>Put </a:t>
            </a:r>
            <a:r>
              <a:rPr lang="en-US" i="1" dirty="0"/>
              <a:t>the answer </a:t>
            </a:r>
            <a:r>
              <a:rPr lang="en-US" i="1" dirty="0" smtClean="0"/>
              <a:t>here…</a:t>
            </a:r>
          </a:p>
          <a:p>
            <a:pPr lvl="1"/>
            <a:r>
              <a:rPr lang="en-US" dirty="0"/>
              <a:t>The operation may produce a result. </a:t>
            </a:r>
          </a:p>
          <a:p>
            <a:r>
              <a:rPr lang="en-US" dirty="0" smtClean="0"/>
              <a:t>Next </a:t>
            </a:r>
            <a:r>
              <a:rPr lang="en-US" dirty="0"/>
              <a:t>Instruction </a:t>
            </a:r>
            <a:r>
              <a:rPr lang="en-US" dirty="0" smtClean="0"/>
              <a:t>Reference </a:t>
            </a:r>
            <a:r>
              <a:rPr lang="en-US" dirty="0" smtClean="0">
                <a:sym typeface="Wingdings"/>
              </a:rPr>
              <a:t> </a:t>
            </a:r>
            <a:r>
              <a:rPr lang="en-US" i="1" dirty="0" smtClean="0"/>
              <a:t>When done </a:t>
            </a:r>
            <a:r>
              <a:rPr lang="en-US" i="1" dirty="0"/>
              <a:t>that, do this..</a:t>
            </a:r>
            <a:r>
              <a:rPr lang="en-US" i="1" dirty="0" smtClean="0"/>
              <a:t>.</a:t>
            </a:r>
          </a:p>
          <a:p>
            <a:pPr lvl="1"/>
            <a:r>
              <a:rPr lang="en-US" dirty="0" smtClean="0"/>
              <a:t>It </a:t>
            </a:r>
            <a:r>
              <a:rPr lang="en-US" dirty="0"/>
              <a:t>tells the CPU where to fetch the next instruc­tion after the execution of this instruction is complete. </a:t>
            </a:r>
          </a:p>
        </p:txBody>
      </p:sp>
    </p:spTree>
    <p:extLst>
      <p:ext uri="{BB962C8B-B14F-4D97-AF65-F5344CB8AC3E}">
        <p14:creationId xmlns:p14="http://schemas.microsoft.com/office/powerpoint/2010/main" val="2266007347"/>
      </p:ext>
    </p:extLst>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lstStyle/>
          <a:p>
            <a:r>
              <a:rPr lang="en-US"/>
              <a:t>Byte Order Names</a:t>
            </a:r>
          </a:p>
        </p:txBody>
      </p:sp>
      <p:sp>
        <p:nvSpPr>
          <p:cNvPr id="61445" name="Rectangle 5"/>
          <p:cNvSpPr>
            <a:spLocks noGrp="1" noChangeArrowheads="1"/>
          </p:cNvSpPr>
          <p:nvPr>
            <p:ph type="body" idx="1"/>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lstStyle/>
          <a:p>
            <a:pPr>
              <a:spcBef>
                <a:spcPts val="1368"/>
              </a:spcBef>
            </a:pPr>
            <a:r>
              <a:rPr lang="en-US" dirty="0"/>
              <a:t>The problem is called </a:t>
            </a:r>
            <a:r>
              <a:rPr lang="en-US" b="1" i="1" dirty="0">
                <a:solidFill>
                  <a:srgbClr val="FF0000"/>
                </a:solidFill>
              </a:rPr>
              <a:t>Endian</a:t>
            </a:r>
          </a:p>
          <a:p>
            <a:pPr>
              <a:spcBef>
                <a:spcPts val="1368"/>
              </a:spcBef>
            </a:pPr>
            <a:r>
              <a:rPr lang="en-US" dirty="0"/>
              <a:t>The system on the left has the </a:t>
            </a:r>
            <a:r>
              <a:rPr lang="en-US" dirty="0" smtClean="0">
                <a:solidFill>
                  <a:srgbClr val="FF0000"/>
                </a:solidFill>
              </a:rPr>
              <a:t>Most </a:t>
            </a:r>
            <a:r>
              <a:rPr lang="en-US" dirty="0">
                <a:solidFill>
                  <a:srgbClr val="FF0000"/>
                </a:solidFill>
              </a:rPr>
              <a:t>significant byte</a:t>
            </a:r>
            <a:r>
              <a:rPr lang="en-US" dirty="0"/>
              <a:t> </a:t>
            </a:r>
            <a:r>
              <a:rPr lang="en-US" dirty="0" smtClean="0"/>
              <a:t>first or in </a:t>
            </a:r>
            <a:r>
              <a:rPr lang="en-US" dirty="0">
                <a:solidFill>
                  <a:srgbClr val="FF0000"/>
                </a:solidFill>
              </a:rPr>
              <a:t>the lowest address</a:t>
            </a:r>
          </a:p>
          <a:p>
            <a:pPr lvl="1">
              <a:spcBef>
                <a:spcPts val="1368"/>
              </a:spcBef>
            </a:pPr>
            <a:r>
              <a:rPr lang="en-US" dirty="0"/>
              <a:t>This is called </a:t>
            </a:r>
            <a:r>
              <a:rPr lang="en-US" b="1" dirty="0" smtClean="0">
                <a:solidFill>
                  <a:srgbClr val="0000FF"/>
                </a:solidFill>
              </a:rPr>
              <a:t>Big</a:t>
            </a:r>
            <a:r>
              <a:rPr lang="en-US" b="1" dirty="0">
                <a:solidFill>
                  <a:srgbClr val="0000FF"/>
                </a:solidFill>
              </a:rPr>
              <a:t>-endian</a:t>
            </a:r>
          </a:p>
          <a:p>
            <a:pPr>
              <a:spcBef>
                <a:spcPts val="1368"/>
              </a:spcBef>
            </a:pPr>
            <a:r>
              <a:rPr lang="en-US" dirty="0"/>
              <a:t>The system on the right has the </a:t>
            </a:r>
            <a:r>
              <a:rPr lang="en-US" dirty="0">
                <a:solidFill>
                  <a:srgbClr val="FF0000"/>
                </a:solidFill>
              </a:rPr>
              <a:t>least  significant byte</a:t>
            </a:r>
            <a:r>
              <a:rPr lang="en-US" dirty="0"/>
              <a:t> </a:t>
            </a:r>
            <a:r>
              <a:rPr lang="en-US" dirty="0" smtClean="0"/>
              <a:t>first or in </a:t>
            </a:r>
            <a:r>
              <a:rPr lang="en-US" dirty="0"/>
              <a:t>the </a:t>
            </a:r>
            <a:r>
              <a:rPr lang="en-US" dirty="0" smtClean="0">
                <a:solidFill>
                  <a:srgbClr val="FF0000"/>
                </a:solidFill>
              </a:rPr>
              <a:t>Lowest </a:t>
            </a:r>
            <a:r>
              <a:rPr lang="en-US" dirty="0">
                <a:solidFill>
                  <a:srgbClr val="FF0000"/>
                </a:solidFill>
              </a:rPr>
              <a:t>address</a:t>
            </a:r>
          </a:p>
          <a:p>
            <a:pPr lvl="1">
              <a:spcBef>
                <a:spcPts val="1368"/>
              </a:spcBef>
            </a:pPr>
            <a:r>
              <a:rPr lang="en-US" dirty="0"/>
              <a:t>This is called </a:t>
            </a:r>
            <a:r>
              <a:rPr lang="en-US" b="1" dirty="0">
                <a:solidFill>
                  <a:srgbClr val="0000FF"/>
                </a:solidFill>
              </a:rPr>
              <a:t>little-</a:t>
            </a:r>
            <a:r>
              <a:rPr lang="en-US" b="1" dirty="0" smtClean="0">
                <a:solidFill>
                  <a:srgbClr val="0000FF"/>
                </a:solidFill>
              </a:rPr>
              <a:t>endian</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465576282"/>
              </p:ext>
            </p:extLst>
          </p:nvPr>
        </p:nvGraphicFramePr>
        <p:xfrm>
          <a:off x="1143000" y="4876800"/>
          <a:ext cx="6553200" cy="1854200"/>
        </p:xfrm>
        <a:graphic>
          <a:graphicData uri="http://schemas.openxmlformats.org/drawingml/2006/table">
            <a:tbl>
              <a:tblPr firstRow="1" bandRow="1">
                <a:tableStyleId>{2D5ABB26-0587-4C30-8999-92F81FD0307C}</a:tableStyleId>
              </a:tblPr>
              <a:tblGrid>
                <a:gridCol w="1398016">
                  <a:extLst>
                    <a:ext uri="{9D8B030D-6E8A-4147-A177-3AD203B41FA5}">
                      <a16:colId xmlns:a16="http://schemas.microsoft.com/office/drawing/2014/main" val="20000"/>
                    </a:ext>
                  </a:extLst>
                </a:gridCol>
                <a:gridCol w="1268984">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370840">
                <a:tc>
                  <a:txBody>
                    <a:bodyPr/>
                    <a:lstStyle/>
                    <a:p>
                      <a:pPr algn="r"/>
                      <a:r>
                        <a:rPr lang="en-US" b="1" dirty="0" smtClean="0">
                          <a:latin typeface="Arial"/>
                          <a:cs typeface="Arial"/>
                        </a:rPr>
                        <a:t>Address</a:t>
                      </a:r>
                      <a:endParaRPr lang="en-US" b="1" dirty="0">
                        <a:latin typeface="Arial"/>
                        <a:cs typeface="Arial"/>
                      </a:endParaRPr>
                    </a:p>
                  </a:txBody>
                  <a:tcPr/>
                </a:tc>
                <a:tc>
                  <a:txBody>
                    <a:bodyPr/>
                    <a:lstStyle/>
                    <a:p>
                      <a:pPr algn="ctr"/>
                      <a:r>
                        <a:rPr lang="en-US" b="1" dirty="0" smtClean="0">
                          <a:latin typeface="Arial"/>
                          <a:cs typeface="Arial"/>
                        </a:rPr>
                        <a:t>Data</a:t>
                      </a:r>
                      <a:endParaRPr lang="en-US" b="1" dirty="0">
                        <a:latin typeface="Arial"/>
                        <a:cs typeface="Arial"/>
                      </a:endParaRPr>
                    </a:p>
                  </a:txBody>
                  <a:tcPr>
                    <a:lnR>
                      <a:noFill/>
                    </a:lnR>
                    <a:lnB w="12700" cap="flat" cmpd="sng" algn="ctr">
                      <a:solidFill>
                        <a:scrgbClr r="0" g="0" b="0"/>
                      </a:solidFill>
                      <a:prstDash val="solid"/>
                      <a:round/>
                      <a:headEnd type="none" w="med" len="med"/>
                      <a:tailEnd type="none" w="med" len="med"/>
                    </a:lnB>
                  </a:tcPr>
                </a:tc>
                <a:tc>
                  <a:txBody>
                    <a:bodyPr/>
                    <a:lstStyle/>
                    <a:p>
                      <a:pPr algn="r"/>
                      <a:r>
                        <a:rPr lang="en-US" b="1" dirty="0" smtClean="0">
                          <a:latin typeface="Arial"/>
                          <a:cs typeface="Arial"/>
                        </a:rPr>
                        <a:t>Address</a:t>
                      </a:r>
                      <a:endParaRPr lang="en-US" b="1" dirty="0">
                        <a:latin typeface="Arial"/>
                        <a:cs typeface="Aria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latin typeface="Arial"/>
                          <a:cs typeface="Arial"/>
                        </a:rPr>
                        <a:t>Data</a:t>
                      </a:r>
                      <a:endParaRPr lang="en-US" b="1" dirty="0">
                        <a:latin typeface="Arial"/>
                        <a:cs typeface="Arial"/>
                      </a:endParaRPr>
                    </a:p>
                  </a:txBody>
                  <a:tcPr>
                    <a:lnL>
                      <a:noFill/>
                    </a:lnL>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r"/>
                      <a:r>
                        <a:rPr lang="en-US" b="1" dirty="0" smtClean="0">
                          <a:latin typeface="Arial"/>
                          <a:cs typeface="Arial"/>
                        </a:rPr>
                        <a:t>00F00</a:t>
                      </a:r>
                      <a:endParaRPr lang="en-US" b="1" dirty="0">
                        <a:latin typeface="Arial"/>
                        <a:cs typeface="Arial"/>
                      </a:endParaRPr>
                    </a:p>
                  </a:txBody>
                  <a:tcPr>
                    <a:lnR w="12700" cap="flat" cmpd="sng" algn="ctr">
                      <a:solidFill>
                        <a:scrgbClr r="0" g="0" b="0"/>
                      </a:solidFill>
                      <a:prstDash val="solid"/>
                      <a:round/>
                      <a:headEnd type="none" w="med" len="med"/>
                      <a:tailEnd type="none" w="med" len="med"/>
                    </a:lnR>
                  </a:tcPr>
                </a:tc>
                <a:tc>
                  <a:txBody>
                    <a:bodyPr/>
                    <a:lstStyle/>
                    <a:p>
                      <a:pPr algn="ctr"/>
                      <a:r>
                        <a:rPr lang="en-US" b="1" dirty="0" smtClean="0">
                          <a:latin typeface="Arial"/>
                          <a:cs typeface="Arial"/>
                        </a:rPr>
                        <a:t>12</a:t>
                      </a:r>
                      <a:endParaRPr lang="en-US" b="1"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a:r>
                        <a:rPr lang="en-US" b="1" dirty="0" smtClean="0">
                          <a:latin typeface="Arial"/>
                          <a:cs typeface="Arial"/>
                        </a:rPr>
                        <a:t>00F00</a:t>
                      </a:r>
                      <a:endParaRPr lang="en-US" b="1"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latin typeface="Arial"/>
                          <a:cs typeface="Arial"/>
                        </a:rPr>
                        <a:t>78</a:t>
                      </a:r>
                      <a:endParaRPr lang="en-US" b="1"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dirty="0" smtClean="0">
                          <a:latin typeface="Arial"/>
                          <a:cs typeface="Arial"/>
                        </a:rPr>
                        <a:t>00F01</a:t>
                      </a:r>
                    </a:p>
                  </a:txBody>
                  <a:tcPr>
                    <a:lnR w="12700" cap="flat" cmpd="sng" algn="ctr">
                      <a:solidFill>
                        <a:scrgbClr r="0" g="0" b="0"/>
                      </a:solidFill>
                      <a:prstDash val="solid"/>
                      <a:round/>
                      <a:headEnd type="none" w="med" len="med"/>
                      <a:tailEnd type="none" w="med" len="med"/>
                    </a:lnR>
                  </a:tcPr>
                </a:tc>
                <a:tc>
                  <a:txBody>
                    <a:bodyPr/>
                    <a:lstStyle/>
                    <a:p>
                      <a:pPr algn="ctr"/>
                      <a:r>
                        <a:rPr lang="en-US" b="1" dirty="0" smtClean="0">
                          <a:latin typeface="Arial"/>
                          <a:cs typeface="Arial"/>
                        </a:rPr>
                        <a:t>34</a:t>
                      </a:r>
                      <a:endParaRPr lang="en-US" b="1"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dirty="0" smtClean="0">
                          <a:latin typeface="Arial"/>
                          <a:cs typeface="Arial"/>
                        </a:rPr>
                        <a:t>00F01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latin typeface="Arial"/>
                          <a:cs typeface="Arial"/>
                        </a:rPr>
                        <a:t>56</a:t>
                      </a:r>
                      <a:endParaRPr lang="en-US" b="1"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dirty="0" smtClean="0">
                          <a:latin typeface="Arial"/>
                          <a:cs typeface="Arial"/>
                        </a:rPr>
                        <a:t>00F02</a:t>
                      </a:r>
                    </a:p>
                  </a:txBody>
                  <a:tcPr>
                    <a:lnR w="12700" cap="flat" cmpd="sng" algn="ctr">
                      <a:solidFill>
                        <a:scrgbClr r="0" g="0" b="0"/>
                      </a:solidFill>
                      <a:prstDash val="solid"/>
                      <a:round/>
                      <a:headEnd type="none" w="med" len="med"/>
                      <a:tailEnd type="none" w="med" len="med"/>
                    </a:lnR>
                  </a:tcPr>
                </a:tc>
                <a:tc>
                  <a:txBody>
                    <a:bodyPr/>
                    <a:lstStyle/>
                    <a:p>
                      <a:pPr algn="ctr"/>
                      <a:r>
                        <a:rPr lang="en-US" b="1" dirty="0" smtClean="0">
                          <a:latin typeface="Arial"/>
                          <a:cs typeface="Arial"/>
                        </a:rPr>
                        <a:t>56</a:t>
                      </a:r>
                      <a:endParaRPr lang="en-US" b="1"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dirty="0" smtClean="0">
                          <a:latin typeface="Arial"/>
                          <a:cs typeface="Arial"/>
                        </a:rPr>
                        <a:t>00F02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latin typeface="Arial"/>
                          <a:cs typeface="Arial"/>
                        </a:rPr>
                        <a:t>34</a:t>
                      </a:r>
                      <a:endParaRPr lang="en-US" b="1"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dirty="0" smtClean="0">
                          <a:latin typeface="Arial"/>
                          <a:cs typeface="Arial"/>
                        </a:rPr>
                        <a:t>00F03</a:t>
                      </a:r>
                    </a:p>
                  </a:txBody>
                  <a:tcPr>
                    <a:lnR w="12700" cap="flat" cmpd="sng" algn="ctr">
                      <a:solidFill>
                        <a:scrgbClr r="0" g="0" b="0"/>
                      </a:solidFill>
                      <a:prstDash val="solid"/>
                      <a:round/>
                      <a:headEnd type="none" w="med" len="med"/>
                      <a:tailEnd type="none" w="med" len="med"/>
                    </a:lnR>
                  </a:tcPr>
                </a:tc>
                <a:tc>
                  <a:txBody>
                    <a:bodyPr/>
                    <a:lstStyle/>
                    <a:p>
                      <a:pPr algn="ctr"/>
                      <a:r>
                        <a:rPr lang="en-US" b="1" dirty="0" smtClean="0">
                          <a:latin typeface="Arial"/>
                          <a:cs typeface="Arial"/>
                        </a:rPr>
                        <a:t>78</a:t>
                      </a:r>
                      <a:endParaRPr lang="en-US" b="1"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b="1" dirty="0" smtClean="0">
                          <a:latin typeface="Arial"/>
                          <a:cs typeface="Arial"/>
                        </a:rPr>
                        <a:t>00F03</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smtClean="0">
                          <a:latin typeface="Arial"/>
                          <a:cs typeface="Arial"/>
                        </a:rPr>
                        <a:t>12</a:t>
                      </a:r>
                      <a:endParaRPr lang="en-US" b="1"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76078049"/>
      </p:ext>
    </p:extLst>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4"/>
          <p:cNvSpPr>
            <a:spLocks noGrp="1" noChangeArrowheads="1"/>
          </p:cNvSpPr>
          <p:nvPr>
            <p:ph type="title"/>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lstStyle/>
          <a:p>
            <a:r>
              <a:rPr lang="en-US"/>
              <a:t>Standard…What Standard?</a:t>
            </a:r>
          </a:p>
        </p:txBody>
      </p:sp>
      <p:sp>
        <p:nvSpPr>
          <p:cNvPr id="63493" name="Rectangle 5"/>
          <p:cNvSpPr>
            <a:spLocks noGrp="1" noChangeArrowheads="1"/>
          </p:cNvSpPr>
          <p:nvPr>
            <p:ph type="body" idx="1"/>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lstStyle/>
          <a:p>
            <a:r>
              <a:rPr lang="en-US" dirty="0"/>
              <a:t>Pentium (x86), VAX </a:t>
            </a:r>
            <a:r>
              <a:rPr lang="en-US" dirty="0" smtClean="0"/>
              <a:t>(</a:t>
            </a:r>
            <a:r>
              <a:rPr lang="en-US" dirty="0"/>
              <a:t>Virtual Address </a:t>
            </a:r>
            <a:r>
              <a:rPr lang="en-US" dirty="0" err="1" smtClean="0"/>
              <a:t>eXtension</a:t>
            </a:r>
            <a:r>
              <a:rPr lang="en-US" dirty="0" smtClean="0"/>
              <a:t> - ISA) are </a:t>
            </a:r>
            <a:r>
              <a:rPr lang="en-US" b="1" i="1" dirty="0"/>
              <a:t>little-endian</a:t>
            </a:r>
          </a:p>
          <a:p>
            <a:r>
              <a:rPr lang="en-US" dirty="0"/>
              <a:t>IBM 370, </a:t>
            </a:r>
            <a:r>
              <a:rPr lang="en-US" dirty="0" smtClean="0"/>
              <a:t>Motorola </a:t>
            </a:r>
            <a:r>
              <a:rPr lang="en-US" dirty="0"/>
              <a:t>680x0 (Mac), and most RISC  are </a:t>
            </a:r>
            <a:r>
              <a:rPr lang="en-US" b="1" i="1" dirty="0"/>
              <a:t>big-endian</a:t>
            </a:r>
          </a:p>
          <a:p>
            <a:r>
              <a:rPr lang="en-US" dirty="0"/>
              <a:t>Internet is big-endian</a:t>
            </a:r>
          </a:p>
          <a:p>
            <a:pPr lvl="1"/>
            <a:r>
              <a:rPr lang="en-US" dirty="0"/>
              <a:t>Makes writing Internet programs on PC more awkward!</a:t>
            </a:r>
          </a:p>
          <a:p>
            <a:pPr lvl="1"/>
            <a:r>
              <a:rPr lang="en-US" dirty="0"/>
              <a:t>WinSock provides </a:t>
            </a:r>
            <a:r>
              <a:rPr lang="en-US" b="1" u="sng" dirty="0" err="1"/>
              <a:t>htoi</a:t>
            </a:r>
            <a:r>
              <a:rPr lang="en-US" dirty="0"/>
              <a:t> and </a:t>
            </a:r>
            <a:r>
              <a:rPr lang="en-US" b="1" u="sng" dirty="0" err="1"/>
              <a:t>itoh</a:t>
            </a:r>
            <a:r>
              <a:rPr lang="en-US" dirty="0"/>
              <a:t> (Host to Internet &amp; Internet to Host) functions to </a:t>
            </a:r>
            <a:r>
              <a:rPr lang="en-US" dirty="0" smtClean="0"/>
              <a:t>convert.</a:t>
            </a:r>
            <a:endParaRPr lang="en-US" dirty="0"/>
          </a:p>
        </p:txBody>
      </p:sp>
    </p:spTree>
    <p:extLst>
      <p:ext uri="{BB962C8B-B14F-4D97-AF65-F5344CB8AC3E}">
        <p14:creationId xmlns:p14="http://schemas.microsoft.com/office/powerpoint/2010/main" val="3112318914"/>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fontScale="90000"/>
          </a:bodyPr>
          <a:lstStyle/>
          <a:p>
            <a:r>
              <a:rPr lang="en-US" sz="4000" b="1">
                <a:cs typeface="Times New Roman" charset="0"/>
              </a:rPr>
              <a:t>SUMMARY</a:t>
            </a:r>
          </a:p>
        </p:txBody>
      </p:sp>
      <p:sp>
        <p:nvSpPr>
          <p:cNvPr id="3" name="Content Placeholder 2"/>
          <p:cNvSpPr>
            <a:spLocks noGrp="1"/>
          </p:cNvSpPr>
          <p:nvPr>
            <p:ph idx="1"/>
          </p:nvPr>
        </p:nvSpPr>
        <p:spPr/>
        <p:txBody>
          <a:bodyPr/>
          <a:lstStyle/>
          <a:p>
            <a:pPr marL="285750" indent="-285750">
              <a:lnSpc>
                <a:spcPct val="110000"/>
              </a:lnSpc>
              <a:buFont typeface="Arial"/>
              <a:buChar char="•"/>
            </a:pPr>
            <a:r>
              <a:rPr lang="en-US" dirty="0"/>
              <a:t>Instruction Set</a:t>
            </a:r>
          </a:p>
          <a:p>
            <a:pPr marL="285750" indent="-285750">
              <a:lnSpc>
                <a:spcPct val="110000"/>
              </a:lnSpc>
              <a:buFont typeface="Arial"/>
              <a:buChar char="•"/>
            </a:pPr>
            <a:r>
              <a:rPr lang="en-US" dirty="0"/>
              <a:t>Instruction Format</a:t>
            </a:r>
          </a:p>
          <a:p>
            <a:pPr marL="285750" indent="-285750">
              <a:lnSpc>
                <a:spcPct val="110000"/>
              </a:lnSpc>
              <a:buFont typeface="Arial"/>
              <a:buChar char="•"/>
            </a:pPr>
            <a:r>
              <a:rPr lang="en-US" dirty="0"/>
              <a:t>Instruction Cycle State Diagram</a:t>
            </a:r>
          </a:p>
          <a:p>
            <a:pPr marL="285750" indent="-285750">
              <a:lnSpc>
                <a:spcPct val="110000"/>
              </a:lnSpc>
              <a:buFont typeface="Arial"/>
              <a:buChar char="•"/>
            </a:pPr>
            <a:r>
              <a:rPr lang="en-US" dirty="0"/>
              <a:t>Operation Types</a:t>
            </a:r>
          </a:p>
          <a:p>
            <a:pPr marL="285750" indent="-285750">
              <a:lnSpc>
                <a:spcPct val="110000"/>
              </a:lnSpc>
              <a:buFont typeface="Arial"/>
              <a:buChar char="•"/>
            </a:pPr>
            <a:r>
              <a:rPr lang="en-US" dirty="0"/>
              <a:t>Operands</a:t>
            </a:r>
          </a:p>
          <a:p>
            <a:pPr marL="285750" indent="-285750">
              <a:lnSpc>
                <a:spcPct val="110000"/>
              </a:lnSpc>
              <a:buFont typeface="Arial"/>
              <a:buChar char="•"/>
            </a:pPr>
            <a:r>
              <a:rPr lang="en-US" dirty="0"/>
              <a:t>Data Types</a:t>
            </a:r>
          </a:p>
          <a:p>
            <a:pPr marL="285750" indent="-285750">
              <a:lnSpc>
                <a:spcPct val="110000"/>
              </a:lnSpc>
              <a:buFont typeface="Arial"/>
              <a:buChar char="•"/>
            </a:pPr>
            <a:r>
              <a:rPr lang="en-US" dirty="0"/>
              <a:t>Little and Big-</a:t>
            </a:r>
            <a:r>
              <a:rPr lang="en-US" dirty="0" smtClean="0"/>
              <a:t>Endian</a:t>
            </a:r>
            <a:endParaRPr lang="en-US" dirty="0"/>
          </a:p>
        </p:txBody>
      </p:sp>
    </p:spTree>
    <p:extLst>
      <p:ext uri="{BB962C8B-B14F-4D97-AF65-F5344CB8AC3E}">
        <p14:creationId xmlns:p14="http://schemas.microsoft.com/office/powerpoint/2010/main" val="2875878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lstStyle/>
          <a:p>
            <a:r>
              <a:rPr lang="en-US" dirty="0" smtClean="0"/>
              <a:t>Location of all </a:t>
            </a:r>
            <a:r>
              <a:rPr lang="en-US" dirty="0"/>
              <a:t>the </a:t>
            </a:r>
            <a:r>
              <a:rPr lang="en-US" dirty="0" smtClean="0"/>
              <a:t>Operands</a:t>
            </a:r>
            <a:endParaRPr lang="en-US" dirty="0"/>
          </a:p>
        </p:txBody>
      </p:sp>
      <p:sp>
        <p:nvSpPr>
          <p:cNvPr id="10245" name="Rectangle 5"/>
          <p:cNvSpPr>
            <a:spLocks noGrp="1" noChangeArrowheads="1"/>
          </p:cNvSpPr>
          <p:nvPr>
            <p:ph type="body" idx="1"/>
          </p:nvPr>
        </p:nvSpPr>
        <p:spPr>
          <a:noFill/>
          <a:ln/>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488" tIns="44450" rIns="90488" bIns="44450">
            <a:normAutofit/>
          </a:bodyPr>
          <a:lstStyle/>
          <a:p>
            <a:r>
              <a:rPr lang="en-US" dirty="0" smtClean="0"/>
              <a:t>Including </a:t>
            </a:r>
            <a:r>
              <a:rPr lang="en-US" i="1" dirty="0">
                <a:solidFill>
                  <a:srgbClr val="FF0000"/>
                </a:solidFill>
              </a:rPr>
              <a:t>source</a:t>
            </a:r>
            <a:r>
              <a:rPr lang="en-US" dirty="0"/>
              <a:t> and</a:t>
            </a:r>
            <a:r>
              <a:rPr lang="en-US" i="1" dirty="0">
                <a:solidFill>
                  <a:srgbClr val="FF0000"/>
                </a:solidFill>
              </a:rPr>
              <a:t> result </a:t>
            </a:r>
            <a:r>
              <a:rPr lang="en-US" dirty="0" smtClean="0"/>
              <a:t>operands can be found:</a:t>
            </a:r>
            <a:endParaRPr lang="en-US" dirty="0"/>
          </a:p>
          <a:p>
            <a:pPr lvl="1"/>
            <a:r>
              <a:rPr lang="en-US" dirty="0"/>
              <a:t>Main or virtual </a:t>
            </a:r>
            <a:r>
              <a:rPr lang="en-US" dirty="0" smtClean="0"/>
              <a:t>memory.</a:t>
            </a:r>
            <a:endParaRPr lang="en-US" dirty="0"/>
          </a:p>
          <a:p>
            <a:pPr lvl="1"/>
            <a:r>
              <a:rPr lang="en-US" dirty="0"/>
              <a:t>Processor register- contains registers that can be used by machine </a:t>
            </a:r>
            <a:r>
              <a:rPr lang="en-US" dirty="0" smtClean="0"/>
              <a:t>instructions. </a:t>
            </a:r>
            <a:endParaRPr lang="en-US" dirty="0"/>
          </a:p>
          <a:p>
            <a:pPr lvl="1"/>
            <a:r>
              <a:rPr lang="en-US" dirty="0"/>
              <a:t>Immediate- the operand value is being contained when the instruction is being </a:t>
            </a:r>
            <a:r>
              <a:rPr lang="en-US" dirty="0" smtClean="0"/>
              <a:t>executed.</a:t>
            </a:r>
            <a:endParaRPr lang="en-US" dirty="0"/>
          </a:p>
          <a:p>
            <a:pPr lvl="1"/>
            <a:r>
              <a:rPr lang="en-US" dirty="0"/>
              <a:t>I/O devices- instruction specifies I/O module and device but if memory mapped then just another main or virtual memory </a:t>
            </a:r>
            <a:r>
              <a:rPr lang="en-US" dirty="0" smtClean="0"/>
              <a:t>address.</a:t>
            </a:r>
            <a:endParaRPr lang="en-US" dirty="0"/>
          </a:p>
        </p:txBody>
      </p:sp>
    </p:spTree>
    <p:extLst>
      <p:ext uri="{BB962C8B-B14F-4D97-AF65-F5344CB8AC3E}">
        <p14:creationId xmlns:p14="http://schemas.microsoft.com/office/powerpoint/2010/main" val="753535743"/>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p:txBody>
          <a:bodyPr anchor="b">
            <a:spAutoFit/>
          </a:bodyPr>
          <a:lstStyle/>
          <a:p>
            <a:pPr eaLnBrk="1" hangingPunct="1">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latin typeface="Arial" charset="0"/>
                <a:cs typeface="Arial" charset="0"/>
              </a:rPr>
              <a:t>Instruction Length</a:t>
            </a:r>
          </a:p>
        </p:txBody>
      </p:sp>
      <p:sp>
        <p:nvSpPr>
          <p:cNvPr id="24579" name="Rectangle 2"/>
          <p:cNvSpPr>
            <a:spLocks noGrp="1" noChangeArrowheads="1"/>
          </p:cNvSpPr>
          <p:nvPr>
            <p:ph idx="1"/>
          </p:nvPr>
        </p:nvSpPr>
        <p:spPr>
          <a:xfrm>
            <a:off x="457200" y="990600"/>
            <a:ext cx="8229600" cy="4616648"/>
          </a:xfrm>
        </p:spPr>
        <p:txBody>
          <a:bodyPr>
            <a:spAutoFit/>
          </a:bodyPr>
          <a:lstStyle/>
          <a:p>
            <a:pPr eaLnBrk="1" hangingPunct="1">
              <a:spcBef>
                <a:spcPts val="18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latin typeface="Arial" charset="0"/>
                <a:cs typeface="Arial" charset="0"/>
              </a:rPr>
              <a:t>Affected by and affects:</a:t>
            </a:r>
          </a:p>
          <a:p>
            <a:pPr lvl="1" eaLnBrk="1" hangingPunct="1">
              <a:spcBef>
                <a:spcPts val="18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latin typeface="Arial" charset="0"/>
                <a:cs typeface="Arial" charset="0"/>
              </a:rPr>
              <a:t>Memory </a:t>
            </a:r>
            <a:r>
              <a:rPr lang="en-GB" dirty="0" smtClean="0">
                <a:latin typeface="Arial" charset="0"/>
                <a:cs typeface="Arial" charset="0"/>
              </a:rPr>
              <a:t>size</a:t>
            </a:r>
            <a:endParaRPr lang="en-GB" dirty="0">
              <a:latin typeface="Arial" charset="0"/>
              <a:cs typeface="Arial" charset="0"/>
            </a:endParaRPr>
          </a:p>
          <a:p>
            <a:pPr lvl="1" eaLnBrk="1" hangingPunct="1">
              <a:spcBef>
                <a:spcPts val="18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latin typeface="Arial" charset="0"/>
                <a:cs typeface="Arial" charset="0"/>
              </a:rPr>
              <a:t>Memory organization - addressing</a:t>
            </a:r>
          </a:p>
          <a:p>
            <a:pPr lvl="1" eaLnBrk="1" hangingPunct="1">
              <a:spcBef>
                <a:spcPts val="18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latin typeface="Arial" charset="0"/>
                <a:cs typeface="Arial" charset="0"/>
              </a:rPr>
              <a:t>Bus structure</a:t>
            </a:r>
            <a:r>
              <a:rPr lang="en-GB" i="1" dirty="0">
                <a:latin typeface="Arial" charset="0"/>
                <a:cs typeface="Arial" charset="0"/>
              </a:rPr>
              <a:t>, e.g. width</a:t>
            </a:r>
          </a:p>
          <a:p>
            <a:pPr lvl="1" eaLnBrk="1" hangingPunct="1">
              <a:spcBef>
                <a:spcPts val="18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latin typeface="Arial" charset="0"/>
                <a:cs typeface="Arial" charset="0"/>
              </a:rPr>
              <a:t>CPU complexity</a:t>
            </a:r>
          </a:p>
          <a:p>
            <a:pPr lvl="1" eaLnBrk="1" hangingPunct="1">
              <a:spcBef>
                <a:spcPts val="18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latin typeface="Arial" charset="0"/>
                <a:cs typeface="Arial" charset="0"/>
              </a:rPr>
              <a:t>CPU speed</a:t>
            </a:r>
          </a:p>
          <a:p>
            <a:pPr eaLnBrk="1" hangingPunct="1">
              <a:spcBef>
                <a:spcPts val="18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dirty="0">
                <a:latin typeface="Arial" charset="0"/>
                <a:cs typeface="Arial" charset="0"/>
              </a:rPr>
              <a:t>Trade off between powerful instruction </a:t>
            </a:r>
            <a:r>
              <a:rPr lang="en-GB" dirty="0" smtClean="0">
                <a:latin typeface="Arial" charset="0"/>
                <a:cs typeface="Arial" charset="0"/>
              </a:rPr>
              <a:t>set </a:t>
            </a:r>
            <a:r>
              <a:rPr lang="en-GB" dirty="0">
                <a:latin typeface="Arial" charset="0"/>
                <a:cs typeface="Arial" charset="0"/>
              </a:rPr>
              <a:t>and saving </a:t>
            </a:r>
            <a:r>
              <a:rPr lang="en-GB" dirty="0" smtClean="0">
                <a:latin typeface="Arial" charset="0"/>
                <a:cs typeface="Arial" charset="0"/>
              </a:rPr>
              <a:t>space.</a:t>
            </a:r>
            <a:endParaRPr lang="en-GB" dirty="0">
              <a:latin typeface="Arial" charset="0"/>
              <a:cs typeface="Arial" charset="0"/>
            </a:endParaRPr>
          </a:p>
        </p:txBody>
      </p:sp>
      <p:sp>
        <p:nvSpPr>
          <p:cNvPr id="2" name="Rectangle 1"/>
          <p:cNvSpPr/>
          <p:nvPr/>
        </p:nvSpPr>
        <p:spPr>
          <a:xfrm>
            <a:off x="4800600" y="896034"/>
            <a:ext cx="4572000" cy="646331"/>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US" dirty="0"/>
              <a:t>This is how long (in bits or bytes) each instruction is in a computer's instruction set.</a:t>
            </a:r>
          </a:p>
        </p:txBody>
      </p:sp>
      <p:cxnSp>
        <p:nvCxnSpPr>
          <p:cNvPr id="6" name="Straight Arrow Connector 5"/>
          <p:cNvCxnSpPr>
            <a:stCxn id="2" idx="0"/>
          </p:cNvCxnSpPr>
          <p:nvPr/>
        </p:nvCxnSpPr>
        <p:spPr>
          <a:xfrm flipH="1" flipV="1">
            <a:off x="6248400" y="762000"/>
            <a:ext cx="838200" cy="134034"/>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914198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p:txBody>
          <a:bodyPr anchor="b">
            <a:spAutoFit/>
          </a:bodyPr>
          <a:lstStyle/>
          <a:p>
            <a:pPr eaLnBrk="1" hangingPunct="1">
              <a:lnSpc>
                <a:spcPct val="87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latin typeface="Arial" charset="0"/>
                <a:cs typeface="Arial" charset="0"/>
              </a:rPr>
              <a:t>Instruction Length</a:t>
            </a:r>
          </a:p>
        </p:txBody>
      </p:sp>
      <p:sp>
        <p:nvSpPr>
          <p:cNvPr id="5" name="Rectangle 1"/>
          <p:cNvSpPr>
            <a:spLocks noChangeArrowheads="1"/>
          </p:cNvSpPr>
          <p:nvPr/>
        </p:nvSpPr>
        <p:spPr bwMode="auto">
          <a:xfrm>
            <a:off x="571500" y="838200"/>
            <a:ext cx="8001000"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Memory size:</a:t>
            </a: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Larger memory may need longer instructions to reference all possible memory addresses.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Memory organization - addressing:</a:t>
            </a: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The way memory is structured and how addresses are assigned (e.g., direct, indirect, indexed) influences how long an instruction needs to be to fully specify an address.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Bus structure, e.g., </a:t>
            </a:r>
            <a:r>
              <a:rPr kumimoji="0" lang="en-US" altLang="en-US" sz="1800" b="1" i="1" u="none" strike="noStrike" cap="none" normalizeH="0" baseline="0" dirty="0" smtClean="0">
                <a:ln>
                  <a:noFill/>
                </a:ln>
                <a:solidFill>
                  <a:schemeClr val="tx1"/>
                </a:solidFill>
                <a:effectLst/>
                <a:latin typeface="Arial" panose="020B0604020202020204" pitchFamily="34" charset="0"/>
              </a:rPr>
              <a:t>width</a:t>
            </a:r>
            <a:r>
              <a:rPr kumimoji="0" lang="en-US" altLang="en-US" sz="1800" b="1" i="0" u="none" strike="noStrike" cap="none" normalizeH="0" baseline="0" dirty="0" smtClean="0">
                <a:ln>
                  <a:noFill/>
                </a:ln>
                <a:solidFill>
                  <a:schemeClr val="tx1"/>
                </a:solidFill>
                <a:effectLst/>
                <a:latin typeface="Arial" panose="020B0604020202020204" pitchFamily="34" charset="0"/>
              </a:rPr>
              <a:t>:</a:t>
            </a: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The bus is how data travels between components. A wider bus (e.g., 32-bit vs 16-bit) can carry more data at once, which might affect instruction length.</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CPU complexity:</a:t>
            </a: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A complex instruction set may require longer instructions to support various addressing modes and operations.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CPU speed:</a:t>
            </a: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Longer instructions may take longer to fetch and decode, potentially slowing down the CPU. Shorter instructions can be processed faster but might be less powerful.</a:t>
            </a:r>
          </a:p>
        </p:txBody>
      </p:sp>
    </p:spTree>
    <p:extLst>
      <p:ext uri="{BB962C8B-B14F-4D97-AF65-F5344CB8AC3E}">
        <p14:creationId xmlns:p14="http://schemas.microsoft.com/office/powerpoint/2010/main" val="218540077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GB"/>
              <a:t>Instruction Cycle State Diagram</a:t>
            </a:r>
          </a:p>
        </p:txBody>
      </p:sp>
      <p:pic>
        <p:nvPicPr>
          <p:cNvPr id="2" name="Picture 1"/>
          <p:cNvPicPr>
            <a:picLocks noChangeAspect="1"/>
          </p:cNvPicPr>
          <p:nvPr/>
        </p:nvPicPr>
        <p:blipFill rotWithShape="1">
          <a:blip r:embed="rId2"/>
          <a:srcRect b="25904"/>
          <a:stretch/>
        </p:blipFill>
        <p:spPr>
          <a:xfrm>
            <a:off x="76200" y="1676400"/>
            <a:ext cx="9024369" cy="4724400"/>
          </a:xfrm>
          <a:prstGeom prst="rect">
            <a:avLst/>
          </a:prstGeom>
        </p:spPr>
      </p:pic>
      <p:sp>
        <p:nvSpPr>
          <p:cNvPr id="3" name="TextBox 2"/>
          <p:cNvSpPr txBox="1"/>
          <p:nvPr/>
        </p:nvSpPr>
        <p:spPr>
          <a:xfrm>
            <a:off x="457200" y="4953000"/>
            <a:ext cx="301686" cy="369332"/>
          </a:xfrm>
          <a:prstGeom prst="rect">
            <a:avLst/>
          </a:prstGeom>
          <a:noFill/>
        </p:spPr>
        <p:txBody>
          <a:bodyPr wrap="none" rtlCol="0">
            <a:spAutoFit/>
          </a:bodyPr>
          <a:lstStyle/>
          <a:p>
            <a:r>
              <a:rPr lang="en-US" b="1" dirty="0" smtClean="0">
                <a:solidFill>
                  <a:srgbClr val="FF0000"/>
                </a:solidFill>
              </a:rPr>
              <a:t>1</a:t>
            </a:r>
            <a:endParaRPr lang="en-US" b="1" dirty="0">
              <a:solidFill>
                <a:srgbClr val="FF0000"/>
              </a:solidFill>
            </a:endParaRPr>
          </a:p>
        </p:txBody>
      </p:sp>
      <p:sp>
        <p:nvSpPr>
          <p:cNvPr id="4" name="Rectangle 3"/>
          <p:cNvSpPr/>
          <p:nvPr/>
        </p:nvSpPr>
        <p:spPr>
          <a:xfrm>
            <a:off x="76200" y="6172200"/>
            <a:ext cx="8610600" cy="646331"/>
          </a:xfrm>
          <a:prstGeom prst="rect">
            <a:avLst/>
          </a:prstGeom>
        </p:spPr>
        <p:txBody>
          <a:bodyPr wrap="square">
            <a:spAutoFit/>
          </a:bodyPr>
          <a:lstStyle/>
          <a:p>
            <a:r>
              <a:rPr lang="en-US" dirty="0">
                <a:solidFill>
                  <a:srgbClr val="FF0000"/>
                </a:solidFill>
              </a:rPr>
              <a:t>The CPU calculates the address of the next instruction to be fetched (usually from the Program Counter)</a:t>
            </a:r>
          </a:p>
        </p:txBody>
      </p:sp>
      <p:sp>
        <p:nvSpPr>
          <p:cNvPr id="6" name="TextBox 5"/>
          <p:cNvSpPr txBox="1"/>
          <p:nvPr/>
        </p:nvSpPr>
        <p:spPr>
          <a:xfrm>
            <a:off x="483704" y="2503869"/>
            <a:ext cx="301686" cy="369332"/>
          </a:xfrm>
          <a:prstGeom prst="rect">
            <a:avLst/>
          </a:prstGeom>
          <a:solidFill>
            <a:schemeClr val="bg1"/>
          </a:solidFill>
        </p:spPr>
        <p:txBody>
          <a:bodyPr wrap="none" rtlCol="0">
            <a:spAutoFit/>
          </a:bodyPr>
          <a:lstStyle/>
          <a:p>
            <a:r>
              <a:rPr lang="en-US" b="1" dirty="0" smtClean="0">
                <a:solidFill>
                  <a:schemeClr val="tx2"/>
                </a:solidFill>
              </a:rPr>
              <a:t>2</a:t>
            </a:r>
            <a:endParaRPr lang="en-US" b="1" dirty="0">
              <a:solidFill>
                <a:schemeClr val="tx2"/>
              </a:solidFill>
            </a:endParaRPr>
          </a:p>
        </p:txBody>
      </p:sp>
      <p:sp>
        <p:nvSpPr>
          <p:cNvPr id="7" name="Rectangle 6"/>
          <p:cNvSpPr/>
          <p:nvPr/>
        </p:nvSpPr>
        <p:spPr>
          <a:xfrm>
            <a:off x="76200" y="6172200"/>
            <a:ext cx="8610600" cy="646331"/>
          </a:xfrm>
          <a:prstGeom prst="rect">
            <a:avLst/>
          </a:prstGeom>
          <a:solidFill>
            <a:schemeClr val="bg1"/>
          </a:solidFill>
        </p:spPr>
        <p:txBody>
          <a:bodyPr wrap="square">
            <a:spAutoFit/>
          </a:bodyPr>
          <a:lstStyle/>
          <a:p>
            <a:r>
              <a:rPr lang="en-US" dirty="0">
                <a:solidFill>
                  <a:schemeClr val="tx2"/>
                </a:solidFill>
              </a:rPr>
              <a:t>The instruction is fetched from memory using the calculated address</a:t>
            </a:r>
            <a:r>
              <a:rPr lang="en-US" dirty="0" smtClean="0">
                <a:solidFill>
                  <a:schemeClr val="tx2"/>
                </a:solidFill>
              </a:rPr>
              <a:t>.</a:t>
            </a:r>
          </a:p>
          <a:p>
            <a:endParaRPr lang="en-US" dirty="0">
              <a:solidFill>
                <a:schemeClr val="tx2"/>
              </a:solidFill>
            </a:endParaRPr>
          </a:p>
        </p:txBody>
      </p:sp>
      <p:sp>
        <p:nvSpPr>
          <p:cNvPr id="8" name="TextBox 7"/>
          <p:cNvSpPr txBox="1"/>
          <p:nvPr/>
        </p:nvSpPr>
        <p:spPr>
          <a:xfrm>
            <a:off x="2209800" y="5040868"/>
            <a:ext cx="301686" cy="369332"/>
          </a:xfrm>
          <a:prstGeom prst="rect">
            <a:avLst/>
          </a:prstGeom>
          <a:solidFill>
            <a:schemeClr val="bg1"/>
          </a:solidFill>
        </p:spPr>
        <p:txBody>
          <a:bodyPr wrap="none" rtlCol="0">
            <a:spAutoFit/>
          </a:bodyPr>
          <a:lstStyle/>
          <a:p>
            <a:r>
              <a:rPr lang="en-US" b="1" dirty="0" smtClean="0">
                <a:solidFill>
                  <a:srgbClr val="00B050"/>
                </a:solidFill>
              </a:rPr>
              <a:t>3</a:t>
            </a:r>
            <a:endParaRPr lang="en-US" b="1" dirty="0">
              <a:solidFill>
                <a:srgbClr val="00B050"/>
              </a:solidFill>
            </a:endParaRPr>
          </a:p>
        </p:txBody>
      </p:sp>
      <p:sp>
        <p:nvSpPr>
          <p:cNvPr id="9" name="Rectangle 8"/>
          <p:cNvSpPr/>
          <p:nvPr/>
        </p:nvSpPr>
        <p:spPr>
          <a:xfrm>
            <a:off x="62948" y="6182931"/>
            <a:ext cx="8610600" cy="646331"/>
          </a:xfrm>
          <a:prstGeom prst="rect">
            <a:avLst/>
          </a:prstGeom>
          <a:solidFill>
            <a:schemeClr val="bg1"/>
          </a:solidFill>
        </p:spPr>
        <p:txBody>
          <a:bodyPr wrap="square">
            <a:spAutoFit/>
          </a:bodyPr>
          <a:lstStyle/>
          <a:p>
            <a:r>
              <a:rPr lang="en-US" dirty="0">
                <a:solidFill>
                  <a:srgbClr val="00B050"/>
                </a:solidFill>
              </a:rPr>
              <a:t>The fetched instruction is decoded to understand what operation needs to be performed (e.g., ADD, LOAD, STORE).</a:t>
            </a:r>
          </a:p>
        </p:txBody>
      </p:sp>
      <p:sp>
        <p:nvSpPr>
          <p:cNvPr id="10" name="TextBox 9"/>
          <p:cNvSpPr txBox="1"/>
          <p:nvPr/>
        </p:nvSpPr>
        <p:spPr>
          <a:xfrm>
            <a:off x="3902584" y="4975399"/>
            <a:ext cx="301686" cy="369332"/>
          </a:xfrm>
          <a:prstGeom prst="rect">
            <a:avLst/>
          </a:prstGeom>
          <a:solidFill>
            <a:schemeClr val="bg1"/>
          </a:solidFill>
        </p:spPr>
        <p:txBody>
          <a:bodyPr wrap="none" rtlCol="0">
            <a:spAutoFit/>
          </a:bodyPr>
          <a:lstStyle/>
          <a:p>
            <a:r>
              <a:rPr lang="en-US" b="1" dirty="0" smtClean="0">
                <a:solidFill>
                  <a:srgbClr val="7030A0"/>
                </a:solidFill>
              </a:rPr>
              <a:t>4</a:t>
            </a:r>
            <a:endParaRPr lang="en-US" b="1" dirty="0">
              <a:solidFill>
                <a:srgbClr val="7030A0"/>
              </a:solidFill>
            </a:endParaRPr>
          </a:p>
        </p:txBody>
      </p:sp>
      <p:sp>
        <p:nvSpPr>
          <p:cNvPr id="11" name="Rectangle 10"/>
          <p:cNvSpPr/>
          <p:nvPr/>
        </p:nvSpPr>
        <p:spPr>
          <a:xfrm>
            <a:off x="29817" y="6223336"/>
            <a:ext cx="8610600" cy="646331"/>
          </a:xfrm>
          <a:prstGeom prst="rect">
            <a:avLst/>
          </a:prstGeom>
          <a:solidFill>
            <a:schemeClr val="bg1"/>
          </a:solidFill>
        </p:spPr>
        <p:txBody>
          <a:bodyPr wrap="square">
            <a:spAutoFit/>
          </a:bodyPr>
          <a:lstStyle/>
          <a:p>
            <a:r>
              <a:rPr lang="en-US" dirty="0">
                <a:solidFill>
                  <a:srgbClr val="7030A0"/>
                </a:solidFill>
              </a:rPr>
              <a:t>If the instruction uses operands (data), the CPU calculates where in memory the operand(s) are located.</a:t>
            </a:r>
          </a:p>
        </p:txBody>
      </p:sp>
      <p:sp>
        <p:nvSpPr>
          <p:cNvPr id="12" name="TextBox 11"/>
          <p:cNvSpPr txBox="1"/>
          <p:nvPr/>
        </p:nvSpPr>
        <p:spPr>
          <a:xfrm>
            <a:off x="3902584" y="2503869"/>
            <a:ext cx="301686" cy="369332"/>
          </a:xfrm>
          <a:prstGeom prst="rect">
            <a:avLst/>
          </a:prstGeom>
          <a:solidFill>
            <a:schemeClr val="bg1"/>
          </a:solidFill>
        </p:spPr>
        <p:txBody>
          <a:bodyPr wrap="none" rtlCol="0">
            <a:spAutoFit/>
          </a:bodyPr>
          <a:lstStyle/>
          <a:p>
            <a:r>
              <a:rPr lang="en-US" b="1" dirty="0" smtClean="0">
                <a:solidFill>
                  <a:srgbClr val="FF0000"/>
                </a:solidFill>
              </a:rPr>
              <a:t>5</a:t>
            </a:r>
            <a:endParaRPr lang="en-US" b="1" dirty="0">
              <a:solidFill>
                <a:srgbClr val="FF0000"/>
              </a:solidFill>
            </a:endParaRPr>
          </a:p>
        </p:txBody>
      </p:sp>
      <p:sp>
        <p:nvSpPr>
          <p:cNvPr id="13" name="Rectangle 12"/>
          <p:cNvSpPr/>
          <p:nvPr/>
        </p:nvSpPr>
        <p:spPr>
          <a:xfrm>
            <a:off x="76200" y="6227441"/>
            <a:ext cx="8610600" cy="646331"/>
          </a:xfrm>
          <a:prstGeom prst="rect">
            <a:avLst/>
          </a:prstGeom>
          <a:solidFill>
            <a:schemeClr val="bg1"/>
          </a:solidFill>
        </p:spPr>
        <p:txBody>
          <a:bodyPr wrap="square">
            <a:spAutoFit/>
          </a:bodyPr>
          <a:lstStyle/>
          <a:p>
            <a:r>
              <a:rPr lang="en-US" dirty="0">
                <a:solidFill>
                  <a:srgbClr val="FF0000"/>
                </a:solidFill>
              </a:rPr>
              <a:t>The required operand(s) are fetched from memory</a:t>
            </a:r>
            <a:r>
              <a:rPr lang="en-US" dirty="0" smtClean="0">
                <a:solidFill>
                  <a:srgbClr val="FF0000"/>
                </a:solidFill>
              </a:rPr>
              <a:t>.</a:t>
            </a:r>
          </a:p>
          <a:p>
            <a:endParaRPr lang="en-US" dirty="0">
              <a:solidFill>
                <a:srgbClr val="FF0000"/>
              </a:solidFill>
            </a:endParaRPr>
          </a:p>
        </p:txBody>
      </p:sp>
      <p:sp>
        <p:nvSpPr>
          <p:cNvPr id="14" name="TextBox 13"/>
          <p:cNvSpPr txBox="1"/>
          <p:nvPr/>
        </p:nvSpPr>
        <p:spPr>
          <a:xfrm>
            <a:off x="3823070" y="2490617"/>
            <a:ext cx="301686" cy="369332"/>
          </a:xfrm>
          <a:prstGeom prst="rect">
            <a:avLst/>
          </a:prstGeom>
          <a:solidFill>
            <a:schemeClr val="bg1"/>
          </a:solidFill>
        </p:spPr>
        <p:txBody>
          <a:bodyPr wrap="none" rtlCol="0">
            <a:spAutoFit/>
          </a:bodyPr>
          <a:lstStyle/>
          <a:p>
            <a:r>
              <a:rPr lang="en-US" b="1" dirty="0" smtClean="0">
                <a:solidFill>
                  <a:srgbClr val="FF0000"/>
                </a:solidFill>
              </a:rPr>
              <a:t>5</a:t>
            </a:r>
            <a:endParaRPr lang="en-US" b="1" dirty="0">
              <a:solidFill>
                <a:srgbClr val="FF0000"/>
              </a:solidFill>
            </a:endParaRPr>
          </a:p>
        </p:txBody>
      </p:sp>
      <p:sp>
        <p:nvSpPr>
          <p:cNvPr id="15" name="Rectangle 14"/>
          <p:cNvSpPr/>
          <p:nvPr/>
        </p:nvSpPr>
        <p:spPr>
          <a:xfrm>
            <a:off x="-3314" y="6214189"/>
            <a:ext cx="8610600" cy="646331"/>
          </a:xfrm>
          <a:prstGeom prst="rect">
            <a:avLst/>
          </a:prstGeom>
          <a:solidFill>
            <a:schemeClr val="bg1"/>
          </a:solidFill>
        </p:spPr>
        <p:txBody>
          <a:bodyPr wrap="square">
            <a:spAutoFit/>
          </a:bodyPr>
          <a:lstStyle/>
          <a:p>
            <a:r>
              <a:rPr lang="en-US" dirty="0">
                <a:solidFill>
                  <a:srgbClr val="FF0000"/>
                </a:solidFill>
              </a:rPr>
              <a:t>The required operand(s) are fetched from memory</a:t>
            </a:r>
            <a:r>
              <a:rPr lang="en-US" dirty="0" smtClean="0">
                <a:solidFill>
                  <a:srgbClr val="FF0000"/>
                </a:solidFill>
              </a:rPr>
              <a:t>.</a:t>
            </a:r>
          </a:p>
          <a:p>
            <a:endParaRPr lang="en-US" dirty="0">
              <a:solidFill>
                <a:srgbClr val="FF0000"/>
              </a:solidFill>
            </a:endParaRPr>
          </a:p>
        </p:txBody>
      </p:sp>
      <p:sp>
        <p:nvSpPr>
          <p:cNvPr id="16" name="TextBox 15"/>
          <p:cNvSpPr txBox="1"/>
          <p:nvPr/>
        </p:nvSpPr>
        <p:spPr>
          <a:xfrm>
            <a:off x="5655184" y="4888468"/>
            <a:ext cx="301686" cy="369332"/>
          </a:xfrm>
          <a:prstGeom prst="rect">
            <a:avLst/>
          </a:prstGeom>
          <a:solidFill>
            <a:schemeClr val="bg1"/>
          </a:solidFill>
        </p:spPr>
        <p:txBody>
          <a:bodyPr wrap="none" rtlCol="0">
            <a:spAutoFit/>
          </a:bodyPr>
          <a:lstStyle/>
          <a:p>
            <a:r>
              <a:rPr lang="en-US" b="1" dirty="0" smtClean="0">
                <a:solidFill>
                  <a:srgbClr val="002060"/>
                </a:solidFill>
              </a:rPr>
              <a:t>6</a:t>
            </a:r>
            <a:endParaRPr lang="en-US" b="1" dirty="0">
              <a:solidFill>
                <a:srgbClr val="002060"/>
              </a:solidFill>
            </a:endParaRPr>
          </a:p>
        </p:txBody>
      </p:sp>
      <p:sp>
        <p:nvSpPr>
          <p:cNvPr id="17" name="Rectangle 16"/>
          <p:cNvSpPr/>
          <p:nvPr/>
        </p:nvSpPr>
        <p:spPr>
          <a:xfrm>
            <a:off x="96079" y="6253945"/>
            <a:ext cx="8610600" cy="646331"/>
          </a:xfrm>
          <a:prstGeom prst="rect">
            <a:avLst/>
          </a:prstGeom>
          <a:solidFill>
            <a:schemeClr val="bg1"/>
          </a:solidFill>
        </p:spPr>
        <p:txBody>
          <a:bodyPr wrap="square">
            <a:spAutoFit/>
          </a:bodyPr>
          <a:lstStyle/>
          <a:p>
            <a:r>
              <a:rPr lang="en-US" dirty="0">
                <a:solidFill>
                  <a:srgbClr val="002060"/>
                </a:solidFill>
              </a:rPr>
              <a:t>The actual operation (like addition, subtraction, comparison) is performed on the fetched operands.</a:t>
            </a:r>
          </a:p>
        </p:txBody>
      </p:sp>
      <p:sp>
        <p:nvSpPr>
          <p:cNvPr id="18" name="TextBox 17"/>
          <p:cNvSpPr txBox="1"/>
          <p:nvPr/>
        </p:nvSpPr>
        <p:spPr>
          <a:xfrm>
            <a:off x="7291465" y="5008674"/>
            <a:ext cx="301686" cy="369332"/>
          </a:xfrm>
          <a:prstGeom prst="rect">
            <a:avLst/>
          </a:prstGeom>
          <a:solidFill>
            <a:schemeClr val="bg1"/>
          </a:solidFill>
        </p:spPr>
        <p:txBody>
          <a:bodyPr wrap="none" rtlCol="0">
            <a:spAutoFit/>
          </a:bodyPr>
          <a:lstStyle/>
          <a:p>
            <a:r>
              <a:rPr lang="en-US" b="1" dirty="0" smtClean="0">
                <a:solidFill>
                  <a:srgbClr val="00B050"/>
                </a:solidFill>
              </a:rPr>
              <a:t>7</a:t>
            </a:r>
            <a:endParaRPr lang="en-US" b="1" dirty="0">
              <a:solidFill>
                <a:srgbClr val="00B050"/>
              </a:solidFill>
            </a:endParaRPr>
          </a:p>
        </p:txBody>
      </p:sp>
      <p:sp>
        <p:nvSpPr>
          <p:cNvPr id="19" name="Rectangle 18"/>
          <p:cNvSpPr/>
          <p:nvPr/>
        </p:nvSpPr>
        <p:spPr>
          <a:xfrm>
            <a:off x="-3313" y="6231546"/>
            <a:ext cx="8610600" cy="646331"/>
          </a:xfrm>
          <a:prstGeom prst="rect">
            <a:avLst/>
          </a:prstGeom>
          <a:solidFill>
            <a:schemeClr val="bg1"/>
          </a:solidFill>
        </p:spPr>
        <p:txBody>
          <a:bodyPr wrap="square">
            <a:spAutoFit/>
          </a:bodyPr>
          <a:lstStyle/>
          <a:p>
            <a:r>
              <a:rPr lang="en-US" dirty="0">
                <a:solidFill>
                  <a:srgbClr val="00B050"/>
                </a:solidFill>
              </a:rPr>
              <a:t>If the result of the operation needs to be stored, the CPU calculates the destination address.</a:t>
            </a:r>
          </a:p>
        </p:txBody>
      </p:sp>
      <p:sp>
        <p:nvSpPr>
          <p:cNvPr id="20" name="TextBox 19"/>
          <p:cNvSpPr txBox="1"/>
          <p:nvPr/>
        </p:nvSpPr>
        <p:spPr>
          <a:xfrm>
            <a:off x="7442308" y="2535236"/>
            <a:ext cx="301686" cy="369332"/>
          </a:xfrm>
          <a:prstGeom prst="rect">
            <a:avLst/>
          </a:prstGeom>
          <a:solidFill>
            <a:schemeClr val="bg1"/>
          </a:solidFill>
        </p:spPr>
        <p:txBody>
          <a:bodyPr wrap="none" rtlCol="0">
            <a:spAutoFit/>
          </a:bodyPr>
          <a:lstStyle/>
          <a:p>
            <a:r>
              <a:rPr lang="en-US" b="1" dirty="0" smtClean="0">
                <a:solidFill>
                  <a:srgbClr val="7030A0"/>
                </a:solidFill>
              </a:rPr>
              <a:t>8</a:t>
            </a:r>
            <a:endParaRPr lang="en-US" b="1" dirty="0">
              <a:solidFill>
                <a:srgbClr val="7030A0"/>
              </a:solidFill>
            </a:endParaRPr>
          </a:p>
        </p:txBody>
      </p:sp>
      <p:sp>
        <p:nvSpPr>
          <p:cNvPr id="21" name="Rectangle 20"/>
          <p:cNvSpPr/>
          <p:nvPr/>
        </p:nvSpPr>
        <p:spPr>
          <a:xfrm>
            <a:off x="56321" y="6276992"/>
            <a:ext cx="8610600" cy="646331"/>
          </a:xfrm>
          <a:prstGeom prst="rect">
            <a:avLst/>
          </a:prstGeom>
          <a:solidFill>
            <a:schemeClr val="bg1"/>
          </a:solidFill>
        </p:spPr>
        <p:txBody>
          <a:bodyPr wrap="square">
            <a:spAutoFit/>
          </a:bodyPr>
          <a:lstStyle/>
          <a:p>
            <a:r>
              <a:rPr lang="en-US" dirty="0">
                <a:solidFill>
                  <a:srgbClr val="7030A0"/>
                </a:solidFill>
              </a:rPr>
              <a:t>The result of the operation is stored in the calculated memory </a:t>
            </a:r>
            <a:r>
              <a:rPr lang="en-US" dirty="0" smtClean="0">
                <a:solidFill>
                  <a:srgbClr val="7030A0"/>
                </a:solidFill>
              </a:rPr>
              <a:t>address</a:t>
            </a:r>
          </a:p>
          <a:p>
            <a:endParaRPr lang="en-US" dirty="0">
              <a:solidFill>
                <a:srgbClr val="7030A0"/>
              </a:solidFill>
            </a:endParaRPr>
          </a:p>
        </p:txBody>
      </p:sp>
      <p:sp>
        <p:nvSpPr>
          <p:cNvPr id="5" name="Rectangle 4"/>
          <p:cNvSpPr/>
          <p:nvPr/>
        </p:nvSpPr>
        <p:spPr>
          <a:xfrm>
            <a:off x="1328366" y="810905"/>
            <a:ext cx="6977433" cy="1200329"/>
          </a:xfrm>
          <a:prstGeom prst="rect">
            <a:avLst/>
          </a:prstGeom>
        </p:spPr>
        <p:txBody>
          <a:bodyPr wrap="square">
            <a:spAutoFit/>
          </a:bodyPr>
          <a:lstStyle/>
          <a:p>
            <a:r>
              <a:rPr lang="en-US" dirty="0">
                <a:solidFill>
                  <a:srgbClr val="FF0000"/>
                </a:solidFill>
              </a:rPr>
              <a:t>Transitions and Loops:</a:t>
            </a:r>
          </a:p>
          <a:p>
            <a:pPr>
              <a:buFont typeface="Arial" panose="020B0604020202020204" pitchFamily="34" charset="0"/>
              <a:buChar char="•"/>
            </a:pPr>
            <a:r>
              <a:rPr lang="en-US" dirty="0">
                <a:solidFill>
                  <a:srgbClr val="FF0000"/>
                </a:solidFill>
              </a:rPr>
              <a:t>After some steps, the CPU may go back (e.g., to fetch more operands or store multiple results).</a:t>
            </a:r>
          </a:p>
          <a:p>
            <a:pPr>
              <a:buFont typeface="Arial" panose="020B0604020202020204" pitchFamily="34" charset="0"/>
              <a:buChar char="•"/>
            </a:pPr>
            <a:r>
              <a:rPr lang="en-US" dirty="0">
                <a:solidFill>
                  <a:srgbClr val="FF0000"/>
                </a:solidFill>
              </a:rPr>
              <a:t>Once everything is complete, it returns to fetch the next instruction.</a:t>
            </a:r>
          </a:p>
        </p:txBody>
      </p:sp>
    </p:spTree>
    <p:extLst>
      <p:ext uri="{BB962C8B-B14F-4D97-AF65-F5344CB8AC3E}">
        <p14:creationId xmlns:p14="http://schemas.microsoft.com/office/powerpoint/2010/main" val="1708500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additive="base">
                                        <p:cTn id="57" dur="500" fill="hold"/>
                                        <p:tgtEl>
                                          <p:spTgt spid="14"/>
                                        </p:tgtEl>
                                        <p:attrNameLst>
                                          <p:attrName>ppt_x</p:attrName>
                                        </p:attrNameLst>
                                      </p:cBhvr>
                                      <p:tavLst>
                                        <p:tav tm="0">
                                          <p:val>
                                            <p:strVal val="#ppt_x"/>
                                          </p:val>
                                        </p:tav>
                                        <p:tav tm="100000">
                                          <p:val>
                                            <p:strVal val="#ppt_x"/>
                                          </p:val>
                                        </p:tav>
                                      </p:tavLst>
                                    </p:anim>
                                    <p:anim calcmode="lin" valueType="num">
                                      <p:cBhvr additive="base">
                                        <p:cTn id="58" dur="500" fill="hold"/>
                                        <p:tgtEl>
                                          <p:spTgt spid="14"/>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additive="base">
                                        <p:cTn id="67" dur="500" fill="hold"/>
                                        <p:tgtEl>
                                          <p:spTgt spid="16"/>
                                        </p:tgtEl>
                                        <p:attrNameLst>
                                          <p:attrName>ppt_x</p:attrName>
                                        </p:attrNameLst>
                                      </p:cBhvr>
                                      <p:tavLst>
                                        <p:tav tm="0">
                                          <p:val>
                                            <p:strVal val="#ppt_x"/>
                                          </p:val>
                                        </p:tav>
                                        <p:tav tm="100000">
                                          <p:val>
                                            <p:strVal val="#ppt_x"/>
                                          </p:val>
                                        </p:tav>
                                      </p:tavLst>
                                    </p:anim>
                                    <p:anim calcmode="lin" valueType="num">
                                      <p:cBhvr additive="base">
                                        <p:cTn id="68" dur="500" fill="hold"/>
                                        <p:tgtEl>
                                          <p:spTgt spid="16"/>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 calcmode="lin" valueType="num">
                                      <p:cBhvr additive="base">
                                        <p:cTn id="71" dur="500" fill="hold"/>
                                        <p:tgtEl>
                                          <p:spTgt spid="17"/>
                                        </p:tgtEl>
                                        <p:attrNameLst>
                                          <p:attrName>ppt_x</p:attrName>
                                        </p:attrNameLst>
                                      </p:cBhvr>
                                      <p:tavLst>
                                        <p:tav tm="0">
                                          <p:val>
                                            <p:strVal val="#ppt_x"/>
                                          </p:val>
                                        </p:tav>
                                        <p:tav tm="100000">
                                          <p:val>
                                            <p:strVal val="#ppt_x"/>
                                          </p:val>
                                        </p:tav>
                                      </p:tavLst>
                                    </p:anim>
                                    <p:anim calcmode="lin" valueType="num">
                                      <p:cBhvr additive="base">
                                        <p:cTn id="7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 calcmode="lin" valueType="num">
                                      <p:cBhvr additive="base">
                                        <p:cTn id="77" dur="500" fill="hold"/>
                                        <p:tgtEl>
                                          <p:spTgt spid="18"/>
                                        </p:tgtEl>
                                        <p:attrNameLst>
                                          <p:attrName>ppt_x</p:attrName>
                                        </p:attrNameLst>
                                      </p:cBhvr>
                                      <p:tavLst>
                                        <p:tav tm="0">
                                          <p:val>
                                            <p:strVal val="#ppt_x"/>
                                          </p:val>
                                        </p:tav>
                                        <p:tav tm="100000">
                                          <p:val>
                                            <p:strVal val="#ppt_x"/>
                                          </p:val>
                                        </p:tav>
                                      </p:tavLst>
                                    </p:anim>
                                    <p:anim calcmode="lin" valueType="num">
                                      <p:cBhvr additive="base">
                                        <p:cTn id="78" dur="500" fill="hold"/>
                                        <p:tgtEl>
                                          <p:spTgt spid="18"/>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9"/>
                                        </p:tgtEl>
                                        <p:attrNameLst>
                                          <p:attrName>style.visibility</p:attrName>
                                        </p:attrNameLst>
                                      </p:cBhvr>
                                      <p:to>
                                        <p:strVal val="visible"/>
                                      </p:to>
                                    </p:set>
                                    <p:anim calcmode="lin" valueType="num">
                                      <p:cBhvr additive="base">
                                        <p:cTn id="81" dur="500" fill="hold"/>
                                        <p:tgtEl>
                                          <p:spTgt spid="19"/>
                                        </p:tgtEl>
                                        <p:attrNameLst>
                                          <p:attrName>ppt_x</p:attrName>
                                        </p:attrNameLst>
                                      </p:cBhvr>
                                      <p:tavLst>
                                        <p:tav tm="0">
                                          <p:val>
                                            <p:strVal val="#ppt_x"/>
                                          </p:val>
                                        </p:tav>
                                        <p:tav tm="100000">
                                          <p:val>
                                            <p:strVal val="#ppt_x"/>
                                          </p:val>
                                        </p:tav>
                                      </p:tavLst>
                                    </p:anim>
                                    <p:anim calcmode="lin" valueType="num">
                                      <p:cBhvr additive="base">
                                        <p:cTn id="8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 calcmode="lin" valueType="num">
                                      <p:cBhvr additive="base">
                                        <p:cTn id="87" dur="500" fill="hold"/>
                                        <p:tgtEl>
                                          <p:spTgt spid="20"/>
                                        </p:tgtEl>
                                        <p:attrNameLst>
                                          <p:attrName>ppt_x</p:attrName>
                                        </p:attrNameLst>
                                      </p:cBhvr>
                                      <p:tavLst>
                                        <p:tav tm="0">
                                          <p:val>
                                            <p:strVal val="#ppt_x"/>
                                          </p:val>
                                        </p:tav>
                                        <p:tav tm="100000">
                                          <p:val>
                                            <p:strVal val="#ppt_x"/>
                                          </p:val>
                                        </p:tav>
                                      </p:tavLst>
                                    </p:anim>
                                    <p:anim calcmode="lin" valueType="num">
                                      <p:cBhvr additive="base">
                                        <p:cTn id="88" dur="500" fill="hold"/>
                                        <p:tgtEl>
                                          <p:spTgt spid="20"/>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1"/>
                                        </p:tgtEl>
                                        <p:attrNameLst>
                                          <p:attrName>style.visibility</p:attrName>
                                        </p:attrNameLst>
                                      </p:cBhvr>
                                      <p:to>
                                        <p:strVal val="visible"/>
                                      </p:to>
                                    </p:set>
                                    <p:anim calcmode="lin" valueType="num">
                                      <p:cBhvr additive="base">
                                        <p:cTn id="91" dur="500" fill="hold"/>
                                        <p:tgtEl>
                                          <p:spTgt spid="21"/>
                                        </p:tgtEl>
                                        <p:attrNameLst>
                                          <p:attrName>ppt_x</p:attrName>
                                        </p:attrNameLst>
                                      </p:cBhvr>
                                      <p:tavLst>
                                        <p:tav tm="0">
                                          <p:val>
                                            <p:strVal val="#ppt_x"/>
                                          </p:val>
                                        </p:tav>
                                        <p:tav tm="100000">
                                          <p:val>
                                            <p:strVal val="#ppt_x"/>
                                          </p:val>
                                        </p:tav>
                                      </p:tavLst>
                                    </p:anim>
                                    <p:anim calcmode="lin" valueType="num">
                                      <p:cBhvr additive="base">
                                        <p:cTn id="9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5"/>
                                        </p:tgtEl>
                                        <p:attrNameLst>
                                          <p:attrName>style.visibility</p:attrName>
                                        </p:attrNameLst>
                                      </p:cBhvr>
                                      <p:to>
                                        <p:strVal val="visible"/>
                                      </p:to>
                                    </p:set>
                                    <p:anim calcmode="lin" valueType="num">
                                      <p:cBhvr additive="base">
                                        <p:cTn id="97" dur="500" fill="hold"/>
                                        <p:tgtEl>
                                          <p:spTgt spid="5"/>
                                        </p:tgtEl>
                                        <p:attrNameLst>
                                          <p:attrName>ppt_x</p:attrName>
                                        </p:attrNameLst>
                                      </p:cBhvr>
                                      <p:tavLst>
                                        <p:tav tm="0">
                                          <p:val>
                                            <p:strVal val="#ppt_x"/>
                                          </p:val>
                                        </p:tav>
                                        <p:tav tm="100000">
                                          <p:val>
                                            <p:strVal val="#ppt_x"/>
                                          </p:val>
                                        </p:tav>
                                      </p:tavLst>
                                    </p:anim>
                                    <p:anim calcmode="lin" valueType="num">
                                      <p:cBhvr additive="base">
                                        <p:cTn id="9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9872</TotalTime>
  <Words>2793</Words>
  <Application>Microsoft Office PowerPoint</Application>
  <PresentationFormat>On-screen Show (4:3)</PresentationFormat>
  <Paragraphs>648</Paragraphs>
  <Slides>52</Slides>
  <Notes>36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52</vt:i4>
      </vt:variant>
    </vt:vector>
  </HeadingPairs>
  <TitlesOfParts>
    <vt:vector size="61" baseType="lpstr">
      <vt:lpstr>MS PGothic</vt:lpstr>
      <vt:lpstr>SimSun</vt:lpstr>
      <vt:lpstr>Arial</vt:lpstr>
      <vt:lpstr>Arial Unicode MS</vt:lpstr>
      <vt:lpstr>Calibri</vt:lpstr>
      <vt:lpstr>Monotype Sorts</vt:lpstr>
      <vt:lpstr>Times New Roman</vt:lpstr>
      <vt:lpstr>Wingdings</vt:lpstr>
      <vt:lpstr>Office Theme</vt:lpstr>
      <vt:lpstr>  Computer Organization and Assembly Language</vt:lpstr>
      <vt:lpstr>Lecture Outline</vt:lpstr>
      <vt:lpstr>What is an Instruction Set?</vt:lpstr>
      <vt:lpstr>Simple Instruction Format</vt:lpstr>
      <vt:lpstr>Elements of an Instruction</vt:lpstr>
      <vt:lpstr>Location of all the Operands</vt:lpstr>
      <vt:lpstr>Instruction Length</vt:lpstr>
      <vt:lpstr>Instruction Length</vt:lpstr>
      <vt:lpstr>Instruction Cycle State Diagram</vt:lpstr>
      <vt:lpstr>Instruction Representation</vt:lpstr>
      <vt:lpstr>Example</vt:lpstr>
      <vt:lpstr>Instruction Types</vt:lpstr>
      <vt:lpstr>Number of Addresses</vt:lpstr>
      <vt:lpstr>Number of Addresses</vt:lpstr>
      <vt:lpstr>Number of Addresses</vt:lpstr>
      <vt:lpstr>Number of Addresses (a)</vt:lpstr>
      <vt:lpstr>Number of Addresses (b)</vt:lpstr>
      <vt:lpstr>Number of Addresses (c)</vt:lpstr>
      <vt:lpstr>Number of Addresses (d)</vt:lpstr>
      <vt:lpstr>Number of Addresses (Summarized)</vt:lpstr>
      <vt:lpstr>How Many Addresses?</vt:lpstr>
      <vt:lpstr>Design Decisions</vt:lpstr>
      <vt:lpstr>Design Decisions</vt:lpstr>
      <vt:lpstr>Types of Operand</vt:lpstr>
      <vt:lpstr>Numbers</vt:lpstr>
      <vt:lpstr>Characters</vt:lpstr>
      <vt:lpstr>Characters</vt:lpstr>
      <vt:lpstr>Characters</vt:lpstr>
      <vt:lpstr>Characters</vt:lpstr>
      <vt:lpstr>x86 Data Types</vt:lpstr>
      <vt:lpstr>Pentium II Numerical Data Formats</vt:lpstr>
      <vt:lpstr>Pentium II Numerical Data Formats</vt:lpstr>
      <vt:lpstr>Types of Operations</vt:lpstr>
      <vt:lpstr>Data Transfer</vt:lpstr>
      <vt:lpstr>Arithmetic</vt:lpstr>
      <vt:lpstr>Shift and Rotate Operations</vt:lpstr>
      <vt:lpstr>Shift and Rotate Operations</vt:lpstr>
      <vt:lpstr>Shift and Rotate Operations</vt:lpstr>
      <vt:lpstr>Logical</vt:lpstr>
      <vt:lpstr>Conversion</vt:lpstr>
      <vt:lpstr>Input/Output</vt:lpstr>
      <vt:lpstr>Systems Control</vt:lpstr>
      <vt:lpstr>Transfer of Control</vt:lpstr>
      <vt:lpstr>Branch Instruction</vt:lpstr>
      <vt:lpstr>Procedure Calls</vt:lpstr>
      <vt:lpstr>Nested Procedure Calls</vt:lpstr>
      <vt:lpstr>Use of Stack</vt:lpstr>
      <vt:lpstr>Stack Frame Growth Using Sample Procedures P and Q</vt:lpstr>
      <vt:lpstr>Byte Order</vt:lpstr>
      <vt:lpstr>Byte Order Names</vt:lpstr>
      <vt:lpstr>Standard…What Standard?</vt:lpstr>
      <vt:lpstr>SUMMARY</vt:lpstr>
    </vt:vector>
  </TitlesOfParts>
  <Company>GHAZALA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GHAZALA</dc:creator>
  <cp:lastModifiedBy>bambi</cp:lastModifiedBy>
  <cp:revision>370</cp:revision>
  <dcterms:created xsi:type="dcterms:W3CDTF">2012-02-27T05:45:45Z</dcterms:created>
  <dcterms:modified xsi:type="dcterms:W3CDTF">2025-04-12T02:39:13Z</dcterms:modified>
</cp:coreProperties>
</file>