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65" r:id="rId3"/>
    <p:sldId id="496" r:id="rId4"/>
    <p:sldId id="501" r:id="rId5"/>
    <p:sldId id="497" r:id="rId6"/>
    <p:sldId id="498" r:id="rId7"/>
    <p:sldId id="537" r:id="rId8"/>
    <p:sldId id="499" r:id="rId9"/>
    <p:sldId id="500" r:id="rId10"/>
    <p:sldId id="502" r:id="rId11"/>
    <p:sldId id="536" r:id="rId12"/>
    <p:sldId id="538" r:id="rId13"/>
    <p:sldId id="503" r:id="rId14"/>
    <p:sldId id="504" r:id="rId15"/>
    <p:sldId id="505" r:id="rId16"/>
    <p:sldId id="506" r:id="rId17"/>
    <p:sldId id="539" r:id="rId18"/>
    <p:sldId id="507" r:id="rId19"/>
    <p:sldId id="508" r:id="rId20"/>
    <p:sldId id="509" r:id="rId21"/>
    <p:sldId id="510" r:id="rId22"/>
    <p:sldId id="543" r:id="rId23"/>
    <p:sldId id="544" r:id="rId24"/>
    <p:sldId id="545" r:id="rId25"/>
    <p:sldId id="511" r:id="rId26"/>
    <p:sldId id="546" r:id="rId27"/>
    <p:sldId id="547" r:id="rId28"/>
    <p:sldId id="516" r:id="rId29"/>
    <p:sldId id="517" r:id="rId30"/>
    <p:sldId id="518" r:id="rId31"/>
    <p:sldId id="519" r:id="rId32"/>
    <p:sldId id="540" r:id="rId33"/>
    <p:sldId id="541" r:id="rId34"/>
    <p:sldId id="542" r:id="rId35"/>
    <p:sldId id="521" r:id="rId36"/>
    <p:sldId id="522" r:id="rId37"/>
    <p:sldId id="523" r:id="rId38"/>
    <p:sldId id="524" r:id="rId39"/>
    <p:sldId id="525" r:id="rId40"/>
    <p:sldId id="526" r:id="rId41"/>
    <p:sldId id="548" r:id="rId42"/>
    <p:sldId id="527" r:id="rId43"/>
    <p:sldId id="528" r:id="rId44"/>
    <p:sldId id="530" r:id="rId45"/>
    <p:sldId id="532" r:id="rId46"/>
    <p:sldId id="535" r:id="rId47"/>
    <p:sldId id="4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67" autoAdjust="0"/>
    <p:restoredTop sz="99630" autoAdjust="0"/>
  </p:normalViewPr>
  <p:slideViewPr>
    <p:cSldViewPr>
      <p:cViewPr varScale="1">
        <p:scale>
          <a:sx n="72" d="100"/>
          <a:sy n="72" d="100"/>
        </p:scale>
        <p:origin x="7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18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19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20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ChangeArrowheads="1"/>
          </p:cNvSpPr>
          <p:nvPr/>
        </p:nvSpPr>
        <p:spPr bwMode="auto">
          <a:xfrm>
            <a:off x="3886793" y="0"/>
            <a:ext cx="2972822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3886793" y="8685408"/>
            <a:ext cx="2972822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2160" tIns="45360" rIns="92160" bIns="45360" anchor="b"/>
          <a:lstStyle/>
          <a:p>
            <a:pPr algn="r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120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0" y="8685408"/>
            <a:ext cx="2972823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0" y="0"/>
            <a:ext cx="2972823" cy="45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923658" y="693016"/>
            <a:ext cx="5018757" cy="3415264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6567" name="Rectangle 6"/>
          <p:cNvSpPr txBox="1">
            <a:spLocks noGrp="1" noChangeArrowheads="1"/>
          </p:cNvSpPr>
          <p:nvPr>
            <p:ph type="body"/>
          </p:nvPr>
        </p:nvSpPr>
        <p:spPr>
          <a:xfrm>
            <a:off x="915585" y="4342704"/>
            <a:ext cx="5025216" cy="4115606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22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23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24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22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25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29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30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5BC2D-A4ED-4241-B4CF-26D3A036D94A}" type="slidenum">
              <a:rPr lang="en-US"/>
              <a:pPr/>
              <a:t>47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1"/>
          <p:cNvSpPr txBox="1">
            <a:spLocks noChangeArrowheads="1"/>
          </p:cNvSpPr>
          <p:nvPr/>
        </p:nvSpPr>
        <p:spPr bwMode="auto">
          <a:xfrm>
            <a:off x="1170721" y="638805"/>
            <a:ext cx="4634438" cy="315300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Times New Roman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>
                <a:solidFill>
                  <a:schemeClr val="bg1"/>
                </a:solidFill>
                <a:latin typeface="Times New Roman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803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30117" y="4008650"/>
            <a:ext cx="5115645" cy="3799134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1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ts val="1968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914400" rtl="0" eaLnBrk="1" latinLnBrk="0" hangingPunct="1">
        <a:spcBef>
          <a:spcPts val="1968"/>
        </a:spcBef>
        <a:buFont typeface="Arial" pitchFamily="34" charset="0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 rtl="0" eaLnBrk="1" latinLnBrk="0" hangingPunct="1">
        <a:spcBef>
          <a:spcPts val="1968"/>
        </a:spcBef>
        <a:buFont typeface="Arial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 rtl="0" eaLnBrk="1" latinLnBrk="0" hangingPunct="1">
        <a:spcBef>
          <a:spcPts val="1968"/>
        </a:spcBef>
        <a:buFont typeface="Arial" pitchFamily="34" charset="0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 rtl="0" eaLnBrk="1" latinLnBrk="0" hangingPunct="1">
        <a:spcBef>
          <a:spcPts val="1968"/>
        </a:spcBef>
        <a:buFont typeface="Arial" pitchFamily="34" charset="0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Computer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Organization and Assembly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80772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04</a:t>
            </a:r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: </a:t>
            </a:r>
            <a:endParaRPr lang="en-US" sz="36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Machine Instruction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 fontAlgn="t"/>
            <a:r>
              <a:rPr lang="en-US" dirty="0"/>
              <a:t>X = X+Y</a:t>
            </a:r>
          </a:p>
          <a:p>
            <a:r>
              <a:rPr lang="en-US" dirty="0"/>
              <a:t>Assume that the variable X and Y correspond to locations 513 and 514 </a:t>
            </a:r>
            <a:endParaRPr lang="en-US" dirty="0" smtClean="0"/>
          </a:p>
          <a:p>
            <a:r>
              <a:rPr lang="en-US" dirty="0" smtClean="0"/>
              <a:t>Operation: </a:t>
            </a:r>
            <a:r>
              <a:rPr lang="en-US" sz="2000" dirty="0" smtClean="0"/>
              <a:t>(by assuming </a:t>
            </a:r>
            <a:r>
              <a:rPr lang="en-US" sz="2000" dirty="0"/>
              <a:t>a simple set of machine </a:t>
            </a:r>
            <a:r>
              <a:rPr lang="en-US" sz="2000" dirty="0" smtClean="0"/>
              <a:t>instructions)</a:t>
            </a:r>
          </a:p>
          <a:p>
            <a:pPr lvl="1" fontAlgn="t"/>
            <a:r>
              <a:rPr lang="en-US" sz="2200" dirty="0" smtClean="0"/>
              <a:t>Load </a:t>
            </a:r>
            <a:r>
              <a:rPr lang="en-US" sz="2200" dirty="0"/>
              <a:t>a register with the contents of memory location 513.</a:t>
            </a:r>
          </a:p>
          <a:p>
            <a:pPr lvl="1" fontAlgn="t"/>
            <a:r>
              <a:rPr lang="en-US" sz="2200" dirty="0" smtClean="0"/>
              <a:t>Add </a:t>
            </a:r>
            <a:r>
              <a:rPr lang="en-US" sz="2200" dirty="0"/>
              <a:t>the contents of memory location 514 to the register.</a:t>
            </a:r>
          </a:p>
          <a:p>
            <a:pPr lvl="1" fontAlgn="t"/>
            <a:r>
              <a:rPr lang="en-US" sz="2200" dirty="0" smtClean="0"/>
              <a:t>Store </a:t>
            </a:r>
            <a:r>
              <a:rPr lang="en-US" sz="2200" dirty="0"/>
              <a:t>the contents of the register in memory location 513.</a:t>
            </a:r>
          </a:p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Single High-Level Expression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Multiple Machine Level Instructions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578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Instruction Types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51816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Data </a:t>
            </a:r>
            <a:r>
              <a:rPr lang="en-US" dirty="0" smtClean="0"/>
              <a:t>processing</a:t>
            </a:r>
          </a:p>
          <a:p>
            <a:pPr lvl="1"/>
            <a:r>
              <a:rPr lang="en-US" dirty="0" smtClean="0"/>
              <a:t>Arithmetic </a:t>
            </a:r>
            <a:r>
              <a:rPr lang="en-US" dirty="0"/>
              <a:t>and logic </a:t>
            </a:r>
            <a:r>
              <a:rPr lang="en-US" dirty="0" smtClean="0"/>
              <a:t>instructions</a:t>
            </a:r>
            <a:endParaRPr lang="en-US" dirty="0"/>
          </a:p>
          <a:p>
            <a:r>
              <a:rPr lang="en-US" dirty="0"/>
              <a:t>Data storage (main memory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Moving </a:t>
            </a:r>
            <a:r>
              <a:rPr lang="en-US" dirty="0"/>
              <a:t>data into or out of register or memory </a:t>
            </a:r>
            <a:r>
              <a:rPr lang="en-US" dirty="0" smtClean="0"/>
              <a:t>locations</a:t>
            </a:r>
            <a:endParaRPr lang="en-US" dirty="0"/>
          </a:p>
          <a:p>
            <a:r>
              <a:rPr lang="en-US" dirty="0"/>
              <a:t>Data movement (I/O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I/O instructions </a:t>
            </a:r>
          </a:p>
          <a:p>
            <a:r>
              <a:rPr lang="en-US" dirty="0"/>
              <a:t>Program flow control </a:t>
            </a:r>
            <a:endParaRPr lang="en-US" dirty="0" smtClean="0"/>
          </a:p>
          <a:p>
            <a:pPr lvl="1"/>
            <a:r>
              <a:rPr lang="en-US" dirty="0" smtClean="0"/>
              <a:t>Test </a:t>
            </a:r>
            <a:r>
              <a:rPr lang="en-US" dirty="0"/>
              <a:t>and branch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039116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A traditional way </a:t>
            </a:r>
            <a:r>
              <a:rPr lang="en-US" dirty="0"/>
              <a:t>of describing processor </a:t>
            </a:r>
            <a:r>
              <a:rPr lang="en-US" dirty="0" smtClean="0"/>
              <a:t>architecture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What is the maximum number of </a:t>
            </a:r>
            <a:r>
              <a:rPr lang="en-US" dirty="0" smtClean="0"/>
              <a:t>addresses one </a:t>
            </a:r>
            <a:r>
              <a:rPr lang="en-US" dirty="0"/>
              <a:t>might need in an instruction?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instruction could be required to contain four </a:t>
            </a:r>
            <a:r>
              <a:rPr lang="en-US" dirty="0" smtClean="0"/>
              <a:t>addresses.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Arial" charset="0"/>
                <a:cs typeface="Arial" charset="0"/>
              </a:rPr>
              <a:t>Number of Addresses</a:t>
            </a:r>
          </a:p>
        </p:txBody>
      </p:sp>
    </p:spTree>
    <p:extLst>
      <p:ext uri="{BB962C8B-B14F-4D97-AF65-F5344CB8AC3E}">
        <p14:creationId xmlns:p14="http://schemas.microsoft.com/office/powerpoint/2010/main" val="33382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Number of Addresses (a)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3 addresses</a:t>
            </a:r>
          </a:p>
          <a:p>
            <a:pPr lvl="1"/>
            <a:r>
              <a:rPr lang="en-US" dirty="0"/>
              <a:t>Operand 1, Operand 2, Result</a:t>
            </a:r>
          </a:p>
          <a:p>
            <a:pPr lvl="1"/>
            <a:r>
              <a:rPr lang="en-US" dirty="0"/>
              <a:t>a = b + c;</a:t>
            </a:r>
          </a:p>
          <a:p>
            <a:pPr lvl="1"/>
            <a:r>
              <a:rPr lang="en-US" dirty="0"/>
              <a:t>May be a forth - next instruction (usually implicit)</a:t>
            </a:r>
          </a:p>
          <a:p>
            <a:pPr lvl="1"/>
            <a:r>
              <a:rPr lang="en-US" dirty="0"/>
              <a:t>Not common</a:t>
            </a:r>
          </a:p>
          <a:p>
            <a:pPr lvl="1"/>
            <a:r>
              <a:rPr lang="en-US" dirty="0"/>
              <a:t>Needs very long words to hold everything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/>
          <a:srcRect b="14617"/>
          <a:stretch/>
        </p:blipFill>
        <p:spPr bwMode="auto">
          <a:xfrm>
            <a:off x="1981200" y="4580842"/>
            <a:ext cx="4858228" cy="227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46343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Number of Addresses (b)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2 addresses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One address doubles as operand and result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a = a + b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Reduces length of instruction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Requires some extra work</a:t>
            </a:r>
          </a:p>
          <a:p>
            <a:pPr lvl="2">
              <a:spcBef>
                <a:spcPts val="1368"/>
              </a:spcBef>
            </a:pPr>
            <a:r>
              <a:rPr lang="en-US" dirty="0"/>
              <a:t>Temporary storage to hold some results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b="11584"/>
          <a:stretch/>
        </p:blipFill>
        <p:spPr bwMode="auto">
          <a:xfrm>
            <a:off x="2133600" y="4114800"/>
            <a:ext cx="4692995" cy="2627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6646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Number of Addresses (c)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spcBef>
                <a:spcPts val="1368"/>
              </a:spcBef>
            </a:pPr>
            <a:r>
              <a:rPr lang="en-US" dirty="0"/>
              <a:t>1 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Implicit second 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Usually a register (accumulator)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Common on early machines</a:t>
            </a:r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b="8480"/>
          <a:stretch/>
        </p:blipFill>
        <p:spPr bwMode="auto">
          <a:xfrm>
            <a:off x="2173704" y="3161875"/>
            <a:ext cx="4617380" cy="369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5146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Number of Addresses (d)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0 (zero) addresses</a:t>
            </a:r>
          </a:p>
          <a:p>
            <a:pPr lvl="1"/>
            <a:r>
              <a:rPr lang="en-US" dirty="0"/>
              <a:t>All addresses implicit</a:t>
            </a:r>
          </a:p>
          <a:p>
            <a:pPr lvl="1"/>
            <a:r>
              <a:rPr lang="en-US" dirty="0"/>
              <a:t>Uses a stack</a:t>
            </a:r>
          </a:p>
          <a:p>
            <a:pPr lvl="1"/>
            <a:r>
              <a:rPr lang="en-US" dirty="0"/>
              <a:t>e.g. push a</a:t>
            </a:r>
          </a:p>
          <a:p>
            <a:pPr lvl="1"/>
            <a:r>
              <a:rPr lang="en-US" dirty="0"/>
              <a:t>      push b</a:t>
            </a:r>
          </a:p>
          <a:p>
            <a:pPr lvl="1"/>
            <a:r>
              <a:rPr lang="en-US" dirty="0"/>
              <a:t>      add</a:t>
            </a:r>
          </a:p>
          <a:p>
            <a:pPr lvl="1"/>
            <a:r>
              <a:rPr lang="en-US" dirty="0"/>
              <a:t>      pop 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 = a + b</a:t>
            </a:r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31728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Number of Addresses </a:t>
            </a:r>
            <a:r>
              <a:rPr lang="en-US" dirty="0" smtClean="0"/>
              <a:t>(Summarized)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914400" y="1295400"/>
            <a:ext cx="7315200" cy="10969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Utilization of Instruction Addresses (</a:t>
            </a:r>
            <a:r>
              <a:rPr lang="en-US" sz="2800" dirty="0" err="1" smtClean="0"/>
              <a:t>Nonbranching</a:t>
            </a:r>
            <a:r>
              <a:rPr lang="en-US" sz="2800" dirty="0" smtClean="0"/>
              <a:t> </a:t>
            </a:r>
            <a:r>
              <a:rPr lang="en-US" sz="2800" dirty="0"/>
              <a:t>Instructions)</a:t>
            </a:r>
          </a:p>
        </p:txBody>
      </p:sp>
      <p:pic>
        <p:nvPicPr>
          <p:cNvPr id="8" name="Picture Placeholder 9" descr="untitled.bmp"/>
          <p:cNvPicPr>
            <a:picLocks noChangeAspect="1"/>
          </p:cNvPicPr>
          <p:nvPr/>
        </p:nvPicPr>
        <p:blipFill>
          <a:blip r:embed="rId2"/>
          <a:srcRect b="36000"/>
          <a:stretch>
            <a:fillRect/>
          </a:stretch>
        </p:blipFill>
        <p:spPr>
          <a:xfrm>
            <a:off x="152400" y="2590800"/>
            <a:ext cx="8977310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01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How Many </a:t>
            </a:r>
            <a:r>
              <a:rPr lang="en-US" dirty="0" smtClean="0"/>
              <a:t>Addresses?</a:t>
            </a:r>
            <a:endParaRPr lang="en-US" dirty="0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/>
              <a:t>More addresses</a:t>
            </a:r>
          </a:p>
          <a:p>
            <a:pPr lvl="1"/>
            <a:r>
              <a:rPr lang="en-US" dirty="0"/>
              <a:t>More complex </a:t>
            </a:r>
            <a:r>
              <a:rPr lang="en-US" dirty="0" smtClean="0"/>
              <a:t>instructions</a:t>
            </a:r>
            <a:endParaRPr lang="en-US" dirty="0"/>
          </a:p>
          <a:p>
            <a:pPr lvl="1"/>
            <a:r>
              <a:rPr lang="en-US" dirty="0"/>
              <a:t>More </a:t>
            </a:r>
            <a:r>
              <a:rPr lang="en-US" dirty="0" smtClean="0"/>
              <a:t>registers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Inter</a:t>
            </a:r>
            <a:r>
              <a:rPr lang="en-US" dirty="0"/>
              <a:t>-register operations are quicker</a:t>
            </a:r>
          </a:p>
          <a:p>
            <a:pPr lvl="1"/>
            <a:r>
              <a:rPr lang="en-US" dirty="0"/>
              <a:t>Fewer instructions per program</a:t>
            </a:r>
          </a:p>
          <a:p>
            <a:r>
              <a:rPr lang="en-US" dirty="0"/>
              <a:t>Fewer addresses</a:t>
            </a:r>
          </a:p>
          <a:p>
            <a:pPr lvl="1"/>
            <a:r>
              <a:rPr lang="en-US" dirty="0"/>
              <a:t>Less complex </a:t>
            </a:r>
            <a:r>
              <a:rPr lang="en-US" dirty="0" smtClean="0"/>
              <a:t>instructions</a:t>
            </a:r>
            <a:endParaRPr lang="en-US" dirty="0"/>
          </a:p>
          <a:p>
            <a:pPr lvl="1"/>
            <a:r>
              <a:rPr lang="en-US" dirty="0"/>
              <a:t>More instructions per program</a:t>
            </a:r>
          </a:p>
          <a:p>
            <a:pPr lvl="1"/>
            <a:r>
              <a:rPr lang="en-US" dirty="0"/>
              <a:t>Faster fetch/execution of </a:t>
            </a:r>
            <a:r>
              <a:rPr lang="en-US" dirty="0" smtClean="0"/>
              <a:t>instructions</a:t>
            </a:r>
          </a:p>
          <a:p>
            <a:pPr>
              <a:lnSpc>
                <a:spcPct val="87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Example: Y=(A-B):[(C+(</a:t>
            </a:r>
            <a:r>
              <a:rPr lang="en-GB" dirty="0" err="1">
                <a:latin typeface="Arial" charset="0"/>
                <a:cs typeface="Arial" charset="0"/>
              </a:rPr>
              <a:t>DxE</a:t>
            </a:r>
            <a:r>
              <a:rPr lang="en-GB" dirty="0" smtClean="0">
                <a:latin typeface="Arial" charset="0"/>
                <a:cs typeface="Arial" charset="0"/>
              </a:rPr>
              <a:t>)]</a:t>
            </a:r>
            <a:endParaRPr lang="en-US" dirty="0" smtClean="0"/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590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Design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US" dirty="0"/>
              <a:t>Operation </a:t>
            </a:r>
            <a:r>
              <a:rPr lang="en-US" dirty="0" smtClean="0"/>
              <a:t>range</a:t>
            </a:r>
            <a:endParaRPr lang="en-US" dirty="0"/>
          </a:p>
          <a:p>
            <a:pPr lvl="1"/>
            <a:r>
              <a:rPr lang="en-US" dirty="0"/>
              <a:t>How many </a:t>
            </a:r>
            <a:r>
              <a:rPr lang="en-US" dirty="0" smtClean="0"/>
              <a:t>operations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can they do?</a:t>
            </a:r>
          </a:p>
          <a:p>
            <a:pPr lvl="1"/>
            <a:r>
              <a:rPr lang="en-US" dirty="0"/>
              <a:t>How complex are they?</a:t>
            </a:r>
          </a:p>
          <a:p>
            <a:r>
              <a:rPr lang="en-US" dirty="0"/>
              <a:t>Data </a:t>
            </a:r>
            <a:r>
              <a:rPr lang="en-US" dirty="0" smtClean="0"/>
              <a:t>types</a:t>
            </a:r>
          </a:p>
          <a:p>
            <a:pPr lvl="1"/>
            <a:r>
              <a:rPr lang="en-US" dirty="0"/>
              <a:t>The various types of data upon which operations are performed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Instruction formats</a:t>
            </a:r>
          </a:p>
          <a:p>
            <a:pPr lvl="1"/>
            <a:r>
              <a:rPr lang="en-US" dirty="0" smtClean="0"/>
              <a:t>Length/Size of fields (in bits)</a:t>
            </a:r>
            <a:endParaRPr lang="en-US" dirty="0"/>
          </a:p>
          <a:p>
            <a:pPr lvl="1"/>
            <a:r>
              <a:rPr lang="en-US" dirty="0"/>
              <a:t>Number of addresses</a:t>
            </a:r>
          </a:p>
          <a:p>
            <a:pPr>
              <a:buFont typeface="Monotype Sorts" charset="0"/>
              <a:buChar char="y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9540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Instruction Set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Instruction Format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Instruction Cycle State Diagram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Operation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Operands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>
                <a:latin typeface="Arial"/>
                <a:cs typeface="Arial"/>
              </a:rPr>
              <a:t>Data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400" dirty="0" smtClean="0"/>
              <a:t>Little and Big-Endian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6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Design </a:t>
            </a: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Registers</a:t>
            </a:r>
          </a:p>
          <a:p>
            <a:pPr lvl="1"/>
            <a:r>
              <a:rPr lang="en-US" dirty="0"/>
              <a:t>Number of </a:t>
            </a:r>
            <a:r>
              <a:rPr lang="en-US" dirty="0" smtClean="0"/>
              <a:t>processor </a:t>
            </a:r>
            <a:r>
              <a:rPr lang="en-US" dirty="0"/>
              <a:t>registers </a:t>
            </a:r>
            <a:r>
              <a:rPr lang="en-US" dirty="0" smtClean="0"/>
              <a:t>available and can be referenced by the instructions. </a:t>
            </a:r>
            <a:endParaRPr lang="en-US" dirty="0"/>
          </a:p>
          <a:p>
            <a:pPr lvl="1"/>
            <a:r>
              <a:rPr lang="en-US" dirty="0"/>
              <a:t>Which operations can be performed on which registers?</a:t>
            </a:r>
          </a:p>
          <a:p>
            <a:r>
              <a:rPr lang="en-US" dirty="0"/>
              <a:t>Addressing modes (later…)</a:t>
            </a:r>
          </a:p>
          <a:p>
            <a:pPr lvl="1"/>
            <a:r>
              <a:rPr lang="en-US" dirty="0"/>
              <a:t>The mode or modes by which the address of an operand is specified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RISC v CISC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72400" y="3048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</a:pPr>
            <a:r>
              <a:rPr lang="en-US" sz="2800" dirty="0">
                <a:latin typeface="Arial"/>
                <a:cs typeface="Arial"/>
              </a:rPr>
              <a:t>(</a:t>
            </a:r>
            <a:r>
              <a:rPr lang="en-US" sz="2800" i="1" dirty="0">
                <a:latin typeface="Arial"/>
                <a:cs typeface="Arial"/>
              </a:rPr>
              <a:t>cont.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1576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Types of Operand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Addresses</a:t>
            </a:r>
            <a:r>
              <a:rPr lang="en-US" dirty="0" smtClean="0"/>
              <a:t>:</a:t>
            </a:r>
            <a:r>
              <a:rPr lang="en-GB" dirty="0" smtClean="0">
                <a:latin typeface="Arial" charset="0"/>
                <a:cs typeface="Arial" charset="0"/>
              </a:rPr>
              <a:t> </a:t>
            </a:r>
            <a:r>
              <a:rPr lang="en-GB" dirty="0">
                <a:latin typeface="Arial" charset="0"/>
                <a:cs typeface="Arial" charset="0"/>
              </a:rPr>
              <a:t>immediate, direct, indirect, </a:t>
            </a:r>
            <a:r>
              <a:rPr lang="en-GB" dirty="0" smtClean="0">
                <a:latin typeface="Arial" charset="0"/>
                <a:cs typeface="Arial" charset="0"/>
              </a:rPr>
              <a:t>stack 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Numbers</a:t>
            </a:r>
            <a:r>
              <a:rPr lang="en-US" dirty="0" smtClean="0"/>
              <a:t>: </a:t>
            </a:r>
          </a:p>
          <a:p>
            <a:pPr lvl="1">
              <a:spcBef>
                <a:spcPts val="768"/>
              </a:spcBef>
            </a:pPr>
            <a:r>
              <a:rPr lang="en-GB" dirty="0" smtClean="0">
                <a:latin typeface="Arial" charset="0"/>
                <a:cs typeface="Arial" charset="0"/>
              </a:rPr>
              <a:t>Integer </a:t>
            </a:r>
            <a:r>
              <a:rPr lang="en-GB" dirty="0">
                <a:latin typeface="Arial" charset="0"/>
                <a:cs typeface="Arial" charset="0"/>
              </a:rPr>
              <a:t>or fixed point (binary, twos complement),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</a:pPr>
            <a:r>
              <a:rPr lang="en-GB" dirty="0" smtClean="0">
                <a:latin typeface="Arial" charset="0"/>
                <a:cs typeface="Arial" charset="0"/>
              </a:rPr>
              <a:t>Floating </a:t>
            </a:r>
            <a:r>
              <a:rPr lang="en-GB" dirty="0">
                <a:latin typeface="Arial" charset="0"/>
                <a:cs typeface="Arial" charset="0"/>
              </a:rPr>
              <a:t>point (sign, </a:t>
            </a:r>
            <a:r>
              <a:rPr lang="en-GB" dirty="0" err="1">
                <a:latin typeface="Arial" charset="0"/>
                <a:cs typeface="Arial" charset="0"/>
              </a:rPr>
              <a:t>significand</a:t>
            </a:r>
            <a:r>
              <a:rPr lang="en-GB" dirty="0">
                <a:latin typeface="Arial" charset="0"/>
                <a:cs typeface="Arial" charset="0"/>
              </a:rPr>
              <a:t>, exponent),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</a:pPr>
            <a:r>
              <a:rPr lang="en-GB" dirty="0" smtClean="0">
                <a:latin typeface="Arial" charset="0"/>
                <a:cs typeface="Arial" charset="0"/>
              </a:rPr>
              <a:t>(</a:t>
            </a:r>
            <a:r>
              <a:rPr lang="en-GB" dirty="0">
                <a:latin typeface="Arial" charset="0"/>
                <a:cs typeface="Arial" charset="0"/>
              </a:rPr>
              <a:t>packed) decimal (246 = 0000 0010 0100 0110</a:t>
            </a:r>
            <a:r>
              <a:rPr lang="en-GB" dirty="0" smtClean="0">
                <a:latin typeface="Arial" charset="0"/>
                <a:cs typeface="Arial" charset="0"/>
              </a:rPr>
              <a:t>)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Characters</a:t>
            </a:r>
            <a:r>
              <a:rPr lang="en-US" dirty="0" smtClean="0"/>
              <a:t>: </a:t>
            </a:r>
          </a:p>
          <a:p>
            <a:pPr lvl="1"/>
            <a:r>
              <a:rPr lang="en-GB" sz="1900" dirty="0" smtClean="0">
                <a:latin typeface="Arial" charset="0"/>
                <a:cs typeface="Arial" charset="0"/>
              </a:rPr>
              <a:t>ASCII </a:t>
            </a:r>
            <a:r>
              <a:rPr lang="en-GB" sz="1900" dirty="0">
                <a:latin typeface="Arial" charset="0"/>
                <a:cs typeface="Arial" charset="0"/>
              </a:rPr>
              <a:t>(128 printable and control characters + bit for error detection) </a:t>
            </a:r>
            <a:endParaRPr lang="en-US" sz="1900" dirty="0"/>
          </a:p>
          <a:p>
            <a:r>
              <a:rPr lang="en-US" dirty="0" smtClean="0">
                <a:solidFill>
                  <a:srgbClr val="0000FF"/>
                </a:solidFill>
              </a:rPr>
              <a:t>Logical </a:t>
            </a:r>
            <a:r>
              <a:rPr lang="en-US" dirty="0">
                <a:solidFill>
                  <a:srgbClr val="0000FF"/>
                </a:solidFill>
              </a:rPr>
              <a:t>Data</a:t>
            </a:r>
          </a:p>
          <a:p>
            <a:pPr lvl="1"/>
            <a:r>
              <a:rPr lang="en-GB" dirty="0">
                <a:latin typeface="Arial" charset="0"/>
                <a:cs typeface="Arial" charset="0"/>
              </a:rPr>
              <a:t>bits or flags, e.g. Boolean 0 and </a:t>
            </a:r>
            <a:r>
              <a:rPr lang="en-GB" dirty="0" smtClean="0">
                <a:latin typeface="Arial" charset="0"/>
                <a:cs typeface="Arial" charset="0"/>
              </a:rPr>
              <a:t>1</a:t>
            </a:r>
          </a:p>
          <a:p>
            <a:r>
              <a:rPr lang="en-US" dirty="0" smtClean="0"/>
              <a:t>Data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82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limit to the magnitude of </a:t>
            </a:r>
            <a:r>
              <a:rPr lang="en-US" sz="2400" dirty="0" smtClean="0"/>
              <a:t>numbers representable </a:t>
            </a:r>
            <a:r>
              <a:rPr lang="en-US" sz="2400" dirty="0"/>
              <a:t>on a machine </a:t>
            </a:r>
          </a:p>
          <a:p>
            <a:r>
              <a:rPr lang="en-US" sz="2400" dirty="0"/>
              <a:t>Types of operands </a:t>
            </a:r>
          </a:p>
          <a:p>
            <a:r>
              <a:rPr lang="en-US" sz="2400" dirty="0"/>
              <a:t>A limit to their precision in the case of floating-point numbers </a:t>
            </a:r>
          </a:p>
          <a:p>
            <a:r>
              <a:rPr lang="en-US" sz="2400" dirty="0"/>
              <a:t>Rounding, overflow and underflow </a:t>
            </a:r>
          </a:p>
          <a:p>
            <a:r>
              <a:rPr lang="en-US" sz="2400" dirty="0" smtClean="0"/>
              <a:t>Three </a:t>
            </a:r>
            <a:r>
              <a:rPr lang="en-US" sz="2400" dirty="0"/>
              <a:t>types of numerical data </a:t>
            </a:r>
            <a:endParaRPr lang="en-US" sz="2400" dirty="0" smtClean="0"/>
          </a:p>
          <a:p>
            <a:pPr lvl="1"/>
            <a:r>
              <a:rPr lang="en-US" sz="1800" dirty="0" smtClean="0"/>
              <a:t>Integer </a:t>
            </a:r>
            <a:r>
              <a:rPr lang="en-US" sz="1800" dirty="0"/>
              <a:t>of fixed point </a:t>
            </a:r>
          </a:p>
          <a:p>
            <a:pPr lvl="1"/>
            <a:r>
              <a:rPr lang="en-US" sz="1800" dirty="0" smtClean="0"/>
              <a:t>Floating </a:t>
            </a:r>
            <a:r>
              <a:rPr lang="en-US" sz="1800" dirty="0"/>
              <a:t>point </a:t>
            </a:r>
            <a:endParaRPr lang="en-US" sz="1800" dirty="0" smtClean="0"/>
          </a:p>
          <a:p>
            <a:pPr lvl="1"/>
            <a:r>
              <a:rPr lang="en-US" sz="1800" dirty="0" smtClean="0"/>
              <a:t>Decimal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265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1816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r>
              <a:rPr lang="fr-FR" dirty="0"/>
              <a:t>ASCII </a:t>
            </a:r>
            <a:r>
              <a:rPr lang="fr-FR" dirty="0" smtClean="0"/>
              <a:t>code (</a:t>
            </a:r>
            <a:r>
              <a:rPr lang="fr-FR" dirty="0"/>
              <a:t>unique 7-bit pattern,128 </a:t>
            </a:r>
            <a:r>
              <a:rPr lang="fr-FR" dirty="0" err="1"/>
              <a:t>characters</a:t>
            </a:r>
            <a:r>
              <a:rPr lang="fr-FR" dirty="0"/>
              <a:t>) </a:t>
            </a:r>
            <a:endParaRPr lang="en-US" dirty="0" smtClean="0"/>
          </a:p>
          <a:p>
            <a:r>
              <a:rPr lang="en-US" dirty="0" smtClean="0"/>
              <a:t>The eighth bit may be set to 0 or used as a </a:t>
            </a:r>
            <a:r>
              <a:rPr lang="en-US" dirty="0"/>
              <a:t>parity bit for error detection </a:t>
            </a:r>
          </a:p>
          <a:p>
            <a:r>
              <a:rPr lang="en-US" dirty="0"/>
              <a:t>Bit pattern 011XXXX, the digits 0 through 9 are represented by their binary equivalents, 0000 through 1001, in the right-most 4 digits </a:t>
            </a:r>
          </a:p>
        </p:txBody>
      </p:sp>
    </p:spTree>
    <p:extLst>
      <p:ext uri="{BB962C8B-B14F-4D97-AF65-F5344CB8AC3E}">
        <p14:creationId xmlns:p14="http://schemas.microsoft.com/office/powerpoint/2010/main" val="19425253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pic>
        <p:nvPicPr>
          <p:cNvPr id="5" name="Picture 4" descr="Screen Shot 2012-09-07 at 12.53.1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1" y="990600"/>
            <a:ext cx="7953879" cy="54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00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x86 Data Types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8 bit Byte</a:t>
            </a:r>
          </a:p>
          <a:p>
            <a:pPr>
              <a:lnSpc>
                <a:spcPct val="90000"/>
              </a:lnSpc>
            </a:pPr>
            <a:r>
              <a:rPr lang="en-US" dirty="0"/>
              <a:t>16 bit word</a:t>
            </a:r>
          </a:p>
          <a:p>
            <a:pPr>
              <a:lnSpc>
                <a:spcPct val="90000"/>
              </a:lnSpc>
            </a:pPr>
            <a:r>
              <a:rPr lang="en-US" dirty="0"/>
              <a:t>32 bit double word</a:t>
            </a:r>
          </a:p>
          <a:p>
            <a:pPr>
              <a:lnSpc>
                <a:spcPct val="90000"/>
              </a:lnSpc>
            </a:pPr>
            <a:r>
              <a:rPr lang="en-US" dirty="0"/>
              <a:t>64 bit quad word</a:t>
            </a:r>
          </a:p>
          <a:p>
            <a:pPr>
              <a:lnSpc>
                <a:spcPct val="90000"/>
              </a:lnSpc>
            </a:pPr>
            <a:r>
              <a:rPr lang="en-US" dirty="0"/>
              <a:t>128 bit double </a:t>
            </a:r>
            <a:r>
              <a:rPr lang="en-US" dirty="0" err="1"/>
              <a:t>quadword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Addressing is by 8 bit unit</a:t>
            </a:r>
          </a:p>
          <a:p>
            <a:pPr>
              <a:lnSpc>
                <a:spcPct val="90000"/>
              </a:lnSpc>
            </a:pPr>
            <a:r>
              <a:rPr lang="en-US" dirty="0"/>
              <a:t>Words do not need to align at even-numbered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Data accessed across 32 bit bus in units of double word read at addresses divisible by </a:t>
            </a:r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310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Pentium II Numerical Data Formats</a:t>
            </a:r>
            <a:endParaRPr lang="en-US" dirty="0"/>
          </a:p>
        </p:txBody>
      </p:sp>
      <p:pic>
        <p:nvPicPr>
          <p:cNvPr id="3" name="Picture 2" descr="Screen Shot 2012-09-07 at 3.10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32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67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Pentium II Numerical Data Formats</a:t>
            </a:r>
            <a:endParaRPr lang="en-US" dirty="0"/>
          </a:p>
        </p:txBody>
      </p:sp>
      <p:pic>
        <p:nvPicPr>
          <p:cNvPr id="2" name="Picture 1" descr="Screen Shot 2012-09-07 at 3.12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38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775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Types of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Data Transfer</a:t>
            </a:r>
          </a:p>
          <a:p>
            <a:r>
              <a:rPr lang="en-US"/>
              <a:t>Arithmetic</a:t>
            </a:r>
          </a:p>
          <a:p>
            <a:r>
              <a:rPr lang="en-US"/>
              <a:t>Logical</a:t>
            </a:r>
          </a:p>
          <a:p>
            <a:r>
              <a:rPr lang="en-US"/>
              <a:t>Conversion</a:t>
            </a:r>
          </a:p>
          <a:p>
            <a:r>
              <a:rPr lang="en-US"/>
              <a:t>I/O</a:t>
            </a:r>
          </a:p>
          <a:p>
            <a:r>
              <a:rPr lang="en-US"/>
              <a:t>System Control</a:t>
            </a:r>
          </a:p>
          <a:p>
            <a:r>
              <a:rPr lang="en-US"/>
              <a:t>Transfer of Control</a:t>
            </a:r>
          </a:p>
        </p:txBody>
      </p:sp>
    </p:spTree>
    <p:extLst>
      <p:ext uri="{BB962C8B-B14F-4D97-AF65-F5344CB8AC3E}">
        <p14:creationId xmlns:p14="http://schemas.microsoft.com/office/powerpoint/2010/main" val="6528183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Data Transfer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r>
              <a:rPr lang="en-US" dirty="0"/>
              <a:t>Specify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Destination</a:t>
            </a:r>
          </a:p>
          <a:p>
            <a:pPr lvl="1"/>
            <a:r>
              <a:rPr lang="en-US" dirty="0"/>
              <a:t>Amount of data</a:t>
            </a:r>
          </a:p>
          <a:p>
            <a:r>
              <a:rPr lang="en-US" dirty="0"/>
              <a:t>May be different instructions for different movements</a:t>
            </a:r>
          </a:p>
          <a:p>
            <a:pPr lvl="1"/>
            <a:r>
              <a:rPr lang="en-US" dirty="0"/>
              <a:t>e.g. IBM 370</a:t>
            </a:r>
          </a:p>
          <a:p>
            <a:r>
              <a:rPr lang="en-US" dirty="0"/>
              <a:t>Or one instruction and different addresses</a:t>
            </a:r>
          </a:p>
          <a:p>
            <a:pPr lvl="1"/>
            <a:r>
              <a:rPr lang="en-US" dirty="0"/>
              <a:t>e.g. </a:t>
            </a:r>
            <a:r>
              <a:rPr lang="en-US" dirty="0" smtClean="0"/>
              <a:t>VAX (</a:t>
            </a:r>
            <a:r>
              <a:rPr lang="en-US" dirty="0"/>
              <a:t>Virtual Address </a:t>
            </a:r>
            <a:r>
              <a:rPr lang="en-US" dirty="0" err="1" smtClean="0"/>
              <a:t>eXtension</a:t>
            </a:r>
            <a:r>
              <a:rPr lang="en-US" dirty="0" smtClean="0"/>
              <a:t> – ISA)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139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What is an Instruction Set?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The complete collection of instructions that are understood by a CPU</a:t>
            </a:r>
          </a:p>
          <a:p>
            <a:r>
              <a:rPr lang="en-US" dirty="0"/>
              <a:t>Machine Code</a:t>
            </a:r>
          </a:p>
          <a:p>
            <a:r>
              <a:rPr lang="en-US" dirty="0"/>
              <a:t>Binary</a:t>
            </a:r>
          </a:p>
          <a:p>
            <a:r>
              <a:rPr lang="en-US" dirty="0"/>
              <a:t>Usually represented by assembly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968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Arithmetic</a:t>
            </a: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Add, Subtract, Multiply, </a:t>
            </a:r>
            <a:r>
              <a:rPr lang="en-US" dirty="0" smtClean="0"/>
              <a:t>Divide ….</a:t>
            </a:r>
            <a:endParaRPr lang="en-US" dirty="0"/>
          </a:p>
          <a:p>
            <a:r>
              <a:rPr lang="en-US" dirty="0"/>
              <a:t>Signed Integer</a:t>
            </a:r>
          </a:p>
          <a:p>
            <a:r>
              <a:rPr lang="en-US" dirty="0"/>
              <a:t>Floating point </a:t>
            </a:r>
          </a:p>
          <a:p>
            <a:r>
              <a:rPr lang="en-US" dirty="0"/>
              <a:t>May include</a:t>
            </a:r>
          </a:p>
          <a:p>
            <a:pPr lvl="1"/>
            <a:r>
              <a:rPr lang="en-US" dirty="0"/>
              <a:t>Increment (a++)</a:t>
            </a:r>
          </a:p>
          <a:p>
            <a:pPr lvl="1"/>
            <a:r>
              <a:rPr lang="en-US" dirty="0"/>
              <a:t>Decrement (a--)</a:t>
            </a:r>
          </a:p>
          <a:p>
            <a:pPr lvl="1"/>
            <a:r>
              <a:rPr lang="en-US" dirty="0"/>
              <a:t>Negate (-a)</a:t>
            </a:r>
          </a:p>
        </p:txBody>
      </p:sp>
    </p:spTree>
    <p:extLst>
      <p:ext uri="{BB962C8B-B14F-4D97-AF65-F5344CB8AC3E}">
        <p14:creationId xmlns:p14="http://schemas.microsoft.com/office/powerpoint/2010/main" val="37011641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Shift and Rotate Operations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4225" y="5786279"/>
            <a:ext cx="23177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864225" y="5310029"/>
            <a:ext cx="23177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209800" y="5341779"/>
            <a:ext cx="638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before: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305050" y="5802154"/>
            <a:ext cx="467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after: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959475" y="5341779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959475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08451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00526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4910137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30676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3544887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767137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4243387" y="524652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465637" y="524652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4703762" y="524652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537051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5148262" y="53259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3068637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52901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767137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989387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422751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537051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44976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306762" y="58021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765425" y="6230779"/>
            <a:ext cx="184746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(b) Logical shift </a:t>
            </a:r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right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989512" y="6230779"/>
            <a:ext cx="10606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LSR  R3,#2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2590800" y="3992404"/>
            <a:ext cx="172202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(a) Logical shift left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4767262" y="3992404"/>
            <a:ext cx="1190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LSL    R3, #2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9" name="Rectangle 49"/>
          <p:cNvSpPr>
            <a:spLocks noChangeArrowheads="1"/>
          </p:cNvSpPr>
          <p:nvPr/>
        </p:nvSpPr>
        <p:spPr bwMode="auto">
          <a:xfrm>
            <a:off x="3392488" y="3071654"/>
            <a:ext cx="2627312" cy="3397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0" name="Rectangle 50"/>
          <p:cNvSpPr>
            <a:spLocks noChangeArrowheads="1"/>
          </p:cNvSpPr>
          <p:nvPr/>
        </p:nvSpPr>
        <p:spPr bwMode="auto">
          <a:xfrm>
            <a:off x="2714003" y="2344579"/>
            <a:ext cx="23018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2741613" y="3563779"/>
            <a:ext cx="306387" cy="3048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2" name="Rectangle 52"/>
          <p:cNvSpPr>
            <a:spLocks noChangeArrowheads="1"/>
          </p:cNvSpPr>
          <p:nvPr/>
        </p:nvSpPr>
        <p:spPr bwMode="auto">
          <a:xfrm>
            <a:off x="2741613" y="3071653"/>
            <a:ext cx="306387" cy="33972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2770810" y="2376329"/>
            <a:ext cx="1481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4495800" y="2403158"/>
            <a:ext cx="262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R3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515286" y="2413609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1981200" y="3087529"/>
            <a:ext cx="638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before: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2133600" y="3563779"/>
            <a:ext cx="467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after: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2820988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2820988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48932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441007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8" name="Rectangle 68"/>
          <p:cNvSpPr>
            <a:spLocks noChangeArrowheads="1"/>
          </p:cNvSpPr>
          <p:nvPr/>
        </p:nvSpPr>
        <p:spPr bwMode="auto">
          <a:xfrm>
            <a:off x="533082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69" name="Rectangle 69"/>
          <p:cNvSpPr>
            <a:spLocks noChangeArrowheads="1"/>
          </p:cNvSpPr>
          <p:nvPr/>
        </p:nvSpPr>
        <p:spPr bwMode="auto">
          <a:xfrm>
            <a:off x="3727450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70" name="Rectangle 70"/>
          <p:cNvSpPr>
            <a:spLocks noChangeArrowheads="1"/>
          </p:cNvSpPr>
          <p:nvPr/>
        </p:nvSpPr>
        <p:spPr bwMode="auto">
          <a:xfrm>
            <a:off x="3949700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418782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4648200" y="30081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4886325" y="30081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4" name="Rectangle 74"/>
          <p:cNvSpPr>
            <a:spLocks noChangeArrowheads="1"/>
          </p:cNvSpPr>
          <p:nvPr/>
        </p:nvSpPr>
        <p:spPr bwMode="auto">
          <a:xfrm>
            <a:off x="5108575" y="30081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5" name="Rectangle 75"/>
          <p:cNvSpPr>
            <a:spLocks noChangeArrowheads="1"/>
          </p:cNvSpPr>
          <p:nvPr/>
        </p:nvSpPr>
        <p:spPr bwMode="auto">
          <a:xfrm>
            <a:off x="5791200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76" name="Rectangle 76"/>
          <p:cNvSpPr>
            <a:spLocks noChangeArrowheads="1"/>
          </p:cNvSpPr>
          <p:nvPr/>
        </p:nvSpPr>
        <p:spPr bwMode="auto">
          <a:xfrm>
            <a:off x="5553075" y="310340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7" name="Rectangle 77"/>
          <p:cNvSpPr>
            <a:spLocks noChangeArrowheads="1"/>
          </p:cNvSpPr>
          <p:nvPr/>
        </p:nvSpPr>
        <p:spPr bwMode="auto">
          <a:xfrm>
            <a:off x="3489325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8" name="Rectangle 78"/>
          <p:cNvSpPr>
            <a:spLocks noChangeArrowheads="1"/>
          </p:cNvSpPr>
          <p:nvPr/>
        </p:nvSpPr>
        <p:spPr bwMode="auto">
          <a:xfrm>
            <a:off x="5330825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79" name="Rectangle 79"/>
          <p:cNvSpPr>
            <a:spLocks noChangeArrowheads="1"/>
          </p:cNvSpPr>
          <p:nvPr/>
        </p:nvSpPr>
        <p:spPr bwMode="auto">
          <a:xfrm>
            <a:off x="394970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0" name="Rectangle 80"/>
          <p:cNvSpPr>
            <a:spLocks noChangeArrowheads="1"/>
          </p:cNvSpPr>
          <p:nvPr/>
        </p:nvSpPr>
        <p:spPr bwMode="auto">
          <a:xfrm>
            <a:off x="4187825" y="350027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1" name="Rectangle 81"/>
          <p:cNvSpPr>
            <a:spLocks noChangeArrowheads="1"/>
          </p:cNvSpPr>
          <p:nvPr/>
        </p:nvSpPr>
        <p:spPr bwMode="auto">
          <a:xfrm>
            <a:off x="4425950" y="350027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2" name="Rectangle 82"/>
          <p:cNvSpPr>
            <a:spLocks noChangeArrowheads="1"/>
          </p:cNvSpPr>
          <p:nvPr/>
        </p:nvSpPr>
        <p:spPr bwMode="auto">
          <a:xfrm>
            <a:off x="4648200" y="3500279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579120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5553075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509270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6" name="Rectangle 86"/>
          <p:cNvSpPr>
            <a:spLocks noChangeArrowheads="1"/>
          </p:cNvSpPr>
          <p:nvPr/>
        </p:nvSpPr>
        <p:spPr bwMode="auto">
          <a:xfrm>
            <a:off x="487045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7" name="Rectangle 87"/>
          <p:cNvSpPr>
            <a:spLocks noChangeArrowheads="1"/>
          </p:cNvSpPr>
          <p:nvPr/>
        </p:nvSpPr>
        <p:spPr bwMode="auto">
          <a:xfrm>
            <a:off x="3727450" y="3579654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8" name="Rectangle 88"/>
          <p:cNvSpPr>
            <a:spLocks noChangeArrowheads="1"/>
          </p:cNvSpPr>
          <p:nvPr/>
        </p:nvSpPr>
        <p:spPr bwMode="auto">
          <a:xfrm>
            <a:off x="4703762" y="57386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4926012" y="57386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90" name="Rectangle 90"/>
          <p:cNvSpPr>
            <a:spLocks noChangeArrowheads="1"/>
          </p:cNvSpPr>
          <p:nvPr/>
        </p:nvSpPr>
        <p:spPr bwMode="auto">
          <a:xfrm>
            <a:off x="5164137" y="5738654"/>
            <a:ext cx="712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0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91" name="Rectangle 91"/>
          <p:cNvSpPr>
            <a:spLocks noChangeArrowheads="1"/>
          </p:cNvSpPr>
          <p:nvPr/>
        </p:nvSpPr>
        <p:spPr bwMode="auto">
          <a:xfrm>
            <a:off x="3392488" y="3563779"/>
            <a:ext cx="2627312" cy="3048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2971800" y="5310029"/>
            <a:ext cx="257492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2971800" y="5786279"/>
            <a:ext cx="257492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5" name="Rectangle 95"/>
          <p:cNvSpPr>
            <a:spLocks noChangeArrowheads="1"/>
          </p:cNvSpPr>
          <p:nvPr/>
        </p:nvSpPr>
        <p:spPr bwMode="auto">
          <a:xfrm>
            <a:off x="3392489" y="2344579"/>
            <a:ext cx="2551112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382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>
                <a:latin typeface="Arial" charset="0"/>
                <a:ea typeface="SimSun" charset="0"/>
                <a:cs typeface="SimSun" charset="0"/>
              </a:rPr>
              <a:t>Logical shift – shifting left (</a:t>
            </a:r>
            <a:r>
              <a:rPr lang="en-US" altLang="zh-CN" sz="2000" dirty="0" err="1" smtClean="0">
                <a:latin typeface="Arial" charset="0"/>
                <a:ea typeface="SimSun" charset="0"/>
                <a:cs typeface="SimSun" charset="0"/>
              </a:rPr>
              <a:t>LShiftL</a:t>
            </a:r>
            <a:r>
              <a:rPr lang="en-US" altLang="zh-CN" sz="2000" dirty="0" smtClean="0">
                <a:latin typeface="Arial" charset="0"/>
                <a:ea typeface="SimSun" charset="0"/>
                <a:cs typeface="SimSun" charset="0"/>
              </a:rPr>
              <a:t>/LSL) </a:t>
            </a:r>
            <a:r>
              <a:rPr lang="en-US" altLang="zh-CN" sz="2000" dirty="0">
                <a:latin typeface="Arial" charset="0"/>
                <a:ea typeface="SimSun" charset="0"/>
                <a:cs typeface="SimSun" charset="0"/>
              </a:rPr>
              <a:t>and shifting right (</a:t>
            </a:r>
            <a:r>
              <a:rPr lang="en-US" altLang="zh-CN" sz="2000" dirty="0" err="1" smtClean="0">
                <a:latin typeface="Arial" charset="0"/>
                <a:ea typeface="SimSun" charset="0"/>
                <a:cs typeface="SimSun" charset="0"/>
              </a:rPr>
              <a:t>LShiftR</a:t>
            </a:r>
            <a:r>
              <a:rPr lang="en-US" altLang="zh-CN" sz="2000" dirty="0" smtClean="0">
                <a:latin typeface="Arial" charset="0"/>
                <a:ea typeface="SimSun" charset="0"/>
                <a:cs typeface="SimSun" charset="0"/>
              </a:rPr>
              <a:t>/LSR)</a:t>
            </a:r>
            <a:endParaRPr lang="en-US" altLang="zh-CN" sz="2000" dirty="0"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2288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Logical </a:t>
            </a:r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Shifts</a:t>
            </a:r>
            <a:r>
              <a:rPr lang="en-US" altLang="zh-CN" sz="2400" dirty="0" smtClean="0">
                <a:latin typeface="Arial" charset="0"/>
                <a:ea typeface="SimSun" charset="0"/>
                <a:cs typeface="SimSun" charset="0"/>
              </a:rPr>
              <a:t>:</a:t>
            </a:r>
            <a:endParaRPr lang="en-US" sz="2400" dirty="0"/>
          </a:p>
        </p:txBody>
      </p:sp>
      <p:cxnSp>
        <p:nvCxnSpPr>
          <p:cNvPr id="78849" name="Straight Arrow Connector 78848"/>
          <p:cNvCxnSpPr/>
          <p:nvPr/>
        </p:nvCxnSpPr>
        <p:spPr>
          <a:xfrm flipH="1">
            <a:off x="5943600" y="2517955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59" idx="3"/>
          </p:cNvCxnSpPr>
          <p:nvPr/>
        </p:nvCxnSpPr>
        <p:spPr>
          <a:xfrm flipH="1">
            <a:off x="2918988" y="2496979"/>
            <a:ext cx="482402" cy="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2209800" y="2496979"/>
            <a:ext cx="482402" cy="2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50"/>
          <p:cNvSpPr>
            <a:spLocks noChangeArrowheads="1"/>
          </p:cNvSpPr>
          <p:nvPr/>
        </p:nvSpPr>
        <p:spPr bwMode="auto">
          <a:xfrm>
            <a:off x="6096000" y="4630579"/>
            <a:ext cx="23018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05" name="Rectangle 59"/>
          <p:cNvSpPr>
            <a:spLocks noChangeArrowheads="1"/>
          </p:cNvSpPr>
          <p:nvPr/>
        </p:nvSpPr>
        <p:spPr bwMode="auto">
          <a:xfrm>
            <a:off x="6152807" y="4662329"/>
            <a:ext cx="1481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4075111" y="4689158"/>
            <a:ext cx="262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R3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7" name="Rectangle 61"/>
          <p:cNvSpPr>
            <a:spLocks noChangeArrowheads="1"/>
          </p:cNvSpPr>
          <p:nvPr/>
        </p:nvSpPr>
        <p:spPr bwMode="auto">
          <a:xfrm>
            <a:off x="2209800" y="4612958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8" name="Rectangle 95"/>
          <p:cNvSpPr>
            <a:spLocks noChangeArrowheads="1"/>
          </p:cNvSpPr>
          <p:nvPr/>
        </p:nvSpPr>
        <p:spPr bwMode="auto">
          <a:xfrm>
            <a:off x="2971800" y="4630579"/>
            <a:ext cx="2551112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521185" y="4796785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423913" y="4782979"/>
            <a:ext cx="5478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361111" y="4782979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Shift and Rotate Operations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88025" y="3746500"/>
            <a:ext cx="23177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788025" y="3270250"/>
            <a:ext cx="23177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133600" y="3302000"/>
            <a:ext cx="6387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before: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2228850" y="3762375"/>
            <a:ext cx="46757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after:</a:t>
            </a:r>
            <a:endParaRPr lang="en-CA" altLang="zh-CN" sz="3600">
              <a:latin typeface="Arial"/>
              <a:ea typeface="SimSun" charset="0"/>
              <a:cs typeface="Arial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883275" y="3302000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883275" y="3762375"/>
            <a:ext cx="11411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2689225" y="4191000"/>
            <a:ext cx="2098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(a) Arithmetic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shift </a:t>
            </a:r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right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43" name="Rectangle 43"/>
          <p:cNvSpPr>
            <a:spLocks noChangeArrowheads="1"/>
          </p:cNvSpPr>
          <p:nvPr/>
        </p:nvSpPr>
        <p:spPr bwMode="auto">
          <a:xfrm>
            <a:off x="4913312" y="4191000"/>
            <a:ext cx="10834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ASR  R3,#2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2895600" y="3270250"/>
            <a:ext cx="2574925" cy="31115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94" name="Rectangle 94"/>
          <p:cNvSpPr>
            <a:spLocks noChangeArrowheads="1"/>
          </p:cNvSpPr>
          <p:nvPr/>
        </p:nvSpPr>
        <p:spPr bwMode="auto">
          <a:xfrm>
            <a:off x="2895600" y="3746500"/>
            <a:ext cx="2574925" cy="3683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8382000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000" dirty="0" smtClean="0">
                <a:latin typeface="Arial" charset="0"/>
                <a:ea typeface="SimSun" charset="0"/>
                <a:cs typeface="SimSun" charset="0"/>
              </a:rPr>
              <a:t>Arithmetic Shift Right (ASR)</a:t>
            </a:r>
            <a:endParaRPr lang="en-US" altLang="zh-CN" sz="2000" dirty="0">
              <a:latin typeface="Arial" charset="0"/>
              <a:ea typeface="SimSun" charset="0"/>
              <a:cs typeface="SimSun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27326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Arithmetic Shifts</a:t>
            </a:r>
            <a:r>
              <a:rPr lang="en-US" altLang="zh-CN" sz="2400" dirty="0" smtClean="0">
                <a:latin typeface="Arial" charset="0"/>
                <a:ea typeface="SimSun" charset="0"/>
                <a:cs typeface="SimSun" charset="0"/>
              </a:rPr>
              <a:t>:</a:t>
            </a:r>
            <a:endParaRPr lang="en-US" sz="2400" dirty="0"/>
          </a:p>
        </p:txBody>
      </p:sp>
      <p:sp>
        <p:nvSpPr>
          <p:cNvPr id="104" name="Rectangle 50"/>
          <p:cNvSpPr>
            <a:spLocks noChangeArrowheads="1"/>
          </p:cNvSpPr>
          <p:nvPr/>
        </p:nvSpPr>
        <p:spPr bwMode="auto">
          <a:xfrm>
            <a:off x="6019800" y="2590800"/>
            <a:ext cx="230187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sp>
        <p:nvSpPr>
          <p:cNvPr id="105" name="Rectangle 59"/>
          <p:cNvSpPr>
            <a:spLocks noChangeArrowheads="1"/>
          </p:cNvSpPr>
          <p:nvPr/>
        </p:nvSpPr>
        <p:spPr bwMode="auto">
          <a:xfrm>
            <a:off x="6076607" y="2622550"/>
            <a:ext cx="1481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3998911" y="2649379"/>
            <a:ext cx="262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16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R3</a:t>
            </a:r>
            <a:endParaRPr lang="en-CA" altLang="zh-CN" sz="36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108" name="Rectangle 95"/>
          <p:cNvSpPr>
            <a:spLocks noChangeArrowheads="1"/>
          </p:cNvSpPr>
          <p:nvPr/>
        </p:nvSpPr>
        <p:spPr bwMode="auto">
          <a:xfrm>
            <a:off x="2895600" y="2590800"/>
            <a:ext cx="2551112" cy="3810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800">
              <a:latin typeface="Arial"/>
              <a:cs typeface="Arial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 flipV="1">
            <a:off x="5444985" y="2757006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6284911" y="2743200"/>
            <a:ext cx="5730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296545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 dirty="0">
              <a:latin typeface="Arial"/>
              <a:ea typeface="SimSun" charset="0"/>
              <a:cs typeface="Arial"/>
            </a:endParaRPr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388620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480695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98" name="Rectangle 21"/>
          <p:cNvSpPr>
            <a:spLocks noChangeArrowheads="1"/>
          </p:cNvSpPr>
          <p:nvPr/>
        </p:nvSpPr>
        <p:spPr bwMode="auto">
          <a:xfrm>
            <a:off x="3203575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99" name="Rectangle 22"/>
          <p:cNvSpPr>
            <a:spLocks noChangeArrowheads="1"/>
          </p:cNvSpPr>
          <p:nvPr/>
        </p:nvSpPr>
        <p:spPr bwMode="auto">
          <a:xfrm>
            <a:off x="3425825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366395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02" name="Rectangle 24"/>
          <p:cNvSpPr>
            <a:spLocks noChangeArrowheads="1"/>
          </p:cNvSpPr>
          <p:nvPr/>
        </p:nvSpPr>
        <p:spPr bwMode="auto">
          <a:xfrm>
            <a:off x="4124325" y="3200400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0" name="Rectangle 25"/>
          <p:cNvSpPr>
            <a:spLocks noChangeArrowheads="1"/>
          </p:cNvSpPr>
          <p:nvPr/>
        </p:nvSpPr>
        <p:spPr bwMode="auto">
          <a:xfrm>
            <a:off x="4362450" y="3200400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2" name="Rectangle 26"/>
          <p:cNvSpPr>
            <a:spLocks noChangeArrowheads="1"/>
          </p:cNvSpPr>
          <p:nvPr/>
        </p:nvSpPr>
        <p:spPr bwMode="auto">
          <a:xfrm>
            <a:off x="4584700" y="3200400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5267325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4" name="Rectangle 28"/>
          <p:cNvSpPr>
            <a:spLocks noChangeArrowheads="1"/>
          </p:cNvSpPr>
          <p:nvPr/>
        </p:nvSpPr>
        <p:spPr bwMode="auto">
          <a:xfrm>
            <a:off x="5029200" y="3295650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6" name="Rectangle 29"/>
          <p:cNvSpPr>
            <a:spLocks noChangeArrowheads="1"/>
          </p:cNvSpPr>
          <p:nvPr/>
        </p:nvSpPr>
        <p:spPr bwMode="auto">
          <a:xfrm>
            <a:off x="2965450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7" name="Rectangle 30"/>
          <p:cNvSpPr>
            <a:spLocks noChangeArrowheads="1"/>
          </p:cNvSpPr>
          <p:nvPr/>
        </p:nvSpPr>
        <p:spPr bwMode="auto">
          <a:xfrm>
            <a:off x="342582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8" name="Rectangle 31"/>
          <p:cNvSpPr>
            <a:spLocks noChangeArrowheads="1"/>
          </p:cNvSpPr>
          <p:nvPr/>
        </p:nvSpPr>
        <p:spPr bwMode="auto">
          <a:xfrm>
            <a:off x="3663950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19" name="Rectangle 32"/>
          <p:cNvSpPr>
            <a:spLocks noChangeArrowheads="1"/>
          </p:cNvSpPr>
          <p:nvPr/>
        </p:nvSpPr>
        <p:spPr bwMode="auto">
          <a:xfrm>
            <a:off x="3886200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0" name="Rectangle 33"/>
          <p:cNvSpPr>
            <a:spLocks noChangeArrowheads="1"/>
          </p:cNvSpPr>
          <p:nvPr/>
        </p:nvSpPr>
        <p:spPr bwMode="auto">
          <a:xfrm>
            <a:off x="412432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1" name="Rectangle 34"/>
          <p:cNvSpPr>
            <a:spLocks noChangeArrowheads="1"/>
          </p:cNvSpPr>
          <p:nvPr/>
        </p:nvSpPr>
        <p:spPr bwMode="auto">
          <a:xfrm>
            <a:off x="526732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0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2" name="Rectangle 35"/>
          <p:cNvSpPr>
            <a:spLocks noChangeArrowheads="1"/>
          </p:cNvSpPr>
          <p:nvPr/>
        </p:nvSpPr>
        <p:spPr bwMode="auto">
          <a:xfrm>
            <a:off x="434657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3" name="Rectangle 36"/>
          <p:cNvSpPr>
            <a:spLocks noChangeArrowheads="1"/>
          </p:cNvSpPr>
          <p:nvPr/>
        </p:nvSpPr>
        <p:spPr bwMode="auto">
          <a:xfrm>
            <a:off x="3203575" y="3756025"/>
            <a:ext cx="1283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1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4600575" y="3660775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5" name="Rectangle 43"/>
          <p:cNvSpPr>
            <a:spLocks noChangeArrowheads="1"/>
          </p:cNvSpPr>
          <p:nvPr/>
        </p:nvSpPr>
        <p:spPr bwMode="auto">
          <a:xfrm>
            <a:off x="4822825" y="3660775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6" name="Rectangle 44"/>
          <p:cNvSpPr>
            <a:spLocks noChangeArrowheads="1"/>
          </p:cNvSpPr>
          <p:nvPr/>
        </p:nvSpPr>
        <p:spPr bwMode="auto">
          <a:xfrm>
            <a:off x="5060950" y="3660775"/>
            <a:ext cx="85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altLang="zh-CN" sz="240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.</a:t>
            </a:r>
            <a:endParaRPr lang="en-CA" altLang="zh-CN" sz="4000">
              <a:latin typeface="Arial"/>
              <a:ea typeface="SimSun" charset="0"/>
              <a:cs typeface="Arial"/>
            </a:endParaRPr>
          </a:p>
        </p:txBody>
      </p:sp>
      <p:sp>
        <p:nvSpPr>
          <p:cNvPr id="127" name="Freeform 47"/>
          <p:cNvSpPr>
            <a:spLocks/>
          </p:cNvSpPr>
          <p:nvPr/>
        </p:nvSpPr>
        <p:spPr bwMode="auto">
          <a:xfrm>
            <a:off x="2620682" y="2362200"/>
            <a:ext cx="461963" cy="333375"/>
          </a:xfrm>
          <a:custGeom>
            <a:avLst/>
            <a:gdLst>
              <a:gd name="T0" fmla="*/ 15 w 29"/>
              <a:gd name="T1" fmla="*/ 21 h 21"/>
              <a:gd name="T2" fmla="*/ 0 w 29"/>
              <a:gd name="T3" fmla="*/ 21 h 21"/>
              <a:gd name="T4" fmla="*/ 0 w 29"/>
              <a:gd name="T5" fmla="*/ 0 h 21"/>
              <a:gd name="T6" fmla="*/ 29 w 29"/>
              <a:gd name="T7" fmla="*/ 0 h 21"/>
              <a:gd name="T8" fmla="*/ 29 w 29"/>
              <a:gd name="T9" fmla="*/ 13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"/>
              <a:gd name="T16" fmla="*/ 0 h 21"/>
              <a:gd name="T17" fmla="*/ 29 w 29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" h="21">
                <a:moveTo>
                  <a:pt x="15" y="21"/>
                </a:moveTo>
                <a:lnTo>
                  <a:pt x="0" y="21"/>
                </a:lnTo>
                <a:lnTo>
                  <a:pt x="0" y="0"/>
                </a:lnTo>
                <a:lnTo>
                  <a:pt x="29" y="0"/>
                </a:lnTo>
                <a:lnTo>
                  <a:pt x="29" y="1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 type="triangle"/>
            <a:tailEnd type="none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86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Shift and Rotate Operations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1227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Arial" charset="0"/>
                <a:ea typeface="SimSun" charset="0"/>
                <a:cs typeface="SimSun" charset="0"/>
              </a:rPr>
              <a:t>Rotate</a:t>
            </a:r>
            <a:r>
              <a:rPr lang="en-US" altLang="zh-CN" sz="2400" dirty="0" smtClean="0">
                <a:latin typeface="Arial" charset="0"/>
                <a:ea typeface="SimSun" charset="0"/>
                <a:cs typeface="SimSun" charset="0"/>
              </a:rPr>
              <a:t>: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04800" y="2754154"/>
            <a:ext cx="4102449" cy="1894046"/>
            <a:chOff x="4227511" y="1230154"/>
            <a:chExt cx="4102449" cy="1894046"/>
          </a:xfrm>
        </p:grpSpPr>
        <p:sp>
          <p:nvSpPr>
            <p:cNvPr id="383" name="Rectangle 44"/>
            <p:cNvSpPr>
              <a:spLocks noChangeArrowheads="1"/>
            </p:cNvSpPr>
            <p:nvPr/>
          </p:nvSpPr>
          <p:spPr bwMode="auto">
            <a:xfrm>
              <a:off x="4495800" y="2877979"/>
              <a:ext cx="2463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(a) Rotate left without </a:t>
              </a:r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carry</a:t>
              </a:r>
              <a:endParaRPr lang="en-CA" altLang="zh-CN" sz="44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84" name="Rectangle 45"/>
            <p:cNvSpPr>
              <a:spLocks noChangeArrowheads="1"/>
            </p:cNvSpPr>
            <p:nvPr/>
          </p:nvSpPr>
          <p:spPr bwMode="auto">
            <a:xfrm>
              <a:off x="7155460" y="2877979"/>
              <a:ext cx="11745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ROR  R3, #2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85" name="Rectangle 49"/>
            <p:cNvSpPr>
              <a:spLocks noChangeArrowheads="1"/>
            </p:cNvSpPr>
            <p:nvPr/>
          </p:nvSpPr>
          <p:spPr bwMode="auto">
            <a:xfrm>
              <a:off x="5638799" y="1957229"/>
              <a:ext cx="2627312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6" name="Rectangle 50"/>
            <p:cNvSpPr>
              <a:spLocks noChangeArrowheads="1"/>
            </p:cNvSpPr>
            <p:nvPr/>
          </p:nvSpPr>
          <p:spPr bwMode="auto">
            <a:xfrm>
              <a:off x="4960314" y="1230154"/>
              <a:ext cx="230187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7" name="Rectangle 51"/>
            <p:cNvSpPr>
              <a:spLocks noChangeArrowheads="1"/>
            </p:cNvSpPr>
            <p:nvPr/>
          </p:nvSpPr>
          <p:spPr bwMode="auto">
            <a:xfrm>
              <a:off x="4987924" y="2449354"/>
              <a:ext cx="306387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8" name="Rectangle 52"/>
            <p:cNvSpPr>
              <a:spLocks noChangeArrowheads="1"/>
            </p:cNvSpPr>
            <p:nvPr/>
          </p:nvSpPr>
          <p:spPr bwMode="auto">
            <a:xfrm>
              <a:off x="4987924" y="1957228"/>
              <a:ext cx="306387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389" name="Rectangle 59"/>
            <p:cNvSpPr>
              <a:spLocks noChangeArrowheads="1"/>
            </p:cNvSpPr>
            <p:nvPr/>
          </p:nvSpPr>
          <p:spPr bwMode="auto">
            <a:xfrm>
              <a:off x="5017121" y="1261904"/>
              <a:ext cx="1481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C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0" name="Rectangle 60"/>
            <p:cNvSpPr>
              <a:spLocks noChangeArrowheads="1"/>
            </p:cNvSpPr>
            <p:nvPr/>
          </p:nvSpPr>
          <p:spPr bwMode="auto">
            <a:xfrm>
              <a:off x="6742111" y="1288733"/>
              <a:ext cx="2622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R3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2" name="Rectangle 62"/>
            <p:cNvSpPr>
              <a:spLocks noChangeArrowheads="1"/>
            </p:cNvSpPr>
            <p:nvPr/>
          </p:nvSpPr>
          <p:spPr bwMode="auto">
            <a:xfrm>
              <a:off x="4227511" y="1973104"/>
              <a:ext cx="6387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before: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3" name="Rectangle 63"/>
            <p:cNvSpPr>
              <a:spLocks noChangeArrowheads="1"/>
            </p:cNvSpPr>
            <p:nvPr/>
          </p:nvSpPr>
          <p:spPr bwMode="auto">
            <a:xfrm>
              <a:off x="4379911" y="2449354"/>
              <a:ext cx="4675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after: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4" name="Rectangle 64"/>
            <p:cNvSpPr>
              <a:spLocks noChangeArrowheads="1"/>
            </p:cNvSpPr>
            <p:nvPr/>
          </p:nvSpPr>
          <p:spPr bwMode="auto">
            <a:xfrm>
              <a:off x="5067299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5" name="Rectangle 65"/>
            <p:cNvSpPr>
              <a:spLocks noChangeArrowheads="1"/>
            </p:cNvSpPr>
            <p:nvPr/>
          </p:nvSpPr>
          <p:spPr bwMode="auto">
            <a:xfrm>
              <a:off x="5067299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6" name="Rectangle 66"/>
            <p:cNvSpPr>
              <a:spLocks noChangeArrowheads="1"/>
            </p:cNvSpPr>
            <p:nvPr/>
          </p:nvSpPr>
          <p:spPr bwMode="auto">
            <a:xfrm>
              <a:off x="573563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7" name="Rectangle 67"/>
            <p:cNvSpPr>
              <a:spLocks noChangeArrowheads="1"/>
            </p:cNvSpPr>
            <p:nvPr/>
          </p:nvSpPr>
          <p:spPr bwMode="auto">
            <a:xfrm>
              <a:off x="665638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8" name="Rectangle 68"/>
            <p:cNvSpPr>
              <a:spLocks noChangeArrowheads="1"/>
            </p:cNvSpPr>
            <p:nvPr/>
          </p:nvSpPr>
          <p:spPr bwMode="auto">
            <a:xfrm>
              <a:off x="757713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399" name="Rectangle 69"/>
            <p:cNvSpPr>
              <a:spLocks noChangeArrowheads="1"/>
            </p:cNvSpPr>
            <p:nvPr/>
          </p:nvSpPr>
          <p:spPr bwMode="auto">
            <a:xfrm>
              <a:off x="5973761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0" name="Rectangle 70"/>
            <p:cNvSpPr>
              <a:spLocks noChangeArrowheads="1"/>
            </p:cNvSpPr>
            <p:nvPr/>
          </p:nvSpPr>
          <p:spPr bwMode="auto">
            <a:xfrm>
              <a:off x="6196011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1" name="Rectangle 71"/>
            <p:cNvSpPr>
              <a:spLocks noChangeArrowheads="1"/>
            </p:cNvSpPr>
            <p:nvPr/>
          </p:nvSpPr>
          <p:spPr bwMode="auto">
            <a:xfrm>
              <a:off x="643413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2" name="Rectangle 72"/>
            <p:cNvSpPr>
              <a:spLocks noChangeArrowheads="1"/>
            </p:cNvSpPr>
            <p:nvPr/>
          </p:nvSpPr>
          <p:spPr bwMode="auto">
            <a:xfrm>
              <a:off x="6894511" y="1893729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3" name="Rectangle 73"/>
            <p:cNvSpPr>
              <a:spLocks noChangeArrowheads="1"/>
            </p:cNvSpPr>
            <p:nvPr/>
          </p:nvSpPr>
          <p:spPr bwMode="auto">
            <a:xfrm>
              <a:off x="7132636" y="1893729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4" name="Rectangle 74"/>
            <p:cNvSpPr>
              <a:spLocks noChangeArrowheads="1"/>
            </p:cNvSpPr>
            <p:nvPr/>
          </p:nvSpPr>
          <p:spPr bwMode="auto">
            <a:xfrm>
              <a:off x="7354886" y="1893729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5" name="Rectangle 75"/>
            <p:cNvSpPr>
              <a:spLocks noChangeArrowheads="1"/>
            </p:cNvSpPr>
            <p:nvPr/>
          </p:nvSpPr>
          <p:spPr bwMode="auto">
            <a:xfrm>
              <a:off x="8037511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6" name="Rectangle 76"/>
            <p:cNvSpPr>
              <a:spLocks noChangeArrowheads="1"/>
            </p:cNvSpPr>
            <p:nvPr/>
          </p:nvSpPr>
          <p:spPr bwMode="auto">
            <a:xfrm>
              <a:off x="7799386" y="198897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7" name="Rectangle 77"/>
            <p:cNvSpPr>
              <a:spLocks noChangeArrowheads="1"/>
            </p:cNvSpPr>
            <p:nvPr/>
          </p:nvSpPr>
          <p:spPr bwMode="auto">
            <a:xfrm>
              <a:off x="5735636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8" name="Rectangle 78"/>
            <p:cNvSpPr>
              <a:spLocks noChangeArrowheads="1"/>
            </p:cNvSpPr>
            <p:nvPr/>
          </p:nvSpPr>
          <p:spPr bwMode="auto">
            <a:xfrm>
              <a:off x="7577136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09" name="Rectangle 79"/>
            <p:cNvSpPr>
              <a:spLocks noChangeArrowheads="1"/>
            </p:cNvSpPr>
            <p:nvPr/>
          </p:nvSpPr>
          <p:spPr bwMode="auto">
            <a:xfrm>
              <a:off x="619601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0" name="Rectangle 80"/>
            <p:cNvSpPr>
              <a:spLocks noChangeArrowheads="1"/>
            </p:cNvSpPr>
            <p:nvPr/>
          </p:nvSpPr>
          <p:spPr bwMode="auto">
            <a:xfrm>
              <a:off x="6434136" y="2385854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1" name="Rectangle 81"/>
            <p:cNvSpPr>
              <a:spLocks noChangeArrowheads="1"/>
            </p:cNvSpPr>
            <p:nvPr/>
          </p:nvSpPr>
          <p:spPr bwMode="auto">
            <a:xfrm>
              <a:off x="6672261" y="2385854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2" name="Rectangle 82"/>
            <p:cNvSpPr>
              <a:spLocks noChangeArrowheads="1"/>
            </p:cNvSpPr>
            <p:nvPr/>
          </p:nvSpPr>
          <p:spPr bwMode="auto">
            <a:xfrm>
              <a:off x="6894511" y="2385854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3" name="Rectangle 83"/>
            <p:cNvSpPr>
              <a:spLocks noChangeArrowheads="1"/>
            </p:cNvSpPr>
            <p:nvPr/>
          </p:nvSpPr>
          <p:spPr bwMode="auto">
            <a:xfrm>
              <a:off x="803751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4" name="Rectangle 84"/>
            <p:cNvSpPr>
              <a:spLocks noChangeArrowheads="1"/>
            </p:cNvSpPr>
            <p:nvPr/>
          </p:nvSpPr>
          <p:spPr bwMode="auto">
            <a:xfrm>
              <a:off x="7799386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5" name="Rectangle 85"/>
            <p:cNvSpPr>
              <a:spLocks noChangeArrowheads="1"/>
            </p:cNvSpPr>
            <p:nvPr/>
          </p:nvSpPr>
          <p:spPr bwMode="auto">
            <a:xfrm>
              <a:off x="733901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6" name="Rectangle 86"/>
            <p:cNvSpPr>
              <a:spLocks noChangeArrowheads="1"/>
            </p:cNvSpPr>
            <p:nvPr/>
          </p:nvSpPr>
          <p:spPr bwMode="auto">
            <a:xfrm>
              <a:off x="711676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7" name="Rectangle 87"/>
            <p:cNvSpPr>
              <a:spLocks noChangeArrowheads="1"/>
            </p:cNvSpPr>
            <p:nvPr/>
          </p:nvSpPr>
          <p:spPr bwMode="auto">
            <a:xfrm>
              <a:off x="5973761" y="2465229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18" name="Rectangle 91"/>
            <p:cNvSpPr>
              <a:spLocks noChangeArrowheads="1"/>
            </p:cNvSpPr>
            <p:nvPr/>
          </p:nvSpPr>
          <p:spPr bwMode="auto">
            <a:xfrm>
              <a:off x="5638799" y="2449354"/>
              <a:ext cx="2627312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19" name="Rectangle 95"/>
            <p:cNvSpPr>
              <a:spLocks noChangeArrowheads="1"/>
            </p:cNvSpPr>
            <p:nvPr/>
          </p:nvSpPr>
          <p:spPr bwMode="auto">
            <a:xfrm>
              <a:off x="5638800" y="1230154"/>
              <a:ext cx="2551112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cxnSp>
          <p:nvCxnSpPr>
            <p:cNvPr id="421" name="Straight Arrow Connector 420"/>
            <p:cNvCxnSpPr>
              <a:endCxn id="389" idx="3"/>
            </p:cNvCxnSpPr>
            <p:nvPr/>
          </p:nvCxnSpPr>
          <p:spPr>
            <a:xfrm flipH="1">
              <a:off x="5165299" y="1382554"/>
              <a:ext cx="482402" cy="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/>
            <p:cNvCxnSpPr/>
            <p:nvPr/>
          </p:nvCxnSpPr>
          <p:spPr>
            <a:xfrm flipH="1">
              <a:off x="4456111" y="1382554"/>
              <a:ext cx="482402" cy="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>
              <a:off x="5410200" y="1386541"/>
              <a:ext cx="2779712" cy="49054"/>
            </a:xfrm>
            <a:prstGeom prst="bentConnector5">
              <a:avLst>
                <a:gd name="adj1" fmla="val 4112"/>
                <a:gd name="adj2" fmla="val -754365"/>
                <a:gd name="adj3" fmla="val 108224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800600" y="2754154"/>
            <a:ext cx="4049350" cy="1894046"/>
            <a:chOff x="4800600" y="1905000"/>
            <a:chExt cx="4049350" cy="1894046"/>
          </a:xfrm>
        </p:grpSpPr>
        <p:sp>
          <p:nvSpPr>
            <p:cNvPr id="424" name="Rectangle 44"/>
            <p:cNvSpPr>
              <a:spLocks noChangeArrowheads="1"/>
            </p:cNvSpPr>
            <p:nvPr/>
          </p:nvSpPr>
          <p:spPr bwMode="auto">
            <a:xfrm>
              <a:off x="5068889" y="3552825"/>
              <a:ext cx="217788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(b) </a:t>
              </a:r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Rotate left </a:t>
              </a:r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with carry</a:t>
              </a:r>
              <a:endParaRPr lang="en-CA" altLang="zh-CN" sz="44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25" name="Rectangle 45"/>
            <p:cNvSpPr>
              <a:spLocks noChangeArrowheads="1"/>
            </p:cNvSpPr>
            <p:nvPr/>
          </p:nvSpPr>
          <p:spPr bwMode="auto">
            <a:xfrm>
              <a:off x="7728549" y="3552825"/>
              <a:ext cx="112140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RCL  R3, #2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26" name="Rectangle 49"/>
            <p:cNvSpPr>
              <a:spLocks noChangeArrowheads="1"/>
            </p:cNvSpPr>
            <p:nvPr/>
          </p:nvSpPr>
          <p:spPr bwMode="auto">
            <a:xfrm>
              <a:off x="6211888" y="2632075"/>
              <a:ext cx="2627312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27" name="Rectangle 50"/>
            <p:cNvSpPr>
              <a:spLocks noChangeArrowheads="1"/>
            </p:cNvSpPr>
            <p:nvPr/>
          </p:nvSpPr>
          <p:spPr bwMode="auto">
            <a:xfrm>
              <a:off x="5533403" y="1905000"/>
              <a:ext cx="230187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28" name="Rectangle 51"/>
            <p:cNvSpPr>
              <a:spLocks noChangeArrowheads="1"/>
            </p:cNvSpPr>
            <p:nvPr/>
          </p:nvSpPr>
          <p:spPr bwMode="auto">
            <a:xfrm>
              <a:off x="5561013" y="3124200"/>
              <a:ext cx="306387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29" name="Rectangle 52"/>
            <p:cNvSpPr>
              <a:spLocks noChangeArrowheads="1"/>
            </p:cNvSpPr>
            <p:nvPr/>
          </p:nvSpPr>
          <p:spPr bwMode="auto">
            <a:xfrm>
              <a:off x="5561013" y="2632074"/>
              <a:ext cx="306387" cy="33972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30" name="Rectangle 59"/>
            <p:cNvSpPr>
              <a:spLocks noChangeArrowheads="1"/>
            </p:cNvSpPr>
            <p:nvPr/>
          </p:nvSpPr>
          <p:spPr bwMode="auto">
            <a:xfrm>
              <a:off x="5590210" y="1936750"/>
              <a:ext cx="14817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C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1" name="Rectangle 60"/>
            <p:cNvSpPr>
              <a:spLocks noChangeArrowheads="1"/>
            </p:cNvSpPr>
            <p:nvPr/>
          </p:nvSpPr>
          <p:spPr bwMode="auto">
            <a:xfrm>
              <a:off x="7315200" y="1963579"/>
              <a:ext cx="26229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R3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2" name="Rectangle 62"/>
            <p:cNvSpPr>
              <a:spLocks noChangeArrowheads="1"/>
            </p:cNvSpPr>
            <p:nvPr/>
          </p:nvSpPr>
          <p:spPr bwMode="auto">
            <a:xfrm>
              <a:off x="4800600" y="2647950"/>
              <a:ext cx="63879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before: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3" name="Rectangle 63"/>
            <p:cNvSpPr>
              <a:spLocks noChangeArrowheads="1"/>
            </p:cNvSpPr>
            <p:nvPr/>
          </p:nvSpPr>
          <p:spPr bwMode="auto">
            <a:xfrm>
              <a:off x="4953000" y="3124200"/>
              <a:ext cx="4675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after: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4" name="Rectangle 64"/>
            <p:cNvSpPr>
              <a:spLocks noChangeArrowheads="1"/>
            </p:cNvSpPr>
            <p:nvPr/>
          </p:nvSpPr>
          <p:spPr bwMode="auto">
            <a:xfrm>
              <a:off x="5640388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5" name="Rectangle 65"/>
            <p:cNvSpPr>
              <a:spLocks noChangeArrowheads="1"/>
            </p:cNvSpPr>
            <p:nvPr/>
          </p:nvSpPr>
          <p:spPr bwMode="auto">
            <a:xfrm>
              <a:off x="5640388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6" name="Rectangle 66"/>
            <p:cNvSpPr>
              <a:spLocks noChangeArrowheads="1"/>
            </p:cNvSpPr>
            <p:nvPr/>
          </p:nvSpPr>
          <p:spPr bwMode="auto">
            <a:xfrm>
              <a:off x="630872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7" name="Rectangle 67"/>
            <p:cNvSpPr>
              <a:spLocks noChangeArrowheads="1"/>
            </p:cNvSpPr>
            <p:nvPr/>
          </p:nvSpPr>
          <p:spPr bwMode="auto">
            <a:xfrm>
              <a:off x="722947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8" name="Rectangle 68"/>
            <p:cNvSpPr>
              <a:spLocks noChangeArrowheads="1"/>
            </p:cNvSpPr>
            <p:nvPr/>
          </p:nvSpPr>
          <p:spPr bwMode="auto">
            <a:xfrm>
              <a:off x="815022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39" name="Rectangle 69"/>
            <p:cNvSpPr>
              <a:spLocks noChangeArrowheads="1"/>
            </p:cNvSpPr>
            <p:nvPr/>
          </p:nvSpPr>
          <p:spPr bwMode="auto">
            <a:xfrm>
              <a:off x="6546850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0" name="Rectangle 70"/>
            <p:cNvSpPr>
              <a:spLocks noChangeArrowheads="1"/>
            </p:cNvSpPr>
            <p:nvPr/>
          </p:nvSpPr>
          <p:spPr bwMode="auto">
            <a:xfrm>
              <a:off x="6769100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1" name="Rectangle 71"/>
            <p:cNvSpPr>
              <a:spLocks noChangeArrowheads="1"/>
            </p:cNvSpPr>
            <p:nvPr/>
          </p:nvSpPr>
          <p:spPr bwMode="auto">
            <a:xfrm>
              <a:off x="700722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2" name="Rectangle 72"/>
            <p:cNvSpPr>
              <a:spLocks noChangeArrowheads="1"/>
            </p:cNvSpPr>
            <p:nvPr/>
          </p:nvSpPr>
          <p:spPr bwMode="auto">
            <a:xfrm>
              <a:off x="7467600" y="2568575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3" name="Rectangle 73"/>
            <p:cNvSpPr>
              <a:spLocks noChangeArrowheads="1"/>
            </p:cNvSpPr>
            <p:nvPr/>
          </p:nvSpPr>
          <p:spPr bwMode="auto">
            <a:xfrm>
              <a:off x="7705725" y="2568575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4" name="Rectangle 74"/>
            <p:cNvSpPr>
              <a:spLocks noChangeArrowheads="1"/>
            </p:cNvSpPr>
            <p:nvPr/>
          </p:nvSpPr>
          <p:spPr bwMode="auto">
            <a:xfrm>
              <a:off x="7927975" y="2568575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5" name="Rectangle 75"/>
            <p:cNvSpPr>
              <a:spLocks noChangeArrowheads="1"/>
            </p:cNvSpPr>
            <p:nvPr/>
          </p:nvSpPr>
          <p:spPr bwMode="auto">
            <a:xfrm>
              <a:off x="8610600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6" name="Rectangle 76"/>
            <p:cNvSpPr>
              <a:spLocks noChangeArrowheads="1"/>
            </p:cNvSpPr>
            <p:nvPr/>
          </p:nvSpPr>
          <p:spPr bwMode="auto">
            <a:xfrm>
              <a:off x="8372475" y="266382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7" name="Rectangle 77"/>
            <p:cNvSpPr>
              <a:spLocks noChangeArrowheads="1"/>
            </p:cNvSpPr>
            <p:nvPr/>
          </p:nvSpPr>
          <p:spPr bwMode="auto">
            <a:xfrm>
              <a:off x="6308725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8" name="Rectangle 78"/>
            <p:cNvSpPr>
              <a:spLocks noChangeArrowheads="1"/>
            </p:cNvSpPr>
            <p:nvPr/>
          </p:nvSpPr>
          <p:spPr bwMode="auto">
            <a:xfrm>
              <a:off x="8150225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49" name="Rectangle 79"/>
            <p:cNvSpPr>
              <a:spLocks noChangeArrowheads="1"/>
            </p:cNvSpPr>
            <p:nvPr/>
          </p:nvSpPr>
          <p:spPr bwMode="auto">
            <a:xfrm>
              <a:off x="676910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0" name="Rectangle 80"/>
            <p:cNvSpPr>
              <a:spLocks noChangeArrowheads="1"/>
            </p:cNvSpPr>
            <p:nvPr/>
          </p:nvSpPr>
          <p:spPr bwMode="auto">
            <a:xfrm>
              <a:off x="7007225" y="3060700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1" name="Rectangle 81"/>
            <p:cNvSpPr>
              <a:spLocks noChangeArrowheads="1"/>
            </p:cNvSpPr>
            <p:nvPr/>
          </p:nvSpPr>
          <p:spPr bwMode="auto">
            <a:xfrm>
              <a:off x="7245350" y="3060700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2" name="Rectangle 82"/>
            <p:cNvSpPr>
              <a:spLocks noChangeArrowheads="1"/>
            </p:cNvSpPr>
            <p:nvPr/>
          </p:nvSpPr>
          <p:spPr bwMode="auto">
            <a:xfrm>
              <a:off x="7467600" y="3060700"/>
              <a:ext cx="7125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20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.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3" name="Rectangle 83"/>
            <p:cNvSpPr>
              <a:spLocks noChangeArrowheads="1"/>
            </p:cNvSpPr>
            <p:nvPr/>
          </p:nvSpPr>
          <p:spPr bwMode="auto">
            <a:xfrm>
              <a:off x="861060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 dirty="0" smtClean="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 dirty="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4" name="Rectangle 84"/>
            <p:cNvSpPr>
              <a:spLocks noChangeArrowheads="1"/>
            </p:cNvSpPr>
            <p:nvPr/>
          </p:nvSpPr>
          <p:spPr bwMode="auto">
            <a:xfrm>
              <a:off x="8372475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5" name="Rectangle 85"/>
            <p:cNvSpPr>
              <a:spLocks noChangeArrowheads="1"/>
            </p:cNvSpPr>
            <p:nvPr/>
          </p:nvSpPr>
          <p:spPr bwMode="auto">
            <a:xfrm>
              <a:off x="791210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6" name="Rectangle 86"/>
            <p:cNvSpPr>
              <a:spLocks noChangeArrowheads="1"/>
            </p:cNvSpPr>
            <p:nvPr/>
          </p:nvSpPr>
          <p:spPr bwMode="auto">
            <a:xfrm>
              <a:off x="768985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0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7" name="Rectangle 87"/>
            <p:cNvSpPr>
              <a:spLocks noChangeArrowheads="1"/>
            </p:cNvSpPr>
            <p:nvPr/>
          </p:nvSpPr>
          <p:spPr bwMode="auto">
            <a:xfrm>
              <a:off x="6546850" y="3140075"/>
              <a:ext cx="1141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altLang="zh-CN" sz="1600">
                  <a:solidFill>
                    <a:srgbClr val="000000"/>
                  </a:solidFill>
                  <a:latin typeface="Arial"/>
                  <a:ea typeface="SimSun" charset="0"/>
                  <a:cs typeface="Arial"/>
                </a:rPr>
                <a:t>1</a:t>
              </a:r>
              <a:endParaRPr lang="en-CA" altLang="zh-CN" sz="3600">
                <a:latin typeface="Arial"/>
                <a:ea typeface="SimSun" charset="0"/>
                <a:cs typeface="Arial"/>
              </a:endParaRPr>
            </a:p>
          </p:txBody>
        </p:sp>
        <p:sp>
          <p:nvSpPr>
            <p:cNvPr id="458" name="Rectangle 91"/>
            <p:cNvSpPr>
              <a:spLocks noChangeArrowheads="1"/>
            </p:cNvSpPr>
            <p:nvPr/>
          </p:nvSpPr>
          <p:spPr bwMode="auto">
            <a:xfrm>
              <a:off x="6211888" y="3124200"/>
              <a:ext cx="2627312" cy="3048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sp>
          <p:nvSpPr>
            <p:cNvPr id="459" name="Rectangle 95"/>
            <p:cNvSpPr>
              <a:spLocks noChangeArrowheads="1"/>
            </p:cNvSpPr>
            <p:nvPr/>
          </p:nvSpPr>
          <p:spPr bwMode="auto">
            <a:xfrm>
              <a:off x="6211889" y="1905000"/>
              <a:ext cx="2551112" cy="3810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800">
                <a:latin typeface="Arial"/>
                <a:cs typeface="Arial"/>
              </a:endParaRPr>
            </a:p>
          </p:txBody>
        </p:sp>
        <p:cxnSp>
          <p:nvCxnSpPr>
            <p:cNvPr id="460" name="Straight Arrow Connector 459"/>
            <p:cNvCxnSpPr>
              <a:endCxn id="430" idx="3"/>
            </p:cNvCxnSpPr>
            <p:nvPr/>
          </p:nvCxnSpPr>
          <p:spPr>
            <a:xfrm flipH="1">
              <a:off x="5738388" y="2057400"/>
              <a:ext cx="482402" cy="24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Elbow Connector 461"/>
            <p:cNvCxnSpPr>
              <a:stCxn id="427" idx="1"/>
            </p:cNvCxnSpPr>
            <p:nvPr/>
          </p:nvCxnSpPr>
          <p:spPr>
            <a:xfrm rot="10800000" flipH="1" flipV="1">
              <a:off x="5533403" y="2095499"/>
              <a:ext cx="3229598" cy="14941"/>
            </a:xfrm>
            <a:prstGeom prst="bentConnector5">
              <a:avLst>
                <a:gd name="adj1" fmla="val -7078"/>
                <a:gd name="adj2" fmla="val -2805033"/>
                <a:gd name="adj3" fmla="val 106304"/>
              </a:avLst>
            </a:prstGeom>
            <a:ln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3200400" y="5181600"/>
            <a:ext cx="34804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Rotate Right </a:t>
            </a:r>
            <a:r>
              <a:rPr lang="en-CA" altLang="zh-CN" sz="20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without </a:t>
            </a: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carry</a:t>
            </a:r>
          </a:p>
          <a:p>
            <a:pPr marL="342900" indent="-342900">
              <a:buFont typeface="Arial"/>
              <a:buChar char="•"/>
            </a:pPr>
            <a:r>
              <a:rPr lang="en-CA" altLang="zh-CN" sz="2000" dirty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Rotate Right </a:t>
            </a:r>
            <a:r>
              <a:rPr lang="en-CA" altLang="zh-CN" sz="2000" dirty="0" smtClean="0">
                <a:solidFill>
                  <a:srgbClr val="000000"/>
                </a:solidFill>
                <a:latin typeface="Arial"/>
                <a:ea typeface="SimSun" charset="0"/>
                <a:cs typeface="Arial"/>
              </a:rPr>
              <a:t>with carry</a:t>
            </a:r>
            <a:endParaRPr lang="en-CA" altLang="zh-CN" sz="2000" dirty="0">
              <a:latin typeface="Arial"/>
              <a:ea typeface="SimSu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49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lIns="90360" tIns="44280" rIns="90360" bIns="44280" anchor="b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>
                <a:latin typeface="Arial" charset="0"/>
                <a:cs typeface="Arial" charset="0"/>
              </a:rPr>
              <a:t>Logical</a:t>
            </a:r>
          </a:p>
        </p:txBody>
      </p:sp>
      <p:sp>
        <p:nvSpPr>
          <p:cNvPr id="1434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795055"/>
          </a:xfrm>
        </p:spPr>
        <p:txBody>
          <a:bodyPr lIns="90360" tIns="44280" rIns="90360" bIns="4428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Bitwise operations: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AND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OR,</a:t>
            </a: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NOT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XOR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TEST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CMP</a:t>
            </a:r>
            <a:r>
              <a:rPr lang="en-GB" dirty="0">
                <a:latin typeface="Arial" charset="0"/>
                <a:cs typeface="Arial" charset="0"/>
              </a:rPr>
              <a:t>, </a:t>
            </a:r>
            <a:endParaRPr lang="en-GB" dirty="0" smtClean="0">
              <a:latin typeface="Arial" charset="0"/>
              <a:cs typeface="Arial" charset="0"/>
            </a:endParaRPr>
          </a:p>
          <a:p>
            <a:pPr lvl="1">
              <a:spcBef>
                <a:spcPts val="768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smtClean="0">
                <a:latin typeface="Arial" charset="0"/>
                <a:cs typeface="Arial" charset="0"/>
              </a:rPr>
              <a:t>SET </a:t>
            </a:r>
            <a:r>
              <a:rPr lang="en-US" dirty="0" smtClean="0">
                <a:latin typeface="Arial" charset="0"/>
                <a:cs typeface="Arial" charset="0"/>
              </a:rPr>
              <a:t>…</a:t>
            </a: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769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Conversion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dirty="0" smtClean="0"/>
          </a:p>
          <a:p>
            <a:r>
              <a:rPr lang="en-US" dirty="0"/>
              <a:t>Change the format or operate on the format of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e.g</a:t>
            </a:r>
            <a:r>
              <a:rPr lang="en-US" dirty="0"/>
              <a:t>. Binary to Decimal</a:t>
            </a:r>
          </a:p>
        </p:txBody>
      </p:sp>
    </p:spTree>
    <p:extLst>
      <p:ext uri="{BB962C8B-B14F-4D97-AF65-F5344CB8AC3E}">
        <p14:creationId xmlns:p14="http://schemas.microsoft.com/office/powerpoint/2010/main" val="4479822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Input/Output</a:t>
            </a: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May be specific instructions</a:t>
            </a:r>
          </a:p>
          <a:p>
            <a:r>
              <a:rPr lang="en-US"/>
              <a:t>May be done using data movement instructions (memory mapped)</a:t>
            </a:r>
          </a:p>
          <a:p>
            <a:r>
              <a:rPr lang="en-US"/>
              <a:t>May be done by a separate controller (DMA)</a:t>
            </a:r>
          </a:p>
        </p:txBody>
      </p:sp>
    </p:spTree>
    <p:extLst>
      <p:ext uri="{BB962C8B-B14F-4D97-AF65-F5344CB8AC3E}">
        <p14:creationId xmlns:p14="http://schemas.microsoft.com/office/powerpoint/2010/main" val="1153145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Systems Control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4102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768"/>
              </a:spcBef>
            </a:pPr>
            <a:r>
              <a:rPr lang="en-US" sz="2400" dirty="0"/>
              <a:t>Executed only while </a:t>
            </a:r>
            <a:endParaRPr lang="en-US" sz="2400" dirty="0" smtClean="0"/>
          </a:p>
          <a:p>
            <a:pPr lvl="1">
              <a:spcBef>
                <a:spcPts val="768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processor is in a certain privileged state </a:t>
            </a:r>
            <a:endParaRPr lang="en-US" sz="2000" dirty="0" smtClean="0"/>
          </a:p>
          <a:p>
            <a:pPr lvl="1">
              <a:spcBef>
                <a:spcPts val="768"/>
              </a:spcBef>
            </a:pPr>
            <a:r>
              <a:rPr lang="en-US" sz="2000" dirty="0" smtClean="0"/>
              <a:t>The </a:t>
            </a:r>
            <a:r>
              <a:rPr lang="en-US" sz="2000" dirty="0"/>
              <a:t>processor is executing a program in a special privileged area of memory </a:t>
            </a:r>
          </a:p>
          <a:p>
            <a:pPr>
              <a:spcBef>
                <a:spcPts val="768"/>
              </a:spcBef>
            </a:pPr>
            <a:r>
              <a:rPr lang="en-US" sz="2400" dirty="0" smtClean="0"/>
              <a:t>CPU </a:t>
            </a:r>
            <a:r>
              <a:rPr lang="en-US" sz="2400" dirty="0"/>
              <a:t>needs to be in specific state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Ring </a:t>
            </a:r>
            <a:r>
              <a:rPr lang="en-US" sz="2000" dirty="0"/>
              <a:t>0 on 80386</a:t>
            </a:r>
            <a:r>
              <a:rPr lang="en-US" sz="2000" dirty="0" smtClean="0"/>
              <a:t>+</a:t>
            </a:r>
            <a:endParaRPr lang="en-US" sz="2000" dirty="0"/>
          </a:p>
          <a:p>
            <a:pPr lvl="1">
              <a:spcBef>
                <a:spcPts val="768"/>
              </a:spcBef>
            </a:pPr>
            <a:r>
              <a:rPr lang="en-US" sz="2000" dirty="0" smtClean="0"/>
              <a:t>Kernel </a:t>
            </a:r>
            <a:r>
              <a:rPr lang="en-US" sz="2000" dirty="0"/>
              <a:t>mode </a:t>
            </a:r>
          </a:p>
          <a:p>
            <a:pPr>
              <a:spcBef>
                <a:spcPts val="768"/>
              </a:spcBef>
            </a:pPr>
            <a:r>
              <a:rPr lang="en-US" sz="2400" dirty="0" smtClean="0"/>
              <a:t>For </a:t>
            </a:r>
            <a:r>
              <a:rPr lang="en-US" sz="2400" dirty="0"/>
              <a:t>the use of operating systems </a:t>
            </a:r>
          </a:p>
          <a:p>
            <a:pPr>
              <a:spcBef>
                <a:spcPts val="768"/>
              </a:spcBef>
            </a:pPr>
            <a:r>
              <a:rPr lang="en-US" sz="2400" dirty="0" smtClean="0"/>
              <a:t>Examples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Read </a:t>
            </a:r>
            <a:r>
              <a:rPr lang="en-US" sz="2000" dirty="0"/>
              <a:t>or alter a control register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Read </a:t>
            </a:r>
            <a:r>
              <a:rPr lang="en-US" sz="2000" dirty="0"/>
              <a:t>or modify a storage protection key </a:t>
            </a:r>
          </a:p>
          <a:p>
            <a:pPr lvl="1">
              <a:spcBef>
                <a:spcPts val="768"/>
              </a:spcBef>
            </a:pPr>
            <a:r>
              <a:rPr lang="en-US" sz="2000" dirty="0" smtClean="0"/>
              <a:t>Access </a:t>
            </a:r>
            <a:r>
              <a:rPr lang="en-US" sz="2000" dirty="0"/>
              <a:t>to process control blocks in a multiprogramming system </a:t>
            </a:r>
            <a:endParaRPr lang="en-US" sz="2000" dirty="0" smtClean="0"/>
          </a:p>
          <a:p>
            <a:pPr>
              <a:spcBef>
                <a:spcPts val="768"/>
              </a:spcBef>
            </a:pPr>
            <a:r>
              <a:rPr lang="en-US" sz="2400" dirty="0" smtClean="0"/>
              <a:t>Privileged instructions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07091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Transfer of Control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768"/>
              </a:spcBef>
            </a:pPr>
            <a:r>
              <a:rPr lang="en-US" sz="2000" dirty="0"/>
              <a:t>Branch</a:t>
            </a:r>
          </a:p>
          <a:p>
            <a:pPr lvl="1">
              <a:spcBef>
                <a:spcPts val="768"/>
              </a:spcBef>
            </a:pPr>
            <a:r>
              <a:rPr lang="en-US" sz="1600" dirty="0" smtClean="0"/>
              <a:t> </a:t>
            </a:r>
            <a:r>
              <a:rPr lang="en-US" sz="1600" dirty="0"/>
              <a:t>e.g. branch to x if result is </a:t>
            </a:r>
            <a:r>
              <a:rPr lang="en-US" sz="1600" dirty="0" smtClean="0"/>
              <a:t>zero</a:t>
            </a:r>
          </a:p>
          <a:p>
            <a:pPr lvl="1">
              <a:spcBef>
                <a:spcPts val="768"/>
              </a:spcBef>
            </a:pPr>
            <a:r>
              <a:rPr lang="en-US" sz="1600" dirty="0" smtClean="0"/>
              <a:t> </a:t>
            </a:r>
            <a:r>
              <a:rPr lang="en-US" sz="1600" dirty="0"/>
              <a:t>Conditional branch </a:t>
            </a:r>
            <a:r>
              <a:rPr lang="en-US" sz="1600" dirty="0" smtClean="0"/>
              <a:t>instruction</a:t>
            </a:r>
            <a:endParaRPr lang="en-US" sz="1600" dirty="0"/>
          </a:p>
          <a:p>
            <a:pPr lvl="1">
              <a:spcBef>
                <a:spcPts val="768"/>
              </a:spcBef>
            </a:pPr>
            <a:r>
              <a:rPr lang="en-US" sz="1600" dirty="0" smtClean="0"/>
              <a:t> </a:t>
            </a:r>
            <a:r>
              <a:rPr lang="en-US" sz="1600" dirty="0"/>
              <a:t>Two ways of generating the condition </a:t>
            </a:r>
          </a:p>
          <a:p>
            <a:pPr lvl="1">
              <a:spcBef>
                <a:spcPts val="768"/>
              </a:spcBef>
            </a:pPr>
            <a:r>
              <a:rPr lang="en-US" sz="1600" dirty="0" smtClean="0"/>
              <a:t>Most </a:t>
            </a:r>
            <a:r>
              <a:rPr lang="en-US" sz="1600" dirty="0"/>
              <a:t>machines provide a 1-bit or multiple- bit condition code that is set as the result of some operations </a:t>
            </a:r>
          </a:p>
          <a:p>
            <a:pPr>
              <a:spcBef>
                <a:spcPts val="768"/>
              </a:spcBef>
            </a:pPr>
            <a:r>
              <a:rPr lang="en-US" sz="2000" dirty="0"/>
              <a:t>To perform a comparison and specify a branch in the same instruction </a:t>
            </a:r>
          </a:p>
          <a:p>
            <a:pPr>
              <a:lnSpc>
                <a:spcPct val="120000"/>
              </a:lnSpc>
              <a:spcBef>
                <a:spcPts val="768"/>
              </a:spcBef>
            </a:pPr>
            <a:endParaRPr lang="en-US" sz="2000" dirty="0" smtClean="0"/>
          </a:p>
          <a:p>
            <a:pPr>
              <a:lnSpc>
                <a:spcPct val="120000"/>
              </a:lnSpc>
              <a:spcBef>
                <a:spcPts val="768"/>
              </a:spcBef>
            </a:pPr>
            <a:r>
              <a:rPr lang="en-US" sz="2000" dirty="0" smtClean="0"/>
              <a:t>Subroutine </a:t>
            </a:r>
            <a:r>
              <a:rPr lang="en-US" sz="2000" dirty="0"/>
              <a:t>call</a:t>
            </a:r>
          </a:p>
          <a:p>
            <a:pPr lvl="1">
              <a:lnSpc>
                <a:spcPct val="120000"/>
              </a:lnSpc>
              <a:spcBef>
                <a:spcPts val="768"/>
              </a:spcBef>
            </a:pPr>
            <a:r>
              <a:rPr lang="en-US" sz="1600" dirty="0"/>
              <a:t>c.f. interrupt call</a:t>
            </a:r>
          </a:p>
        </p:txBody>
      </p:sp>
    </p:spTree>
    <p:extLst>
      <p:ext uri="{BB962C8B-B14F-4D97-AF65-F5344CB8AC3E}">
        <p14:creationId xmlns:p14="http://schemas.microsoft.com/office/powerpoint/2010/main" val="27725663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Branch Instruction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1" t="20692" r="9842" b="36974"/>
          <a:stretch>
            <a:fillRect/>
          </a:stretch>
        </p:blipFill>
        <p:spPr bwMode="auto">
          <a:xfrm>
            <a:off x="1524000" y="1524000"/>
            <a:ext cx="5791200" cy="406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7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Simple Instruction Format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181600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instruction is divided into </a:t>
            </a:r>
            <a:r>
              <a:rPr lang="en-US" dirty="0" smtClean="0"/>
              <a:t>fields, </a:t>
            </a:r>
            <a:r>
              <a:rPr lang="en-US" dirty="0"/>
              <a:t>corresponding to the basic elements of the </a:t>
            </a:r>
            <a:r>
              <a:rPr lang="en-US" dirty="0" smtClean="0"/>
              <a:t>instruction.</a:t>
            </a:r>
          </a:p>
          <a:p>
            <a:r>
              <a:rPr lang="en-US" dirty="0" smtClean="0"/>
              <a:t>Instruction </a:t>
            </a:r>
            <a:r>
              <a:rPr lang="en-US" dirty="0"/>
              <a:t>is read into an </a:t>
            </a:r>
            <a:r>
              <a:rPr lang="en-US" dirty="0" smtClean="0"/>
              <a:t>Instruction Register </a:t>
            </a:r>
            <a:r>
              <a:rPr lang="en-US" dirty="0"/>
              <a:t>(IR) </a:t>
            </a:r>
            <a:endParaRPr lang="en-US" dirty="0" smtClean="0"/>
          </a:p>
          <a:p>
            <a:r>
              <a:rPr lang="en-US" dirty="0"/>
              <a:t>The CPU must be able to extract the data from the various instruction fields to perform the required operation.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371600"/>
            <a:ext cx="22098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Opcode</a:t>
            </a:r>
            <a:endParaRPr lang="en-US" sz="2000" dirty="0">
              <a:ln w="28575" cmpd="sng">
                <a:solidFill>
                  <a:schemeClr val="tx1"/>
                </a:solidFill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371600"/>
            <a:ext cx="5105400" cy="76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Operand(s) and/or Address(</a:t>
            </a:r>
            <a:r>
              <a:rPr lang="en-US" sz="2000" dirty="0" err="1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es</a:t>
            </a:r>
            <a:r>
              <a:rPr lang="en-US" sz="2000" dirty="0" smtClean="0">
                <a:ln w="28575" cmpd="sng"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87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Procedure </a:t>
            </a:r>
            <a:r>
              <a:rPr lang="en-GB" dirty="0"/>
              <a:t>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Procedure Call </a:t>
            </a:r>
            <a:r>
              <a:rPr lang="en-US" dirty="0" smtClean="0"/>
              <a:t>Instructions</a:t>
            </a:r>
          </a:p>
          <a:p>
            <a:pPr lvl="1"/>
            <a:r>
              <a:rPr lang="en-US" dirty="0" smtClean="0"/>
              <a:t>Self</a:t>
            </a:r>
            <a:r>
              <a:rPr lang="en-US" dirty="0"/>
              <a:t>-contained computer program </a:t>
            </a:r>
            <a:r>
              <a:rPr lang="en-US" dirty="0" smtClean="0"/>
              <a:t>incorporated into </a:t>
            </a:r>
            <a:r>
              <a:rPr lang="en-US" dirty="0"/>
              <a:t>a larger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principal reasons for the use of procedures </a:t>
            </a:r>
          </a:p>
          <a:p>
            <a:pPr lvl="2"/>
            <a:r>
              <a:rPr lang="en-US" dirty="0" smtClean="0"/>
              <a:t>Economy </a:t>
            </a:r>
            <a:r>
              <a:rPr lang="en-US" dirty="0"/>
              <a:t>and modularity </a:t>
            </a:r>
          </a:p>
          <a:p>
            <a:r>
              <a:rPr lang="en-US" dirty="0" smtClean="0"/>
              <a:t>Two </a:t>
            </a:r>
            <a:r>
              <a:rPr lang="en-US" dirty="0"/>
              <a:t>basic instructions </a:t>
            </a:r>
          </a:p>
          <a:p>
            <a:pPr lvl="1"/>
            <a:r>
              <a:rPr lang="en-US" dirty="0"/>
              <a:t>A call instruction branching from the present location to the procedure </a:t>
            </a:r>
          </a:p>
          <a:p>
            <a:pPr lvl="1"/>
            <a:r>
              <a:rPr lang="en-US" dirty="0"/>
              <a:t>A Return instruction returning from the procedure to the place from which it was called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Nested Procedure Calls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14178" r="9227" b="25034"/>
          <a:stretch>
            <a:fillRect/>
          </a:stretch>
        </p:blipFill>
        <p:spPr bwMode="auto">
          <a:xfrm>
            <a:off x="1447800" y="914400"/>
            <a:ext cx="5584302" cy="512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2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of Stack</a:t>
            </a:r>
          </a:p>
        </p:txBody>
      </p:sp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13152" r="7735" b="57820"/>
          <a:stretch>
            <a:fillRect/>
          </a:stretch>
        </p:blipFill>
        <p:spPr bwMode="auto">
          <a:xfrm>
            <a:off x="609600" y="4800600"/>
            <a:ext cx="7394686" cy="1907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" t="14178" r="9227" b="25034"/>
          <a:stretch>
            <a:fillRect/>
          </a:stretch>
        </p:blipFill>
        <p:spPr bwMode="auto">
          <a:xfrm>
            <a:off x="2133600" y="914400"/>
            <a:ext cx="4212702" cy="3866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3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Stack Frame Growth Using Sample Procedures P and Q</a:t>
            </a: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2"/>
          <a:stretch>
            <a:fillRect/>
          </a:stretch>
        </p:blipFill>
        <p:spPr bwMode="auto">
          <a:xfrm>
            <a:off x="381000" y="1066800"/>
            <a:ext cx="8153400" cy="574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4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/>
              <a:t>Byte </a:t>
            </a:r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8956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In what </a:t>
            </a:r>
            <a:r>
              <a:rPr lang="en-US" dirty="0"/>
              <a:t>order do we read numbers that occupy more than one </a:t>
            </a:r>
            <a:r>
              <a:rPr lang="en-US" dirty="0" smtClean="0"/>
              <a:t>byte?</a:t>
            </a:r>
            <a:endParaRPr lang="en-US" dirty="0"/>
          </a:p>
          <a:p>
            <a:pPr lvl="1"/>
            <a:r>
              <a:rPr lang="en-US" dirty="0"/>
              <a:t>e.g. (numbers in hex to make it easy to read)</a:t>
            </a:r>
          </a:p>
          <a:p>
            <a:r>
              <a:rPr lang="en-US" dirty="0"/>
              <a:t>12345678 can be stored in 4x8bit locations as </a:t>
            </a:r>
            <a:r>
              <a:rPr lang="en-US" dirty="0" smtClean="0"/>
              <a:t>follows: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522023"/>
              </p:ext>
            </p:extLst>
          </p:nvPr>
        </p:nvGraphicFramePr>
        <p:xfrm>
          <a:off x="1143000" y="4114800"/>
          <a:ext cx="655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209800" y="6172200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How to read? </a:t>
            </a:r>
            <a:r>
              <a:rPr lang="en-US" sz="2400" dirty="0">
                <a:latin typeface="Arial"/>
                <a:cs typeface="Arial"/>
              </a:rPr>
              <a:t>top down or bottom up?</a:t>
            </a:r>
          </a:p>
        </p:txBody>
      </p:sp>
    </p:spTree>
    <p:extLst>
      <p:ext uri="{BB962C8B-B14F-4D97-AF65-F5344CB8AC3E}">
        <p14:creationId xmlns:p14="http://schemas.microsoft.com/office/powerpoint/2010/main" val="31900024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Byte Order Names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spcBef>
                <a:spcPts val="1368"/>
              </a:spcBef>
            </a:pPr>
            <a:r>
              <a:rPr lang="en-US" dirty="0"/>
              <a:t>The problem is called </a:t>
            </a:r>
            <a:r>
              <a:rPr lang="en-US" b="1" i="1" dirty="0">
                <a:solidFill>
                  <a:srgbClr val="FF0000"/>
                </a:solidFill>
              </a:rPr>
              <a:t>Endian</a:t>
            </a:r>
          </a:p>
          <a:p>
            <a:pPr>
              <a:spcBef>
                <a:spcPts val="1368"/>
              </a:spcBef>
            </a:pPr>
            <a:r>
              <a:rPr lang="en-US" dirty="0"/>
              <a:t>The system on the left has the </a:t>
            </a:r>
            <a:r>
              <a:rPr lang="en-US" dirty="0" smtClean="0">
                <a:solidFill>
                  <a:srgbClr val="FF0000"/>
                </a:solidFill>
              </a:rPr>
              <a:t>Most </a:t>
            </a:r>
            <a:r>
              <a:rPr lang="en-US" dirty="0">
                <a:solidFill>
                  <a:srgbClr val="FF0000"/>
                </a:solidFill>
              </a:rPr>
              <a:t>significant byte</a:t>
            </a:r>
            <a:r>
              <a:rPr lang="en-US" dirty="0"/>
              <a:t> </a:t>
            </a:r>
            <a:r>
              <a:rPr lang="en-US" dirty="0" smtClean="0"/>
              <a:t>first or in </a:t>
            </a:r>
            <a:r>
              <a:rPr lang="en-US" dirty="0">
                <a:solidFill>
                  <a:srgbClr val="FF0000"/>
                </a:solidFill>
              </a:rPr>
              <a:t>the lowest 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This is called </a:t>
            </a:r>
            <a:r>
              <a:rPr lang="en-US" b="1" dirty="0" smtClean="0">
                <a:solidFill>
                  <a:srgbClr val="0000FF"/>
                </a:solidFill>
              </a:rPr>
              <a:t>Big</a:t>
            </a:r>
            <a:r>
              <a:rPr lang="en-US" b="1" dirty="0">
                <a:solidFill>
                  <a:srgbClr val="0000FF"/>
                </a:solidFill>
              </a:rPr>
              <a:t>-endian</a:t>
            </a:r>
          </a:p>
          <a:p>
            <a:pPr>
              <a:spcBef>
                <a:spcPts val="1368"/>
              </a:spcBef>
            </a:pPr>
            <a:r>
              <a:rPr lang="en-US" dirty="0"/>
              <a:t>The system on the right has the </a:t>
            </a:r>
            <a:r>
              <a:rPr lang="en-US" dirty="0">
                <a:solidFill>
                  <a:srgbClr val="FF0000"/>
                </a:solidFill>
              </a:rPr>
              <a:t>least  significant byte</a:t>
            </a:r>
            <a:r>
              <a:rPr lang="en-US" dirty="0"/>
              <a:t> </a:t>
            </a:r>
            <a:r>
              <a:rPr lang="en-US" dirty="0" smtClean="0"/>
              <a:t>first or in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Lowest </a:t>
            </a:r>
            <a:r>
              <a:rPr lang="en-US" dirty="0">
                <a:solidFill>
                  <a:srgbClr val="FF0000"/>
                </a:solidFill>
              </a:rPr>
              <a:t>address</a:t>
            </a:r>
          </a:p>
          <a:p>
            <a:pPr lvl="1">
              <a:spcBef>
                <a:spcPts val="1368"/>
              </a:spcBef>
            </a:pPr>
            <a:r>
              <a:rPr lang="en-US" dirty="0"/>
              <a:t>This is called </a:t>
            </a:r>
            <a:r>
              <a:rPr lang="en-US" b="1" dirty="0">
                <a:solidFill>
                  <a:srgbClr val="0000FF"/>
                </a:solidFill>
              </a:rPr>
              <a:t>little-</a:t>
            </a:r>
            <a:r>
              <a:rPr lang="en-US" b="1" dirty="0" smtClean="0">
                <a:solidFill>
                  <a:srgbClr val="0000FF"/>
                </a:solidFill>
              </a:rPr>
              <a:t>endian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76282"/>
              </p:ext>
            </p:extLst>
          </p:nvPr>
        </p:nvGraphicFramePr>
        <p:xfrm>
          <a:off x="1143000" y="4876800"/>
          <a:ext cx="65532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>
                      <a:noFill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Address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Data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latin typeface="Arial"/>
                          <a:cs typeface="Arial"/>
                        </a:rPr>
                        <a:t>00F00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56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34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78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Arial"/>
                          <a:cs typeface="Arial"/>
                        </a:rPr>
                        <a:t>00F03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Arial"/>
                          <a:cs typeface="Arial"/>
                        </a:rPr>
                        <a:t>12</a:t>
                      </a:r>
                      <a:endParaRPr lang="en-US" b="1" dirty="0"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078049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Standard…What Standard?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/>
              <a:t>Pentium (x86), VAX </a:t>
            </a:r>
            <a:r>
              <a:rPr lang="en-US" dirty="0" smtClean="0"/>
              <a:t>(</a:t>
            </a:r>
            <a:r>
              <a:rPr lang="en-US" dirty="0"/>
              <a:t>Virtual Address </a:t>
            </a:r>
            <a:r>
              <a:rPr lang="en-US" dirty="0" err="1" smtClean="0"/>
              <a:t>eXtension</a:t>
            </a:r>
            <a:r>
              <a:rPr lang="en-US" dirty="0" smtClean="0"/>
              <a:t> - ISA) are </a:t>
            </a:r>
            <a:r>
              <a:rPr lang="en-US" b="1" i="1" dirty="0"/>
              <a:t>little-endian</a:t>
            </a:r>
          </a:p>
          <a:p>
            <a:r>
              <a:rPr lang="en-US" dirty="0"/>
              <a:t>IBM 370, </a:t>
            </a:r>
            <a:r>
              <a:rPr lang="en-US" dirty="0" smtClean="0"/>
              <a:t>Motorola </a:t>
            </a:r>
            <a:r>
              <a:rPr lang="en-US" dirty="0"/>
              <a:t>680x0 (Mac), and most RISC  are </a:t>
            </a:r>
            <a:r>
              <a:rPr lang="en-US" b="1" i="1" dirty="0"/>
              <a:t>big-endian</a:t>
            </a:r>
          </a:p>
          <a:p>
            <a:r>
              <a:rPr lang="en-US" dirty="0"/>
              <a:t>Internet is big-endian</a:t>
            </a:r>
          </a:p>
          <a:p>
            <a:pPr lvl="1"/>
            <a:r>
              <a:rPr lang="en-US" dirty="0"/>
              <a:t>Makes writing Internet programs on PC more awkward!</a:t>
            </a:r>
          </a:p>
          <a:p>
            <a:pPr lvl="1"/>
            <a:r>
              <a:rPr lang="en-US" dirty="0"/>
              <a:t>WinSock provides </a:t>
            </a:r>
            <a:r>
              <a:rPr lang="en-US" b="1" u="sng" dirty="0" err="1"/>
              <a:t>htoi</a:t>
            </a:r>
            <a:r>
              <a:rPr lang="en-US" dirty="0"/>
              <a:t> and </a:t>
            </a:r>
            <a:r>
              <a:rPr lang="en-US" b="1" u="sng" dirty="0" err="1"/>
              <a:t>itoh</a:t>
            </a:r>
            <a:r>
              <a:rPr lang="en-US" dirty="0"/>
              <a:t> (Host to Internet &amp; Internet to Host) functions to </a:t>
            </a:r>
            <a:r>
              <a:rPr lang="en-US" dirty="0" smtClean="0"/>
              <a:t>convert.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318914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>
                <a:cs typeface="Times New Roman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Instruction Set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Instruction Format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Instruction Cycle State Diagram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Operation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Operands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Data Types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Little and Big-</a:t>
            </a:r>
            <a:r>
              <a:rPr lang="en-US" dirty="0" smtClean="0"/>
              <a:t>Endian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7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Elements of an Instruction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6388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r>
              <a:rPr lang="en-US" dirty="0"/>
              <a:t>Operation code (Op code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Do this…</a:t>
            </a:r>
          </a:p>
          <a:p>
            <a:pPr lvl="1"/>
            <a:r>
              <a:rPr lang="en-US" dirty="0"/>
              <a:t>Specifies the operation to be </a:t>
            </a:r>
            <a:r>
              <a:rPr lang="en-US" dirty="0" smtClean="0"/>
              <a:t>performed </a:t>
            </a:r>
            <a:r>
              <a:rPr lang="en-US" dirty="0"/>
              <a:t>(e.g.. </a:t>
            </a:r>
            <a:r>
              <a:rPr lang="en-US" dirty="0" smtClean="0"/>
              <a:t>ADD, SUB, </a:t>
            </a:r>
            <a:r>
              <a:rPr lang="en-US" dirty="0"/>
              <a:t>I/O). </a:t>
            </a:r>
          </a:p>
          <a:p>
            <a:r>
              <a:rPr lang="en-US" dirty="0"/>
              <a:t>Source Operand </a:t>
            </a:r>
            <a:r>
              <a:rPr lang="en-US" dirty="0" smtClean="0"/>
              <a:t>reference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To this…</a:t>
            </a:r>
          </a:p>
          <a:p>
            <a:pPr lvl="1"/>
            <a:r>
              <a:rPr lang="en-US" dirty="0"/>
              <a:t>The operation may involve one or more source operands, that is, operands that are inputs for the operation. </a:t>
            </a:r>
          </a:p>
          <a:p>
            <a:r>
              <a:rPr lang="en-US" dirty="0"/>
              <a:t>Result Operand </a:t>
            </a:r>
            <a:r>
              <a:rPr lang="en-US" dirty="0" smtClean="0"/>
              <a:t>reference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Put </a:t>
            </a:r>
            <a:r>
              <a:rPr lang="en-US" i="1" dirty="0"/>
              <a:t>the answer </a:t>
            </a:r>
            <a:r>
              <a:rPr lang="en-US" i="1" dirty="0" smtClean="0"/>
              <a:t>here…</a:t>
            </a:r>
          </a:p>
          <a:p>
            <a:pPr lvl="1"/>
            <a:r>
              <a:rPr lang="en-US" dirty="0"/>
              <a:t>The operation may produce a result. </a:t>
            </a:r>
          </a:p>
          <a:p>
            <a:r>
              <a:rPr lang="en-US" dirty="0" smtClean="0"/>
              <a:t>Next </a:t>
            </a:r>
            <a:r>
              <a:rPr lang="en-US" dirty="0"/>
              <a:t>Instruction </a:t>
            </a:r>
            <a:r>
              <a:rPr lang="en-US" dirty="0" smtClean="0"/>
              <a:t>Reference </a:t>
            </a:r>
            <a:r>
              <a:rPr lang="en-US" dirty="0" smtClean="0">
                <a:sym typeface="Wingdings"/>
              </a:rPr>
              <a:t> </a:t>
            </a:r>
            <a:r>
              <a:rPr lang="en-US" i="1" dirty="0" smtClean="0"/>
              <a:t>When done </a:t>
            </a:r>
            <a:r>
              <a:rPr lang="en-US" i="1" dirty="0"/>
              <a:t>that, do this..</a:t>
            </a:r>
            <a:r>
              <a:rPr lang="en-US" i="1" dirty="0" smtClean="0"/>
              <a:t>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tells the CPU where to fetch the next instruc­tion after the execution of this instruction is complete. </a:t>
            </a:r>
          </a:p>
        </p:txBody>
      </p:sp>
    </p:spTree>
    <p:extLst>
      <p:ext uri="{BB962C8B-B14F-4D97-AF65-F5344CB8AC3E}">
        <p14:creationId xmlns:p14="http://schemas.microsoft.com/office/powerpoint/2010/main" val="22660073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dirty="0" smtClean="0"/>
              <a:t>Location of all </a:t>
            </a:r>
            <a:r>
              <a:rPr lang="en-US" dirty="0"/>
              <a:t>the </a:t>
            </a:r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US" dirty="0" smtClean="0"/>
              <a:t>Including </a:t>
            </a:r>
            <a:r>
              <a:rPr lang="en-US" i="1" dirty="0">
                <a:solidFill>
                  <a:srgbClr val="FF0000"/>
                </a:solidFill>
              </a:rPr>
              <a:t>source</a:t>
            </a:r>
            <a:r>
              <a:rPr lang="en-US" dirty="0"/>
              <a:t> and</a:t>
            </a:r>
            <a:r>
              <a:rPr lang="en-US" i="1" dirty="0">
                <a:solidFill>
                  <a:srgbClr val="FF0000"/>
                </a:solidFill>
              </a:rPr>
              <a:t> result </a:t>
            </a:r>
            <a:r>
              <a:rPr lang="en-US" dirty="0" smtClean="0"/>
              <a:t>operands can be found:</a:t>
            </a:r>
            <a:endParaRPr lang="en-US" dirty="0"/>
          </a:p>
          <a:p>
            <a:pPr lvl="1"/>
            <a:r>
              <a:rPr lang="en-US" dirty="0"/>
              <a:t>Main or virtual </a:t>
            </a:r>
            <a:r>
              <a:rPr lang="en-US" dirty="0" smtClean="0"/>
              <a:t>memory.</a:t>
            </a:r>
            <a:endParaRPr lang="en-US" dirty="0"/>
          </a:p>
          <a:p>
            <a:pPr lvl="1"/>
            <a:r>
              <a:rPr lang="en-US" dirty="0"/>
              <a:t>Processor register- contains registers that can be used by machine </a:t>
            </a:r>
            <a:r>
              <a:rPr lang="en-US" dirty="0" smtClean="0"/>
              <a:t>instructions. </a:t>
            </a:r>
            <a:endParaRPr lang="en-US" dirty="0"/>
          </a:p>
          <a:p>
            <a:pPr lvl="1"/>
            <a:r>
              <a:rPr lang="en-US" dirty="0"/>
              <a:t>Immediate- the operand value is being contained when the instruction is being </a:t>
            </a:r>
            <a:r>
              <a:rPr lang="en-US" dirty="0" smtClean="0"/>
              <a:t>executed.</a:t>
            </a:r>
            <a:endParaRPr lang="en-US" dirty="0"/>
          </a:p>
          <a:p>
            <a:pPr lvl="1"/>
            <a:r>
              <a:rPr lang="en-US" dirty="0"/>
              <a:t>I/O devices- instruction specifies I/O module and device but if memory mapped then just another main or virtual memory </a:t>
            </a:r>
            <a:r>
              <a:rPr lang="en-US" dirty="0" smtClean="0"/>
              <a:t>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357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 anchor="b">
            <a:spAutoFit/>
          </a:bodyPr>
          <a:lstStyle/>
          <a:p>
            <a:pPr eaLnBrk="1" hangingPunct="1">
              <a:lnSpc>
                <a:spcPct val="8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Arial" charset="0"/>
                <a:cs typeface="Arial" charset="0"/>
              </a:rPr>
              <a:t>Instruction Length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616648"/>
          </a:xfrm>
        </p:spPr>
        <p:txBody>
          <a:bodyPr>
            <a:spAutoFit/>
          </a:bodyPr>
          <a:lstStyle/>
          <a:p>
            <a:pPr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Affected by and affects: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Memory size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Memory organization - addressing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Bus structure</a:t>
            </a:r>
            <a:r>
              <a:rPr lang="en-GB" i="1" dirty="0">
                <a:latin typeface="Arial" charset="0"/>
                <a:cs typeface="Arial" charset="0"/>
              </a:rPr>
              <a:t>, e.g. width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CPU complexity</a:t>
            </a:r>
          </a:p>
          <a:p>
            <a:pPr lvl="1"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CPU speed</a:t>
            </a:r>
          </a:p>
          <a:p>
            <a:pPr eaLnBrk="1" hangingPunct="1">
              <a:spcBef>
                <a:spcPts val="18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>
                <a:latin typeface="Arial" charset="0"/>
                <a:cs typeface="Arial" charset="0"/>
              </a:rPr>
              <a:t>Trade off between powerful instruction </a:t>
            </a:r>
            <a:r>
              <a:rPr lang="en-GB" dirty="0" smtClean="0">
                <a:latin typeface="Arial" charset="0"/>
                <a:cs typeface="Arial" charset="0"/>
              </a:rPr>
              <a:t>set </a:t>
            </a:r>
            <a:r>
              <a:rPr lang="en-GB" dirty="0">
                <a:latin typeface="Arial" charset="0"/>
                <a:cs typeface="Arial" charset="0"/>
              </a:rPr>
              <a:t>and saving </a:t>
            </a:r>
            <a:r>
              <a:rPr lang="en-GB" dirty="0" smtClean="0">
                <a:latin typeface="Arial" charset="0"/>
                <a:cs typeface="Arial" charset="0"/>
              </a:rPr>
              <a:t>space.</a:t>
            </a:r>
            <a:endParaRPr lang="en-GB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1419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Cycle State 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5904"/>
          <a:stretch/>
        </p:blipFill>
        <p:spPr>
          <a:xfrm>
            <a:off x="76200" y="1676400"/>
            <a:ext cx="902436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Instruction Representation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715000"/>
          </a:xfrm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488" tIns="44450" rIns="90488" bIns="44450">
            <a:noAutofit/>
          </a:bodyPr>
          <a:lstStyle/>
          <a:p>
            <a:pPr>
              <a:spcBef>
                <a:spcPts val="1368"/>
              </a:spcBef>
            </a:pPr>
            <a:r>
              <a:rPr lang="en-US" sz="2200" dirty="0" smtClean="0"/>
              <a:t>Within a Computer or in </a:t>
            </a:r>
            <a:r>
              <a:rPr lang="en-US" sz="2200" dirty="0"/>
              <a:t>machine code each instruction </a:t>
            </a:r>
            <a:r>
              <a:rPr lang="en-US" sz="2200" dirty="0" smtClean="0"/>
              <a:t>is represented by the sequence of bits and has </a:t>
            </a:r>
            <a:r>
              <a:rPr lang="en-US" sz="2200" dirty="0"/>
              <a:t>a unique bit </a:t>
            </a:r>
            <a:r>
              <a:rPr lang="en-US" sz="2200" dirty="0" smtClean="0"/>
              <a:t>pattern.</a:t>
            </a:r>
          </a:p>
          <a:p>
            <a:pPr>
              <a:spcBef>
                <a:spcPts val="1368"/>
              </a:spcBef>
            </a:pPr>
            <a:r>
              <a:rPr lang="en-US" sz="2200" dirty="0" smtClean="0"/>
              <a:t>For </a:t>
            </a:r>
            <a:r>
              <a:rPr lang="en-US" sz="2200" dirty="0"/>
              <a:t>human consumption (well, programmers anyway) a symbolic representation is </a:t>
            </a:r>
            <a:r>
              <a:rPr lang="en-US" sz="2200" dirty="0" smtClean="0"/>
              <a:t>used. </a:t>
            </a:r>
          </a:p>
          <a:p>
            <a:pPr>
              <a:spcBef>
                <a:spcPts val="1200"/>
              </a:spcBef>
            </a:pPr>
            <a:r>
              <a:rPr lang="en-US" sz="2200" dirty="0" err="1" smtClean="0">
                <a:solidFill>
                  <a:srgbClr val="FF0000"/>
                </a:solidFill>
              </a:rPr>
              <a:t>Opcodes</a:t>
            </a:r>
            <a:r>
              <a:rPr lang="en-US" sz="2200" dirty="0" smtClean="0"/>
              <a:t> </a:t>
            </a:r>
            <a:r>
              <a:rPr lang="en-US" sz="2200" dirty="0"/>
              <a:t>are represented by abbreviations, called </a:t>
            </a:r>
            <a:r>
              <a:rPr lang="en-US" sz="2200" dirty="0">
                <a:solidFill>
                  <a:srgbClr val="FF0000"/>
                </a:solidFill>
              </a:rPr>
              <a:t>mnemonics</a:t>
            </a:r>
            <a:r>
              <a:rPr lang="en-US" sz="2200" dirty="0"/>
              <a:t>, that indicate the </a:t>
            </a:r>
            <a:r>
              <a:rPr lang="en-US" sz="2200" dirty="0" smtClean="0"/>
              <a:t>operation.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Common examples:</a:t>
            </a:r>
          </a:p>
          <a:p>
            <a:pPr lvl="2">
              <a:spcBef>
                <a:spcPts val="168"/>
              </a:spcBef>
            </a:pPr>
            <a:r>
              <a:rPr lang="en-US" sz="1600" dirty="0" smtClean="0"/>
              <a:t>ADD 	Add</a:t>
            </a:r>
            <a:endParaRPr lang="en-US" sz="1600" dirty="0"/>
          </a:p>
          <a:p>
            <a:pPr lvl="2">
              <a:spcBef>
                <a:spcPts val="168"/>
              </a:spcBef>
            </a:pPr>
            <a:r>
              <a:rPr lang="en-US" sz="1600" dirty="0" smtClean="0"/>
              <a:t>SUB 	Subtract</a:t>
            </a:r>
          </a:p>
          <a:p>
            <a:pPr lvl="2">
              <a:spcBef>
                <a:spcPts val="168"/>
              </a:spcBef>
            </a:pPr>
            <a:r>
              <a:rPr lang="en-US" sz="1600" dirty="0" smtClean="0"/>
              <a:t>MUL 	Multiply</a:t>
            </a:r>
            <a:endParaRPr lang="en-US" sz="1600" dirty="0"/>
          </a:p>
          <a:p>
            <a:pPr lvl="2">
              <a:spcBef>
                <a:spcPts val="168"/>
              </a:spcBef>
            </a:pPr>
            <a:r>
              <a:rPr lang="en-US" sz="1600" dirty="0" smtClean="0"/>
              <a:t>DIV 	Divide</a:t>
            </a:r>
            <a:endParaRPr lang="en-US" sz="1600" dirty="0"/>
          </a:p>
          <a:p>
            <a:pPr lvl="2">
              <a:spcBef>
                <a:spcPts val="168"/>
              </a:spcBef>
            </a:pPr>
            <a:r>
              <a:rPr lang="en-US" sz="1600" dirty="0" smtClean="0"/>
              <a:t>LOAD 	Load </a:t>
            </a:r>
            <a:r>
              <a:rPr lang="en-US" sz="1600" dirty="0"/>
              <a:t>data from memory</a:t>
            </a:r>
          </a:p>
          <a:p>
            <a:pPr lvl="2">
              <a:spcBef>
                <a:spcPts val="168"/>
              </a:spcBef>
            </a:pPr>
            <a:r>
              <a:rPr lang="en-US" sz="1600" dirty="0" smtClean="0"/>
              <a:t>STOR 	Store </a:t>
            </a:r>
            <a:r>
              <a:rPr lang="en-US" sz="1600" dirty="0"/>
              <a:t>data to </a:t>
            </a:r>
            <a:r>
              <a:rPr lang="en-US" sz="1600" dirty="0" smtClean="0"/>
              <a:t>memory etc.</a:t>
            </a:r>
            <a:endParaRPr lang="en-US" sz="1600" dirty="0"/>
          </a:p>
          <a:p>
            <a:pPr>
              <a:spcBef>
                <a:spcPts val="1368"/>
              </a:spcBef>
            </a:pPr>
            <a:r>
              <a:rPr lang="en-US" sz="2200" dirty="0" smtClean="0"/>
              <a:t>Operands </a:t>
            </a:r>
            <a:r>
              <a:rPr lang="en-US" sz="2200" dirty="0"/>
              <a:t>can also be represented in this way</a:t>
            </a:r>
          </a:p>
          <a:p>
            <a:pPr lvl="1">
              <a:spcBef>
                <a:spcPts val="1368"/>
              </a:spcBef>
            </a:pPr>
            <a:r>
              <a:rPr lang="en-US" sz="1800" dirty="0"/>
              <a:t>ADD A,B</a:t>
            </a:r>
          </a:p>
        </p:txBody>
      </p:sp>
    </p:spTree>
    <p:extLst>
      <p:ext uri="{BB962C8B-B14F-4D97-AF65-F5344CB8AC3E}">
        <p14:creationId xmlns:p14="http://schemas.microsoft.com/office/powerpoint/2010/main" val="21592851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9804</TotalTime>
  <Words>1863</Words>
  <Application>Microsoft Office PowerPoint</Application>
  <PresentationFormat>On-screen Show (4:3)</PresentationFormat>
  <Paragraphs>516</Paragraphs>
  <Slides>47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ＭＳ Ｐゴシック</vt:lpstr>
      <vt:lpstr>SimSun</vt:lpstr>
      <vt:lpstr>Arial</vt:lpstr>
      <vt:lpstr>Calibri</vt:lpstr>
      <vt:lpstr>Monotype Sorts</vt:lpstr>
      <vt:lpstr>Times New Roman</vt:lpstr>
      <vt:lpstr>Wingdings</vt:lpstr>
      <vt:lpstr>Office Theme</vt:lpstr>
      <vt:lpstr>  Computer Organization and Assembly Language</vt:lpstr>
      <vt:lpstr>Lecture Outline</vt:lpstr>
      <vt:lpstr>What is an Instruction Set?</vt:lpstr>
      <vt:lpstr>Simple Instruction Format</vt:lpstr>
      <vt:lpstr>Elements of an Instruction</vt:lpstr>
      <vt:lpstr>Location of all the Operands</vt:lpstr>
      <vt:lpstr>Instruction Length</vt:lpstr>
      <vt:lpstr>Instruction Cycle State Diagram</vt:lpstr>
      <vt:lpstr>Instruction Representation</vt:lpstr>
      <vt:lpstr>Example</vt:lpstr>
      <vt:lpstr>Instruction Types</vt:lpstr>
      <vt:lpstr>Number of Addresses</vt:lpstr>
      <vt:lpstr>Number of Addresses (a)</vt:lpstr>
      <vt:lpstr>Number of Addresses (b)</vt:lpstr>
      <vt:lpstr>Number of Addresses (c)</vt:lpstr>
      <vt:lpstr>Number of Addresses (d)</vt:lpstr>
      <vt:lpstr>Number of Addresses (Summarized)</vt:lpstr>
      <vt:lpstr>How Many Addresses?</vt:lpstr>
      <vt:lpstr>Design Decisions</vt:lpstr>
      <vt:lpstr>Design Decisions</vt:lpstr>
      <vt:lpstr>Types of Operand</vt:lpstr>
      <vt:lpstr>Numbers</vt:lpstr>
      <vt:lpstr>Characters</vt:lpstr>
      <vt:lpstr>Characters</vt:lpstr>
      <vt:lpstr>x86 Data Types</vt:lpstr>
      <vt:lpstr>Pentium II Numerical Data Formats</vt:lpstr>
      <vt:lpstr>Pentium II Numerical Data Formats</vt:lpstr>
      <vt:lpstr>Types of Operations</vt:lpstr>
      <vt:lpstr>Data Transfer</vt:lpstr>
      <vt:lpstr>Arithmetic</vt:lpstr>
      <vt:lpstr>Shift and Rotate Operations</vt:lpstr>
      <vt:lpstr>Shift and Rotate Operations</vt:lpstr>
      <vt:lpstr>Shift and Rotate Operations</vt:lpstr>
      <vt:lpstr>Logical</vt:lpstr>
      <vt:lpstr>Conversion</vt:lpstr>
      <vt:lpstr>Input/Output</vt:lpstr>
      <vt:lpstr>Systems Control</vt:lpstr>
      <vt:lpstr>Transfer of Control</vt:lpstr>
      <vt:lpstr>Branch Instruction</vt:lpstr>
      <vt:lpstr>Procedure Calls</vt:lpstr>
      <vt:lpstr>Nested Procedure Calls</vt:lpstr>
      <vt:lpstr>Use of Stack</vt:lpstr>
      <vt:lpstr>Stack Frame Growth Using Sample Procedures P and Q</vt:lpstr>
      <vt:lpstr>Byte Order</vt:lpstr>
      <vt:lpstr>Byte Order Names</vt:lpstr>
      <vt:lpstr>Standard…What Standard?</vt:lpstr>
      <vt:lpstr>SUMMARY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bambi</cp:lastModifiedBy>
  <cp:revision>347</cp:revision>
  <dcterms:created xsi:type="dcterms:W3CDTF">2012-02-27T05:45:45Z</dcterms:created>
  <dcterms:modified xsi:type="dcterms:W3CDTF">2025-03-31T07:48:19Z</dcterms:modified>
</cp:coreProperties>
</file>