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5"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3" r:id="rId17"/>
    <p:sldId id="274" r:id="rId18"/>
    <p:sldId id="283" r:id="rId19"/>
    <p:sldId id="275" r:id="rId20"/>
    <p:sldId id="276" r:id="rId21"/>
    <p:sldId id="277" r:id="rId22"/>
    <p:sldId id="279" r:id="rId23"/>
    <p:sldId id="278" r:id="rId24"/>
    <p:sldId id="280" r:id="rId25"/>
    <p:sldId id="281" r:id="rId26"/>
    <p:sldId id="282" r:id="rId27"/>
    <p:sldId id="284" r:id="rId28"/>
    <p:sldId id="292" r:id="rId29"/>
    <p:sldId id="293" r:id="rId30"/>
    <p:sldId id="294" r:id="rId31"/>
    <p:sldId id="295" r:id="rId32"/>
    <p:sldId id="296" r:id="rId33"/>
    <p:sldId id="297" r:id="rId34"/>
    <p:sldId id="298" r:id="rId35"/>
    <p:sldId id="299" r:id="rId36"/>
    <p:sldId id="285" r:id="rId37"/>
    <p:sldId id="286" r:id="rId38"/>
    <p:sldId id="287" r:id="rId39"/>
    <p:sldId id="288" r:id="rId40"/>
    <p:sldId id="289" r:id="rId41"/>
    <p:sldId id="290" r:id="rId42"/>
    <p:sldId id="291" r:id="rId43"/>
    <p:sldId id="300" r:id="rId44"/>
    <p:sldId id="301" r:id="rId45"/>
    <p:sldId id="302" r:id="rId46"/>
    <p:sldId id="303" r:id="rId47"/>
    <p:sldId id="304" r:id="rId48"/>
    <p:sldId id="305" r:id="rId49"/>
    <p:sldId id="306" r:id="rId50"/>
    <p:sldId id="307" r:id="rId51"/>
    <p:sldId id="308" r:id="rId52"/>
    <p:sldId id="309" r:id="rId53"/>
    <p:sldId id="316" r:id="rId54"/>
    <p:sldId id="311" r:id="rId55"/>
    <p:sldId id="312" r:id="rId56"/>
    <p:sldId id="313" r:id="rId57"/>
    <p:sldId id="314" r:id="rId58"/>
    <p:sldId id="317" r:id="rId59"/>
    <p:sldId id="318" r:id="rId60"/>
    <p:sldId id="319" r:id="rId61"/>
    <p:sldId id="320" r:id="rId62"/>
    <p:sldId id="321"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33" autoAdjust="0"/>
  </p:normalViewPr>
  <p:slideViewPr>
    <p:cSldViewPr>
      <p:cViewPr varScale="1">
        <p:scale>
          <a:sx n="68" d="100"/>
          <a:sy n="68" d="100"/>
        </p:scale>
        <p:origin x="1446" y="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64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B683AC-9EBF-4214-950F-4C919F54FA6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MY"/>
        </a:p>
      </dgm:t>
    </dgm:pt>
    <dgm:pt modelId="{6511554A-5181-4C24-AAE4-62EA45F9AF11}">
      <dgm:prSet phldrT="[Text]" custT="1"/>
      <dgm:spPr/>
      <dgm:t>
        <a:bodyPr/>
        <a:lstStyle/>
        <a:p>
          <a:r>
            <a:rPr lang="en-US" sz="3600" dirty="0" smtClean="0">
              <a:solidFill>
                <a:schemeClr val="bg1"/>
              </a:solidFill>
              <a:latin typeface="Arial"/>
              <a:cs typeface="Arial"/>
            </a:rPr>
            <a:t>RAM</a:t>
          </a:r>
          <a:endParaRPr lang="en-MY" sz="3600" dirty="0">
            <a:solidFill>
              <a:schemeClr val="bg1"/>
            </a:solidFill>
            <a:latin typeface="Arial"/>
            <a:cs typeface="Arial"/>
          </a:endParaRPr>
        </a:p>
      </dgm:t>
    </dgm:pt>
    <dgm:pt modelId="{C0AD01DD-0595-4B23-976A-5D80BE5C0835}" type="parTrans" cxnId="{1A358462-4A05-44A3-88E5-7722AD160FC5}">
      <dgm:prSet/>
      <dgm:spPr/>
      <dgm:t>
        <a:bodyPr/>
        <a:lstStyle/>
        <a:p>
          <a:endParaRPr lang="en-MY" sz="1600">
            <a:latin typeface="Arial"/>
            <a:cs typeface="Arial"/>
          </a:endParaRPr>
        </a:p>
      </dgm:t>
    </dgm:pt>
    <dgm:pt modelId="{4714B779-2C26-46FF-BF84-04950FB97181}" type="sibTrans" cxnId="{1A358462-4A05-44A3-88E5-7722AD160FC5}">
      <dgm:prSet/>
      <dgm:spPr/>
      <dgm:t>
        <a:bodyPr/>
        <a:lstStyle/>
        <a:p>
          <a:endParaRPr lang="en-MY" sz="1600">
            <a:latin typeface="Arial"/>
            <a:cs typeface="Arial"/>
          </a:endParaRPr>
        </a:p>
      </dgm:t>
    </dgm:pt>
    <dgm:pt modelId="{9F379B21-62AC-49C9-8873-079704535869}">
      <dgm:prSet phldrT="[Text]" custT="1"/>
      <dgm:spPr/>
      <dgm:t>
        <a:bodyPr/>
        <a:lstStyle/>
        <a:p>
          <a:r>
            <a:rPr lang="en-US" sz="1600" dirty="0" smtClean="0">
              <a:latin typeface="Arial"/>
              <a:cs typeface="Arial"/>
            </a:rPr>
            <a:t>Volatile: cannot retain data without power.</a:t>
          </a:r>
          <a:endParaRPr lang="en-MY" sz="1600" dirty="0">
            <a:latin typeface="Arial"/>
            <a:cs typeface="Arial"/>
          </a:endParaRPr>
        </a:p>
      </dgm:t>
    </dgm:pt>
    <dgm:pt modelId="{34206D6B-11B6-41E6-AC6F-635659275FEA}" type="parTrans" cxnId="{39CBD286-9CC7-4C6A-8A13-9F9F0B801EB9}">
      <dgm:prSet/>
      <dgm:spPr/>
      <dgm:t>
        <a:bodyPr/>
        <a:lstStyle/>
        <a:p>
          <a:endParaRPr lang="en-MY" sz="1600">
            <a:latin typeface="Arial"/>
            <a:cs typeface="Arial"/>
          </a:endParaRPr>
        </a:p>
      </dgm:t>
    </dgm:pt>
    <dgm:pt modelId="{4C82DF74-98DC-41A1-A584-374B1DDF6977}" type="sibTrans" cxnId="{39CBD286-9CC7-4C6A-8A13-9F9F0B801EB9}">
      <dgm:prSet/>
      <dgm:spPr/>
      <dgm:t>
        <a:bodyPr/>
        <a:lstStyle/>
        <a:p>
          <a:endParaRPr lang="en-MY" sz="1600">
            <a:latin typeface="Arial"/>
            <a:cs typeface="Arial"/>
          </a:endParaRPr>
        </a:p>
      </dgm:t>
    </dgm:pt>
    <dgm:pt modelId="{8C7D60D1-F53C-4920-8433-0233CE936976}">
      <dgm:prSet phldrT="[Text]" custT="1"/>
      <dgm:spPr/>
      <dgm:t>
        <a:bodyPr/>
        <a:lstStyle/>
        <a:p>
          <a:r>
            <a:rPr lang="en-US" sz="1600" dirty="0" smtClean="0">
              <a:latin typeface="Arial"/>
              <a:cs typeface="Arial"/>
            </a:rPr>
            <a:t>Allows the processor to read from &amp; write into any location on memory chip.</a:t>
          </a:r>
          <a:endParaRPr lang="en-MY" sz="1600" dirty="0">
            <a:latin typeface="Arial"/>
            <a:cs typeface="Arial"/>
          </a:endParaRPr>
        </a:p>
      </dgm:t>
    </dgm:pt>
    <dgm:pt modelId="{9D83C848-D3A4-4FDA-A1B5-62953EA006B6}" type="parTrans" cxnId="{F5B595F0-67F5-412F-B56E-AA9ABB122F05}">
      <dgm:prSet/>
      <dgm:spPr/>
      <dgm:t>
        <a:bodyPr/>
        <a:lstStyle/>
        <a:p>
          <a:endParaRPr lang="en-MY" sz="1600">
            <a:latin typeface="Arial"/>
            <a:cs typeface="Arial"/>
          </a:endParaRPr>
        </a:p>
      </dgm:t>
    </dgm:pt>
    <dgm:pt modelId="{88215EF0-372A-4EFA-9A23-581BD5ABD834}" type="sibTrans" cxnId="{F5B595F0-67F5-412F-B56E-AA9ABB122F05}">
      <dgm:prSet/>
      <dgm:spPr/>
      <dgm:t>
        <a:bodyPr/>
        <a:lstStyle/>
        <a:p>
          <a:endParaRPr lang="en-MY" sz="1600">
            <a:latin typeface="Arial"/>
            <a:cs typeface="Arial"/>
          </a:endParaRPr>
        </a:p>
      </dgm:t>
    </dgm:pt>
    <dgm:pt modelId="{BDC98A9E-6AC0-4E08-97C8-B65C07DCF715}">
      <dgm:prSet phldrT="[Text]" custT="1"/>
      <dgm:spPr/>
      <dgm:t>
        <a:bodyPr/>
        <a:lstStyle/>
        <a:p>
          <a:r>
            <a:rPr lang="en-US" sz="3600" dirty="0" smtClean="0">
              <a:solidFill>
                <a:schemeClr val="bg1"/>
              </a:solidFill>
              <a:latin typeface="Arial"/>
              <a:cs typeface="Arial"/>
            </a:rPr>
            <a:t>ROM</a:t>
          </a:r>
          <a:endParaRPr lang="en-MY" sz="3600" dirty="0">
            <a:solidFill>
              <a:schemeClr val="bg1"/>
            </a:solidFill>
            <a:latin typeface="Arial"/>
            <a:cs typeface="Arial"/>
          </a:endParaRPr>
        </a:p>
      </dgm:t>
    </dgm:pt>
    <dgm:pt modelId="{EEF79E0E-54FE-4E00-8A70-3117138381F4}" type="parTrans" cxnId="{A7E08692-8603-475C-85D3-A7E58E97E418}">
      <dgm:prSet/>
      <dgm:spPr/>
      <dgm:t>
        <a:bodyPr/>
        <a:lstStyle/>
        <a:p>
          <a:endParaRPr lang="en-MY" sz="1600">
            <a:latin typeface="Arial"/>
            <a:cs typeface="Arial"/>
          </a:endParaRPr>
        </a:p>
      </dgm:t>
    </dgm:pt>
    <dgm:pt modelId="{8DC63615-C3E2-435B-AEEB-BEB0A99C2E32}" type="sibTrans" cxnId="{A7E08692-8603-475C-85D3-A7E58E97E418}">
      <dgm:prSet/>
      <dgm:spPr/>
      <dgm:t>
        <a:bodyPr/>
        <a:lstStyle/>
        <a:p>
          <a:endParaRPr lang="en-MY" sz="1600">
            <a:latin typeface="Arial"/>
            <a:cs typeface="Arial"/>
          </a:endParaRPr>
        </a:p>
      </dgm:t>
    </dgm:pt>
    <dgm:pt modelId="{4FCB9A60-F1F8-45CD-BE78-DDEAE1DB99B6}">
      <dgm:prSet phldrT="[Text]" custT="1"/>
      <dgm:spPr/>
      <dgm:t>
        <a:bodyPr/>
        <a:lstStyle/>
        <a:p>
          <a:r>
            <a:rPr lang="en-US" sz="1600" dirty="0" smtClean="0">
              <a:solidFill>
                <a:srgbClr val="000000"/>
              </a:solidFill>
              <a:latin typeface="Arial"/>
              <a:cs typeface="Arial"/>
            </a:rPr>
            <a:t>Nonvolatile: when power is removed, the reapplied, the original data will still be there</a:t>
          </a:r>
          <a:endParaRPr lang="en-MY" sz="1600" dirty="0">
            <a:solidFill>
              <a:srgbClr val="000000"/>
            </a:solidFill>
            <a:latin typeface="Arial"/>
            <a:cs typeface="Arial"/>
          </a:endParaRPr>
        </a:p>
      </dgm:t>
    </dgm:pt>
    <dgm:pt modelId="{3DCABD0F-9D4E-44EF-8FFE-4006070FE0C2}" type="parTrans" cxnId="{776A251C-D01B-4541-ABA8-4FFE48D316A7}">
      <dgm:prSet/>
      <dgm:spPr/>
      <dgm:t>
        <a:bodyPr/>
        <a:lstStyle/>
        <a:p>
          <a:endParaRPr lang="en-MY" sz="1600">
            <a:latin typeface="Arial"/>
            <a:cs typeface="Arial"/>
          </a:endParaRPr>
        </a:p>
      </dgm:t>
    </dgm:pt>
    <dgm:pt modelId="{2452BE3E-7793-40E3-8CB3-66C6E5B3F686}" type="sibTrans" cxnId="{776A251C-D01B-4541-ABA8-4FFE48D316A7}">
      <dgm:prSet/>
      <dgm:spPr/>
      <dgm:t>
        <a:bodyPr/>
        <a:lstStyle/>
        <a:p>
          <a:endParaRPr lang="en-MY" sz="1600">
            <a:latin typeface="Arial"/>
            <a:cs typeface="Arial"/>
          </a:endParaRPr>
        </a:p>
      </dgm:t>
    </dgm:pt>
    <dgm:pt modelId="{7A4A4FEF-1294-4E1A-9887-1F69FA67FEF3}">
      <dgm:prSet phldrT="[Text]" custT="1"/>
      <dgm:spPr/>
      <dgm:t>
        <a:bodyPr/>
        <a:lstStyle/>
        <a:p>
          <a:r>
            <a:rPr lang="en-US" sz="1600" dirty="0" smtClean="0">
              <a:solidFill>
                <a:srgbClr val="000000"/>
              </a:solidFill>
              <a:latin typeface="Arial"/>
              <a:cs typeface="Arial"/>
            </a:rPr>
            <a:t>Can only be read, cannot be written to by the processor</a:t>
          </a:r>
          <a:endParaRPr lang="en-MY" sz="1600" dirty="0">
            <a:solidFill>
              <a:srgbClr val="000000"/>
            </a:solidFill>
            <a:latin typeface="Arial"/>
            <a:cs typeface="Arial"/>
          </a:endParaRPr>
        </a:p>
      </dgm:t>
    </dgm:pt>
    <dgm:pt modelId="{B1D13159-D489-4118-870E-1A2CFCA27F3F}" type="parTrans" cxnId="{E626CA20-0AEA-40E8-A83A-79680FB175E1}">
      <dgm:prSet/>
      <dgm:spPr/>
      <dgm:t>
        <a:bodyPr/>
        <a:lstStyle/>
        <a:p>
          <a:endParaRPr lang="en-MY" sz="1600">
            <a:latin typeface="Arial"/>
            <a:cs typeface="Arial"/>
          </a:endParaRPr>
        </a:p>
      </dgm:t>
    </dgm:pt>
    <dgm:pt modelId="{2B7F2F66-2C0D-4432-BD18-F081F03BDD12}" type="sibTrans" cxnId="{E626CA20-0AEA-40E8-A83A-79680FB175E1}">
      <dgm:prSet/>
      <dgm:spPr/>
      <dgm:t>
        <a:bodyPr/>
        <a:lstStyle/>
        <a:p>
          <a:endParaRPr lang="en-MY" sz="1600">
            <a:latin typeface="Arial"/>
            <a:cs typeface="Arial"/>
          </a:endParaRPr>
        </a:p>
      </dgm:t>
    </dgm:pt>
    <dgm:pt modelId="{B7C7520D-33A3-42F5-9155-FB1320B951ED}" type="pres">
      <dgm:prSet presAssocID="{6DB683AC-9EBF-4214-950F-4C919F54FA63}" presName="Name0" presStyleCnt="0">
        <dgm:presLayoutVars>
          <dgm:dir/>
          <dgm:animLvl val="lvl"/>
          <dgm:resizeHandles val="exact"/>
        </dgm:presLayoutVars>
      </dgm:prSet>
      <dgm:spPr/>
      <dgm:t>
        <a:bodyPr/>
        <a:lstStyle/>
        <a:p>
          <a:endParaRPr lang="en-MY"/>
        </a:p>
      </dgm:t>
    </dgm:pt>
    <dgm:pt modelId="{102800E5-1F3E-4159-B735-0F4DFB5294D4}" type="pres">
      <dgm:prSet presAssocID="{6511554A-5181-4C24-AAE4-62EA45F9AF11}" presName="linNode" presStyleCnt="0"/>
      <dgm:spPr/>
    </dgm:pt>
    <dgm:pt modelId="{580FE8FF-A951-4218-BE63-28F89248B667}" type="pres">
      <dgm:prSet presAssocID="{6511554A-5181-4C24-AAE4-62EA45F9AF11}" presName="parentText" presStyleLbl="node1" presStyleIdx="0" presStyleCnt="2" custScaleX="71681">
        <dgm:presLayoutVars>
          <dgm:chMax val="1"/>
          <dgm:bulletEnabled val="1"/>
        </dgm:presLayoutVars>
      </dgm:prSet>
      <dgm:spPr/>
      <dgm:t>
        <a:bodyPr/>
        <a:lstStyle/>
        <a:p>
          <a:endParaRPr lang="en-MY"/>
        </a:p>
      </dgm:t>
    </dgm:pt>
    <dgm:pt modelId="{15164B2F-D054-494D-91A3-22CAB2E246D3}" type="pres">
      <dgm:prSet presAssocID="{6511554A-5181-4C24-AAE4-62EA45F9AF11}" presName="descendantText" presStyleLbl="alignAccFollowNode1" presStyleIdx="0" presStyleCnt="2" custScaleX="114303">
        <dgm:presLayoutVars>
          <dgm:bulletEnabled val="1"/>
        </dgm:presLayoutVars>
      </dgm:prSet>
      <dgm:spPr/>
      <dgm:t>
        <a:bodyPr/>
        <a:lstStyle/>
        <a:p>
          <a:endParaRPr lang="en-MY"/>
        </a:p>
      </dgm:t>
    </dgm:pt>
    <dgm:pt modelId="{643C40EE-E89F-44C0-96B8-CE83B6876628}" type="pres">
      <dgm:prSet presAssocID="{4714B779-2C26-46FF-BF84-04950FB97181}" presName="sp" presStyleCnt="0"/>
      <dgm:spPr/>
    </dgm:pt>
    <dgm:pt modelId="{B44B2983-A851-4BA2-A88E-4DA379739B2D}" type="pres">
      <dgm:prSet presAssocID="{BDC98A9E-6AC0-4E08-97C8-B65C07DCF715}" presName="linNode" presStyleCnt="0"/>
      <dgm:spPr/>
    </dgm:pt>
    <dgm:pt modelId="{D9249981-FBA9-4B05-9B78-3A15DF67DFBF}" type="pres">
      <dgm:prSet presAssocID="{BDC98A9E-6AC0-4E08-97C8-B65C07DCF715}" presName="parentText" presStyleLbl="node1" presStyleIdx="1" presStyleCnt="2" custScaleX="71681">
        <dgm:presLayoutVars>
          <dgm:chMax val="1"/>
          <dgm:bulletEnabled val="1"/>
        </dgm:presLayoutVars>
      </dgm:prSet>
      <dgm:spPr/>
      <dgm:t>
        <a:bodyPr/>
        <a:lstStyle/>
        <a:p>
          <a:endParaRPr lang="en-MY"/>
        </a:p>
      </dgm:t>
    </dgm:pt>
    <dgm:pt modelId="{0292765C-C34B-4883-B1B9-D7A20C775C35}" type="pres">
      <dgm:prSet presAssocID="{BDC98A9E-6AC0-4E08-97C8-B65C07DCF715}" presName="descendantText" presStyleLbl="alignAccFollowNode1" presStyleIdx="1" presStyleCnt="2" custScaleX="115165">
        <dgm:presLayoutVars>
          <dgm:bulletEnabled val="1"/>
        </dgm:presLayoutVars>
      </dgm:prSet>
      <dgm:spPr/>
      <dgm:t>
        <a:bodyPr/>
        <a:lstStyle/>
        <a:p>
          <a:endParaRPr lang="en-MY"/>
        </a:p>
      </dgm:t>
    </dgm:pt>
  </dgm:ptLst>
  <dgm:cxnLst>
    <dgm:cxn modelId="{97A07114-C6A8-DF48-930C-BCCAA29549DB}" type="presOf" srcId="{9F379B21-62AC-49C9-8873-079704535869}" destId="{15164B2F-D054-494D-91A3-22CAB2E246D3}" srcOrd="0" destOrd="0" presId="urn:microsoft.com/office/officeart/2005/8/layout/vList5"/>
    <dgm:cxn modelId="{67DD6999-DD81-2048-9417-E71EC4B3BDE5}" type="presOf" srcId="{6DB683AC-9EBF-4214-950F-4C919F54FA63}" destId="{B7C7520D-33A3-42F5-9155-FB1320B951ED}" srcOrd="0" destOrd="0" presId="urn:microsoft.com/office/officeart/2005/8/layout/vList5"/>
    <dgm:cxn modelId="{E626CA20-0AEA-40E8-A83A-79680FB175E1}" srcId="{BDC98A9E-6AC0-4E08-97C8-B65C07DCF715}" destId="{7A4A4FEF-1294-4E1A-9887-1F69FA67FEF3}" srcOrd="1" destOrd="0" parTransId="{B1D13159-D489-4118-870E-1A2CFCA27F3F}" sibTransId="{2B7F2F66-2C0D-4432-BD18-F081F03BDD12}"/>
    <dgm:cxn modelId="{E1DD258B-E27A-CD48-A41E-2BED3E4CA749}" type="presOf" srcId="{8C7D60D1-F53C-4920-8433-0233CE936976}" destId="{15164B2F-D054-494D-91A3-22CAB2E246D3}" srcOrd="0" destOrd="1" presId="urn:microsoft.com/office/officeart/2005/8/layout/vList5"/>
    <dgm:cxn modelId="{1A358462-4A05-44A3-88E5-7722AD160FC5}" srcId="{6DB683AC-9EBF-4214-950F-4C919F54FA63}" destId="{6511554A-5181-4C24-AAE4-62EA45F9AF11}" srcOrd="0" destOrd="0" parTransId="{C0AD01DD-0595-4B23-976A-5D80BE5C0835}" sibTransId="{4714B779-2C26-46FF-BF84-04950FB97181}"/>
    <dgm:cxn modelId="{3A0563B5-1516-5C4B-8E2B-F35AC9F7EEAF}" type="presOf" srcId="{4FCB9A60-F1F8-45CD-BE78-DDEAE1DB99B6}" destId="{0292765C-C34B-4883-B1B9-D7A20C775C35}" srcOrd="0" destOrd="0" presId="urn:microsoft.com/office/officeart/2005/8/layout/vList5"/>
    <dgm:cxn modelId="{69250EB5-26CD-184D-A37D-7F83BFA3D09E}" type="presOf" srcId="{6511554A-5181-4C24-AAE4-62EA45F9AF11}" destId="{580FE8FF-A951-4218-BE63-28F89248B667}" srcOrd="0" destOrd="0" presId="urn:microsoft.com/office/officeart/2005/8/layout/vList5"/>
    <dgm:cxn modelId="{39CBD286-9CC7-4C6A-8A13-9F9F0B801EB9}" srcId="{6511554A-5181-4C24-AAE4-62EA45F9AF11}" destId="{9F379B21-62AC-49C9-8873-079704535869}" srcOrd="0" destOrd="0" parTransId="{34206D6B-11B6-41E6-AC6F-635659275FEA}" sibTransId="{4C82DF74-98DC-41A1-A584-374B1DDF6977}"/>
    <dgm:cxn modelId="{776A251C-D01B-4541-ABA8-4FFE48D316A7}" srcId="{BDC98A9E-6AC0-4E08-97C8-B65C07DCF715}" destId="{4FCB9A60-F1F8-45CD-BE78-DDEAE1DB99B6}" srcOrd="0" destOrd="0" parTransId="{3DCABD0F-9D4E-44EF-8FFE-4006070FE0C2}" sibTransId="{2452BE3E-7793-40E3-8CB3-66C6E5B3F686}"/>
    <dgm:cxn modelId="{8ED06D23-D0B0-FE45-A739-C1DA09B02261}" type="presOf" srcId="{BDC98A9E-6AC0-4E08-97C8-B65C07DCF715}" destId="{D9249981-FBA9-4B05-9B78-3A15DF67DFBF}" srcOrd="0" destOrd="0" presId="urn:microsoft.com/office/officeart/2005/8/layout/vList5"/>
    <dgm:cxn modelId="{F5B595F0-67F5-412F-B56E-AA9ABB122F05}" srcId="{6511554A-5181-4C24-AAE4-62EA45F9AF11}" destId="{8C7D60D1-F53C-4920-8433-0233CE936976}" srcOrd="1" destOrd="0" parTransId="{9D83C848-D3A4-4FDA-A1B5-62953EA006B6}" sibTransId="{88215EF0-372A-4EFA-9A23-581BD5ABD834}"/>
    <dgm:cxn modelId="{A7E08692-8603-475C-85D3-A7E58E97E418}" srcId="{6DB683AC-9EBF-4214-950F-4C919F54FA63}" destId="{BDC98A9E-6AC0-4E08-97C8-B65C07DCF715}" srcOrd="1" destOrd="0" parTransId="{EEF79E0E-54FE-4E00-8A70-3117138381F4}" sibTransId="{8DC63615-C3E2-435B-AEEB-BEB0A99C2E32}"/>
    <dgm:cxn modelId="{38507AC5-5E59-DB41-8226-3B79E63DA031}" type="presOf" srcId="{7A4A4FEF-1294-4E1A-9887-1F69FA67FEF3}" destId="{0292765C-C34B-4883-B1B9-D7A20C775C35}" srcOrd="0" destOrd="1" presId="urn:microsoft.com/office/officeart/2005/8/layout/vList5"/>
    <dgm:cxn modelId="{6677025E-44E7-9C41-8771-0E247E795443}" type="presParOf" srcId="{B7C7520D-33A3-42F5-9155-FB1320B951ED}" destId="{102800E5-1F3E-4159-B735-0F4DFB5294D4}" srcOrd="0" destOrd="0" presId="urn:microsoft.com/office/officeart/2005/8/layout/vList5"/>
    <dgm:cxn modelId="{3C1ACA0C-8B3B-C641-8263-7834AF305DBD}" type="presParOf" srcId="{102800E5-1F3E-4159-B735-0F4DFB5294D4}" destId="{580FE8FF-A951-4218-BE63-28F89248B667}" srcOrd="0" destOrd="0" presId="urn:microsoft.com/office/officeart/2005/8/layout/vList5"/>
    <dgm:cxn modelId="{CA39D1FD-B415-F34A-9B92-03915F96EE8B}" type="presParOf" srcId="{102800E5-1F3E-4159-B735-0F4DFB5294D4}" destId="{15164B2F-D054-494D-91A3-22CAB2E246D3}" srcOrd="1" destOrd="0" presId="urn:microsoft.com/office/officeart/2005/8/layout/vList5"/>
    <dgm:cxn modelId="{F2C36432-AAB6-7441-B366-7A50930A8D7F}" type="presParOf" srcId="{B7C7520D-33A3-42F5-9155-FB1320B951ED}" destId="{643C40EE-E89F-44C0-96B8-CE83B6876628}" srcOrd="1" destOrd="0" presId="urn:microsoft.com/office/officeart/2005/8/layout/vList5"/>
    <dgm:cxn modelId="{65C0F45B-4C26-B148-90BC-C99ACB8CBDE2}" type="presParOf" srcId="{B7C7520D-33A3-42F5-9155-FB1320B951ED}" destId="{B44B2983-A851-4BA2-A88E-4DA379739B2D}" srcOrd="2" destOrd="0" presId="urn:microsoft.com/office/officeart/2005/8/layout/vList5"/>
    <dgm:cxn modelId="{DC284294-10EA-7941-A35E-89CE7CB7DA63}" type="presParOf" srcId="{B44B2983-A851-4BA2-A88E-4DA379739B2D}" destId="{D9249981-FBA9-4B05-9B78-3A15DF67DFBF}" srcOrd="0" destOrd="0" presId="urn:microsoft.com/office/officeart/2005/8/layout/vList5"/>
    <dgm:cxn modelId="{46772D3D-C701-BE47-9526-55D9CBDF16E2}" type="presParOf" srcId="{B44B2983-A851-4BA2-A88E-4DA379739B2D}" destId="{0292765C-C34B-4883-B1B9-D7A20C775C3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164B2F-D054-494D-91A3-22CAB2E246D3}">
      <dsp:nvSpPr>
        <dsp:cNvPr id="0" name=""/>
        <dsp:cNvSpPr/>
      </dsp:nvSpPr>
      <dsp:spPr>
        <a:xfrm rot="5400000">
          <a:off x="4271643" y="-2097924"/>
          <a:ext cx="1191913" cy="568581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latin typeface="Arial"/>
              <a:cs typeface="Arial"/>
            </a:rPr>
            <a:t>Volatile: cannot retain data without power.</a:t>
          </a:r>
          <a:endParaRPr lang="en-MY" sz="1600" kern="1200" dirty="0">
            <a:latin typeface="Arial"/>
            <a:cs typeface="Arial"/>
          </a:endParaRPr>
        </a:p>
        <a:p>
          <a:pPr marL="171450" lvl="1" indent="-171450" algn="l" defTabSz="711200">
            <a:lnSpc>
              <a:spcPct val="90000"/>
            </a:lnSpc>
            <a:spcBef>
              <a:spcPct val="0"/>
            </a:spcBef>
            <a:spcAft>
              <a:spcPct val="15000"/>
            </a:spcAft>
            <a:buChar char="••"/>
          </a:pPr>
          <a:r>
            <a:rPr lang="en-US" sz="1600" kern="1200" dirty="0" smtClean="0">
              <a:latin typeface="Arial"/>
              <a:cs typeface="Arial"/>
            </a:rPr>
            <a:t>Allows the processor to read from &amp; write into any location on memory chip.</a:t>
          </a:r>
          <a:endParaRPr lang="en-MY" sz="1600" kern="1200" dirty="0">
            <a:latin typeface="Arial"/>
            <a:cs typeface="Arial"/>
          </a:endParaRPr>
        </a:p>
      </dsp:txBody>
      <dsp:txXfrm rot="-5400000">
        <a:off x="2024692" y="207211"/>
        <a:ext cx="5627631" cy="1075545"/>
      </dsp:txXfrm>
    </dsp:sp>
    <dsp:sp modelId="{580FE8FF-A951-4218-BE63-28F89248B667}">
      <dsp:nvSpPr>
        <dsp:cNvPr id="0" name=""/>
        <dsp:cNvSpPr/>
      </dsp:nvSpPr>
      <dsp:spPr>
        <a:xfrm>
          <a:off x="19012" y="37"/>
          <a:ext cx="2005680" cy="148989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bg1"/>
              </a:solidFill>
              <a:latin typeface="Arial"/>
              <a:cs typeface="Arial"/>
            </a:rPr>
            <a:t>RAM</a:t>
          </a:r>
          <a:endParaRPr lang="en-MY" sz="3600" kern="1200" dirty="0">
            <a:solidFill>
              <a:schemeClr val="bg1"/>
            </a:solidFill>
            <a:latin typeface="Arial"/>
            <a:cs typeface="Arial"/>
          </a:endParaRPr>
        </a:p>
      </dsp:txBody>
      <dsp:txXfrm>
        <a:off x="91742" y="72767"/>
        <a:ext cx="1860220" cy="1344431"/>
      </dsp:txXfrm>
    </dsp:sp>
    <dsp:sp modelId="{0292765C-C34B-4883-B1B9-D7A20C775C35}">
      <dsp:nvSpPr>
        <dsp:cNvPr id="0" name=""/>
        <dsp:cNvSpPr/>
      </dsp:nvSpPr>
      <dsp:spPr>
        <a:xfrm rot="5400000">
          <a:off x="4293083" y="-554977"/>
          <a:ext cx="1191913" cy="572869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solidFill>
                <a:srgbClr val="000000"/>
              </a:solidFill>
              <a:latin typeface="Arial"/>
              <a:cs typeface="Arial"/>
            </a:rPr>
            <a:t>Nonvolatile: when power is removed, the reapplied, the original data will still be there</a:t>
          </a:r>
          <a:endParaRPr lang="en-MY" sz="1600" kern="1200" dirty="0">
            <a:solidFill>
              <a:srgbClr val="000000"/>
            </a:solidFill>
            <a:latin typeface="Arial"/>
            <a:cs typeface="Arial"/>
          </a:endParaRPr>
        </a:p>
        <a:p>
          <a:pPr marL="171450" lvl="1" indent="-171450" algn="l" defTabSz="711200">
            <a:lnSpc>
              <a:spcPct val="90000"/>
            </a:lnSpc>
            <a:spcBef>
              <a:spcPct val="0"/>
            </a:spcBef>
            <a:spcAft>
              <a:spcPct val="15000"/>
            </a:spcAft>
            <a:buChar char="••"/>
          </a:pPr>
          <a:r>
            <a:rPr lang="en-US" sz="1600" kern="1200" dirty="0" smtClean="0">
              <a:solidFill>
                <a:srgbClr val="000000"/>
              </a:solidFill>
              <a:latin typeface="Arial"/>
              <a:cs typeface="Arial"/>
            </a:rPr>
            <a:t>Can only be read, cannot be written to by the processor</a:t>
          </a:r>
          <a:endParaRPr lang="en-MY" sz="1600" kern="1200" dirty="0">
            <a:solidFill>
              <a:srgbClr val="000000"/>
            </a:solidFill>
            <a:latin typeface="Arial"/>
            <a:cs typeface="Arial"/>
          </a:endParaRPr>
        </a:p>
      </dsp:txBody>
      <dsp:txXfrm rot="-5400000">
        <a:off x="2024693" y="1771597"/>
        <a:ext cx="5670510" cy="1075545"/>
      </dsp:txXfrm>
    </dsp:sp>
    <dsp:sp modelId="{D9249981-FBA9-4B05-9B78-3A15DF67DFBF}">
      <dsp:nvSpPr>
        <dsp:cNvPr id="0" name=""/>
        <dsp:cNvSpPr/>
      </dsp:nvSpPr>
      <dsp:spPr>
        <a:xfrm>
          <a:off x="19012" y="1564423"/>
          <a:ext cx="2005680" cy="148989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bg1"/>
              </a:solidFill>
              <a:latin typeface="Arial"/>
              <a:cs typeface="Arial"/>
            </a:rPr>
            <a:t>ROM</a:t>
          </a:r>
          <a:endParaRPr lang="en-MY" sz="3600" kern="1200" dirty="0">
            <a:solidFill>
              <a:schemeClr val="bg1"/>
            </a:solidFill>
            <a:latin typeface="Arial"/>
            <a:cs typeface="Arial"/>
          </a:endParaRPr>
        </a:p>
      </dsp:txBody>
      <dsp:txXfrm>
        <a:off x="91742" y="1637153"/>
        <a:ext cx="1860220" cy="134443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10:50.695"/>
    </inkml:context>
    <inkml:brush xml:id="br0">
      <inkml:brushProperty name="width" value="0.05292" units="cm"/>
      <inkml:brushProperty name="height" value="0.05292" units="cm"/>
      <inkml:brushProperty name="fitToCurve" value="1"/>
    </inkml:brush>
  </inkml:definitions>
  <inkml:trace contextRef="#ctx0" brushRef="#br0">25 148,'0'0,"0"-23,0 23,-25 23,25-23,0 0,0 0,0 0,25-23,-1 23,26-24,24 0,-24 1,-1-1,1 24,-1-24,-49 24,25 0,-25 0,0 0,-25 0,25 0,0 0,0 0,0 0,0 0,25 0</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42:42.161"/>
    </inkml:context>
    <inkml:brush xml:id="br0">
      <inkml:brushProperty name="width" value="0.05292" units="cm"/>
      <inkml:brushProperty name="height" value="0.05292" units="cm"/>
      <inkml:brushProperty name="fitToCurve" value="1"/>
    </inkml:brush>
  </inkml:definitions>
  <inkml:trace contextRef="#ctx0" brushRef="#br0">149 2826,'0'25,"-25"-25,0 25,25-25,-24 0,-1 25,0-25,25 0,-25 0,25 0,0-25,25 0,0-24,49-26,1-49,-1 0,50-49,25-1,0 1,0-1,24-24,1 0,24 24,-24-24,0 49,-1 0,-24 25,0 25,-50 0,0 49,1-24,-51 49,1-24,-1 24,-24 0,0 0,0 25,-25 0,0 0,0 0,25 0,-25 0,0-24,0 24,0 0,0 0,0 0,0 24,-25-24,25 0,0 0,0 0,0 0,0 0,0 0,0 0,0 0,0 0,0 0,0 0,0 0,0 0,0 0,0 0,0 0,0 0,0 0,0 0,0 0,0 0,0 0,0 0,0 0,0 0,0 0,0 0,0 0,0 0,0 0,0 0,0 0,0 25,0-25,0 0,0 0,0 0,0 0,0 0,0 0,0 0,0 0,0 0,0 0,0 0,0 0,0 0,0-25,0 25,0 0,0 0,0 0,0-24,0 48,0-24,0 0,0 0,0 0,25 0,-25 0,0 25,0-25,0 0,0 0,0 0,0 25,0-25,0 0,0 0,-25 0,25 0,0 0,0 0,0-25,25 25,-25 0,0 0,0 0,0-25,0 25,0 0,0 0,0-24,0 24,0 0,0 0,0 0,0 0,0 0,0 0,0 0,0 0,0 0,-25 0,25 24,0-48,0 24,0 0,0 0,0-25,25 25,-25 0,0-25,0 0,-25 25,25-25</inkml:trace>
  <inkml:trace contextRef="#ctx0" brushRef="#br0" timeOffset="5269">2307 372,'0'25,"-25"-25,0-25,25 25,25 0,0-25,25 1,-1-26,26 25,-1-24,25 24,-24-25,-1 26,-24 24,-1-25,1 0,-25 25,-25 25,25-25,-25-25,0 25,0 0,0-25,0 25,0 0,0 0,0 0,0 0,24 25,-24 25,25-1,-25 26,0-1,-25 25,1-25,24 1,-25-1,0 1,0-26,25-24,0 24,-49-24,24-25</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42:53.623"/>
    </inkml:context>
    <inkml:brush xml:id="br0">
      <inkml:brushProperty name="width" value="0.05292" units="cm"/>
      <inkml:brushProperty name="height" value="0.05292" units="cm"/>
      <inkml:brushProperty name="fitToCurve" value="1"/>
    </inkml:brush>
  </inkml:definitions>
  <inkml:trace contextRef="#ctx0" brushRef="#br0">487 0,'0'0,"0"0,0 25,0-25,0-25,-25 25,25 25,0-25,-26 25,26 25,-26 25,26 49,0 25,0 50,26 25,-26 0,26-1,-1 1,1 25,-1-50,-25 25,26 0,0-26,25 1,-25-24,25-26,0-25,-25-24,-1-26,1-74,-26 25,-26-25,26-25,-25 0,-1-24,0-1,1 0</inkml:trace>
  <inkml:trace contextRef="#ctx0" brushRef="#br0" timeOffset="779">0 2761,'-25'0,"25"0,25 50,27 24,-1 26,51-1,-25 1,0-1,0 1,-26-26,26 1,-26-26,-25 1,25-25,0 0,-25-50,0 25,-1-25,1 0,0-49,-1 24,26-74,1 49,-1-49,26-50,-26 0,0-25,0 25,1 24,-1 1,0 25,-25 24,-1 51,1-1,-26 25,26 25,-1-25,-50 0,25 25</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43:02.480"/>
    </inkml:context>
    <inkml:brush xml:id="br0">
      <inkml:brushProperty name="width" value="0.05292" units="cm"/>
      <inkml:brushProperty name="height" value="0.05292" units="cm"/>
      <inkml:brushProperty name="fitToCurve" value="1"/>
    </inkml:brush>
  </inkml:definitions>
  <inkml:trace contextRef="#ctx0" brushRef="#br0">497 12,'-25'0,"25"-24,25 24,-25 0,25 24,-25-24,25 25,-25 0,24 0,-24 50,0-1,0 26,0-1,25 26,-25 24,0 25,0 0,0 0,0-25,0 25,0-24,0-1,25 0,-25-25,25 26,-25-26,0 0,0-24,0-26,0 1,-25 0,25-75,0 25,0-25,0 0,0 0,0-25,0 0,0 0,0 25,0-25,0 50,0 0,-25-25,25-25,0 0,0 0,0 25,0-25,0 25,0 0,0-25,0 50,0-25,25 25,-25-25,0 25,0-25,0-25,0 25,0-25,0 25,0 0,0 0,0 0,0 0,0-25,-25 1,25-1,0 50,0-25,0 24,0-24,0 0,0 0,0-24,-25 24,25 0,0-25,0 0,0 0,25-25,0 0</inkml:trace>
  <inkml:trace contextRef="#ctx0" brushRef="#br0" timeOffset="4639">25 1977,'-25'0,"25"-25,0 50,25-25,0 0,0-25,-1 25,26 25,25 0,-26 50,26 24,-26 26,26 24,0-25,-1 0,1-24,-26-25,1-1,0 1,-26-25,1-26,0 1,25-25,-1-25,1-49,49-1,1-49,24-25,0-50,0 298</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43:05.148"/>
    </inkml:context>
    <inkml:brush xml:id="br0">
      <inkml:brushProperty name="width" value="0.05292" units="cm"/>
      <inkml:brushProperty name="height" value="0.05292" units="cm"/>
      <inkml:brushProperty name="fitToCurve" value="1"/>
    </inkml:brush>
  </inkml:definitions>
  <inkml:trace contextRef="#ctx0" brushRef="#br0">0 3249,'0'25,"-25"-25,25 0,0 0,25 0,0-50,0 0,50-25,0-50,50-25,24-26,1-24,-1 0,26-26,24 1,-24 25,24-26,-24 26,-1 0,-24-1,24 26,-49 25,0 25,-26 25,1 24,-50 26,0 0,-25 50,-25-25,25 25,-25 0,0 25,-25-25</inkml:trace>
  <inkml:trace contextRef="#ctx0" brushRef="#br0" timeOffset="666">2070 44,'-25'0,"0"0,25 0,25 0,25 25,49-25,1 0,25 0,-1-25,1 25,-25-25,0 25,-26-25,1 25,-25 25,0 0,-25 0,0 25,-25 26,0-1,-25 25,0 25,-25 0,0-25,0 1,25-26,-25 0,50-25,-24-25,48 0,1-50,0 0</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43:40.019"/>
    </inkml:context>
    <inkml:brush xml:id="br0">
      <inkml:brushProperty name="width" value="0.05292" units="cm"/>
      <inkml:brushProperty name="height" value="0.05292" units="cm"/>
      <inkml:brushProperty name="fitToCurve" value="1"/>
    </inkml:brush>
  </inkml:definitions>
  <inkml:trace contextRef="#ctx0" brushRef="#br0">495 4135,'0'-24,"25"24,0 0,25 24,-1-24,1 0,24 0,-24 25,24-25,1 0,24 25,0-25,0 0,0 0,25 0,0-25,-25 25,25 0,25 0,-25 25,0-50,25 25,-25 0,25 0,-25 0,24 0,-24-25,25 1,-25 24,25 0,-25-25,0 0,25 0,-25 25,0-24,-25 24,25 0,-25 24,0-24,25 0,-25 0,0 0,25-24,-24 24,-1-25,25 0,0 25,-25-24,25 24,-25 0,25 24,-25-24,25 0,0 0,-25 0,1-24,-1 24,0-25,0 50,0-50,-24 50,24-25,-25 24,25-24,-24 0,24 0,-25-24,26-1,-26 25,25-25,-24 0,-1 1,0-1,25 25,-24 0,-1-25,1 25,24-25,-25 25,1-24,-1-1,0 25,1-25,-1 0,1 1,-1 24,0 24,1-24,-1 0,0 0,-24 0,24 0,1 0,-1 0,1 0,-1 0,0 0,1-24,-1 24,1-25,-1 0,-25 25,26-24,-1-1,-24 0,24 0,1 1,-1-1,-24 25,24-25,0 25,-24 0,24 0,1 0,-1 0,1 0,-26-25,25 1,-24-1,0 0,24-24,-24-1,-1 1,1-25,-1 24,1 1,0-1,-1-24,1 49,-1-49,1 25,0-1,-1 1,-24-1,0 1,0-1,-1-24,1 0,0-25,-25 25,25 24,-25-24,0 0,25 0,-25 24,0-24,0 0,0 0,0 0,-25 24,25-24,-25 0,25 24,-25-24,0 25,1-26,-26 1,25-25,-24 25,24 25,-25-25,1-1,-1 1,0 25,1-26,-1 26,-24 0,24-1,1 1,-26-1,26 25,-26 1,26-1,-26 0,1 25,0-24,-1-1,-24 0,25 25,-26 0,1 0,0-25,0 25,0 0,-25 0,0 0,25 0,-25 0,0 0,0 0,0 0,-25 0,25 0,0 25,0-25,-25 0,0 0,25 0,-24 0,-1 0,0 0,0 0,1 25,-1-25,25 0,-25 25,0-25,25 24,-25-24,1 25,24-25,-25 0,25 0,0 25,-25-25,25 0,0 24,0 1,0-25,0 25,25-25,-25 0,0 0,25 0,-25 0,0 0,0 0,25 0,-25 0,25 25,-25-25,0-25,25 25,-25 0,24 0,-24 0,25 0,-25 0,0 0,25 0,-25 0,25 0,-25 0,25 0,0 0,-25 0,24 0,-23 0,23-25,1 25,-25 0,25 0,-25-25,25 25,0 0,-1-24,-24 24,25 0,0 0,-25 0,-25 24,-74 51,-74 24,74-1</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44:24.053"/>
    </inkml:context>
    <inkml:brush xml:id="br0">
      <inkml:brushProperty name="width" value="0.05292" units="cm"/>
      <inkml:brushProperty name="height" value="0.05292" units="cm"/>
      <inkml:brushProperty name="fitToCurve" value="1"/>
    </inkml:brush>
  </inkml:definitions>
  <inkml:trace contextRef="#ctx0" brushRef="#br0">329 447,'-25'0,"25"25,-25-1,25 1,-25 0,0 25,0-26,25 26,-25-25,0 0,25 24,-25 1,0-1,25 26,-25-1,25-24,-25 24,0 1,25-1,-25-24,25 24,0 25,0-24,0-1,25 0,-25 1,25-1,0 25,0-24,25-1,-25 1,25-1,-25 0,25-24,25 24,-25 1,-1-26,26 26,0-1,0-24,0 24,0 1,-1-26,1 26,0-26,0-24,0 25,0-26,24 1,-24 25,25-50,0 25,-1-25,1 0,0 24,0-24,0 0,-1-24,1 24,0-25,0 0,-25 0,24-24,1-1,0 0,0 1,-1-26,-24 1,25 0,0-1,-25-24,-26 25,26-1,-25-24,-25 25,25-26,-25 1,-25 0,25 0,-25-25,25 25,-50-1,25-24,-25 25,0 0,0 0,-25 0,25-1,-25 26,0 0,1-1,-1 1,-25 24,25-24,0 24,-25 1,25-1,-24 0,-1 1,0-1,0 1,25-1,-25 25,-24 0,24-24,0 24,-25 0,25 0,-24 25,-26 0,25 0,-25 0,1 25,-1 0,0 0,0 0,1 24,24-24,-25 25,1-1,-1 1,25 24,0 1,0 73,1 1,-1 0</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44:28.479"/>
    </inkml:context>
    <inkml:brush xml:id="br0">
      <inkml:brushProperty name="width" value="0.05292" units="cm"/>
      <inkml:brushProperty name="height" value="0.05292" units="cm"/>
      <inkml:brushProperty name="fitToCurve" value="1"/>
    </inkml:brush>
  </inkml:definitions>
  <inkml:trace contextRef="#ctx0" brushRef="#br0">0 1609,'0'0,"0"0,0 24,0-24,0 0,25 25,-25-25,25 0,-25 0,25 25,0-25,-1 0,1 0,0 0,0 25,24-25,-24 0,0 0,0 0,25 0,-26 0,26 0,-25 0,24 0,-24 0,25-25,-1 25,-24 0,25 0,-25 0,24 0,1 0,-1 0,-24-25,25 25,-1 0,26 0,-26-25,1 25,0 0,-1-24,26 24,-26-25,26 25,-1 0,-24 0,24-25,1 25,-1 0,0 0,26-25,-26 25,1 0,-1-24,0 24,26 0,-26 0,0-25,1 25,-1 0,1 0,-1-25,1 50,-1-50,0 25,1 0,24 0,-25 0,1 0,-1 0,25 0,-24-25,-1 25,1 0,24 0,-25 0,1 0,-1 0,1 0,24 25,-25-25,25 0,-24 25,24-25,-24 0,-1 25,0-25,1 0,-1 0,1 24,-1-24,-24 0,24 25,0 0,-24-25,24 25,1-25,-1 0,1 0,-1 0,1 0,-1 0,0 0,1 0,24 24,-25-24,26 25,-1-50,0 25,0 0,1 0,-1 0,0-24,0 24,0-25,1 0,-1 25,0-25,0 1,1 24,-1-25,0 50,0-25,-24 24,-1-24,1 25,-1-25,0 0,-24 0,24-25,-24 25,0 0,-1 0,1 0,-1 0,1 0,0 25,-1-25,26 0,-26 25,1-25,-25 0,24 0,1 0,-25 0,24 0,1-25,-25 25,24-25,1 1,0 24,-26-25,26 0,-25 0,0 25,24 0,-24 0,0 0,0-24,-1 24,1 0,0 0,0 0,0-25,-1 0,1 25,25-25,-25 50,24-25,-24 0,0 0,25 0,-26-25,1 1,25-1,-25 0,24 0,-24-24,25 24,-26 0,26-24,0 24,-1 0,26 1,-26-1,1-25,24 26,-24-1,24 0,1 0,-1 1,1-1,-1 0,0 0,1 1,-1-1,1 0,-1-24,1 24,-1 0,-24 0,24 25,-24-49,24 24,-24 25,-1-25,1 1,-1-1,1 0,0 0,-1 1,-24 24,25-25,-1 25,1-25,0 25,-1 0,-24-25,25 1,-26-1,1-25,25 1,-25 24,-1 0,1 1,0 24,0 0,-25 0,0 0,25-25,-50 50,25-25</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45:02.278"/>
    </inkml:context>
    <inkml:brush xml:id="br0">
      <inkml:brushProperty name="width" value="0.05292" units="cm"/>
      <inkml:brushProperty name="height" value="0.05292" units="cm"/>
      <inkml:brushProperty name="fitToCurve" value="1"/>
    </inkml:brush>
  </inkml:definitions>
  <inkml:trace contextRef="#ctx0" brushRef="#br0">2455 25,'0'24,"0"1,-25 0,25 0,0-25,0 0,0 0,0 0,-25-25,25 0,0 0,-24 25,24-24,0-1,-25 50,25-25,0 24,-25-24,25 50,-25-50,25 25,0-25,0 24,0-24,-25-24,25 24,0-25,0 25,0 0,0 0,0 0,0 0,0 0,0-25,0 0,0 50,0-25,0 25,0-25,0 0,0 0,0-25,0 25,0 0,0 0,0 0,0 0,0 0,0 25,0 0,0-25,0 0,0-25,0 50,0-25,0 0,0 0,-24 0,24 0,-25 0,25 0,-25-25,0 0,0 0,25 1,-24 24,24 24,0 26,0-50,0 25,0-25,0 24,0 1,-25 0,25 0,0-25,0-25,-25 25,25 0,0-25,0 50,0-25,0 25,-25-1,25 1,0 0,0-25,0 24,0-24,0 0,0 0,0 0,0 0,0 0,0 25,0-25,0 0,0 0,0-25,0 25,0-24,0-1,-25 25,25-25,0 1,0-1,0 0,0 25,-24 0,24-25,0 50,0 0,0-25,0 25,0-25,0 0,0 0,0-25,0 25,0 0,0 25,0-25,0 0,0-25,0 50,0-25,0 0,-25 0,0-25,0 50,-24-1,-1 26,-24-1,-26 25,1 1,0 23,-25-23,0 24,0-1,-25-23,50-1,-25 0,25 0,0-24,0-1,49-24,-24 0,49-1,0-24,25 0,0 0,0-24,25-1,-25 0</inkml:trace>
  <inkml:trace contextRef="#ctx0" brushRef="#br0" timeOffset="2448">347 841,'0'0,"0"24,0 1,-24 0,-1 0,-25 24,1 1,-26 24,26 0,-1 25,25-25,25-25,25 1,25-1,-1-49,50 0,-24-24,24 24,-25-25,1 0,-26 25,1 0,-1 0</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45:18.630"/>
    </inkml:context>
    <inkml:brush xml:id="br0">
      <inkml:brushProperty name="width" value="0.05292" units="cm"/>
      <inkml:brushProperty name="height" value="0.05292" units="cm"/>
      <inkml:brushProperty name="fitToCurve" value="1"/>
    </inkml:brush>
  </inkml:definitions>
  <inkml:trace contextRef="#ctx0" brushRef="#br0">0 1191,'0'0,"0"-24,0 48,25-24,-25 0,25 25,0-50,0 25,0 0,25 0,0-24,0-1,-25 0,25 25,0-50,0 1,-25 24,25 0,-25 0,26 0,-26-24,25 24,-25 0,0 25,0-25,0 0,0 1,-25-1,25 0,-25 0,0 0,25 0,-25 25,0-24,0-1,25 25,-25-25,25 25,-25-25,25 0,0-24,0 24,0 25,0 0,-25-25,25 25,0 0,-25 0,25 0,-25-25,0 25,0 0,0 25,0-25,-25 25,0-25</inkml:trace>
  <inkml:trace contextRef="#ctx0" brushRef="#br0" timeOffset="914">651 496,'-25'25,"-25"-25,50 0,-26 25,26-25,0 0,26 0,-1 0,0-25,25 0,0 0,25 1,-25-26,25-25,0 26,0-1,0 1,0 24,-24 0,-1 0,-25 0,25 0,-25 1,0-1,0 25,0 0,-25 25,0-25,0 0,25 24,-25 1,-25 25,25 0,-25 49,25-25,-50 26,25-26,0 25,0-24,0 24,-25-49,25 0,-1-26,26 1,0-25,0 0,26-49,-26-1</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45:54.407"/>
    </inkml:context>
    <inkml:brush xml:id="br0">
      <inkml:brushProperty name="width" value="0.05292" units="cm"/>
      <inkml:brushProperty name="height" value="0.05292" units="cm"/>
      <inkml:brushProperty name="fitToCurve" value="1"/>
    </inkml:brush>
  </inkml:definitions>
  <inkml:trace contextRef="#ctx0" brushRef="#br0">19296 4852,'0'49,"-25"-24,0 25,1 0,-1 0,0-1,-25 1,1 0,-26 0,1-1,-25 1,0 0,-1 0,-24-1,0 1,0 0,0-50,-25 0,1 0,-1 0,-25-25,25 0,-24-25,-26-24,1 24,0-25,-1 1,-24-1,25 0,-26 1,1-26,0 1,-25-1,25-24,-25 24,-25-24,0 0,0 24,-24 1,-1-1,-24 1,-1-1,1 25,-26 26,1-26,-25 25,25-24,0 24,-25 0,24 0,-24 1,25 24,-25-25,0 25,0 0,25 0,0 25,-1-25,26 25,0 0,24 25,25-25,0 0,50 25,25-25,24 0,50 0,50 0,24-25,25 0,0 1,50-1,0-25,25 0,-1 25,-24 0,0 1,25-1,-50 0,0 25,0 0,-50 0,0 50,-49-26,0 26,-25 25,-25-1,25-24,25 25,0-1,24-24,50 0,25 0,25 0,0-1,74 26,0 24,50-49,0 25,49-25,26-1,-1-24,-74-25</inkml:trace>
  <inkml:trace contextRef="#ctx0" brushRef="#br0" timeOffset="2448">0 1195,'0'0,"0"49,50 26,24 25,25 49,25 50,0 0,-24 0,-26 25,-24-50,-26 0,1-50,-25-49,25-25,0-50,24-50,1-25,49-24,-24-25,-1 24,0 25,-24 26,-50-1,-25 0,-24 25</inkml:trace>
  <inkml:trace contextRef="#ctx0" brushRef="#br0" timeOffset="2928">99 1841,'-24'-74,"24"-1,24-49,51-25,-26 24</inkml:trace>
  <inkml:trace contextRef="#ctx0" brushRef="#br0" timeOffset="3143">1091 0,'25'-24,"0"24,25 49,24 76,50 49,0 75,0 24,25 26,-25 24,0-24,0-1,-25-24,0-25,-24-50,24-25,-25-50,1-49,-1-25</inkml:trace>
  <inkml:trace contextRef="#ctx0" brushRef="#br0" timeOffset="3643">2282 523,'-25'25,"0"49,50 51,25 49,49 0,25 0,25-49,0-51,-1-24,1-75,-25-49,-25-51,-24-49,-50-25,-50-50,-74 0,-1 50,-48 75,-1 74,0 50,0 75,0 74,1 75,24-149</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10:52.556"/>
    </inkml:context>
    <inkml:brush xml:id="br0">
      <inkml:brushProperty name="width" value="0.05292" units="cm"/>
      <inkml:brushProperty name="height" value="0.05292" units="cm"/>
      <inkml:brushProperty name="fitToCurve" value="1"/>
    </inkml:brush>
  </inkml:definitions>
  <inkml:trace contextRef="#ctx0" brushRef="#br0">0 497,'25'-25,"25"0,24-24,0-26,26 25,-1-24,-25-1,1 26,-26 24,1 0,-25 0,0 25,-1 0,-24 0</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45:54.346"/>
    </inkml:context>
    <inkml:brush xml:id="br0">
      <inkml:brushProperty name="width" value="0.05292" units="cm"/>
      <inkml:brushProperty name="height" value="0.05292" units="cm"/>
      <inkml:brushProperty name="fitToCurv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45:44.417"/>
    </inkml:context>
    <inkml:brush xml:id="br0">
      <inkml:brushProperty name="width" value="0.05292" units="cm"/>
      <inkml:brushProperty name="height" value="0.05292" units="cm"/>
      <inkml:brushProperty name="fitToCurve" value="1"/>
    </inkml:brush>
  </inkml:definitions>
  <inkml:trace contextRef="#ctx0" brushRef="#br0">1342 0,'0'50,"0"-26,0 1,0 0,0 0,0-25,0 24,-25 1,25-25,0 0,0 0,-25 0,1 25,24-25,-25-25,0 25,0-25,1 1,-1 24,0 0,0 0,1 0,-1 0,0 24,0 1,-24 0,24 0,0 0,1-1,-1-24,0 25,0 0,1-25,-1 25,25 0,-25-1,0-24,0 25,25-25,-24 0,24 0,-25-25,25 25,-25 0,25 0,-25 25,25-25,-24 50,24-26,0 1,-25-25,0 25,0 0,1 0,-1 24,0-24,0 0,1-25,-1 0,-25 25,26-25,-1 0,25-25,-25 25,0 25,1-25,-1 0,0 0,0 24,0 26,25-50,-24 25,24-1,-25-24,25 25,0-25,0 25,0-25,0 25,25 0,-25-25,24-25,-24 50,25-1,0 1,0-25,0 25,-1-25,1 0,0 25,0-50,-1 25,1 0,0 25,0-50,-1 25,26 25,-25-25,-1 25,26-25,-25 24,24-24,-24 0,24 25,-24 0,25 0,-1-1,-24 1,25 0,-1 0,1 0,24-1,-25 1,1 0,24 0,-24-25,-1 0,26 25,-26-1,1-24,-1 25,1 25,24-1,-25-49,1 25,-1 25,1-26,-1 1,-24 0,25 24,-1 1,1 24,-25 1,24-26,-24 26,0-26,24 1,-24 24,0 1,-1-1,1-49,0 24,24 1,-24-25,0 24,-25 1,25-25,-25-1,0 26,0-1,0 26,0-50,0-1,-25 1,25 0,0 0,0 0,0-25,-25 0,25 0,0 0,0 0,0-25,0 25,0 0,-25 25,1-1</inkml:trace>
  <inkml:trace contextRef="#ctx0" brushRef="#br0" timeOffset="7551">2357 2702,'0'-25,"-25"25,25 0,0 25,-24-25,24 0,0 24,0 26,0-25,0 24,0 1,0 24,0 1,0-1,0-25,0 1,24 0,-24-1,25-24,0-25,0 0,24-50,1 26,-1-51,26 1,24 0,0-1,0-24,24 0,-24 25,1-1</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47:47.446"/>
    </inkml:context>
    <inkml:brush xml:id="br0">
      <inkml:brushProperty name="width" value="0.05292" units="cm"/>
      <inkml:brushProperty name="height" value="0.05292" units="cm"/>
      <inkml:brushProperty name="fitToCurve" value="1"/>
    </inkml:brush>
  </inkml:definitions>
  <inkml:trace contextRef="#ctx0" brushRef="#br0">179 26,'0'0,"0"-26,0 26,26 0,-26 0,26 26,-26-26,-26 0,26 26,0-26,-26 0,1-26,25 26,-26-26,1 26,-1 26,-25-26,25 0</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47:49.049"/>
    </inkml:context>
    <inkml:brush xml:id="br0">
      <inkml:brushProperty name="width" value="0.05292" units="cm"/>
      <inkml:brushProperty name="height" value="0.05292" units="cm"/>
      <inkml:brushProperty name="fitToCurve" value="1"/>
    </inkml:brush>
  </inkml:definitions>
  <inkml:trace contextRef="#ctx0" brushRef="#br0">25 135,'0'0,"0"0,0-27,0 27,0-53,-25 26,25 0,25 27,0 0,0 0,-1 0,26 54,-25-1,24 0,-49 0,25 1,-50-54,1 26,-1-52,0-1,0 0,50-26,-25 0,50 0,24 26,0 0,26 27,-51 27,1 0</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47:50.627"/>
    </inkml:context>
    <inkml:brush xml:id="br0">
      <inkml:brushProperty name="width" value="0.05292" units="cm"/>
      <inkml:brushProperty name="height" value="0.05292" units="cm"/>
      <inkml:brushProperty name="fitToCurve" value="1"/>
    </inkml:brush>
  </inkml:definitions>
  <inkml:trace contextRef="#ctx0" brushRef="#br0">2605 5376,'-24'0,"-1"-25,0 25,-25-25,26 50,-51 0,1 49,-1 50,26 0,-25 0,49 0,25-24,25-1,24-25,1-24,24-25,25-25,-24 0,24-50,0-24,-49-26,-1-24,-24 25,-50 25,0 24,-49 1,-25-1,0 50,-50 25,-49 49,123-173</inkml:trace>
  <inkml:trace contextRef="#ctx0" brushRef="#br0" timeOffset="77132">4341 637,'0'0,"0"0,0-25,0 25,0 0,25-25,-25 25,24-25,-24 25,0 0,25-24,-25 24,0-25,0 25,0-25,0 25,0 0,0 0,0 0,0 25,0-25,0 25,0-1,0 1,0 0,0-25,0 0,0 0,0 0,0 0,0 0,-25 0,25 0,0 0,0 0,0 0,0-25,0 25,0 0,0 0,0 0,0 0,0-25,0 25,0-24,-24 48,24-24,0 0,0 25,0-25,-25 0,25 0,0 0,0-25,0 25,-25 0,25 0,-25 0,0 0,25 0,-24 25,-26-25,25 50,0-25,1 24,24 1,24 24,1 1,25-26,24 1,1-25,-1-25,0-50,-24 1,24-51,-49 1,-25-25,0 0,-49 0,-1 0,-24 25,-1 24,-24 26,0 24,0 50,-1 24,26 26,0-1,49 25,25-24,0-26</inkml:trace>
  <inkml:trace contextRef="#ctx0" brushRef="#br0" timeOffset="79517">4564 2522,'-25'-24,"-24"-1,-26 0,26 0,-51-24,26-1,-50 0,0 1,-25-1,-24 0,-26 1,-24 24,0 0,0 25,-25-25,25 50,-25 0,0 0,-24 49,24 1,-25 49,50 0,0 25,49 24,25 1,50 25,25-1,24 25,50 25,50-24,49-26,50 1,24-50,50-1,25 1,25-25,25-24,49-1,0-49,25-26,24-24,-24-24,25-51,-25-24,0-50,-75 0,-49-49,-50-1,-74-49,-74 0,-50-25,-99-25,-50 1,-74-1,-50 99,-74 50,-50 125,25 421</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48:00.830"/>
    </inkml:context>
    <inkml:brush xml:id="br0">
      <inkml:brushProperty name="width" value="0.05292" units="cm"/>
      <inkml:brushProperty name="height" value="0.05292" units="cm"/>
      <inkml:brushProperty name="fitToCurve" value="1"/>
    </inkml:brush>
  </inkml:definitions>
  <inkml:trace contextRef="#ctx0" brushRef="#br0">78 521,'0'25,"0"25,0-1,0 26,0-26,0 1,0-50,0 25,0-1,0 1,24 0,-24 0,0-50,0 25,0 25,25-50,-25 0,0 0,-25 1,25-26,0 25,0-24,0-1,0 0,0 1,25 24,-25-25,0 26,24-26,-24 25,0 0,0 1,0-1,-24 0,24 25,0-25,0 25,-25-25,25 25,0-25,-24 25,24-24,0-1,-25 25,25-25,0 0,0 25,-24-25,24 1,0-1,0 0,0 25,0 0,0-25,0 25,0 0,0 0,0 0,-24 25,24-25,0 25,0-25,0 0,24 25,-24-25,0 0,0 0,0 0,0 24,0-24,-24-24,24 48,0-24,0 0,0 0,0 0,0 0,0 0,0 25,0 0,0 0,0-25,0 25,0-50,0 25,24 0,-24 0,0 0,0 25,0-1,0 1,0 0,0 0,24-25,-24 25,0 0,0-25,0 24,0 1,0-25,0 0,0 0,0 25,0 0,25 0,-25-1,0 1,0 0,0 0,0 0,0-25,0 24,0-24,0 50,0-25,0 0,24-1,-24 1,0 25,0-25,25-1,-25 1,0-25,0-25,0 25,0 0,0 25,0-25,24 0,0 0</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49:50.530"/>
    </inkml:context>
    <inkml:brush xml:id="br0">
      <inkml:brushProperty name="width" value="0.05292" units="cm"/>
      <inkml:brushProperty name="height" value="0.05292" units="cm"/>
      <inkml:brushProperty name="fitToCurve" value="1"/>
    </inkml:brush>
  </inkml:definitions>
  <inkml:trace contextRef="#ctx0" brushRef="#br0">430 1416,'-25'24,"-49"1,0 25,-1 25,1 49,0 51,49 24,25 0,50-25,24-49,25-50,0-51,25 1,-25-50,0 1,-25-26,-24 0,-1 25,-24-25,-25 0,25 26</inkml:trace>
  <inkml:trace contextRef="#ctx0" brushRef="#br0" timeOffset="469">1074 1416,'24'24,"1"1,0 75,25-25,-1 24,25 1,1-1,-1 1,-25-25,1-25,-25-50,-1 24,-48-73,-26-26,-24-50,-25-24,0 0,25-1,-1 26,26-26,24 51,25-1,25 25,-1 1,26 49,0 0,24 50,-25 25,1 24,-25 26,-25 24,0 1,0-25,0-1,24-24,1-50,25 25</inkml:trace>
  <inkml:trace contextRef="#ctx0" brushRef="#br0" timeOffset="1241">1916 793,'24'25,"1"50,0-26,24 26,1 0,24 24,0-49,25 0,-24-25,24-25,-25-50,-24 0,-1-49,-24-26,-25 1,-50-51,1 1,-1 50,-24 24,25 0,-1 51,25-1,-24 0,24 25,25 0,-25 25,25 0,0 0,0 0,0 25,25-25</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49:55.170"/>
    </inkml:context>
    <inkml:brush xml:id="br0">
      <inkml:brushProperty name="width" value="0.05292" units="cm"/>
      <inkml:brushProperty name="height" value="0.05292" units="cm"/>
      <inkml:brushProperty name="fitToCurve" value="1"/>
    </inkml:brush>
  </inkml:definitions>
  <inkml:trace contextRef="#ctx0" brushRef="#br0">11809 2976,'0'-25,"0"25,0 25,-25 0,25 24,0 1,0-1,25-24,0 0,-1-25,51-50,24-49,0-25,25 1,0-26,-25 25,1 1,-1 48,-50 1,26 49,-25 0,-1 1,1 48,-1-24</inkml:trace>
  <inkml:trace contextRef="#ctx0" brushRef="#br0" timeOffset="67128">27 203,'0'0,"0"0,0 25,0-25,0 0,0 0,25 0,-25 0,0-25,0 25,0 0,0 0,-25 0,25-24,0-1,-25 0,25 0,0 25,0 0,25 0,0 25,-25-25,25 0,-25 0,24-25,1 25,-25-24,50 48,-25-24,24 0,-24 25,25-25,-1 0,1 25,-1-25,1 25,24-25,-24 0,0 0,-1 24,26-24,-26 25,1-25,24 25,-24 0,24-25,-24 0,24 0,-24 0,24 0,26 0,-26 0,0 0,26 0,-1 0,-25 24,25-24,-24 0,24 0,0 0,1 0,-1 0,0-24,0 24,25-25,-25 25,25 0,-24 0,-1 0,25 0,-25-25,0 25,0 0,1 25,24-50,-25 25,0 0,0 0,1 0,-26 0,25-25,0 25,1 0,-26-24,25-1,-24 25,-1-25,1 0,-1 1,0-1,26 25,-26-25,0 0,26 25,-26 0,25 0,0 25,-24-25,24 25,-25-50,1 25,24 25,-49-25,24 0,-24 25,-1-25,1 24,0-24,-26 25,26-25,-25 25,0-25,-1 0,1 0,25 0,-25 0,24 0,-24 0,25 0,-26 0,26 0,-25 0,24-25,-24 0,0 1,0 24,24-25,-24 50,0-25,-25 0,25 24,-25 1,25 25,-25-50,0 24,0-24,0-24,0 24,0-25,0 25,24 0,-24 25,0-25</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52:27.635"/>
    </inkml:context>
    <inkml:brush xml:id="br0">
      <inkml:brushProperty name="width" value="0.05292" units="cm"/>
      <inkml:brushProperty name="height" value="0.05292" units="cm"/>
      <inkml:brushProperty name="fitToCurve" value="1"/>
    </inkml:brush>
  </inkml:definitions>
  <inkml:trace contextRef="#ctx0" brushRef="#br0">620 274,'0'0,"0"-25,0 25,0 0,0 0,24 0,1 0,0 0,0 0,0 0,24-25,26 25,-1-25,0 25,26 0,24-25,0 25,0 0,0 0,25 0,-1 0,26 0,0 25,-1-25,1 0,24 0,1 0,-1 0,25 0,1 0,-1 0,25 0,-25 0,25-25,0 1,-25 24,25-25,0 25,0 0,0 0,-24 0,24 0,-25 0,0 25,-24-50,-1 25,-24-25,-26 25,-24 0,0 0,-24-25,-26 25,0-25,-24 0,-25 0,0 25,0 25,-25 0,24 0</inkml:trace>
  <inkml:trace contextRef="#ctx0" brushRef="#br0" timeOffset="3403">0 398,'24'0,"-24"0,50 0,-25 0,49-25,1 25,-1 0,0 0,1 0,-26 25,1 25,0-1,-26 26,1 24,-25 1,0 49,0-25,0 25,0 25,0 0,-25 25,25 24,0 1,-24-1,24 1,0 24,24 1,-24-1,0 1,-24 24,24 0,-25 1,0-1,0 0,25 0,-25-24,25-1,25 1,0-26,25-24,24-25,0 0,1 0,-1-25,25 0,1-25,-1 25,0-49,50 24,-25-25,50-24,-1-1,50-24,1-25,-1 0,50-25,0-25,24 25,1-25,24-25,1 1,24-1,0 0,0-24,-24 24,24 0,0-24,1-1,-26 1,0 24,-24 0,-50 1,25 24,-124 25</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51:27.395"/>
    </inkml:context>
    <inkml:brush xml:id="br0">
      <inkml:brushProperty name="width" value="0.05292" units="cm"/>
      <inkml:brushProperty name="height" value="0.05292" units="cm"/>
      <inkml:brushProperty name="fitToCurv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11:38.688"/>
    </inkml:context>
    <inkml:brush xml:id="br0">
      <inkml:brushProperty name="width" value="0.05292" units="cm"/>
      <inkml:brushProperty name="height" value="0.05292" units="cm"/>
      <inkml:brushProperty name="fitToCurve" value="1"/>
    </inkml:brush>
  </inkml:definitions>
  <inkml:trace contextRef="#ctx0" brushRef="#br0">0 470,'0'0,"0"0,0 0,0 0,0 0,0 0,0 25,0-50,25 25,-25 0,0 25,25-25,-25 25,24-25,-24 25,0-25,25 49,-25-24,-25 0,25 24,0-24,0-25,25-25,-25 25,25-25,25-24,-1 24,25-24,1-1,-1 1,1-1,24 1,-25-1,0 1,-24-1,24 1,-24-1,-1 26,1-1,-25 0,0 25,-1 0,-24 0,25 0,0 0,-25 0,25-25,-25 25</inkml:trace>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03:05.712"/>
    </inkml:context>
    <inkml:brush xml:id="br0">
      <inkml:brushProperty name="width" value="0.05292" units="cm"/>
      <inkml:brushProperty name="height" value="0.05292" units="cm"/>
      <inkml:brushProperty name="fitToCurve" value="1"/>
    </inkml:brush>
  </inkml:definitions>
  <inkml:trace contextRef="#ctx0" brushRef="#br0">409 968,'0'0,"24"0,-24 0,0 0,0 0,0 0,0 0,0 0,0 0,0-25,0 25,25 25,-25-25,0 0,0 0,0 0,0 0,0 0,0-25,0 1,0 24,0 0,0-25,0 0,0 25,0 0,0 0,0 0,0 0,0 0,0 0,-25 0,25 0,0 25,0-25,0 0,0 25,0-25,0 0,0 24,0-24,0 0,0 0,0-24,0 24,-24-25,24 0,0 50,0-25,0 0,0 0,0-25,0 50,0-25,0 0,0 0,0 25,0-25,0 0,0 0,0 24,0-24,0-24,0 24,0 0,-25 0,25 0,0-25,0 25,0 0,0 0,-25-25,25 0,0 25,0-25,-24 0,24 1,0 24,-25 0,25-25,0 25,-25 0,25-25,0 25,0-25,-24 0,24-24,0 49,-25-25,25 25,0-25,-25 25,25-25,0 25,0 0,0 0,0 0,-24 0,24 25,0-25,0 0,0 25,0-25,0-25,0 25,0-25,0 25,0 0,0-25,0 0,0 25,-25-24,25-1,0 0,0 0,0 0,0-24,-25-1,25 25,0-24,0-1,0 25,0 0,0-24,0 24,0 25,0 0,0 0,-24 0,24 0,0 0,0 0,0 25,24-25,-24 24,0-24,0 25,0-25,0 25,0 0,0 25,-24-26,24 26,-25 0,25-1,-25 1,25 24,0-49,0 25,0-25,0 24,0-24,-24 0,24-25,0 25,0 0,0 0,0-25,0 0,0 24,0 1,0-25,0 0,0 0,24 25,-24-25,0 0,0 25,0-25,0 25,0-25,0 0,0 0,0 0,0 25,0-25,0 0,0 0,0 24,0-24,0 0,0 0,0 25,0-25,0 0,25 25,-25-25,0 0,0 0,25 25,-25-25,24 0,-24 0,25 0,0 0,-1 0,26 0,-26 0,1-25,24 0,-24 0,24 25,-24-24,24 24,-24 0,-25 24,25-24,-25 0,0 0,24 25,-24 0,0-25,0 0,0 0,0-25,0 25,-24-49,24 24,0 0,24-25,-24 1,0-1,0 0,0 1,-24 24,24-25,0 25,0 0,0 1,0-1,0 0,0 0,-25 0,25 25,0 0,0-24,0-1,0 25,0-25,0 25,-25-25,25 0,0 0,0 25,0-24,0 24,0-25,0 0,-24 0,24 0,0 25,0-25,0 50,0-25,0-25,0 25,-25 0,25-24,0 24,0 0,0 0,0 0,0 0,0 0,0 0,0 0,0 0,-25 0,25 0,0 0,-24 0,24 0,-25 0,25 0,-25 0,1 0,-1 0,25 24,-25-24,25 0,-24 0,24 0,0 0,-25 0,25 0,0 0,0 0,0 0,0-49,0 24</inkml:trace>
  <inkml:trace contextRef="#ctx0" brushRef="#br0" timeOffset="6601">3099 869,'0'-25,"-25"25,0-25,1 25,-1-25,-24 25,-1 0,-24 0,-25 0,1 25,-26 0,-24 0,25 0,-25 0,0-1,0 1,0 0,24-50,-24 25,25 0,24 0,-24 0,-1 0,26 0,24 0,-1 25,1-25,25 0,24-25</inkml:trace>
  <inkml:trace contextRef="#ctx0" brushRef="#br0" timeOffset="7217">1100 248,'-25'0,"0"0,-24 25,-50 50,1-26,-26 26,-24-26,0 26,25-1,24 1,25-26,0 1,74 25,0-1,25 0,24 1,25-1,0-24,49 0,-24-1,49-24,0-25,-24 25,24-25,-50 0,1 0</inkml:trace>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01:30.229"/>
    </inkml:context>
    <inkml:brush xml:id="br0">
      <inkml:brushProperty name="width" value="0.05292" units="cm"/>
      <inkml:brushProperty name="height" value="0.05292" units="cm"/>
      <inkml:brushProperty name="fitToCurve" value="1"/>
    </inkml:brush>
  </inkml:definitions>
  <inkml:trace contextRef="#ctx0" brushRef="#br0">2750 79,'0'0,"0"0,-25 0,25-24,-25-1,25 25,0-25,0 50,0-25,0 25,0-25,25 0,-25 24,0-24,0 0,0 0,0-24,0 24,-25 24,25-24,0 0,0 0,0 0,0 0,0 0,0 0,0-24,0 24,0 0,0 0,0 0,0 0,0 0,25 0,-25 0,0-25,0 25,0 0,0-25,0 50,0-25,0 0,0 0,0 0,0 0,0 25,0-1,0-24,0 0,0 25,0 0,0 0,0-1,0 1,0 25,0-25,0-1,0 26,0-25,0 0,0 24,25 1,-25-1,0 1,25 0,-25 24,25-49,-25 49,25 1,0-26,0 26,-25-26,0 26,25-1,-25 0,25 1,-25-26,0 26,25-1,-25-24,0 24,0 0,25 1,-25 24,0-25,0 1,0-26,0 51,0-26,-25 25,25-24,0 24,-25 0,25 0,0-24,-25 24,25 0,0 0,0-25,0 1,0 24,0 0,0-24,0 24,0 0,0-25,25 26,-25-26,25 25,-25 0,25 1,-25-1,0 25,25-25,-25 0,0 25,25-25,-25 25,0 0,25-25,-25 25,0 0,0 0,0 0,0 25,25-50,-50 25,25 25,0-25,0 0,0 0,-25 0,25 0,0-25,-25 25,0 0,25 25,-25-25,25-25,-25 25,25-25,0-24,-25 24,25-25,0 25,0 1,0-1,0-25,0 1,0-26,0 1,0-1,0 1,25 0,-25-26,0 1,0 25,0-50,0 49,0-24,0-25,0 25,0-25,0 25,0-25,0 25,0-25,-25 24,25-24,0 0,0-24,-25 24,0 0,0 24,0-24,0 0,-25 25,25-25,-25 0,25 0,-25 25,25-25,-25 0,0 25,0-25,0 0,-25 24,25 1,-25-25,25 0,0 25,-25-25,25 0,-25 25,0-50,25 25,-25 0,0 25,0-25,0 0,25 0,-25 0,0 0,25 0,-25 0,25-25,0 0,0 25,-25-25,25 25,0 0,0-24,0 24,0 0,25 0,-25 0,0 0,25 0,-25-25,25 25,0 0,0 0,0 0,-25 0,25 0,0 0,0-25,25 25,-25 0,0-25,0 25,25 0,-25-24,25 24,-25-25,25 25,-25 0,25 0,0 0,0 0,-25 0,25-25,0 25,0 0,0 25,0-25,0 0,0 0,0 0,0 0,0 25,0-25,0-25,0 25,0 0,0 0,0 0,0 0,0 0,0 0,0 0,0 25,0-25,0 24,0-24,-25 0</inkml:trace>
</inkml:ink>
</file>

<file path=ppt/ink/ink3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03:46.196"/>
    </inkml:context>
    <inkml:brush xml:id="br0">
      <inkml:brushProperty name="width" value="0.05292" units="cm"/>
      <inkml:brushProperty name="height" value="0.05292" units="cm"/>
      <inkml:brushProperty name="fitToCurve" value="1"/>
    </inkml:brush>
  </inkml:definitions>
  <inkml:trace contextRef="#ctx0" brushRef="#br0">47 2905,'-25'0,"0"0,25 0,0-50,25 0,0 1,49-51,-24 0,49-24,0-1,50-49,0 0,50-25,0-1,-1-24,1 50,0 0,-26 49,-24-24,-24 49,-26 0,-25 26,-24 24,-25 0,-50 25,-25 0,-24 0,-50 1,0 24,-1 24,1 1,25 0,24 25,51-25,-1-25,74 0,1-25,49-25,26-24,24 24,0-25,0 25,0 0,-25 26,0 48,-50 26,1 25,-50 49,0 26,-50 24,-25-24,-24 24,24-25,-25-49,51 0,-1-26,50 1,-25-25,0 0</inkml:trace>
</inkml:ink>
</file>

<file path=ppt/ink/ink3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07:38.736"/>
    </inkml:context>
    <inkml:brush xml:id="br0">
      <inkml:brushProperty name="width" value="0.05292" units="cm"/>
      <inkml:brushProperty name="height" value="0.05292" units="cm"/>
      <inkml:brushProperty name="fitToCurve" value="1"/>
    </inkml:brush>
  </inkml:definitions>
  <inkml:trace contextRef="#ctx0" brushRef="#br0">0 201,'0'0,"0"-28,0 28,0 0,0-28,0 28,0 0,0 0,0 28,0-28,0 0,0 0,0 28,0 1,0-29,0 28,0-28,0 0,0 0,0 0,0 0,0 0,0 0,0-28,0 28,0-29,0 29,0-28,0 28,0 0,0 0,0 28,0-56,25 56,-25-28,0-28,0 28,25 0,-25 28,0-28,24-28,-24 56,25-28,0 0,0 0,0-28,-1 28,26 0,-25 0,24 28,-24-28,25 0,-26 29,26-29,0 28,-1-28,1-28,-1 28,26 0,-26-29,1 29,-1-28,1 28,24 0,-24 0,-1 0,26 28,-26-28,1 29,24-58,0 29,-24 0,0 0,24 0,-24 0,-1-28,25 28,-24 28,24-28,-24 0,24 0,1 29,-1-29,0 0,1 0,-1 0,0 0,1-29,24 29,-25 0,25-28,0 28,-24 0,24 0,-25 0,1 28,24-28,-25 0,25 0,-24 29,24-29,0-29,-25 29,25 0,0 0,1 29,-26-29,25 0,0 0,0 28,0-28,1 0,-1 0,0 0,0 0,0 28,0-56,0 28,0-28,1 28,-1-29,25 29,-25 0,0-28,0 28,0 0,0 0,25 28,-25-28,0-28,25 0,0 0,-25 28,25-29,0 1,-25 0,25 28,0-56,0 84,0-28,0 0,-25 28,25-28,-25 0,25 28,-25 0,0-28,0 0,-24 29,24-29,-25 0,1 28,-1-28,0 0,1 28,-1 0,-24-28,-1 29,25-1,-24 0,0 0,-1-28,1 0,-1 0,26 0,-26 29,1-29,24 28,-24-56,-1 28,1-29,24 29,-24-28,-1 28,1 0,-1-28,1 0,0-1,-26 1,26 0,-25 56,-1 0,1 1,0-1,-25-28,25 0,-25-28,0 28,0-29,0 1,0 56,0-56,0 28,0-28,0 56,0-28,0-28,25 28,-25 28,0-56,0 56,0 0,0 1,24-1,-24 0,0-28,0 0,0 0,0-28,0 28,0-28,0 28,0 0,0-29,0 58,0-1,0 0,0-28,25 0,0-28,-25 0,0-1</inkml:trace>
</inkml:ink>
</file>

<file path=ppt/ink/ink3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19:57.89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0,'0'0,"0"0,25 0</inkml:trace>
  <inkml:trace contextRef="#ctx0" brushRef="#br0" timeOffset="240">521 99,'0'0,"0"0</inkml:trace>
  <inkml:trace contextRef="#ctx0" brushRef="#br0" timeOffset="102761">14957 4863,'0'0</inkml:trace>
</inkml:ink>
</file>

<file path=ppt/ink/ink3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19:57.95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228 1541,'0'0,"25"0,0 0,-25 25</inkml:trace>
  <inkml:trace contextRef="#ctx0" brushRef="#br0" timeOffset="96">451 1591,'25'0,"0"25,24-25,-24 0</inkml:trace>
  <inkml:trace contextRef="#ctx0" brushRef="#br0" timeOffset="333">1393 1591,'49'0,"25"0,-24-25,24 25,1 0</inkml:trace>
  <inkml:trace contextRef="#ctx0" brushRef="#br0" timeOffset="427">1863 1591,'25'0,"49"0,-24 0,24 0,-24 25,24-25,0 0,1 0,-1 0,-24 0,24 0,0 0,1 24,-1-48,0 48,1-24,24 0,-25 0,0-24,1 24,-1 0,25 24,-25-24,1 0,24 0,-25 0,25 0,-24-24,24 24,-25 0,0 24,1-24,-1 0,0 0,1 0,-1 0,-24 0,24 0,0 0,-24 0,24 0,-24 0,-1 0,1 0,-1 0,26 0,-26 0,26 0,-26 0,25-24,-24 24,24 0,-24 0,-1 0,1 0,-1 0,1 0,-25 0,24 0,1 0,-25 0,24 0,-24 0,25 0,-26 0,1 24,-25-24,25 0,0 0,-25 0,24 0,-24 0,25 0,0 0,-25-24,25 24,0 0,-1 0,-24-25,25 25,0 0,0 0,-1-25,-24 0,25 0,0 1,0-1,-25 0,25 0,-1 1,-24-1,25 0,0 0,0 1,-25-1,24-25,-24 26,0-26,0 25,0-24,0 24,-24-25,24 1,-25-1,0 1,0-1,-24 1,24-1,-25 1,1-25,-25 24,24 0,-24 1,-1-1,-24-24,0 25,-25-1,0 1,0 24,1 0,-26 0,0 1,1-1,-26 25,1-25,-1 25,-24 0,25 0,-50 25,25-25,-1 25,1-1,-25-24,25 25,0 0,0 0,24-1,-24 1,0 25,24-26,-24 26,25-25,-1 24,26 1,-1-26,25 26,-25 24,50-24,-25 24,25 0,25 25,24-24,1 24,24-25,25 25,0 0,25 0,0-25,24 26,1-1,24-25,0 0,-24 0,24 1,1-51,24 26,0 0,49-50,-48 24</inkml:trace>
</inkml:ink>
</file>

<file path=ppt/ink/ink3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20:04.04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137 31,'-25'0,"0"0,1 0,-1 0,0 0,25 0,0 25,25-25,0 49,-1-49,26 0,-25 0,-25-25,0-24,-25 24,-25 25,1-25,24 50,0-25,25 0,25 0,25 0,-1 25</inkml:trace>
  <inkml:trace contextRef="#ctx0" brushRef="#br0" timeOffset="617">237 602,'0'0,"0"0,0-25,0 25,0 0,0-25,-25 25,25 0,0 0,-25-25,25 1,-25 24,25-25,0 0,0 0,0 0,0 25,0 0,0 0,0 25,0 0,0 0,0-25,-25 0,25 0,0-25,0 25,0 0,0 0,0 0,0 0,0 25,0 0,0-25,0 0,-25-50,25 0,0 1,0 24,25 0,0 25,0 0,25 25,-25 49,-25 1,0 24,-25 25,-25 1,25-51,-25 50,25-49,1-1</inkml:trace>
</inkml:ink>
</file>

<file path=ppt/ink/ink3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20:47.40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0 256,'74'0,"25"-25,0 0,-25 25,25 0,-49 25,-1-25,-24 0,0 25,0-25,-25 0,0 0,0 0,0 0,24 0,-48 0,24 0,0 0,0 0,0 0,24-25,-24 25,0 0,0 0,0 0,0 0,25 0,-25 0,0 0,0 0,0 0,0 0,0 0,0 0,0 0,0 0,0 0,0 0,0 0,0 0,0 0,0 0,0 0,0 0,0 0,0-25,0 25,0 0,0 0,0 0,0 0,0 0,0 0,0 0,0 25,0-25,0 0,0-25,0 25,25 0,-25 25,0 0,25-1,-25 1,24-25,-24 0,50 0,-25-25,-1 1,1 24,-25 0,25-25,-25 25,25 0,-25 25,0-25,0 0,0 0,0-25,0 25,0 0,0 0,0 0,0-25,0 25,0 0,0 0,0-24,0 24,0 0,0 0,0 0,0 0,0 0,0 0,0-25,0 25</inkml:trace>
  <inkml:trace contextRef="#ctx0" brushRef="#br0" timeOffset="1595">693 34,'-25'0,"25"0,0 0,0 0,50-24,-26 24,26 0,24 0,0 0,0 0,-24 0,-1 0,-24 24,0 1,-25 0,-25 24,0-25,1 25,-26 1,1-1,-1 0,1 0,-1 25,-24 0,49-1,-24-23</inkml:trace>
</inkml:ink>
</file>

<file path=ppt/ink/ink3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20:52.75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11 0,'0'0,"0"0,0 0,0 25,0-25,0 0,0 0,0 0,0 0,0 0,-8 24,16-24,-16 0,8 0,0 0,8 0,-8 0,0 25</inkml:trace>
</inkml:ink>
</file>

<file path=ppt/ink/ink3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21:00.84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1229 99,'0'0,"0"0,0 0,0 0,0-24,25 24,-25-25,0 25,0 0,0 0,0 0,0 0,0 0,0 0,0 0,0 0,0 0,0 0,0 0,0 0,0 0,0-25,0 50,0-25,0 0,0-25,0 50,-25-25,25 0,0 0,25 0,-25-25,0 25,0 0,0 0,0-25,0 50,0-25,0 0,0 0,0 0,0 0,0 0,0 0,0 25,-25-25,25 0,0 0,0 0,0 0,0 25,0-25,0 0,0 0,0 0,0 0,0 0,0 0,0 0,25-25,-25 25,0 0,0 0,0 0,0 0,0 0,0 0,0 0,0 0,0 0,0 0,-25 25,25-25,0 0,0 0,0 0,0 0,25-25,-25 25,0 0,0 0,0 0,0 0,0 0,0 0,0 0,0 0,0 25,0-25,0 0,0 24,0 1,0 0,0 0,0 0,0-1,0 1,0 25,0-25,0-1,0 26,-25-25,25 25,0-1,-25-24,25 25,-24-1,24-24,0 25,-25-26,25 26,-24-25,24 0,-25 24,1-24,24 0,-25 0,25-1,-25 1,1-25,-1 25,1 0,-1 0,25 0,-24-25,-1 24,0-24,1 0,-1 0,1 25,-1-25,1 0,-1 0,0 0,-24 0,49-25,-49 25,25-24,-1 24,0-25,1 0,-25 25,24-25,0 0,1 0,-1 1,1-1,24 0,-25-25,25 1,-24 24,24-25,0 1,-25 24,25-25,0 1,-25 24,25 0,0 0,0 1,0-1,-24 0,24 0,0 0,0 0,0 25,0-24,0 24,-25-25,25 25,0 0,0-25,0 25,-24 0,24-25,24 25,-24 0,0 0,0 0,0 25,-24 25,-1-1,1 26,-1-1,0-24,25 24,-24-24,24-1,0 1,-25-25,25 0,0-25,0 0,25-25,-25-50,24 26,-24-26,25 1,0 0,24-1,-25 1,1 24,-25 0,24 1,-24 24,25 0,-25 25,25 0,-1 0,1 0,-1 25,1 25,-1-26,-24 51,25-26,-25 1,25 0,-25-1,24-24,-24 25,25-50,-25 25,0-25,0 0,0-25,24 25,1 0,24 0,-24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12:36.213"/>
    </inkml:context>
    <inkml:brush xml:id="br0">
      <inkml:brushProperty name="width" value="0.05292" units="cm"/>
      <inkml:brushProperty name="height" value="0.05292" units="cm"/>
      <inkml:brushProperty name="fitToCurve" value="1"/>
    </inkml:brush>
  </inkml:definitions>
  <inkml:trace contextRef="#ctx0" brushRef="#br0">23 744,'-25'-25,"25"0,0 1,25-1,-25 0,25-24,0-1,-1 1,26-26,-25 51,25-26,0 1,25-1,-25 1,-1-1,1 25,-25-24,0 24,0 25,0-24,-25 24,0 0,0 24,0-24,0 0,25-24,-25 24</inkml:trace>
</inkml:ink>
</file>

<file path=ppt/ink/ink4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21:13.49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5685,'0'0,"0"0,0-25,0 25,0 0,25 0,-25 0,25 25,-1 0,26 24,-25 1,24 25,1-1,0-24,-1-25,50 0,0-50,25-50,50-24,0-25,24-26,25 26,0 0,-24 0,-26 24,-24 26,0 24,-50-25,0 26,-24 24,-1 0</inkml:trace>
  <inkml:trace contextRef="#ctx0" brushRef="#br0" timeOffset="7233">2257 2155,'0'0,"24"0,-24 25,0-25,0 25,0 0,0 0,0-25,-24 0,24-25,-25 0,25 0,0 25,0-25,0 25,0 0,25 25,-1 0,1 25,0 24,0-24,-1 0,1-1,0-24,0 0,-25-25,25 0,-1 0,1 0,0 25,0-25,0 25,-1 0,-24-25,25 0,0 0,0 0,0-25,24 0,1-50,49 1,0-51,50-24,25-50,49-24,0 24,25-50,25 50,-25 1,0 24,-25 0,0 24,-49 26,-26 25,-48 24,-26 50,-24 1,-26-1,1 25,0 25,-25-1,0 1</inkml:trace>
</inkml:ink>
</file>

<file path=ppt/ink/ink4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21:41.91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790 26,'0'0,"0"0,0 25,0-25,0 0,0 25,0-25,24 0,1 0,24 0,-24 0,49-25,-25 25,1-25,24 25,-25-25,0 25,-24 0,24 0,-24 0,0 25,-1-25,1 25,0-25,-25 49,24-24,1 0,-25 49,25 1,-25-1,0 0,24 1,-24-1,25 25,0-24,-1-1,1 1,-25-1,25 25,-1 0,1 1,0-1,-25 0,24 0,1-24,-25 24,0 0,25 0,-25-24,0-1,0 0,-25 1,25-26,-25 26,25-26,-49 1,24 0,-24-1,0-24,-25 25,0-26,-25 1,-24 0,-1 25,1-50,0 24,-25 1,24 0,1-25,-1 25,26-25,24 0,0 0,24-25,26 25,-1 0,25 0,0 0,0 0</inkml:trace>
</inkml:ink>
</file>

<file path=ppt/ink/ink4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19:21.47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300 0,'-50'25,"0"25,0-1,0 26,0 24,25 26,0 49,25 25,0 25,25 49,50-24,25 0,74-1,26-24,24-50,26-49,24-26,25-49,-25-75,1-49,-26-76,0-24,-74-50,-75-49,-51-1,-123-49,-101-1,-74 1,-26 74,-24 100,0 99,25 125,-25 99,49-49</inkml:trace>
</inkml:ink>
</file>

<file path=ppt/ink/ink4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24:29.00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0 945,'0'0,"0"0,25 0,-25 0,0 0,0 0,0 0,0 0,0 0,0 0,0 0,0 0,0 25,0-50,0 25,25 0,-25 0,0 0,25 0,0 0,-1 0,1 0,0 25,0-25,24 25,1-50,-25 25,24 0,1 0,-1 0,1 0,-1 0,1 0,24-25,-24 25,24-24,1 24,-1-25,0 25,-24 0,24 0,1 0,-1 0,-24 0,24 0,0 0,-24-25,24 25,-24 0,-1 0,1 0,0 0,-1 0,1 0,-1 0,-24 0,25 0,-26-25,1 25,0 0,0-25,-25 50,25-25,-25 25,0 0,0 0</inkml:trace>
  <inkml:trace contextRef="#ctx0" brushRef="#br0" timeOffset="1344">2529 76,'0'0,"0"0,-25 0,0 25,25 0,-25-25,25 24,25-24,0-24,0 24,-25-50,0 25,0 0,-50 0,25 25,0 0,1 0,24 25,0-25,0 25</inkml:trace>
  <inkml:trace contextRef="#ctx0" brushRef="#br0" timeOffset="1862">2454 473,'0'0,"0"0,-25 25,25-25,-24 0,-1 0,25 0,-25-25,25 25,-25-24,25 24,0 0,25 24,-25 1,0 0,0 0,0 0,-25-25,25 0,0 0,0 0,0-25,25 0,-25 50,0 0,-25 49,1 51,-51 48,26 26,-26-25</inkml:trace>
</inkml:ink>
</file>

<file path=ppt/ink/ink4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24:34.87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1117 991,'0'25,"0"24,0 1,0 24,0 0,-25-49,25 49,-25 1,0-1,0-24</inkml:trace>
  <inkml:trace contextRef="#ctx0" brushRef="#br0" timeOffset="1236">695 99,'0'0,"0"-25,-25 25,25 0,0-25,0 25,0 0,0-25,0 25,25 0,-1 0,-24 0,50-24,-25 24,0 24,0-24,-1 0,26 0,-25 0,-25 25,25 0,0 0,-1 0,-24-1,25 26,0 24,0-24,-25-1,25 26,-1 24,-24 0,25 0,0 0,-25 0,25 0,0 0,-25 1,0-26,0 25,0-25,0 1,-25-1,25-24,-25 24,0-25,0 1,1 24,24-24,-25-1,0 1,0-25,0 24,1 1,-1-1,0-24,25 0,-25-25,25 25,0-25,0-25,0 50,-25-25,0 0,1 0,-26 0,25 0,-25 0,1 0,-1 0,1-25,-26 0</inkml:trace>
  <inkml:trace contextRef="#ctx0" brushRef="#br0" timeOffset="21156">0 2998,'0'0,"0"0,0 0,0 0,0 0,0 0,0 24,0 1,0 0,24 25,-24-1,0 1,25-1,0-24,0-25,25-25,24-49,25-25,25-25,1 0,-1 0,0 25,-25 0,-24 25,-1 24,-24 0,-1 26,26-1,-26 0,-24 0,0 1</inkml:trace>
</inkml:ink>
</file>

<file path=ppt/ink/ink4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24:36.04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 25,'0'0,"0"0,0-25</inkml:trace>
</inkml:ink>
</file>

<file path=ppt/ink/ink4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31:51.72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397 824,'0'0,"-25"49,0 1,1 24,-26 25,25 0,25 50,0-25,0 25,50 24,-1-24,26-25,24 0,25-25,50 25,24-25,51 0,-1-49,25 0,0 24,24-74,26-25,0 25,-26-49,51-1,-26 0,-24 26,0-1,0 0,-50-25,0-49,-50-25,-24-24,0-1,-75-25,-25-24,-49 0,-50-1,-24-24,-50 50,-1-1,-49 50,-49 0,-25 25,-26 25,-24 24,-24 25,-26 1,-49-1,-25-25,-25 26,0 73,0 50,25 0,0 50,0 74,25 0,124 50,99 0,25-50</inkml:trace>
</inkml:ink>
</file>

<file path=ppt/ink/ink4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34:23.39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75 99,'0'-25,"-50"25,50 0,-25-25,25 0,0 25,0-24,0 24,0 0,0 0,0 0,0 0,25 0,-25 24,0-24,0 25,25-25,-25 0,0 25,0-25,25 0,-25 0,0 0,0 0,0 0,0 0,0 0,25 25,-25-25,25 25,-25-25,24 25,-24-25,0 0,0 0,0-25,0 25,-24 0,24 0,0 0,0 0,0-25,0 25,0 0,0 0,0 25,0-25,0 0,0 0,0-25,0 25,0 0,0 0,0 0,0-25,0 25,0 0,0 0,24 0,-24 0,25 0,0 0,0 0,24 0,-24 0,25 0,24 25,-24-25,24 25,-24-25,25 0,24 0,-25 25,26-25,-1 0,0 0,0 24,25-24,-24 0,24 0,0 0,-25 0,25-24,25 24,-25 24,0-24,1 0,23 0,-23 25,23-25,-23 25,23-25,-23 25,23-25,-23 0,-26 0,25 25,0-25,0 25,0-25,-25 24,26-24,-26 0,25 0,-25 25,25 0,-24-25,-1 25,0 0,0-25,1 24,-1-48,-25-1,26 25,-1 0,0 25,1-1,-1-24,0 25,-24 0,24-25,0 25,0-25,-24 0,24-25,-24 25,24 0,-25 0,1-25,24 50,-25-25,26 0,-26 25,25-25,-24 25,24-25,-24 0,24 0,-25 0,26 0,-26 0,25 25,1-25,-26 0,25 0,-24 0,-1 0,1 0,-1 0,1 0,-26 0,26 0,-26 0,26 0,-25 0,-1 0,1 0,-1 24,-24-24,25 0,-25 0,24 0,-24 0,0 0,25-24,-26 24,26 0,-25 0,25 0,-26 0,1 0,25 0,-25 24,24-24,1 25,-25 0,24 0,1-25,-25 0,24 25,-24-25,0 0,0 25,-25-25,25 0,-25-25,0 25,25-25,-25 25,0-25,0 0,0 0,0 50,0-25,24 0,-24 0,0 25,0-25,0 0,0-25,0 25,0-25,0 25,0 0,0-24,0 24,-24-25,24 25,0 0,0-25,0 25,0 0,0 0,0 25,24 0,-24-25,0 24,25 1,-25 0,0-25,0 0,0 0,-25-50,25 26,0 24,0 24,0-48,0 24,0-25,0 25,0-25,0 25,0 0,25 25,-25 0,0-1,0-24,0 0,-25-24,25-1,0 25,0 0,0 0,0 0,0 0,0 0,0 0,0 0,0 0,0 0,0 25,0-25,0 24,0-24,0 0,25 25,-25-25,0 0,0 0,0 0,0 0,0 0,0 0,0 0,25-25,0-24,-25-51,0 26</inkml:trace>
  <inkml:trace contextRef="#ctx0" brushRef="#br0" timeOffset="10484">14619 6255,'-25'-24,"-25"24,1 0,-26 0,1-25,24 50,-24-1,-26-24,26 25,-1-25,-24 25,25-25,-1 25,-24 25,25-1,-26 1,26 0,-25-1,24-24,1 25,-1-26,1 51,-1-25,1 24,-1 25,1 1,-1-1,26 0,24 25,0 0,0 25,1-24,-1-1,25 0,0 0,0-25,25 25,-1 25,26 0,0-25,-1 1,26-1,-1 0,25-25,1 25,24-25,-25 1,50-26,-25 1,25-26,0 1,0 0,0-1,0 1,24-25,-24-25,0 25,0-50,25 25,-25-25,25-25,-1 25,-24-49,25 0,-25-26,0 26,-25-26,0 1,0-25,-25 0,1 25,-26-25,-24-1,-1 1,1-25,-50 0,25 0,-50 25,0-25,0 0,-24 0,-1 25,-24-25,24 25,-49 0,-1 0,1 50,0-1,-25 50,0-49,-25 24,0 0,-25 26,0 24,1 0,-1 0,-25 24,75-24</inkml:trace>
</inkml:ink>
</file>

<file path=ppt/ink/ink4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34:41.42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2385 2875,'-50'-25,"25"-25,-25 1,-24-1,24 1,-49-1,24 25,-24 0,0 50,-25-25,-1 25,1 0,0 49,0 0,0 1,-1-1,26 25,-25-24,0 24,24-25,-24 25,25 25,24 25,26 0,-1-1,25 1,0 24,50 1,-25-1,50 1,0 24,-26 0,26 1,0-1,-1 0,26-24,-1 24,1-25,24 26,1-26,24 1,0-26,0 26,0-26,25-24,0-25,25 1,0-1,0-50,0 1,0-25,24-25,-24 0,0-25,25 0,-26-24,1-1,-25-24,25-26,-25 26,0-25,-25-25,0 25,1-50,-26 25,0-24,-24-1,24-25,-24 51,-1-26,1 0,-26-49,-24 24,0 1,0-25,-25 24,-25-24,0 25,-24-1,-1 1,-25-26,-24 26,0-1,-26 1,-24-1,0 26,-49-26,24 50,-50 25,1 0,-50 25,0-25,-1 24,-48 1,-1 49,-25 75,-124 74,100-25</inkml:trace>
  <inkml:trace contextRef="#ctx0" brushRef="#br0" timeOffset="23413">1217 1883,'-24'0,"-1"0,25 25,-25-50,25 25,0 0,-25 0,25 0,0 0,0 25,25 0,-25 0,25-1,0 1,-1 0,1 25,0-1,0 1,25-1,-26 1,26-25,-25-1,25 1,-26 0,1-25,0 25,0-50,25 0,-1-74,26-25,49-99,25-25,50-24,-1-26,1 75,-25 25,-25 0,-25 74,-50 25,1 0,-50 24,0 26,-25 24,-25 25,25 0</inkml:trace>
</inkml:ink>
</file>

<file path=ppt/ink/ink4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34:58.63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1640 0,'-25'0,"-24"25,-26 0,1 0,-1-1,1 51,-1-25,1-1,0-24,-1 25,26-1,-1 26,-25-1,26-24,-26 25,26-1,-26 1,26 24,-1 0,0 26,1-1,-1 0,1 0,24 0,0 25,-25-24,25 24,1 0,-1 0,0-25,0 25,0 0,25 0,0 0,0 0,0 50,0 0,25 24,-25-24,0 0,0 24,0-24,25-1,-25 1,25 25,0-26,-1 1,1 0,-25 24,25 26,0-26,-25-24,25 25,24-26,-24 1,0 0,25 0,-1-1,-24-24,25 0,-1 0,26 0,-26 24,26-24,24 0,0 0,1-25,24 0,0 0,0 0,25 0,0-25,-1 1,51-26,-25 0,24-24,1-1,24-24,0 0,1-1,-1-24,25-25,0 0,0 25,-24-50,24 25,0 0,0-25,-25 1,26-1,-26 0,25-25,-25 1,1-1,-26-50,26 26,-26-1,-24-24,24-25,-24 0,-25-25,25-50,-26 0,1-24,-25-1,25-24,-25-25,-24-1,-1-24,-25 0,-24 0,-25 25,0 49,-25-24,-25 0,0-1,-50 26,26-1,-26 0,-24 26,0-26,-25 1,0-1,-25 1,-25-26,25 1,-49 24,24 1,-24 24,-1 25,-24 0,24 0,-49 0,25-24,-50-1,25 0,-25 25,-25 25,25 25,0 0,-25 25,1-1,-1 1,-25 24,-24 51,24 73,-24 51,-75 24,75-25</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12:37.940"/>
    </inkml:context>
    <inkml:brush xml:id="br0">
      <inkml:brushProperty name="width" value="0.05292" units="cm"/>
      <inkml:brushProperty name="height" value="0.05292" units="cm"/>
      <inkml:brushProperty name="fitToCurve" value="1"/>
    </inkml:brush>
  </inkml:definitions>
  <inkml:trace contextRef="#ctx0" brushRef="#br0">4 472,'0'25,"0"-50,0 0,24 50,-24-50,0 25,25-25,-25 1,25-1,24-50,-25 25,25 26,-24-1,24 0,-24 25,24-25,-25 0,1 0,-25 50,0-50,0 0,25 1,-25-1,0 0,0 25,0 0,0 0</inkml:trace>
</inkml:ink>
</file>

<file path=ppt/ink/ink5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38:11.73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0 969,'0'0,"0"0,0 0,25-25,-25 25,24-25,26-1,24 1,26-51,24 26,24-26,26 0,0 0,-1-25,1 25,-25 0,-25 0,-25 0,-49 25,-1 1,-24 25,-25 25,25 25,0 0,0-25</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12:39.099"/>
    </inkml:context>
    <inkml:brush xml:id="br0">
      <inkml:brushProperty name="width" value="0.05292" units="cm"/>
      <inkml:brushProperty name="height" value="0.05292" units="cm"/>
      <inkml:brushProperty name="fitToCurve" value="1"/>
    </inkml:brush>
  </inkml:definitions>
  <inkml:trace contextRef="#ctx0" brushRef="#br0">26 398,'-26'24,"26"-24,0-24,0 24,26-25,-1 0,0 0,0 1,25-26,0 25,1 1,-1-1,25 0,1-24,-26 49,0-25,0 0,1-24,-26 49,0 0,-25 0,25 0,-25 0,-25 24,25-24,-25-24,25 24</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17:11.910"/>
    </inkml:context>
    <inkml:brush xml:id="br0">
      <inkml:brushProperty name="width" value="0.05292" units="cm"/>
      <inkml:brushProperty name="height" value="0.05292" units="cm"/>
      <inkml:brushProperty name="fitToCurve" value="1"/>
    </inkml:brush>
  </inkml:definitions>
  <inkml:trace contextRef="#ctx0" brushRef="#br0">571 3830,'0'0,"-25"0,25 0,0 0,0 0,0 25,0-25,0-25,25-25,-25 0,25-24,-25 49,24-25,-24 50,0-25,25 0,-25 1,0-76,0 50,0 1,25-1,-25 25,-25-25,25 0,-25 1,25-1,-24-25,-1-24,-25 24,25-49,1 0,-1-1,0-24,-25 0,26 24,-1-24,0 25,-25 24,26 1,-1-1,0 1,25-25,-25 24,0-24,0-1,1 26,24 24,-25-24,0 24,25 50,0-25,-25 26,25-1,0 0,25 0,-25 0,0 50,0 0,0 0,0-50,0 0,0 25,0 0,0 0,0 25,0-25,0 0,0 0,0-25,0 0,0 25,0-25,0-24,0 24,0 50,0-1,25 1,-25-25,-25-25,25-24,0-1,0 25,-25 0,50 25,-25-25,0 25,0 25,0 0,0-25,25 25,-25 0,0 0,0 24,25-24,-25 0,0 0,0 0,0 0,0-25,0-25,0-25,-25 50,25 0,0 0,0 0,0 0,0 25,0-25,-25 0,25-50,0 1,0-1,-25 25,25 0,0 0,25 25,-50-50,25 1,25 74,-25-25,25 74,0-49,-1 0</inkml:trace>
  <inkml:trace contextRef="#ctx0" brushRef="#br0" timeOffset="35069">744 5123,'0'-25,"0"25,0 0,0 0,0 0,-24 0,24-25,0 25,0 0,-25 25,25 0,0-25,0 0,-25 25,25 0,0 0,0 25,0-1,0 51,-25-1,0 26,1-1,24-25,-25 1,0 24,25 1,0-1,0 25,-25-24,25-1,-25 25,25-24,-24-26,-1 25,0 26,25-26,-25 25,25-24,0 24,0-50,0 26,-25-1,25 0,0-24,0 24,0-24,0-1,0 1,-24-1,24-24,0 24,0-74,0 50,0-50,0-1,0 1,0-50,24 25,-24-24,-24-26,24 25</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20:33.249"/>
    </inkml:context>
    <inkml:brush xml:id="br0">
      <inkml:brushProperty name="width" value="0.05292" units="cm"/>
      <inkml:brushProperty name="height" value="0.05292" units="cm"/>
      <inkml:brushProperty name="fitToCurve" value="1"/>
    </inkml:brush>
  </inkml:definitions>
  <inkml:trace contextRef="#ctx0" brushRef="#br0">351 25,'0'0,"0"-25,0 25,24 25,-24-25,0 0,0 25,0-25,0 0,0 25,0 25,0 0,0 24,-24-24,24 50,0-26,-25 1,25 24,0-49,-24 25,24-25,0 49,-24 1,24-1,-25 26,25-26,0 1,-24-25,24-1,0 1,-25 0,25 24,0-49,-24 25,24-26,0 26,-25-25,25 25,0-1,-24 1,24 0,0-1,0 26,0-1,0 1,0-25,0-1,24 1,-24 25,0-26,25 1,-25 0,0-1,24 26,-24-26,25 1,-25 25,0-1,24-24,-24 0,0-1,25 1,-25 0,0-26,24 1,-24 0,0 0,24-25,-24 24,0 1,0 0,0 25,0-26,0 1,0 25,0-25,0 24,0-24,0 0,0 0,0-1,0 1,25 0,-25-25,0 0,0 0,24-25,-24 0,0 25,0-25,0 0,0 0,0 0,0 0,0 0,0-25,25 25,-50-25,25 0,0 0,0 0,0 25,0 0,-24 50,24-25,-25 0,25 0,0 0,0-1,-24 1,24-25,24 0,-24 0,0 0,0 0,0-25,25 25,-25 0,0 0,0-49,0 24,49-25,-25-25,1 25</inkml:trace>
  <inkml:trace contextRef="#ctx0" brushRef="#br0" timeOffset="58077">131 6547,'0'-25,"0"25,0 0,-25 25,25-1,0 1,-24 25,24 0,0 25,0-1,0 1,0 0,0 24,-25 1,25-1,-24 26,24-1,-25-24,25 24,0 1,0-1,0 1,0-26,0 26,25-1,-25-24,24 24,-24 1,0-1,25-24,-25-1,24 26,-24-26,0 1,25 24,-25-24,24-26,-24 1,0 0,0-1,0-24,0 0,0-25,0-25,0 25,0-25,0-50,0 25</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31:39.811"/>
    </inkml:context>
    <inkml:brush xml:id="br0">
      <inkml:brushProperty name="width" value="0.05292" units="cm"/>
      <inkml:brushProperty name="height" value="0.05292" units="cm"/>
      <inkml:brushProperty name="fitToCurve" value="1"/>
    </inkml:brush>
  </inkml:definitions>
  <inkml:trace contextRef="#ctx0" brushRef="#br0">243 5056,'0'0,"0"0,0 0,0 24,0 1</inkml:trace>
  <inkml:trace contextRef="#ctx0" brushRef="#br0" timeOffset="2163">386 4932,'0'0,"0"0,0 0,-24-25,24 25,0 0,0 0,0 0,0-25,0 25,0-25,-24 25,24-24,0 24,0 24,0-24,0 25,0-25,-23 0,23 0,0-25,0 25,0 0,0-24,0 24,0 0,0-25,0 50,0-1,0-48,0 24,0 24,0-24,0-24,0 48,0-24,0 0,0-24,0 24,0 0,0 24,0-24,0 0,0 0,0 0,0 25,-24-25,24 0,0 25,0 0,0-25,0 25,0-1,0 1,0-25,0 0,-24-25,24 25,0 25,0-25,0 0,0 0,-24-49,24 24,0-25,0 50,0-25,0 1,0-1,0 25,0 0,0 0,0 0,0 0,0 25,0-25,0 24,0-24,24 25,-24-25,0 25,0-25,0 0,0 0,0 0,0-25,0 25,-24-25,24 25,0-24,0 48,0-24,0-24,0 24,0 0,0 0,0 0,0 0,0 0,0 0,0 0,0 0,0 0,0 0,0-25,0 0,0 0,0 1,0-26,0 25,0 0,-24 1,24 24,0-25,0 0,0-25,0 26,0-1,0 0,0 0,0 1,0 24,24-25,-48 0,24 0,0 0,0 1,0-51,0 26,-24-26,24 26,0-1,0 1,-24-1,24 1,-23-26,23 26,-24-26,24 1,-24 24,24 1,-24-1,0-24,24 24,-24-24,24 0,-23 24,23-24,0 24,0 1,0-26,0 26,0-1,23-24,-23 24,24-24,-24-1,24 1,0 0,-24-1,24 26,0-25,-1-1,-23 1,24 24,0-24,-24 0,24 24,-24 0,24-24,0 0,-24 24,24 1,-24-1,23 0,-23-24,0 25,0-26,0 26,0-1,0-24,0 24,0 1,-23-1,23-24,-24 24,24 1,-24-1,24 25,0-24,-24 24,24-25,0 1,-24 24,24-25,0 50,-24-49,24 24,0 0,-24 0,24 1,-23-1,23 25,0-25,0 25,0 0,0 0,-24 0,24-25,0 25,0 0,-24-24,24 24,0 0,0 0,-24-25,24 0</inkml:trace>
  <inkml:trace contextRef="#ctx0" brushRef="#br0" timeOffset="8462">434 5948,'0'0,"0"0,24-25,-24 50,0-25,0-25,0 25,0 0,0 0,0 0,0 0,0 0,0 0,0-25,-24 25,24 0,0 0,0 0,0 0,0 25,0-25,0 0,0 0,0 25,0-25,0-25,0 25,-24 0,24 0,0-25,0 25,0 0,0 25,0-25,0 0,0 0,0 0,0 0,0 0,0 0,0 0,0 0,0 0,0 0,0 0,0 0,0 0,0 0,0 0,0 25,0-25,0 0,0 0,0 25,0-25,0 0,0 0,0 0,0 24,0-24,0 0,0 0,0 0,24 0,-24 0,0 0,0 0,0 0,0 25,-24-25,24 0,0 0,0 0,-24 0,24 25,0 0,0 0,-24-1,24 1,-24-25,24 50,0-25,-23-1,23 1,0-25,0 50,0-26,0 1,0 25,0-1,-24 1,24-1,0 1,0 0,0-1,0 1,0-25,-24-1,24 26,0-1,0-24,0 25,0-1,0-24,24 25,-24-1,0 1,0-25,0 24,0 1,0-1,-24 1,24 24,0-24,0-1,0-24,0 25,0-26,0 1,0 25,24-25,-24 24,0 1,0-25,0 24,24-24,-24 0,0-1,0 26,0-25,0 24,0 26,0-26,23 1,-23 24,0-24,0-1,0-24,24 25,-24-26,0 51,0-50,0 24,-24 26,24-26,0 1,0 24,0-24,0-1,0 1,0 24,0-24,0-1,0 1,0-1,0 1,-23 24,23-24,0-1,0 1,0-1,0 26,0-50,0-1,0 1,0 0,0 25,0-26,0 1,0 25,0-50,0 24,0-24,0 25,0-25,0 0,0 25,0-25,0 0,0 0,0 0,0-25,23-24,-23 24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C599B4-4737-419C-9E1A-6122BB360733}" type="datetimeFigureOut">
              <a:rPr lang="en-US" smtClean="0"/>
              <a:pPr/>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C599B4-4737-419C-9E1A-6122BB360733}" type="datetimeFigureOut">
              <a:rPr lang="en-US" smtClean="0"/>
              <a:pPr/>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C599B4-4737-419C-9E1A-6122BB360733}" type="datetimeFigureOut">
              <a:rPr lang="en-US" smtClean="0"/>
              <a:pPr/>
              <a:t>3/5/2025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C599B4-4737-419C-9E1A-6122BB360733}" type="datetimeFigureOut">
              <a:rPr lang="en-US" smtClean="0"/>
              <a:pPr/>
              <a:t>3/5/2025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599B4-4737-419C-9E1A-6122BB360733}" type="datetimeFigureOut">
              <a:rPr lang="en-US" smtClean="0"/>
              <a:pPr/>
              <a:t>3/5/2025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C599B4-4737-419C-9E1A-6122BB360733}" type="datetimeFigureOut">
              <a:rPr lang="en-US" smtClean="0"/>
              <a:pPr/>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C599B4-4737-419C-9E1A-6122BB360733}" type="datetimeFigureOut">
              <a:rPr lang="en-US" smtClean="0"/>
              <a:pPr/>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C599B4-4737-419C-9E1A-6122BB360733}" type="datetimeFigureOut">
              <a:rPr lang="en-US" smtClean="0"/>
              <a:pPr/>
              <a:t>3/5/2025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customXml" Target="../ink/ink10.xml"/><Relationship Id="rId7" Type="http://schemas.openxmlformats.org/officeDocument/2006/relationships/customXml" Target="../ink/ink12.xml"/><Relationship Id="rId2"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0.emf"/><Relationship Id="rId5" Type="http://schemas.openxmlformats.org/officeDocument/2006/relationships/customXml" Target="../ink/ink11.xml"/><Relationship Id="rId10" Type="http://schemas.openxmlformats.org/officeDocument/2006/relationships/image" Target="../media/image22.emf"/><Relationship Id="rId4" Type="http://schemas.openxmlformats.org/officeDocument/2006/relationships/image" Target="../media/image19.emf"/><Relationship Id="rId9" Type="http://schemas.openxmlformats.org/officeDocument/2006/relationships/customXml" Target="../ink/ink13.xml"/></Relationships>
</file>

<file path=ppt/slides/_rels/slide29.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14.emf"/><Relationship Id="rId1" Type="http://schemas.openxmlformats.org/officeDocument/2006/relationships/slideLayout" Target="../slideLayouts/slideLayout1.xml"/><Relationship Id="rId4" Type="http://schemas.openxmlformats.org/officeDocument/2006/relationships/image" Target="../media/image2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15.emf"/><Relationship Id="rId1" Type="http://schemas.openxmlformats.org/officeDocument/2006/relationships/slideLayout" Target="../slideLayouts/slideLayout1.xml"/><Relationship Id="rId6" Type="http://schemas.openxmlformats.org/officeDocument/2006/relationships/image" Target="../media/image27.emf"/><Relationship Id="rId5" Type="http://schemas.openxmlformats.org/officeDocument/2006/relationships/customXml" Target="../ink/ink16.xml"/><Relationship Id="rId4" Type="http://schemas.openxmlformats.org/officeDocument/2006/relationships/image" Target="../media/image26.emf"/></Relationships>
</file>

<file path=ppt/slides/_rels/slide31.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17.emf"/><Relationship Id="rId1" Type="http://schemas.openxmlformats.org/officeDocument/2006/relationships/slideLayout" Target="../slideLayouts/slideLayout1.xml"/><Relationship Id="rId6" Type="http://schemas.openxmlformats.org/officeDocument/2006/relationships/image" Target="../media/image30.emf"/><Relationship Id="rId5" Type="http://schemas.openxmlformats.org/officeDocument/2006/relationships/customXml" Target="../ink/ink18.xml"/><Relationship Id="rId4" Type="http://schemas.openxmlformats.org/officeDocument/2006/relationships/image" Target="../media/image29.emf"/></Relationships>
</file>

<file path=ppt/slides/_rels/slide32.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customXml" Target="../ink/ink19.xml"/><Relationship Id="rId7" Type="http://schemas.openxmlformats.org/officeDocument/2006/relationships/customXml" Target="../ink/ink21.xml"/><Relationship Id="rId2" Type="http://schemas.openxmlformats.org/officeDocument/2006/relationships/image" Target="../media/image18.emf"/><Relationship Id="rId1" Type="http://schemas.openxmlformats.org/officeDocument/2006/relationships/slideLayout" Target="../slideLayouts/slideLayout1.xml"/><Relationship Id="rId6" Type="http://schemas.openxmlformats.org/officeDocument/2006/relationships/image" Target="../media/image33.emf"/><Relationship Id="rId5" Type="http://schemas.openxmlformats.org/officeDocument/2006/relationships/customXml" Target="../ink/ink20.xml"/><Relationship Id="rId4" Type="http://schemas.openxmlformats.org/officeDocument/2006/relationships/image" Target="../media/image32.emf"/></Relationships>
</file>

<file path=ppt/slides/_rels/slide33.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customXml" Target="../ink/ink22.xml"/><Relationship Id="rId7" Type="http://schemas.openxmlformats.org/officeDocument/2006/relationships/customXml" Target="../ink/ink24.xml"/><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37.emf"/><Relationship Id="rId5" Type="http://schemas.openxmlformats.org/officeDocument/2006/relationships/customXml" Target="../ink/ink23.xml"/><Relationship Id="rId10" Type="http://schemas.openxmlformats.org/officeDocument/2006/relationships/image" Target="../media/image39.emf"/><Relationship Id="rId4" Type="http://schemas.openxmlformats.org/officeDocument/2006/relationships/image" Target="../media/image36.emf"/><Relationship Id="rId9" Type="http://schemas.openxmlformats.org/officeDocument/2006/relationships/customXml" Target="../ink/ink25.xml"/></Relationships>
</file>

<file path=ppt/slides/_rels/slide34.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customXml" Target="../ink/ink26.xml"/><Relationship Id="rId7" Type="http://schemas.openxmlformats.org/officeDocument/2006/relationships/customXml" Target="../ink/ink28.xml"/><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42.emf"/><Relationship Id="rId5" Type="http://schemas.openxmlformats.org/officeDocument/2006/relationships/customXml" Target="../ink/ink27.xml"/><Relationship Id="rId10" Type="http://schemas.openxmlformats.org/officeDocument/2006/relationships/image" Target="../media/image44.emf"/><Relationship Id="rId4" Type="http://schemas.openxmlformats.org/officeDocument/2006/relationships/image" Target="../media/image41.emf"/><Relationship Id="rId9" Type="http://schemas.openxmlformats.org/officeDocument/2006/relationships/customXml" Target="../ink/ink29.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2.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49.emf"/><Relationship Id="rId5" Type="http://schemas.openxmlformats.org/officeDocument/2006/relationships/customXml" Target="../ink/ink31.xml"/><Relationship Id="rId4" Type="http://schemas.openxmlformats.org/officeDocument/2006/relationships/image" Target="../media/image48.emf"/></Relationships>
</file>

<file path=ppt/slides/_rels/slide4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xml"/><Relationship Id="rId6" Type="http://schemas.openxmlformats.org/officeDocument/2006/relationships/image" Target="../media/image53.emf"/><Relationship Id="rId5" Type="http://schemas.openxmlformats.org/officeDocument/2006/relationships/customXml" Target="../ink/ink32.xml"/><Relationship Id="rId4" Type="http://schemas.openxmlformats.org/officeDocument/2006/relationships/image" Target="../media/image26.jpeg"/></Relationships>
</file>

<file path=ppt/slides/_rels/slide4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customXml" Target="../ink/ink3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customXml" Target="../ink/ink37.xml"/><Relationship Id="rId13" Type="http://schemas.openxmlformats.org/officeDocument/2006/relationships/image" Target="../media/image65.emf"/><Relationship Id="rId18" Type="http://schemas.openxmlformats.org/officeDocument/2006/relationships/customXml" Target="../ink/ink42.xml"/><Relationship Id="rId3" Type="http://schemas.openxmlformats.org/officeDocument/2006/relationships/image" Target="../media/image60.emf"/><Relationship Id="rId7" Type="http://schemas.openxmlformats.org/officeDocument/2006/relationships/image" Target="../media/image62.emf"/><Relationship Id="rId12" Type="http://schemas.openxmlformats.org/officeDocument/2006/relationships/customXml" Target="../ink/ink39.xml"/><Relationship Id="rId17" Type="http://schemas.openxmlformats.org/officeDocument/2006/relationships/image" Target="../media/image67.emf"/><Relationship Id="rId2" Type="http://schemas.openxmlformats.org/officeDocument/2006/relationships/customXml" Target="../ink/ink34.xml"/><Relationship Id="rId16" Type="http://schemas.openxmlformats.org/officeDocument/2006/relationships/customXml" Target="../ink/ink41.xml"/><Relationship Id="rId1" Type="http://schemas.openxmlformats.org/officeDocument/2006/relationships/slideLayout" Target="../slideLayouts/slideLayout1.xml"/><Relationship Id="rId6" Type="http://schemas.openxmlformats.org/officeDocument/2006/relationships/customXml" Target="../ink/ink36.xml"/><Relationship Id="rId11" Type="http://schemas.openxmlformats.org/officeDocument/2006/relationships/image" Target="../media/image64.emf"/><Relationship Id="rId5" Type="http://schemas.openxmlformats.org/officeDocument/2006/relationships/image" Target="../media/image61.emf"/><Relationship Id="rId15" Type="http://schemas.openxmlformats.org/officeDocument/2006/relationships/image" Target="../media/image66.emf"/><Relationship Id="rId10" Type="http://schemas.openxmlformats.org/officeDocument/2006/relationships/customXml" Target="../ink/ink38.xml"/><Relationship Id="rId19" Type="http://schemas.openxmlformats.org/officeDocument/2006/relationships/image" Target="../media/image68.emf"/><Relationship Id="rId4" Type="http://schemas.openxmlformats.org/officeDocument/2006/relationships/customXml" Target="../ink/ink35.xml"/><Relationship Id="rId9" Type="http://schemas.openxmlformats.org/officeDocument/2006/relationships/image" Target="../media/image63.emf"/><Relationship Id="rId14" Type="http://schemas.openxmlformats.org/officeDocument/2006/relationships/customXml" Target="../ink/ink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72.emf"/><Relationship Id="rId3" Type="http://schemas.openxmlformats.org/officeDocument/2006/relationships/customXml" Target="../ink/ink43.xml"/><Relationship Id="rId7" Type="http://schemas.openxmlformats.org/officeDocument/2006/relationships/customXml" Target="../ink/ink45.xml"/><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71.emf"/><Relationship Id="rId5" Type="http://schemas.openxmlformats.org/officeDocument/2006/relationships/customXml" Target="../ink/ink44.xml"/><Relationship Id="rId4" Type="http://schemas.openxmlformats.org/officeDocument/2006/relationships/image" Target="../media/image70.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customXml" Target="../ink/ink46.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74.emf"/><Relationship Id="rId7" Type="http://schemas.openxmlformats.org/officeDocument/2006/relationships/image" Target="../media/image76.emf"/><Relationship Id="rId2" Type="http://schemas.openxmlformats.org/officeDocument/2006/relationships/customXml" Target="../ink/ink47.xml"/><Relationship Id="rId1" Type="http://schemas.openxmlformats.org/officeDocument/2006/relationships/slideLayout" Target="../slideLayouts/slideLayout1.xml"/><Relationship Id="rId6" Type="http://schemas.openxmlformats.org/officeDocument/2006/relationships/customXml" Target="../ink/ink49.xml"/><Relationship Id="rId5" Type="http://schemas.openxmlformats.org/officeDocument/2006/relationships/image" Target="../media/image75.emf"/><Relationship Id="rId4" Type="http://schemas.openxmlformats.org/officeDocument/2006/relationships/customXml" Target="../ink/ink48.xml"/></Relationships>
</file>

<file path=ppt/slides/_rels/slide57.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customXml" Target="../ink/ink50.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emf"/><Relationship Id="rId5" Type="http://schemas.openxmlformats.org/officeDocument/2006/relationships/customXml" Target="../ink/ink3.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9.emf"/><Relationship Id="rId5" Type="http://schemas.openxmlformats.org/officeDocument/2006/relationships/customXml" Target="../ink/ink5.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2819400"/>
            <a:ext cx="8458200" cy="1446550"/>
          </a:xfrm>
          <a:prstGeom prst="rect">
            <a:avLst/>
          </a:prstGeom>
          <a:noFill/>
          <a:ln>
            <a:noFill/>
          </a:ln>
        </p:spPr>
        <p:txBody>
          <a:bodyPr wrap="square" rtlCol="0">
            <a:spAutoFit/>
          </a:bodyPr>
          <a:lstStyle/>
          <a:p>
            <a:pPr algn="ctr"/>
            <a:r>
              <a:rPr lang="en-US" sz="4400" b="1" dirty="0" smtClean="0">
                <a:latin typeface="Arial" pitchFamily="34" charset="0"/>
                <a:cs typeface="Arial" pitchFamily="34" charset="0"/>
              </a:rPr>
              <a:t>Computer Organization and Assembly Language</a:t>
            </a:r>
            <a:endParaRPr lang="en-US" sz="4400" b="1" dirty="0">
              <a:latin typeface="Arial" pitchFamily="34" charset="0"/>
              <a:cs typeface="Arial" pitchFamily="34" charset="0"/>
            </a:endParaRPr>
          </a:p>
        </p:txBody>
      </p:sp>
      <p:sp>
        <p:nvSpPr>
          <p:cNvPr id="8" name="TextBox 7"/>
          <p:cNvSpPr txBox="1"/>
          <p:nvPr/>
        </p:nvSpPr>
        <p:spPr>
          <a:xfrm>
            <a:off x="228600" y="609600"/>
            <a:ext cx="1905000" cy="3754874"/>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152400"/>
            <a:ext cx="8229600" cy="523220"/>
          </a:xfrm>
          <a:prstGeom prst="rect">
            <a:avLst/>
          </a:prstGeom>
          <a:noFill/>
          <a:ln>
            <a:noFill/>
          </a:ln>
        </p:spPr>
        <p:txBody>
          <a:bodyPr wrap="square" rtlCol="0">
            <a:spAutoFit/>
          </a:bodyPr>
          <a:lstStyle/>
          <a:p>
            <a:pPr algn="ctr"/>
            <a:r>
              <a:rPr lang="en-US" sz="2800" b="1" dirty="0" smtClean="0">
                <a:latin typeface="Arial" pitchFamily="34" charset="0"/>
                <a:cs typeface="Arial" pitchFamily="34" charset="0"/>
              </a:rPr>
              <a:t>Functions of a Computer</a:t>
            </a:r>
            <a:endParaRPr lang="en-US" sz="2400" dirty="0">
              <a:latin typeface="Arial" pitchFamily="34" charset="0"/>
              <a:cs typeface="Arial" pitchFamily="34" charset="0"/>
            </a:endParaRPr>
          </a:p>
        </p:txBody>
      </p:sp>
      <p:sp>
        <p:nvSpPr>
          <p:cNvPr id="6" name="TextBox 5"/>
          <p:cNvSpPr txBox="1"/>
          <p:nvPr/>
        </p:nvSpPr>
        <p:spPr>
          <a:xfrm>
            <a:off x="1295400" y="609600"/>
            <a:ext cx="7620000" cy="5943600"/>
          </a:xfrm>
          <a:prstGeom prst="rect">
            <a:avLst/>
          </a:prstGeom>
          <a:noFill/>
          <a:ln>
            <a:noFill/>
          </a:ln>
        </p:spPr>
        <p:txBody>
          <a:bodyPr wrap="square" numCol="1" rtlCol="0">
            <a:noAutofit/>
          </a:bodyPr>
          <a:lstStyle/>
          <a:p>
            <a:endParaRPr lang="en-US" sz="2400" dirty="0" smtClean="0">
              <a:latin typeface="Arial" charset="0"/>
              <a:ea typeface="ＭＳ Ｐゴシック" charset="0"/>
              <a:cs typeface="ＭＳ Ｐゴシック" charset="0"/>
            </a:endParaRPr>
          </a:p>
          <a:p>
            <a:r>
              <a:rPr lang="en-US" sz="2400" dirty="0" smtClean="0">
                <a:latin typeface="Arial" charset="0"/>
                <a:ea typeface="ＭＳ Ｐゴシック" charset="0"/>
                <a:cs typeface="ＭＳ Ｐゴシック" charset="0"/>
              </a:rPr>
              <a:t>Functions of all Computers </a:t>
            </a:r>
            <a:r>
              <a:rPr lang="en-US" sz="2400" dirty="0">
                <a:latin typeface="Arial" charset="0"/>
                <a:ea typeface="ＭＳ Ｐゴシック" charset="0"/>
                <a:cs typeface="ＭＳ Ｐゴシック" charset="0"/>
              </a:rPr>
              <a:t>are:</a:t>
            </a:r>
          </a:p>
          <a:p>
            <a:pPr lvl="1"/>
            <a:endParaRPr lang="en-US" sz="2400" dirty="0" smtClean="0">
              <a:latin typeface="Arial" charset="0"/>
              <a:ea typeface="ＭＳ Ｐゴシック" charset="0"/>
            </a:endParaRPr>
          </a:p>
          <a:p>
            <a:pPr marL="742950" lvl="1" indent="-285750">
              <a:spcBef>
                <a:spcPts val="1200"/>
              </a:spcBef>
              <a:buFont typeface="Arial"/>
              <a:buChar char="•"/>
            </a:pPr>
            <a:r>
              <a:rPr lang="en-US" sz="2400" dirty="0" smtClean="0">
                <a:latin typeface="Arial" charset="0"/>
                <a:ea typeface="ＭＳ Ｐゴシック" charset="0"/>
              </a:rPr>
              <a:t>Data </a:t>
            </a:r>
            <a:r>
              <a:rPr lang="en-US" sz="2400" dirty="0">
                <a:latin typeface="Arial" charset="0"/>
                <a:ea typeface="ＭＳ Ｐゴシック" charset="0"/>
              </a:rPr>
              <a:t>processing</a:t>
            </a:r>
          </a:p>
          <a:p>
            <a:pPr marL="742950" lvl="1" indent="-285750">
              <a:spcBef>
                <a:spcPts val="1200"/>
              </a:spcBef>
              <a:buFont typeface="Arial"/>
              <a:buChar char="•"/>
            </a:pPr>
            <a:r>
              <a:rPr lang="en-US" sz="2400" dirty="0">
                <a:latin typeface="Arial" charset="0"/>
                <a:ea typeface="ＭＳ Ｐゴシック" charset="0"/>
              </a:rPr>
              <a:t>Data storage</a:t>
            </a:r>
          </a:p>
          <a:p>
            <a:pPr marL="742950" lvl="1" indent="-285750">
              <a:spcBef>
                <a:spcPts val="1200"/>
              </a:spcBef>
              <a:buFont typeface="Arial"/>
              <a:buChar char="•"/>
            </a:pPr>
            <a:r>
              <a:rPr lang="en-US" sz="2400" dirty="0">
                <a:latin typeface="Arial" charset="0"/>
                <a:ea typeface="ＭＳ Ｐゴシック" charset="0"/>
              </a:rPr>
              <a:t>Data movement</a:t>
            </a:r>
          </a:p>
          <a:p>
            <a:pPr marL="742950" lvl="1" indent="-285750">
              <a:spcBef>
                <a:spcPts val="1200"/>
              </a:spcBef>
              <a:buFont typeface="Arial"/>
              <a:buChar char="•"/>
            </a:pPr>
            <a:r>
              <a:rPr lang="en-US" sz="2400" dirty="0">
                <a:latin typeface="Arial" charset="0"/>
                <a:ea typeface="ＭＳ Ｐゴシック" charset="0"/>
              </a:rPr>
              <a:t>Control</a:t>
            </a: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spTree>
    <p:extLst>
      <p:ext uri="{BB962C8B-B14F-4D97-AF65-F5344CB8AC3E}">
        <p14:creationId xmlns:p14="http://schemas.microsoft.com/office/powerpoint/2010/main" val="1864540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152400"/>
            <a:ext cx="8305800" cy="523220"/>
          </a:xfrm>
          <a:prstGeom prst="rect">
            <a:avLst/>
          </a:prstGeom>
          <a:noFill/>
          <a:ln>
            <a:noFill/>
          </a:ln>
        </p:spPr>
        <p:txBody>
          <a:bodyPr wrap="square" rtlCol="0">
            <a:spAutoFit/>
          </a:bodyPr>
          <a:lstStyle/>
          <a:p>
            <a:pPr algn="ctr"/>
            <a:r>
              <a:rPr lang="en-US" sz="2800" b="1" dirty="0" smtClean="0">
                <a:latin typeface="Arial" pitchFamily="34" charset="0"/>
                <a:cs typeface="Arial" pitchFamily="34" charset="0"/>
              </a:rPr>
              <a:t>A Programmer’s View of a Computer</a:t>
            </a:r>
            <a:endParaRPr lang="en-US" sz="2400" dirty="0">
              <a:latin typeface="Arial" pitchFamily="34" charset="0"/>
              <a:cs typeface="Arial" pitchFamily="34" charset="0"/>
            </a:endParaRP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10" name="Rectangle 9"/>
          <p:cNvSpPr/>
          <p:nvPr/>
        </p:nvSpPr>
        <p:spPr>
          <a:xfrm>
            <a:off x="3429000" y="4495800"/>
            <a:ext cx="2667000" cy="137160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429000" y="1600200"/>
            <a:ext cx="2667000" cy="381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Application Programs</a:t>
            </a:r>
            <a:endParaRPr lang="en-US" dirty="0">
              <a:solidFill>
                <a:srgbClr val="000000"/>
              </a:solidFill>
            </a:endParaRPr>
          </a:p>
        </p:txBody>
      </p:sp>
      <p:sp>
        <p:nvSpPr>
          <p:cNvPr id="12" name="Rectangle 11"/>
          <p:cNvSpPr/>
          <p:nvPr/>
        </p:nvSpPr>
        <p:spPr>
          <a:xfrm>
            <a:off x="3429000" y="2286000"/>
            <a:ext cx="2667000" cy="381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High-Level Languages</a:t>
            </a:r>
            <a:endParaRPr lang="en-US" dirty="0">
              <a:solidFill>
                <a:srgbClr val="000000"/>
              </a:solidFill>
            </a:endParaRPr>
          </a:p>
        </p:txBody>
      </p:sp>
      <p:sp>
        <p:nvSpPr>
          <p:cNvPr id="13" name="Rectangle 12"/>
          <p:cNvSpPr/>
          <p:nvPr/>
        </p:nvSpPr>
        <p:spPr>
          <a:xfrm>
            <a:off x="3429000" y="2971800"/>
            <a:ext cx="2667000" cy="381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Assembly Language</a:t>
            </a:r>
            <a:endParaRPr lang="en-US" dirty="0">
              <a:solidFill>
                <a:srgbClr val="000000"/>
              </a:solidFill>
            </a:endParaRPr>
          </a:p>
        </p:txBody>
      </p:sp>
      <p:sp>
        <p:nvSpPr>
          <p:cNvPr id="14" name="Rectangle 13"/>
          <p:cNvSpPr/>
          <p:nvPr/>
        </p:nvSpPr>
        <p:spPr>
          <a:xfrm>
            <a:off x="3429000" y="3733800"/>
            <a:ext cx="2667000" cy="381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Machine Language</a:t>
            </a:r>
            <a:endParaRPr lang="en-US" dirty="0">
              <a:solidFill>
                <a:srgbClr val="000000"/>
              </a:solidFill>
            </a:endParaRPr>
          </a:p>
        </p:txBody>
      </p:sp>
      <p:sp>
        <p:nvSpPr>
          <p:cNvPr id="15" name="Rectangle 14"/>
          <p:cNvSpPr/>
          <p:nvPr/>
        </p:nvSpPr>
        <p:spPr>
          <a:xfrm>
            <a:off x="3581400" y="4648200"/>
            <a:ext cx="2362200" cy="3810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rPr>
              <a:t>Microprogram</a:t>
            </a:r>
            <a:r>
              <a:rPr lang="en-US" dirty="0" smtClean="0">
                <a:solidFill>
                  <a:srgbClr val="000000"/>
                </a:solidFill>
              </a:rPr>
              <a:t> Control</a:t>
            </a:r>
            <a:endParaRPr lang="en-US" dirty="0">
              <a:solidFill>
                <a:srgbClr val="000000"/>
              </a:solidFill>
            </a:endParaRPr>
          </a:p>
        </p:txBody>
      </p:sp>
      <p:sp>
        <p:nvSpPr>
          <p:cNvPr id="16" name="Rectangle 15"/>
          <p:cNvSpPr/>
          <p:nvPr/>
        </p:nvSpPr>
        <p:spPr>
          <a:xfrm>
            <a:off x="3581400" y="5257800"/>
            <a:ext cx="2362200" cy="3810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Hardware</a:t>
            </a:r>
            <a:endParaRPr lang="en-US" dirty="0">
              <a:solidFill>
                <a:srgbClr val="000000"/>
              </a:solidFill>
            </a:endParaRPr>
          </a:p>
        </p:txBody>
      </p:sp>
      <p:cxnSp>
        <p:nvCxnSpPr>
          <p:cNvPr id="17" name="Straight Connector 16"/>
          <p:cNvCxnSpPr>
            <a:stCxn id="11" idx="2"/>
            <a:endCxn id="12" idx="0"/>
          </p:cNvCxnSpPr>
          <p:nvPr/>
        </p:nvCxnSpPr>
        <p:spPr>
          <a:xfrm>
            <a:off x="4762500" y="1981200"/>
            <a:ext cx="0" cy="3048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2" idx="2"/>
            <a:endCxn id="13" idx="0"/>
          </p:cNvCxnSpPr>
          <p:nvPr/>
        </p:nvCxnSpPr>
        <p:spPr>
          <a:xfrm>
            <a:off x="4762500" y="2667000"/>
            <a:ext cx="0" cy="3048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3" idx="2"/>
            <a:endCxn id="14" idx="0"/>
          </p:cNvCxnSpPr>
          <p:nvPr/>
        </p:nvCxnSpPr>
        <p:spPr>
          <a:xfrm>
            <a:off x="4762500" y="3352800"/>
            <a:ext cx="0" cy="3810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4" idx="2"/>
            <a:endCxn id="10" idx="0"/>
          </p:cNvCxnSpPr>
          <p:nvPr/>
        </p:nvCxnSpPr>
        <p:spPr>
          <a:xfrm>
            <a:off x="4762500" y="4114800"/>
            <a:ext cx="0" cy="3810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23" idx="1"/>
          </p:cNvCxnSpPr>
          <p:nvPr/>
        </p:nvCxnSpPr>
        <p:spPr>
          <a:xfrm flipV="1">
            <a:off x="1143000" y="2819400"/>
            <a:ext cx="7010400" cy="4465"/>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172200" y="2286000"/>
            <a:ext cx="2201406" cy="923330"/>
          </a:xfrm>
          <a:prstGeom prst="rect">
            <a:avLst/>
          </a:prstGeom>
          <a:noFill/>
        </p:spPr>
        <p:txBody>
          <a:bodyPr wrap="none" rtlCol="0">
            <a:spAutoFit/>
          </a:bodyPr>
          <a:lstStyle/>
          <a:p>
            <a:pPr algn="ctr"/>
            <a:r>
              <a:rPr lang="en-US" dirty="0" smtClean="0"/>
              <a:t>High-Level Languages</a:t>
            </a:r>
          </a:p>
          <a:p>
            <a:pPr algn="ctr"/>
            <a:endParaRPr lang="en-US" dirty="0"/>
          </a:p>
          <a:p>
            <a:pPr algn="ctr"/>
            <a:r>
              <a:rPr lang="en-US" dirty="0" smtClean="0"/>
              <a:t>Low-Level Language</a:t>
            </a:r>
            <a:endParaRPr lang="en-US" dirty="0"/>
          </a:p>
        </p:txBody>
      </p:sp>
      <p:sp>
        <p:nvSpPr>
          <p:cNvPr id="23" name="TextBox 22"/>
          <p:cNvSpPr txBox="1"/>
          <p:nvPr/>
        </p:nvSpPr>
        <p:spPr>
          <a:xfrm>
            <a:off x="1143000" y="2362200"/>
            <a:ext cx="2274982" cy="923330"/>
          </a:xfrm>
          <a:prstGeom prst="rect">
            <a:avLst/>
          </a:prstGeom>
          <a:noFill/>
        </p:spPr>
        <p:txBody>
          <a:bodyPr wrap="none" rtlCol="0">
            <a:spAutoFit/>
          </a:bodyPr>
          <a:lstStyle/>
          <a:p>
            <a:pPr algn="ctr"/>
            <a:r>
              <a:rPr lang="en-US" dirty="0" smtClean="0"/>
              <a:t>Machine-independent</a:t>
            </a:r>
          </a:p>
          <a:p>
            <a:pPr algn="ctr"/>
            <a:endParaRPr lang="en-US" dirty="0"/>
          </a:p>
          <a:p>
            <a:pPr algn="ctr"/>
            <a:r>
              <a:rPr lang="en-US" dirty="0" smtClean="0"/>
              <a:t>Machine-</a:t>
            </a:r>
            <a:r>
              <a:rPr lang="en-US" dirty="0" err="1" smtClean="0"/>
              <a:t>Specifi</a:t>
            </a:r>
            <a:endParaRPr lang="en-US" dirty="0"/>
          </a:p>
        </p:txBody>
      </p:sp>
      <mc:AlternateContent xmlns:mc="http://schemas.openxmlformats.org/markup-compatibility/2006" xmlns:p14="http://schemas.microsoft.com/office/powerpoint/2010/main">
        <mc:Choice Requires="p14">
          <p:contentPart p14:bwMode="auto" r:id="rId2">
            <p14:nvContentPartPr>
              <p14:cNvPr id="4098" name="Ink 2"/>
              <p14:cNvContentPartPr>
                <a14:cpLocks xmlns:a14="http://schemas.microsoft.com/office/drawing/2010/main" noRot="1" noChangeAspect="1" noEditPoints="1" noChangeArrowheads="1" noChangeShapeType="1"/>
              </p14:cNvContentPartPr>
              <p14:nvPr/>
            </p14:nvContentPartPr>
            <p14:xfrm>
              <a:off x="8259763" y="1312863"/>
              <a:ext cx="268287" cy="3357562"/>
            </p14:xfrm>
          </p:contentPart>
        </mc:Choice>
        <mc:Fallback xmlns="">
          <p:pic>
            <p:nvPicPr>
              <p:cNvPr id="4098" name="Ink 2"/>
              <p:cNvPicPr>
                <a:picLocks noRot="1" noChangeAspect="1" noEditPoints="1" noChangeArrowheads="1" noChangeShapeType="1"/>
              </p:cNvPicPr>
              <p:nvPr/>
            </p:nvPicPr>
            <p:blipFill>
              <a:blip r:embed="rId3"/>
              <a:stretch>
                <a:fillRect/>
              </a:stretch>
            </p:blipFill>
            <p:spPr>
              <a:xfrm>
                <a:off x="8250400" y="1303503"/>
                <a:ext cx="287013" cy="3376281"/>
              </a:xfrm>
              <a:prstGeom prst="rect">
                <a:avLst/>
              </a:prstGeom>
            </p:spPr>
          </p:pic>
        </mc:Fallback>
      </mc:AlternateContent>
    </p:spTree>
    <p:extLst>
      <p:ext uri="{BB962C8B-B14F-4D97-AF65-F5344CB8AC3E}">
        <p14:creationId xmlns:p14="http://schemas.microsoft.com/office/powerpoint/2010/main" val="2032250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152400"/>
            <a:ext cx="8382000" cy="523220"/>
          </a:xfrm>
          <a:prstGeom prst="rect">
            <a:avLst/>
          </a:prstGeom>
          <a:noFill/>
          <a:ln>
            <a:noFill/>
          </a:ln>
        </p:spPr>
        <p:txBody>
          <a:bodyPr wrap="square" rtlCol="0">
            <a:spAutoFit/>
          </a:bodyPr>
          <a:lstStyle/>
          <a:p>
            <a:pPr algn="ctr"/>
            <a:r>
              <a:rPr lang="en-US" sz="2800" b="1" dirty="0" smtClean="0">
                <a:latin typeface="Arial" pitchFamily="34" charset="0"/>
                <a:cs typeface="Arial" pitchFamily="34" charset="0"/>
              </a:rPr>
              <a:t>Levels of Program Code</a:t>
            </a:r>
            <a:endParaRPr lang="en-US" sz="2400" dirty="0">
              <a:latin typeface="Arial" pitchFamily="34" charset="0"/>
              <a:cs typeface="Arial" pitchFamily="34" charset="0"/>
            </a:endParaRPr>
          </a:p>
        </p:txBody>
      </p:sp>
      <p:sp>
        <p:nvSpPr>
          <p:cNvPr id="6" name="TextBox 5"/>
          <p:cNvSpPr txBox="1"/>
          <p:nvPr/>
        </p:nvSpPr>
        <p:spPr>
          <a:xfrm>
            <a:off x="838200" y="609600"/>
            <a:ext cx="4724400" cy="5943600"/>
          </a:xfrm>
          <a:prstGeom prst="rect">
            <a:avLst/>
          </a:prstGeom>
          <a:noFill/>
          <a:ln>
            <a:noFill/>
          </a:ln>
        </p:spPr>
        <p:txBody>
          <a:bodyPr wrap="square" numCol="1" rtlCol="0">
            <a:noAutofit/>
          </a:bodyPr>
          <a:lstStyle/>
          <a:p>
            <a:pPr marL="285750" indent="-285750">
              <a:lnSpc>
                <a:spcPct val="90000"/>
              </a:lnSpc>
              <a:buFont typeface="Arial"/>
              <a:buChar char="•"/>
            </a:pPr>
            <a:endParaRPr lang="en-US" sz="2400" b="1" dirty="0" smtClean="0">
              <a:latin typeface="Arial" charset="0"/>
              <a:ea typeface="ＭＳ Ｐゴシック" charset="0"/>
              <a:cs typeface="ＭＳ Ｐゴシック" charset="0"/>
            </a:endParaRPr>
          </a:p>
          <a:p>
            <a:pPr marL="285750" indent="-285750">
              <a:lnSpc>
                <a:spcPct val="90000"/>
              </a:lnSpc>
              <a:buFont typeface="Arial"/>
              <a:buChar char="•"/>
            </a:pPr>
            <a:endParaRPr lang="en-US" sz="2400" b="1" dirty="0">
              <a:latin typeface="Arial" charset="0"/>
              <a:ea typeface="ＭＳ Ｐゴシック" charset="0"/>
              <a:cs typeface="ＭＳ Ｐゴシック" charset="0"/>
            </a:endParaRPr>
          </a:p>
          <a:p>
            <a:pPr marL="285750" indent="-285750">
              <a:lnSpc>
                <a:spcPct val="90000"/>
              </a:lnSpc>
              <a:buFont typeface="Arial"/>
              <a:buChar char="•"/>
            </a:pPr>
            <a:endParaRPr lang="en-US" sz="2400" b="1" dirty="0" smtClean="0">
              <a:latin typeface="Arial" charset="0"/>
              <a:ea typeface="ＭＳ Ｐゴシック" charset="0"/>
              <a:cs typeface="ＭＳ Ｐゴシック" charset="0"/>
            </a:endParaRPr>
          </a:p>
          <a:p>
            <a:pPr marL="285750" indent="-285750">
              <a:lnSpc>
                <a:spcPct val="90000"/>
              </a:lnSpc>
              <a:buFont typeface="Arial"/>
              <a:buChar char="•"/>
            </a:pPr>
            <a:r>
              <a:rPr lang="en-US" sz="2400" b="1" dirty="0" smtClean="0">
                <a:latin typeface="Arial" charset="0"/>
                <a:ea typeface="ＭＳ Ｐゴシック" charset="0"/>
                <a:cs typeface="ＭＳ Ｐゴシック" charset="0"/>
              </a:rPr>
              <a:t>High</a:t>
            </a:r>
            <a:r>
              <a:rPr lang="en-US" sz="2400" b="1" dirty="0">
                <a:latin typeface="Arial" charset="0"/>
                <a:ea typeface="ＭＳ Ｐゴシック" charset="0"/>
                <a:cs typeface="ＭＳ Ｐゴシック" charset="0"/>
              </a:rPr>
              <a:t>-level </a:t>
            </a:r>
            <a:r>
              <a:rPr lang="en-US" sz="2400" b="1" dirty="0" smtClean="0">
                <a:latin typeface="Arial" charset="0"/>
                <a:ea typeface="ＭＳ Ｐゴシック" charset="0"/>
                <a:cs typeface="ＭＳ Ｐゴシック" charset="0"/>
              </a:rPr>
              <a:t>language</a:t>
            </a:r>
          </a:p>
          <a:p>
            <a:pPr marL="742950" lvl="1" indent="-285750">
              <a:lnSpc>
                <a:spcPct val="90000"/>
              </a:lnSpc>
              <a:buFont typeface="Arial"/>
              <a:buChar char="•"/>
            </a:pPr>
            <a:r>
              <a:rPr lang="en-US" sz="2000" dirty="0" smtClean="0">
                <a:latin typeface="Arial" charset="0"/>
                <a:ea typeface="ＭＳ Ｐゴシック" charset="0"/>
              </a:rPr>
              <a:t>Level </a:t>
            </a:r>
            <a:r>
              <a:rPr lang="en-US" sz="2000" dirty="0">
                <a:latin typeface="Arial" charset="0"/>
                <a:ea typeface="ＭＳ Ｐゴシック" charset="0"/>
              </a:rPr>
              <a:t>of abstraction closer to problem </a:t>
            </a:r>
            <a:r>
              <a:rPr lang="en-US" sz="2000" dirty="0" smtClean="0">
                <a:latin typeface="Arial" charset="0"/>
                <a:ea typeface="ＭＳ Ｐゴシック" charset="0"/>
              </a:rPr>
              <a:t>domain</a:t>
            </a:r>
          </a:p>
          <a:p>
            <a:pPr marL="742950" lvl="1" indent="-285750">
              <a:lnSpc>
                <a:spcPct val="90000"/>
              </a:lnSpc>
              <a:buFont typeface="Arial"/>
              <a:buChar char="•"/>
            </a:pPr>
            <a:r>
              <a:rPr lang="en-US" sz="2000" dirty="0" smtClean="0">
                <a:latin typeface="Arial" charset="0"/>
                <a:ea typeface="ＭＳ Ｐゴシック" charset="0"/>
              </a:rPr>
              <a:t>Provides </a:t>
            </a:r>
            <a:r>
              <a:rPr lang="en-US" sz="2000" dirty="0">
                <a:latin typeface="Arial" charset="0"/>
                <a:ea typeface="ＭＳ Ｐゴシック" charset="0"/>
              </a:rPr>
              <a:t>productivity and portability </a:t>
            </a:r>
            <a:endParaRPr lang="en-AU" sz="2000" dirty="0">
              <a:latin typeface="Arial" charset="0"/>
              <a:ea typeface="ＭＳ Ｐゴシック" charset="0"/>
            </a:endParaRPr>
          </a:p>
          <a:p>
            <a:pPr marL="285750" indent="-285750">
              <a:lnSpc>
                <a:spcPct val="90000"/>
              </a:lnSpc>
              <a:buFont typeface="Arial"/>
              <a:buChar char="•"/>
            </a:pPr>
            <a:r>
              <a:rPr lang="en-US" sz="2400" b="1" dirty="0">
                <a:latin typeface="Arial" charset="0"/>
                <a:ea typeface="ＭＳ Ｐゴシック" charset="0"/>
                <a:cs typeface="ＭＳ Ｐゴシック" charset="0"/>
              </a:rPr>
              <a:t>Assembly </a:t>
            </a:r>
            <a:r>
              <a:rPr lang="en-US" sz="2400" b="1" dirty="0" smtClean="0">
                <a:latin typeface="Arial" charset="0"/>
                <a:ea typeface="ＭＳ Ｐゴシック" charset="0"/>
                <a:cs typeface="ＭＳ Ｐゴシック" charset="0"/>
              </a:rPr>
              <a:t>language</a:t>
            </a:r>
          </a:p>
          <a:p>
            <a:pPr marL="742950" lvl="1" indent="-285750">
              <a:lnSpc>
                <a:spcPct val="90000"/>
              </a:lnSpc>
              <a:buFont typeface="Arial"/>
              <a:buChar char="•"/>
            </a:pPr>
            <a:r>
              <a:rPr lang="en-US" sz="2000" dirty="0" smtClean="0">
                <a:latin typeface="Arial" charset="0"/>
                <a:ea typeface="ＭＳ Ｐゴシック" charset="0"/>
              </a:rPr>
              <a:t>Textual </a:t>
            </a:r>
            <a:r>
              <a:rPr lang="en-US" sz="2000" dirty="0">
                <a:latin typeface="Arial" charset="0"/>
                <a:ea typeface="ＭＳ Ｐゴシック" charset="0"/>
              </a:rPr>
              <a:t>representation of instructions</a:t>
            </a:r>
          </a:p>
          <a:p>
            <a:pPr marL="285750" indent="-285750">
              <a:lnSpc>
                <a:spcPct val="90000"/>
              </a:lnSpc>
              <a:buFont typeface="Arial"/>
              <a:buChar char="•"/>
            </a:pPr>
            <a:r>
              <a:rPr lang="en-US" sz="2400" b="1" dirty="0">
                <a:latin typeface="Arial" charset="0"/>
                <a:ea typeface="ＭＳ Ｐゴシック" charset="0"/>
                <a:cs typeface="ＭＳ Ｐゴシック" charset="0"/>
              </a:rPr>
              <a:t>Hardware </a:t>
            </a:r>
            <a:r>
              <a:rPr lang="en-US" sz="2400" b="1" dirty="0" smtClean="0">
                <a:latin typeface="Arial" charset="0"/>
                <a:ea typeface="ＭＳ Ｐゴシック" charset="0"/>
                <a:cs typeface="ＭＳ Ｐゴシック" charset="0"/>
              </a:rPr>
              <a:t>representation</a:t>
            </a:r>
          </a:p>
          <a:p>
            <a:pPr marL="742950" lvl="1" indent="-285750">
              <a:lnSpc>
                <a:spcPct val="90000"/>
              </a:lnSpc>
              <a:buFont typeface="Arial"/>
              <a:buChar char="•"/>
            </a:pPr>
            <a:r>
              <a:rPr lang="en-US" sz="2000" dirty="0" smtClean="0">
                <a:latin typeface="Arial" charset="0"/>
                <a:ea typeface="ＭＳ Ｐゴシック" charset="0"/>
              </a:rPr>
              <a:t>Binary digits (bits)</a:t>
            </a:r>
          </a:p>
          <a:p>
            <a:pPr marL="742950" lvl="1" indent="-285750">
              <a:lnSpc>
                <a:spcPct val="90000"/>
              </a:lnSpc>
              <a:buFont typeface="Arial"/>
              <a:buChar char="•"/>
            </a:pPr>
            <a:r>
              <a:rPr lang="en-US" sz="2000" dirty="0" smtClean="0">
                <a:latin typeface="Arial" charset="0"/>
                <a:ea typeface="ＭＳ Ｐゴシック" charset="0"/>
              </a:rPr>
              <a:t>Encoded </a:t>
            </a:r>
            <a:r>
              <a:rPr lang="en-US" sz="2000" dirty="0">
                <a:latin typeface="Arial" charset="0"/>
                <a:ea typeface="ＭＳ Ｐゴシック" charset="0"/>
              </a:rPr>
              <a:t>instructions and data</a:t>
            </a: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pic>
        <p:nvPicPr>
          <p:cNvPr id="10" name="Picture 10" descr="f01-03-P3744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7800" y="851574"/>
            <a:ext cx="3609975" cy="5649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5122" name="Ink 2"/>
              <p14:cNvContentPartPr>
                <a14:cpLocks xmlns:a14="http://schemas.microsoft.com/office/drawing/2010/main" noRot="1" noChangeAspect="1" noEditPoints="1" noChangeArrowheads="1" noChangeShapeType="1"/>
              </p14:cNvContentPartPr>
              <p14:nvPr/>
            </p14:nvContentPartPr>
            <p14:xfrm>
              <a:off x="6188075" y="3000375"/>
              <a:ext cx="161925" cy="3644900"/>
            </p14:xfrm>
          </p:contentPart>
        </mc:Choice>
        <mc:Fallback xmlns="">
          <p:pic>
            <p:nvPicPr>
              <p:cNvPr id="5122" name="Ink 2"/>
              <p:cNvPicPr>
                <a:picLocks noRot="1" noChangeAspect="1" noEditPoints="1" noChangeArrowheads="1" noChangeShapeType="1"/>
              </p:cNvPicPr>
              <p:nvPr/>
            </p:nvPicPr>
            <p:blipFill>
              <a:blip r:embed="rId4"/>
              <a:stretch>
                <a:fillRect/>
              </a:stretch>
            </p:blipFill>
            <p:spPr>
              <a:xfrm>
                <a:off x="6178719" y="2991015"/>
                <a:ext cx="180636" cy="3663619"/>
              </a:xfrm>
              <a:prstGeom prst="rect">
                <a:avLst/>
              </a:prstGeom>
            </p:spPr>
          </p:pic>
        </mc:Fallback>
      </mc:AlternateContent>
    </p:spTree>
    <p:extLst>
      <p:ext uri="{BB962C8B-B14F-4D97-AF65-F5344CB8AC3E}">
        <p14:creationId xmlns:p14="http://schemas.microsoft.com/office/powerpoint/2010/main" val="22039727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152400"/>
            <a:ext cx="8382000" cy="523220"/>
          </a:xfrm>
          <a:prstGeom prst="rect">
            <a:avLst/>
          </a:prstGeom>
          <a:noFill/>
          <a:ln>
            <a:noFill/>
          </a:ln>
        </p:spPr>
        <p:txBody>
          <a:bodyPr wrap="square" rtlCol="0">
            <a:spAutoFit/>
          </a:bodyPr>
          <a:lstStyle/>
          <a:p>
            <a:pPr algn="ctr"/>
            <a:r>
              <a:rPr lang="en-US" sz="2800" b="1" dirty="0" smtClean="0">
                <a:latin typeface="Arial" pitchFamily="34" charset="0"/>
                <a:cs typeface="Arial" pitchFamily="34" charset="0"/>
              </a:rPr>
              <a:t>Computer Organization and Architecture</a:t>
            </a:r>
            <a:endParaRPr lang="en-US" sz="2400" dirty="0">
              <a:latin typeface="Arial" pitchFamily="34" charset="0"/>
              <a:cs typeface="Arial" pitchFamily="34" charset="0"/>
            </a:endParaRPr>
          </a:p>
        </p:txBody>
      </p:sp>
      <p:sp>
        <p:nvSpPr>
          <p:cNvPr id="6" name="TextBox 5"/>
          <p:cNvSpPr txBox="1"/>
          <p:nvPr/>
        </p:nvSpPr>
        <p:spPr>
          <a:xfrm>
            <a:off x="609600" y="609600"/>
            <a:ext cx="8305800" cy="5943600"/>
          </a:xfrm>
          <a:prstGeom prst="rect">
            <a:avLst/>
          </a:prstGeom>
          <a:noFill/>
          <a:ln>
            <a:noFill/>
          </a:ln>
        </p:spPr>
        <p:txBody>
          <a:bodyPr wrap="square" numCol="1" rtlCol="0">
            <a:noAutofit/>
          </a:bodyPr>
          <a:lstStyle/>
          <a:p>
            <a:pPr algn="ctr"/>
            <a:endParaRPr lang="en-US" sz="2000" b="1" dirty="0" smtClean="0">
              <a:latin typeface="Arial"/>
              <a:cs typeface="Arial"/>
            </a:endParaRPr>
          </a:p>
          <a:p>
            <a:pPr algn="ctr"/>
            <a:r>
              <a:rPr lang="en-US" sz="2000" b="1" dirty="0" smtClean="0">
                <a:latin typeface="Arial"/>
                <a:cs typeface="Arial"/>
              </a:rPr>
              <a:t>COMPUTER ORGANIZATION</a:t>
            </a:r>
          </a:p>
          <a:p>
            <a:pPr marL="285750" indent="-285750">
              <a:buFont typeface="Arial"/>
              <a:buChar char="•"/>
            </a:pPr>
            <a:endParaRPr lang="en-US" sz="2000" b="1" dirty="0">
              <a:latin typeface="Arial"/>
              <a:cs typeface="Arial"/>
            </a:endParaRPr>
          </a:p>
          <a:p>
            <a:pPr marL="285750" indent="-285750">
              <a:spcBef>
                <a:spcPts val="1200"/>
              </a:spcBef>
              <a:buFont typeface="Arial"/>
              <a:buChar char="•"/>
            </a:pPr>
            <a:r>
              <a:rPr lang="en-US" sz="2000" dirty="0" smtClean="0">
                <a:latin typeface="Arial"/>
                <a:cs typeface="Arial"/>
              </a:rPr>
              <a:t>How </a:t>
            </a:r>
            <a:r>
              <a:rPr lang="en-US" sz="2000" dirty="0">
                <a:latin typeface="Arial"/>
                <a:cs typeface="Arial"/>
              </a:rPr>
              <a:t>components fit together to create working computer system</a:t>
            </a:r>
          </a:p>
          <a:p>
            <a:pPr marL="285750" indent="-285750">
              <a:spcBef>
                <a:spcPts val="1200"/>
              </a:spcBef>
              <a:buFont typeface="Arial"/>
              <a:buChar char="•"/>
            </a:pPr>
            <a:r>
              <a:rPr lang="en-US" sz="2000" dirty="0" smtClean="0">
                <a:latin typeface="Arial"/>
                <a:cs typeface="Arial"/>
              </a:rPr>
              <a:t>Includes </a:t>
            </a:r>
            <a:r>
              <a:rPr lang="en-US" sz="2000" dirty="0">
                <a:latin typeface="Arial"/>
                <a:cs typeface="Arial"/>
              </a:rPr>
              <a:t>physical aspects of computer systems</a:t>
            </a:r>
          </a:p>
          <a:p>
            <a:pPr marL="285750" indent="-285750">
              <a:spcBef>
                <a:spcPts val="1200"/>
              </a:spcBef>
              <a:buFont typeface="Arial"/>
              <a:buChar char="•"/>
            </a:pPr>
            <a:r>
              <a:rPr lang="en-US" sz="2000" dirty="0">
                <a:latin typeface="Arial"/>
                <a:cs typeface="Arial"/>
              </a:rPr>
              <a:t>Concerned with how computer hardware </a:t>
            </a:r>
            <a:r>
              <a:rPr lang="en-US" sz="2000" dirty="0" smtClean="0">
                <a:latin typeface="Arial"/>
                <a:cs typeface="Arial"/>
              </a:rPr>
              <a:t>works</a:t>
            </a:r>
          </a:p>
          <a:p>
            <a:endParaRPr lang="en-US" sz="2000" b="1" dirty="0" smtClean="0">
              <a:latin typeface="Arial"/>
              <a:cs typeface="Arial"/>
            </a:endParaRPr>
          </a:p>
          <a:p>
            <a:endParaRPr lang="en-US" sz="2000" b="1" dirty="0">
              <a:latin typeface="Arial"/>
              <a:cs typeface="Arial"/>
            </a:endParaRPr>
          </a:p>
          <a:p>
            <a:pPr algn="ctr"/>
            <a:r>
              <a:rPr lang="en-US" sz="2000" b="1" dirty="0" smtClean="0">
                <a:latin typeface="Arial"/>
                <a:cs typeface="Arial"/>
              </a:rPr>
              <a:t>COMPUTER ARCHITECTURE</a:t>
            </a:r>
          </a:p>
          <a:p>
            <a:pPr algn="ctr"/>
            <a:endParaRPr lang="en-US" sz="2000" b="1" dirty="0" smtClean="0">
              <a:latin typeface="Arial"/>
              <a:cs typeface="Arial"/>
            </a:endParaRPr>
          </a:p>
          <a:p>
            <a:pPr marL="285750" indent="-285750">
              <a:lnSpc>
                <a:spcPct val="90000"/>
              </a:lnSpc>
              <a:spcBef>
                <a:spcPts val="1200"/>
              </a:spcBef>
              <a:buFont typeface="Arial"/>
              <a:buChar char="•"/>
            </a:pPr>
            <a:r>
              <a:rPr lang="en-US" sz="2000" dirty="0">
                <a:latin typeface="Arial"/>
                <a:cs typeface="Arial"/>
              </a:rPr>
              <a:t>Structure </a:t>
            </a:r>
            <a:r>
              <a:rPr lang="en-US" sz="2000" dirty="0" smtClean="0">
                <a:latin typeface="Arial"/>
                <a:cs typeface="Arial"/>
              </a:rPr>
              <a:t>and </a:t>
            </a:r>
            <a:r>
              <a:rPr lang="en-US" sz="2000" dirty="0">
                <a:latin typeface="Arial"/>
                <a:cs typeface="Arial"/>
              </a:rPr>
              <a:t>behavior of computer system</a:t>
            </a:r>
          </a:p>
          <a:p>
            <a:pPr marL="285750" indent="-285750">
              <a:lnSpc>
                <a:spcPct val="90000"/>
              </a:lnSpc>
              <a:spcBef>
                <a:spcPts val="1200"/>
              </a:spcBef>
              <a:buFont typeface="Arial"/>
              <a:buChar char="•"/>
            </a:pPr>
            <a:r>
              <a:rPr lang="en-US" sz="2000" dirty="0">
                <a:latin typeface="Arial"/>
                <a:cs typeface="Arial"/>
              </a:rPr>
              <a:t>Logical aspects of system implementation as seen by programmer</a:t>
            </a:r>
          </a:p>
          <a:p>
            <a:pPr marL="285750" indent="-285750">
              <a:lnSpc>
                <a:spcPct val="90000"/>
              </a:lnSpc>
              <a:spcBef>
                <a:spcPts val="1200"/>
              </a:spcBef>
              <a:buFont typeface="Arial"/>
              <a:buChar char="•"/>
            </a:pPr>
            <a:r>
              <a:rPr lang="en-US" sz="2000" dirty="0">
                <a:latin typeface="Arial"/>
                <a:cs typeface="Arial"/>
              </a:rPr>
              <a:t>Concerned with how computer is designed</a:t>
            </a:r>
          </a:p>
          <a:p>
            <a:pPr marL="285750" indent="-285750">
              <a:lnSpc>
                <a:spcPct val="90000"/>
              </a:lnSpc>
              <a:spcBef>
                <a:spcPts val="1200"/>
              </a:spcBef>
              <a:buFont typeface="Arial"/>
              <a:buChar char="•"/>
            </a:pPr>
            <a:r>
              <a:rPr lang="en-US" sz="2000" dirty="0">
                <a:latin typeface="Arial"/>
                <a:cs typeface="Arial"/>
              </a:rPr>
              <a:t>Combination of hardware components with </a:t>
            </a:r>
            <a:r>
              <a:rPr lang="en-US" sz="2000" dirty="0" smtClean="0">
                <a:latin typeface="Arial"/>
                <a:cs typeface="Arial"/>
              </a:rPr>
              <a:t>Instruction Set Architecture (ISA): ISA is </a:t>
            </a:r>
            <a:r>
              <a:rPr lang="en-US" sz="2000" dirty="0">
                <a:latin typeface="Arial"/>
                <a:cs typeface="Arial"/>
              </a:rPr>
              <a:t>interface between software that runs on machine &amp; hardware that executes </a:t>
            </a:r>
            <a:r>
              <a:rPr lang="en-US" sz="2000" dirty="0" smtClean="0">
                <a:latin typeface="Arial"/>
                <a:cs typeface="Arial"/>
              </a:rPr>
              <a:t>it</a:t>
            </a:r>
            <a:endParaRPr lang="en-US" sz="2000" dirty="0">
              <a:latin typeface="Arial"/>
              <a:cs typeface="Arial"/>
            </a:endParaRP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spTree>
    <p:extLst>
      <p:ext uri="{BB962C8B-B14F-4D97-AF65-F5344CB8AC3E}">
        <p14:creationId xmlns:p14="http://schemas.microsoft.com/office/powerpoint/2010/main" val="9468127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152400"/>
            <a:ext cx="8229600" cy="523220"/>
          </a:xfrm>
          <a:prstGeom prst="rect">
            <a:avLst/>
          </a:prstGeom>
          <a:noFill/>
          <a:ln>
            <a:noFill/>
          </a:ln>
        </p:spPr>
        <p:txBody>
          <a:bodyPr wrap="square" rtlCol="0">
            <a:spAutoFit/>
          </a:bodyPr>
          <a:lstStyle/>
          <a:p>
            <a:pPr algn="ctr"/>
            <a:r>
              <a:rPr lang="en-US" sz="2800" b="1" dirty="0">
                <a:latin typeface="Arial"/>
                <a:cs typeface="Arial"/>
              </a:rPr>
              <a:t>Moore</a:t>
            </a:r>
            <a:r>
              <a:rPr lang="ja-JP" altLang="en-US" sz="2800" b="1" dirty="0">
                <a:latin typeface="Arial"/>
                <a:cs typeface="Arial"/>
              </a:rPr>
              <a:t>’</a:t>
            </a:r>
            <a:r>
              <a:rPr lang="en-US" sz="2800" b="1" dirty="0">
                <a:latin typeface="Arial"/>
                <a:cs typeface="Arial"/>
              </a:rPr>
              <a:t>s Law</a:t>
            </a:r>
            <a:endParaRPr lang="en-US" sz="2400" b="1" dirty="0">
              <a:latin typeface="Arial"/>
              <a:cs typeface="Arial"/>
            </a:endParaRPr>
          </a:p>
        </p:txBody>
      </p:sp>
      <p:sp>
        <p:nvSpPr>
          <p:cNvPr id="6" name="TextBox 5"/>
          <p:cNvSpPr txBox="1"/>
          <p:nvPr/>
        </p:nvSpPr>
        <p:spPr>
          <a:xfrm>
            <a:off x="1066800" y="609600"/>
            <a:ext cx="7848600" cy="5943600"/>
          </a:xfrm>
          <a:prstGeom prst="rect">
            <a:avLst/>
          </a:prstGeom>
          <a:noFill/>
          <a:ln>
            <a:noFill/>
          </a:ln>
        </p:spPr>
        <p:txBody>
          <a:bodyPr wrap="square" numCol="1" rtlCol="0">
            <a:noAutofit/>
          </a:bodyPr>
          <a:lstStyle/>
          <a:p>
            <a:pPr algn="ctr"/>
            <a:endParaRPr lang="en-US" sz="2400" b="1" dirty="0" smtClean="0">
              <a:latin typeface="Arial"/>
              <a:cs typeface="Arial"/>
            </a:endParaRPr>
          </a:p>
          <a:p>
            <a:pPr algn="ctr"/>
            <a:endParaRPr lang="en-US" sz="2400" b="1" dirty="0" smtClean="0">
              <a:latin typeface="Arial"/>
              <a:cs typeface="Arial"/>
            </a:endParaRPr>
          </a:p>
          <a:p>
            <a:pPr marL="285750" indent="-285750">
              <a:lnSpc>
                <a:spcPct val="90000"/>
              </a:lnSpc>
              <a:buFont typeface="Arial"/>
              <a:buChar char="•"/>
            </a:pPr>
            <a:r>
              <a:rPr lang="en-US" sz="2400" dirty="0">
                <a:latin typeface="Arial"/>
                <a:cs typeface="Arial"/>
              </a:rPr>
              <a:t>In 1965, Intel founder Gordon Moore stated:</a:t>
            </a:r>
          </a:p>
          <a:p>
            <a:pPr lvl="1">
              <a:lnSpc>
                <a:spcPct val="90000"/>
              </a:lnSpc>
              <a:buFontTx/>
              <a:buNone/>
            </a:pPr>
            <a:endParaRPr lang="en-US" sz="2000" dirty="0" smtClean="0">
              <a:latin typeface="Arial"/>
              <a:cs typeface="Arial"/>
            </a:endParaRPr>
          </a:p>
          <a:p>
            <a:pPr lvl="1">
              <a:lnSpc>
                <a:spcPct val="90000"/>
              </a:lnSpc>
              <a:buFontTx/>
              <a:buNone/>
            </a:pPr>
            <a:r>
              <a:rPr lang="en-US" sz="2000" dirty="0" smtClean="0">
                <a:latin typeface="Arial"/>
                <a:cs typeface="Arial"/>
              </a:rPr>
              <a:t>“The </a:t>
            </a:r>
            <a:r>
              <a:rPr lang="en-US" sz="2000" dirty="0">
                <a:latin typeface="Arial"/>
                <a:cs typeface="Arial"/>
              </a:rPr>
              <a:t>density of transistors in an integrated circuit </a:t>
            </a:r>
            <a:endParaRPr lang="en-US" sz="2000" dirty="0" smtClean="0">
              <a:latin typeface="Arial"/>
              <a:cs typeface="Arial"/>
            </a:endParaRPr>
          </a:p>
          <a:p>
            <a:pPr lvl="1">
              <a:lnSpc>
                <a:spcPct val="90000"/>
              </a:lnSpc>
              <a:buFontTx/>
              <a:buNone/>
            </a:pPr>
            <a:r>
              <a:rPr lang="en-US" sz="2000" dirty="0">
                <a:latin typeface="Arial"/>
                <a:cs typeface="Arial"/>
              </a:rPr>
              <a:t> </a:t>
            </a:r>
            <a:r>
              <a:rPr lang="en-US" sz="2000" dirty="0" smtClean="0">
                <a:latin typeface="Arial"/>
                <a:cs typeface="Arial"/>
              </a:rPr>
              <a:t>                                                         will </a:t>
            </a:r>
            <a:r>
              <a:rPr lang="en-US" sz="2000" dirty="0">
                <a:latin typeface="Arial"/>
                <a:cs typeface="Arial"/>
              </a:rPr>
              <a:t>double every </a:t>
            </a:r>
            <a:r>
              <a:rPr lang="en-US" sz="2000" dirty="0" smtClean="0">
                <a:latin typeface="Arial"/>
                <a:cs typeface="Arial"/>
              </a:rPr>
              <a:t>year”</a:t>
            </a:r>
          </a:p>
          <a:p>
            <a:pPr lvl="1">
              <a:lnSpc>
                <a:spcPct val="90000"/>
              </a:lnSpc>
              <a:buFontTx/>
              <a:buNone/>
            </a:pPr>
            <a:endParaRPr lang="en-US" sz="2400" dirty="0" smtClean="0">
              <a:latin typeface="Arial"/>
              <a:cs typeface="Arial"/>
            </a:endParaRPr>
          </a:p>
          <a:p>
            <a:pPr marL="285750" indent="-285750">
              <a:lnSpc>
                <a:spcPct val="90000"/>
              </a:lnSpc>
              <a:buFont typeface="Arial"/>
              <a:buChar char="•"/>
            </a:pPr>
            <a:r>
              <a:rPr lang="en-US" sz="2400" dirty="0" smtClean="0">
                <a:latin typeface="Arial"/>
                <a:cs typeface="Arial"/>
              </a:rPr>
              <a:t>Current </a:t>
            </a:r>
            <a:r>
              <a:rPr lang="en-US" sz="2400" dirty="0">
                <a:latin typeface="Arial"/>
                <a:cs typeface="Arial"/>
              </a:rPr>
              <a:t>version of Moore</a:t>
            </a:r>
            <a:r>
              <a:rPr lang="ja-JP" altLang="en-US" sz="2400" dirty="0">
                <a:latin typeface="Arial"/>
                <a:cs typeface="Arial"/>
              </a:rPr>
              <a:t>’</a:t>
            </a:r>
            <a:r>
              <a:rPr lang="en-US" sz="2400" dirty="0">
                <a:latin typeface="Arial"/>
                <a:cs typeface="Arial"/>
              </a:rPr>
              <a:t>s Law predicts doubling of density of silicon chips every 18 months</a:t>
            </a:r>
          </a:p>
          <a:p>
            <a:pPr>
              <a:lnSpc>
                <a:spcPct val="90000"/>
              </a:lnSpc>
            </a:pPr>
            <a:endParaRPr lang="en-US" sz="2400" dirty="0" smtClean="0">
              <a:latin typeface="Arial"/>
              <a:cs typeface="Arial"/>
            </a:endParaRPr>
          </a:p>
          <a:p>
            <a:pPr marL="285750" indent="-285750">
              <a:lnSpc>
                <a:spcPct val="90000"/>
              </a:lnSpc>
              <a:buFont typeface="Arial"/>
              <a:buChar char="•"/>
            </a:pPr>
            <a:r>
              <a:rPr lang="en-US" sz="2400" dirty="0" smtClean="0">
                <a:latin typeface="Arial"/>
                <a:cs typeface="Arial"/>
              </a:rPr>
              <a:t>Moore </a:t>
            </a:r>
            <a:r>
              <a:rPr lang="en-US" sz="2400" dirty="0">
                <a:latin typeface="Arial"/>
                <a:cs typeface="Arial"/>
              </a:rPr>
              <a:t>originally thought this postulate would hold for 10 years; advances in chip manufacturing processes have allowed the law to hold for 40 years, and it is expected to last for perhaps another 10</a:t>
            </a: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spTree>
    <p:extLst>
      <p:ext uri="{BB962C8B-B14F-4D97-AF65-F5344CB8AC3E}">
        <p14:creationId xmlns:p14="http://schemas.microsoft.com/office/powerpoint/2010/main" val="3950045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52401"/>
            <a:ext cx="8458200" cy="461665"/>
          </a:xfrm>
          <a:prstGeom prst="rect">
            <a:avLst/>
          </a:prstGeom>
          <a:noFill/>
          <a:ln>
            <a:noFill/>
          </a:ln>
        </p:spPr>
        <p:txBody>
          <a:bodyPr wrap="square" rtlCol="0">
            <a:spAutoFit/>
          </a:bodyPr>
          <a:lstStyle/>
          <a:p>
            <a:pPr algn="ctr"/>
            <a:r>
              <a:rPr lang="en-US" sz="2400" b="1" dirty="0" smtClean="0">
                <a:latin typeface="Arial"/>
                <a:cs typeface="Arial"/>
              </a:rPr>
              <a:t>Principle of Equivalence of Hardware and Software </a:t>
            </a:r>
            <a:endParaRPr lang="en-US" sz="2000" b="1" dirty="0">
              <a:latin typeface="Arial"/>
              <a:cs typeface="Arial"/>
            </a:endParaRPr>
          </a:p>
        </p:txBody>
      </p:sp>
      <p:sp>
        <p:nvSpPr>
          <p:cNvPr id="6" name="TextBox 5"/>
          <p:cNvSpPr txBox="1"/>
          <p:nvPr/>
        </p:nvSpPr>
        <p:spPr>
          <a:xfrm>
            <a:off x="457200" y="609600"/>
            <a:ext cx="8458200" cy="5943600"/>
          </a:xfrm>
          <a:prstGeom prst="rect">
            <a:avLst/>
          </a:prstGeom>
          <a:noFill/>
          <a:ln>
            <a:noFill/>
          </a:ln>
        </p:spPr>
        <p:txBody>
          <a:bodyPr wrap="square" numCol="1" rtlCol="0">
            <a:noAutofit/>
          </a:bodyPr>
          <a:lstStyle/>
          <a:p>
            <a:pPr marL="285750" indent="-285750">
              <a:spcBef>
                <a:spcPts val="1200"/>
              </a:spcBef>
              <a:buFont typeface="Arial"/>
              <a:buChar char="•"/>
            </a:pPr>
            <a:endParaRPr lang="en-US" sz="2000" b="1" dirty="0">
              <a:latin typeface="Arial"/>
              <a:cs typeface="Arial"/>
            </a:endParaRPr>
          </a:p>
          <a:p>
            <a:pPr marL="285750" indent="-285750">
              <a:spcBef>
                <a:spcPts val="1200"/>
              </a:spcBef>
              <a:buFont typeface="Arial"/>
              <a:buChar char="•"/>
            </a:pPr>
            <a:r>
              <a:rPr lang="en-US" sz="2000" dirty="0" smtClean="0">
                <a:latin typeface="Arial"/>
                <a:cs typeface="Arial"/>
              </a:rPr>
              <a:t>Anything that can be done with software can also be done with hardware, and anything that can be done with hardware can also be done with software</a:t>
            </a:r>
          </a:p>
          <a:p>
            <a:pPr marL="285750" indent="-285750">
              <a:spcBef>
                <a:spcPts val="1200"/>
              </a:spcBef>
              <a:buFont typeface="Arial"/>
              <a:buChar char="•"/>
            </a:pPr>
            <a:r>
              <a:rPr lang="en-US" sz="2000" dirty="0" smtClean="0">
                <a:latin typeface="Arial"/>
                <a:cs typeface="Arial"/>
              </a:rPr>
              <a:t>Modern computers are implementations of algorithms that execute other algorithms</a:t>
            </a:r>
          </a:p>
          <a:p>
            <a:pPr>
              <a:spcBef>
                <a:spcPts val="1200"/>
              </a:spcBef>
            </a:pPr>
            <a:endParaRPr lang="en-US" sz="2000" b="1" dirty="0" smtClean="0">
              <a:latin typeface="Arial"/>
              <a:cs typeface="Arial"/>
            </a:endParaRPr>
          </a:p>
          <a:p>
            <a:pPr algn="ctr">
              <a:spcBef>
                <a:spcPts val="1200"/>
              </a:spcBef>
            </a:pPr>
            <a:r>
              <a:rPr lang="en-US" sz="2400" b="1" dirty="0" smtClean="0">
                <a:latin typeface="Arial"/>
                <a:cs typeface="Arial"/>
              </a:rPr>
              <a:t>Semantic Gap</a:t>
            </a:r>
          </a:p>
          <a:p>
            <a:pPr algn="ctr">
              <a:spcBef>
                <a:spcPts val="1200"/>
              </a:spcBef>
            </a:pPr>
            <a:endParaRPr lang="en-US" sz="2000" b="1" dirty="0" smtClean="0">
              <a:latin typeface="Arial"/>
              <a:cs typeface="Arial"/>
            </a:endParaRPr>
          </a:p>
          <a:p>
            <a:pPr marL="285750" indent="-285750">
              <a:spcBef>
                <a:spcPts val="1200"/>
              </a:spcBef>
              <a:buFont typeface="Arial"/>
              <a:buChar char="•"/>
            </a:pPr>
            <a:r>
              <a:rPr lang="en-US" sz="2000" dirty="0">
                <a:latin typeface="Arial"/>
                <a:cs typeface="Arial"/>
              </a:rPr>
              <a:t>Open space between the physical components of a computer system and the high-level instructions of an application</a:t>
            </a:r>
          </a:p>
          <a:p>
            <a:pPr marL="285750" indent="-285750">
              <a:spcBef>
                <a:spcPts val="1200"/>
              </a:spcBef>
              <a:buFont typeface="Arial"/>
              <a:buChar char="•"/>
            </a:pPr>
            <a:r>
              <a:rPr lang="en-US" sz="2000" dirty="0">
                <a:latin typeface="Arial"/>
                <a:cs typeface="Arial"/>
              </a:rPr>
              <a:t>Semantic gap is bridged at each level of abstraction</a:t>
            </a:r>
          </a:p>
          <a:p>
            <a:pPr>
              <a:spcBef>
                <a:spcPts val="1200"/>
              </a:spcBef>
            </a:pPr>
            <a:endParaRPr lang="en-US" sz="2000" b="1" dirty="0" smtClean="0">
              <a:latin typeface="Arial"/>
              <a:cs typeface="Arial"/>
            </a:endParaRPr>
          </a:p>
          <a:p>
            <a:pPr marL="285750" indent="-285750">
              <a:spcBef>
                <a:spcPts val="1200"/>
              </a:spcBef>
              <a:buFont typeface="Arial"/>
              <a:buChar char="•"/>
            </a:pPr>
            <a:endParaRPr lang="en-US" sz="2000" b="1" dirty="0">
              <a:latin typeface="Arial"/>
              <a:cs typeface="Arial"/>
            </a:endParaRP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spTree>
    <p:extLst>
      <p:ext uri="{BB962C8B-B14F-4D97-AF65-F5344CB8AC3E}">
        <p14:creationId xmlns:p14="http://schemas.microsoft.com/office/powerpoint/2010/main" val="1774239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152400"/>
            <a:ext cx="8382000" cy="523220"/>
          </a:xfrm>
          <a:prstGeom prst="rect">
            <a:avLst/>
          </a:prstGeom>
          <a:noFill/>
          <a:ln>
            <a:noFill/>
          </a:ln>
        </p:spPr>
        <p:txBody>
          <a:bodyPr wrap="square" rtlCol="0">
            <a:spAutoFit/>
          </a:bodyPr>
          <a:lstStyle/>
          <a:p>
            <a:pPr algn="ctr"/>
            <a:r>
              <a:rPr lang="en-US" sz="2800" b="1" dirty="0">
                <a:latin typeface="Arial"/>
                <a:cs typeface="Arial"/>
              </a:rPr>
              <a:t>Abstraction</a:t>
            </a:r>
            <a:endParaRPr lang="en-US" sz="2400" b="1" dirty="0">
              <a:latin typeface="Arial"/>
              <a:cs typeface="Arial"/>
            </a:endParaRPr>
          </a:p>
        </p:txBody>
      </p:sp>
      <p:sp>
        <p:nvSpPr>
          <p:cNvPr id="6" name="TextBox 5"/>
          <p:cNvSpPr txBox="1"/>
          <p:nvPr/>
        </p:nvSpPr>
        <p:spPr>
          <a:xfrm>
            <a:off x="457200" y="609600"/>
            <a:ext cx="8458200" cy="5943600"/>
          </a:xfrm>
          <a:prstGeom prst="rect">
            <a:avLst/>
          </a:prstGeom>
          <a:noFill/>
          <a:ln>
            <a:noFill/>
          </a:ln>
        </p:spPr>
        <p:txBody>
          <a:bodyPr wrap="square" numCol="1" rtlCol="0">
            <a:noAutofit/>
          </a:bodyPr>
          <a:lstStyle/>
          <a:p>
            <a:pPr marL="285750" indent="-285750">
              <a:spcBef>
                <a:spcPts val="1200"/>
              </a:spcBef>
              <a:buFont typeface="Arial"/>
              <a:buChar char="•"/>
            </a:pPr>
            <a:endParaRPr lang="en-US" sz="2000" b="1" dirty="0">
              <a:latin typeface="Arial"/>
              <a:cs typeface="Arial"/>
            </a:endParaRPr>
          </a:p>
          <a:p>
            <a:pPr>
              <a:spcBef>
                <a:spcPts val="1200"/>
              </a:spcBef>
            </a:pPr>
            <a:r>
              <a:rPr lang="en-US" sz="2000" b="1" dirty="0">
                <a:latin typeface="Arial"/>
                <a:cs typeface="Arial"/>
              </a:rPr>
              <a:t>Complete definition of abstraction includes the following:</a:t>
            </a:r>
          </a:p>
          <a:p>
            <a:pPr marL="742950" lvl="1" indent="-285750">
              <a:spcBef>
                <a:spcPts val="1200"/>
              </a:spcBef>
              <a:buFont typeface="Arial"/>
              <a:buChar char="•"/>
            </a:pPr>
            <a:endParaRPr lang="en-US" sz="2000" b="1" dirty="0" smtClean="0">
              <a:latin typeface="Arial"/>
              <a:cs typeface="Arial"/>
            </a:endParaRPr>
          </a:p>
          <a:p>
            <a:pPr marL="742950" lvl="1" indent="-285750">
              <a:spcBef>
                <a:spcPts val="1200"/>
              </a:spcBef>
              <a:buFont typeface="Arial"/>
              <a:buChar char="•"/>
            </a:pPr>
            <a:r>
              <a:rPr lang="en-US" sz="2000" b="1" dirty="0" smtClean="0">
                <a:latin typeface="Arial"/>
                <a:cs typeface="Arial"/>
              </a:rPr>
              <a:t>Suppression </a:t>
            </a:r>
            <a:r>
              <a:rPr lang="en-US" sz="2000" b="1" dirty="0">
                <a:latin typeface="Arial"/>
                <a:cs typeface="Arial"/>
              </a:rPr>
              <a:t>of detail</a:t>
            </a:r>
          </a:p>
          <a:p>
            <a:pPr marL="742950" lvl="1" indent="-285750">
              <a:spcBef>
                <a:spcPts val="1200"/>
              </a:spcBef>
              <a:buFont typeface="Arial"/>
              <a:buChar char="•"/>
            </a:pPr>
            <a:r>
              <a:rPr lang="en-US" sz="2000" b="1" dirty="0">
                <a:latin typeface="Arial"/>
                <a:cs typeface="Arial"/>
              </a:rPr>
              <a:t>Outline structure</a:t>
            </a:r>
          </a:p>
          <a:p>
            <a:pPr marL="742950" lvl="1" indent="-285750">
              <a:spcBef>
                <a:spcPts val="1200"/>
              </a:spcBef>
              <a:buFont typeface="Arial"/>
              <a:buChar char="•"/>
            </a:pPr>
            <a:r>
              <a:rPr lang="en-US" sz="2000" b="1" dirty="0">
                <a:latin typeface="Arial"/>
                <a:cs typeface="Arial"/>
              </a:rPr>
              <a:t>Division of responsibility</a:t>
            </a:r>
          </a:p>
          <a:p>
            <a:pPr marL="742950" lvl="1" indent="-285750">
              <a:spcBef>
                <a:spcPts val="1200"/>
              </a:spcBef>
              <a:buFont typeface="Arial"/>
              <a:buChar char="•"/>
            </a:pPr>
            <a:r>
              <a:rPr lang="en-US" sz="2000" b="1" dirty="0">
                <a:latin typeface="Arial"/>
                <a:cs typeface="Arial"/>
              </a:rPr>
              <a:t>Subdivision of system into smaller subsystems</a:t>
            </a:r>
          </a:p>
          <a:p>
            <a:pPr>
              <a:spcBef>
                <a:spcPts val="1200"/>
              </a:spcBef>
            </a:pPr>
            <a:endParaRPr lang="en-US" sz="2000" b="1" dirty="0" smtClean="0">
              <a:latin typeface="Arial"/>
              <a:cs typeface="Arial"/>
            </a:endParaRPr>
          </a:p>
          <a:p>
            <a:pPr>
              <a:spcBef>
                <a:spcPts val="1200"/>
              </a:spcBef>
            </a:pPr>
            <a:endParaRPr lang="en-US" sz="2000" b="1" dirty="0" smtClean="0">
              <a:latin typeface="Arial"/>
              <a:cs typeface="Arial"/>
            </a:endParaRPr>
          </a:p>
          <a:p>
            <a:pPr marL="285750" indent="-285750">
              <a:spcBef>
                <a:spcPts val="1200"/>
              </a:spcBef>
              <a:buFont typeface="Arial"/>
              <a:buChar char="•"/>
            </a:pPr>
            <a:endParaRPr lang="en-US" sz="2000" b="1" dirty="0">
              <a:latin typeface="Arial"/>
              <a:cs typeface="Arial"/>
            </a:endParaRP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spTree>
    <p:extLst>
      <p:ext uri="{BB962C8B-B14F-4D97-AF65-F5344CB8AC3E}">
        <p14:creationId xmlns:p14="http://schemas.microsoft.com/office/powerpoint/2010/main" val="514234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52400"/>
            <a:ext cx="8534400" cy="523220"/>
          </a:xfrm>
          <a:prstGeom prst="rect">
            <a:avLst/>
          </a:prstGeom>
          <a:noFill/>
          <a:ln>
            <a:noFill/>
          </a:ln>
        </p:spPr>
        <p:txBody>
          <a:bodyPr wrap="square" rtlCol="0">
            <a:spAutoFit/>
          </a:bodyPr>
          <a:lstStyle/>
          <a:p>
            <a:pPr algn="ctr"/>
            <a:r>
              <a:rPr lang="en-US" sz="2800" b="1" dirty="0">
                <a:latin typeface="Arial"/>
                <a:cs typeface="Arial"/>
              </a:rPr>
              <a:t>Abstraction </a:t>
            </a:r>
            <a:r>
              <a:rPr lang="en-US" sz="2800" b="1" dirty="0" smtClean="0">
                <a:latin typeface="Arial"/>
                <a:cs typeface="Arial"/>
              </a:rPr>
              <a:t>and Computer Systems</a:t>
            </a:r>
            <a:endParaRPr lang="en-US" sz="2400" b="1" dirty="0">
              <a:latin typeface="Arial"/>
              <a:cs typeface="Arial"/>
            </a:endParaRPr>
          </a:p>
        </p:txBody>
      </p:sp>
      <p:sp>
        <p:nvSpPr>
          <p:cNvPr id="6" name="TextBox 5"/>
          <p:cNvSpPr txBox="1"/>
          <p:nvPr/>
        </p:nvSpPr>
        <p:spPr>
          <a:xfrm>
            <a:off x="609600" y="609600"/>
            <a:ext cx="8305800" cy="5943600"/>
          </a:xfrm>
          <a:prstGeom prst="rect">
            <a:avLst/>
          </a:prstGeom>
          <a:noFill/>
          <a:ln>
            <a:noFill/>
          </a:ln>
        </p:spPr>
        <p:txBody>
          <a:bodyPr wrap="square" numCol="1" rtlCol="0">
            <a:noAutofit/>
          </a:bodyPr>
          <a:lstStyle/>
          <a:p>
            <a:pPr marL="285750" indent="-285750">
              <a:spcBef>
                <a:spcPts val="1200"/>
              </a:spcBef>
              <a:buFont typeface="Arial"/>
              <a:buChar char="•"/>
            </a:pPr>
            <a:endParaRPr lang="en-US" sz="2400" b="1" dirty="0">
              <a:latin typeface="Arial"/>
              <a:cs typeface="Arial"/>
            </a:endParaRPr>
          </a:p>
          <a:p>
            <a:pPr marL="285750" indent="-285750">
              <a:spcBef>
                <a:spcPts val="1800"/>
              </a:spcBef>
              <a:buFont typeface="Arial"/>
              <a:buChar char="•"/>
            </a:pPr>
            <a:endParaRPr lang="en-US" sz="2400" dirty="0" smtClean="0">
              <a:latin typeface="Arial"/>
              <a:cs typeface="Arial"/>
            </a:endParaRPr>
          </a:p>
          <a:p>
            <a:pPr marL="285750" indent="-285750">
              <a:spcBef>
                <a:spcPts val="1800"/>
              </a:spcBef>
              <a:buFont typeface="Arial"/>
              <a:buChar char="•"/>
            </a:pPr>
            <a:r>
              <a:rPr lang="en-US" sz="2400" dirty="0" smtClean="0">
                <a:latin typeface="Arial"/>
                <a:cs typeface="Arial"/>
              </a:rPr>
              <a:t>Can </a:t>
            </a:r>
            <a:r>
              <a:rPr lang="en-US" sz="2400" dirty="0">
                <a:latin typeface="Arial"/>
                <a:cs typeface="Arial"/>
              </a:rPr>
              <a:t>look at a computer as being a machine composed of a hierarchy of </a:t>
            </a:r>
            <a:r>
              <a:rPr lang="en-US" sz="2400" dirty="0" smtClean="0">
                <a:latin typeface="Arial"/>
                <a:cs typeface="Arial"/>
              </a:rPr>
              <a:t>levels</a:t>
            </a:r>
          </a:p>
          <a:p>
            <a:pPr marL="742950" lvl="1" indent="-285750">
              <a:spcBef>
                <a:spcPts val="1800"/>
              </a:spcBef>
              <a:buFont typeface="Arial"/>
              <a:buChar char="•"/>
            </a:pPr>
            <a:r>
              <a:rPr lang="en-US" sz="2000" dirty="0" smtClean="0">
                <a:latin typeface="Arial"/>
                <a:cs typeface="Arial"/>
              </a:rPr>
              <a:t>Each </a:t>
            </a:r>
            <a:r>
              <a:rPr lang="en-US" sz="2000" dirty="0">
                <a:latin typeface="Arial"/>
                <a:cs typeface="Arial"/>
              </a:rPr>
              <a:t>level has specific </a:t>
            </a:r>
            <a:r>
              <a:rPr lang="en-US" sz="2000" dirty="0" smtClean="0">
                <a:latin typeface="Arial"/>
                <a:cs typeface="Arial"/>
              </a:rPr>
              <a:t>function</a:t>
            </a:r>
          </a:p>
          <a:p>
            <a:pPr marL="742950" lvl="1" indent="-285750">
              <a:spcBef>
                <a:spcPts val="1800"/>
              </a:spcBef>
              <a:buFont typeface="Arial"/>
              <a:buChar char="•"/>
            </a:pPr>
            <a:r>
              <a:rPr lang="en-US" sz="2000" dirty="0" smtClean="0">
                <a:latin typeface="Arial"/>
                <a:cs typeface="Arial"/>
              </a:rPr>
              <a:t>Each </a:t>
            </a:r>
            <a:r>
              <a:rPr lang="en-US" sz="2000" dirty="0">
                <a:latin typeface="Arial"/>
                <a:cs typeface="Arial"/>
              </a:rPr>
              <a:t>level exists as a distinct hypothetical machine (or virtual machine)</a:t>
            </a:r>
          </a:p>
          <a:p>
            <a:pPr marL="285750" indent="-285750">
              <a:spcBef>
                <a:spcPts val="1800"/>
              </a:spcBef>
              <a:buFont typeface="Arial"/>
              <a:buChar char="•"/>
            </a:pPr>
            <a:r>
              <a:rPr lang="en-US" sz="2400" dirty="0">
                <a:latin typeface="Arial"/>
                <a:cs typeface="Arial"/>
              </a:rPr>
              <a:t>Each level</a:t>
            </a:r>
            <a:r>
              <a:rPr lang="ja-JP" altLang="en-US" sz="2400" dirty="0">
                <a:latin typeface="Arial"/>
                <a:cs typeface="Arial"/>
              </a:rPr>
              <a:t>’</a:t>
            </a:r>
            <a:r>
              <a:rPr lang="en-US" sz="2400" dirty="0">
                <a:latin typeface="Arial"/>
                <a:cs typeface="Arial"/>
              </a:rPr>
              <a:t>s virtual machine executes its own particular set of instructions, calling upon machines at lower levels to carry out tasks as </a:t>
            </a:r>
            <a:r>
              <a:rPr lang="en-US" sz="2400" dirty="0" smtClean="0">
                <a:latin typeface="Arial"/>
                <a:cs typeface="Arial"/>
              </a:rPr>
              <a:t>necessary</a:t>
            </a:r>
            <a:endParaRPr lang="en-US" sz="2400" dirty="0">
              <a:latin typeface="Arial"/>
              <a:cs typeface="Arial"/>
            </a:endParaRP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spTree>
    <p:extLst>
      <p:ext uri="{BB962C8B-B14F-4D97-AF65-F5344CB8AC3E}">
        <p14:creationId xmlns:p14="http://schemas.microsoft.com/office/powerpoint/2010/main" val="16847235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52400"/>
            <a:ext cx="8458200" cy="523220"/>
          </a:xfrm>
          <a:prstGeom prst="rect">
            <a:avLst/>
          </a:prstGeom>
          <a:noFill/>
          <a:ln>
            <a:noFill/>
          </a:ln>
        </p:spPr>
        <p:txBody>
          <a:bodyPr wrap="square" rtlCol="0">
            <a:spAutoFit/>
          </a:bodyPr>
          <a:lstStyle/>
          <a:p>
            <a:pPr algn="ctr"/>
            <a:r>
              <a:rPr lang="en-US" sz="2800" b="1" dirty="0">
                <a:latin typeface="Arial"/>
                <a:cs typeface="Arial"/>
              </a:rPr>
              <a:t>Abstraction </a:t>
            </a:r>
            <a:r>
              <a:rPr lang="en-US" sz="2800" b="1" dirty="0" smtClean="0">
                <a:latin typeface="Arial"/>
                <a:cs typeface="Arial"/>
              </a:rPr>
              <a:t>and Computer Systems</a:t>
            </a:r>
            <a:endParaRPr lang="en-US" sz="2400" b="1" dirty="0">
              <a:latin typeface="Arial"/>
              <a:cs typeface="Arial"/>
            </a:endParaRPr>
          </a:p>
        </p:txBody>
      </p:sp>
      <p:sp>
        <p:nvSpPr>
          <p:cNvPr id="6" name="TextBox 5"/>
          <p:cNvSpPr txBox="1"/>
          <p:nvPr/>
        </p:nvSpPr>
        <p:spPr>
          <a:xfrm>
            <a:off x="2209800" y="609600"/>
            <a:ext cx="6705600" cy="5943600"/>
          </a:xfrm>
          <a:prstGeom prst="rect">
            <a:avLst/>
          </a:prstGeom>
          <a:noFill/>
          <a:ln>
            <a:noFill/>
          </a:ln>
        </p:spPr>
        <p:txBody>
          <a:bodyPr wrap="square" numCol="1" rtlCol="0">
            <a:noAutofit/>
          </a:bodyPr>
          <a:lstStyle/>
          <a:p>
            <a:pPr marL="285750" indent="-285750">
              <a:spcBef>
                <a:spcPts val="1200"/>
              </a:spcBef>
              <a:buFont typeface="Arial"/>
              <a:buChar char="•"/>
            </a:pPr>
            <a:endParaRPr lang="en-US" b="1" dirty="0">
              <a:latin typeface="Arial"/>
              <a:cs typeface="Arial"/>
            </a:endParaRPr>
          </a:p>
          <a:p>
            <a:pPr>
              <a:spcBef>
                <a:spcPts val="1800"/>
              </a:spcBef>
            </a:pPr>
            <a:endParaRPr lang="en-US" dirty="0" smtClean="0">
              <a:latin typeface="Arial"/>
              <a:cs typeface="Arial"/>
            </a:endParaRP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9" name="Rectangle 4"/>
          <p:cNvSpPr>
            <a:spLocks noChangeArrowheads="1"/>
          </p:cNvSpPr>
          <p:nvPr/>
        </p:nvSpPr>
        <p:spPr bwMode="auto">
          <a:xfrm>
            <a:off x="914401" y="1484313"/>
            <a:ext cx="8001000" cy="24780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spcBef>
                <a:spcPct val="20000"/>
              </a:spcBef>
              <a:buClr>
                <a:schemeClr val="folHlink"/>
              </a:buClr>
              <a:buSzPct val="60000"/>
              <a:buFont typeface="Wingdings" charset="0"/>
              <a:buNone/>
            </a:pPr>
            <a:r>
              <a:rPr lang="zh-TW" altLang="en-US" sz="3200" i="1" dirty="0">
                <a:latin typeface="Arial"/>
              </a:rPr>
              <a:t>“</a:t>
            </a:r>
            <a:r>
              <a:rPr lang="en-US" altLang="zh-TW" sz="2400" i="1" dirty="0">
                <a:latin typeface="Arial"/>
                <a:cs typeface="Arial"/>
              </a:rPr>
              <a:t>I really don’t think that you can write a book for serious computer programmers unless you are able to discuss low-level details.” </a:t>
            </a:r>
          </a:p>
          <a:p>
            <a:pPr algn="r">
              <a:spcBef>
                <a:spcPct val="20000"/>
              </a:spcBef>
              <a:buClr>
                <a:schemeClr val="folHlink"/>
              </a:buClr>
              <a:buSzPct val="60000"/>
              <a:buFont typeface="Wingdings" charset="0"/>
              <a:buNone/>
            </a:pPr>
            <a:r>
              <a:rPr lang="en-US" altLang="zh-TW" sz="2400" dirty="0" smtClean="0">
                <a:latin typeface="Arial"/>
                <a:cs typeface="Arial"/>
              </a:rPr>
              <a:t>Donald E. </a:t>
            </a:r>
            <a:r>
              <a:rPr lang="en-US" altLang="zh-TW" sz="2400" dirty="0">
                <a:latin typeface="Arial"/>
                <a:cs typeface="Arial"/>
              </a:rPr>
              <a:t>Knuth </a:t>
            </a:r>
            <a:endParaRPr lang="en-US" altLang="zh-TW" sz="2400" dirty="0" smtClean="0">
              <a:latin typeface="Arial"/>
              <a:cs typeface="Arial"/>
            </a:endParaRPr>
          </a:p>
          <a:p>
            <a:pPr algn="r">
              <a:spcBef>
                <a:spcPct val="20000"/>
              </a:spcBef>
              <a:buClr>
                <a:schemeClr val="folHlink"/>
              </a:buClr>
              <a:buSzPct val="60000"/>
              <a:buFont typeface="Wingdings" charset="0"/>
              <a:buNone/>
            </a:pPr>
            <a:r>
              <a:rPr lang="en-US" altLang="zh-TW" sz="2400" dirty="0" smtClean="0">
                <a:latin typeface="Arial"/>
                <a:cs typeface="Arial"/>
              </a:rPr>
              <a:t>The </a:t>
            </a:r>
            <a:r>
              <a:rPr lang="en-US" altLang="zh-TW" sz="2400" dirty="0">
                <a:latin typeface="Arial"/>
                <a:cs typeface="Arial"/>
              </a:rPr>
              <a:t>Art of Computer Programming</a:t>
            </a:r>
          </a:p>
        </p:txBody>
      </p:sp>
      <p:pic>
        <p:nvPicPr>
          <p:cNvPr id="10"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1219200" y="3810000"/>
            <a:ext cx="1714500" cy="2028825"/>
          </a:xfrm>
          <a:prstGeom prst="rect">
            <a:avLst/>
          </a:prstGeom>
          <a:noFill/>
          <a:ln/>
        </p:spPr>
      </p:pic>
      <p:sp>
        <p:nvSpPr>
          <p:cNvPr id="11" name="Rectangle 8"/>
          <p:cNvSpPr>
            <a:spLocks noChangeArrowheads="1"/>
          </p:cNvSpPr>
          <p:nvPr/>
        </p:nvSpPr>
        <p:spPr bwMode="auto">
          <a:xfrm>
            <a:off x="1219200" y="6019800"/>
            <a:ext cx="4491038"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TW"/>
              <a:t>http://en.wikipedia.org/wiki/Donald_Knuth</a:t>
            </a:r>
            <a:endParaRPr lang="zh-TW" altLang="en-US"/>
          </a:p>
        </p:txBody>
      </p:sp>
    </p:spTree>
    <p:extLst>
      <p:ext uri="{BB962C8B-B14F-4D97-AF65-F5344CB8AC3E}">
        <p14:creationId xmlns:p14="http://schemas.microsoft.com/office/powerpoint/2010/main" val="2108127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52400"/>
            <a:ext cx="8458200" cy="523220"/>
          </a:xfrm>
          <a:prstGeom prst="rect">
            <a:avLst/>
          </a:prstGeom>
          <a:noFill/>
          <a:ln>
            <a:noFill/>
          </a:ln>
        </p:spPr>
        <p:txBody>
          <a:bodyPr wrap="square" rtlCol="0">
            <a:spAutoFit/>
          </a:bodyPr>
          <a:lstStyle/>
          <a:p>
            <a:pPr algn="ctr"/>
            <a:r>
              <a:rPr lang="en-US" sz="2800" b="1" dirty="0">
                <a:latin typeface="Arial"/>
                <a:cs typeface="Arial"/>
              </a:rPr>
              <a:t>Abstraction </a:t>
            </a:r>
            <a:r>
              <a:rPr lang="en-US" sz="2800" b="1" dirty="0" smtClean="0">
                <a:latin typeface="Arial"/>
                <a:cs typeface="Arial"/>
              </a:rPr>
              <a:t>and Computer Systems</a:t>
            </a:r>
            <a:endParaRPr lang="en-US" sz="2400" b="1" dirty="0">
              <a:latin typeface="Arial"/>
              <a:cs typeface="Arial"/>
            </a:endParaRPr>
          </a:p>
        </p:txBody>
      </p:sp>
      <p:sp>
        <p:nvSpPr>
          <p:cNvPr id="6" name="TextBox 5"/>
          <p:cNvSpPr txBox="1"/>
          <p:nvPr/>
        </p:nvSpPr>
        <p:spPr>
          <a:xfrm>
            <a:off x="609600" y="609600"/>
            <a:ext cx="6553200" cy="5943600"/>
          </a:xfrm>
          <a:prstGeom prst="rect">
            <a:avLst/>
          </a:prstGeom>
          <a:noFill/>
          <a:ln>
            <a:noFill/>
          </a:ln>
        </p:spPr>
        <p:txBody>
          <a:bodyPr wrap="square" numCol="1" rtlCol="0">
            <a:noAutofit/>
          </a:bodyPr>
          <a:lstStyle/>
          <a:p>
            <a:pPr>
              <a:lnSpc>
                <a:spcPct val="90000"/>
              </a:lnSpc>
            </a:pPr>
            <a:endParaRPr lang="en-US" sz="2400" dirty="0" smtClean="0">
              <a:latin typeface="Arial"/>
              <a:cs typeface="Arial"/>
            </a:endParaRPr>
          </a:p>
          <a:p>
            <a:pPr>
              <a:lnSpc>
                <a:spcPct val="90000"/>
              </a:lnSpc>
            </a:pPr>
            <a:endParaRPr lang="en-US" sz="2400" dirty="0">
              <a:latin typeface="Arial"/>
              <a:cs typeface="Arial"/>
            </a:endParaRPr>
          </a:p>
          <a:p>
            <a:pPr>
              <a:lnSpc>
                <a:spcPct val="90000"/>
              </a:lnSpc>
            </a:pPr>
            <a:endParaRPr lang="en-US" sz="2400" dirty="0">
              <a:latin typeface="Arial"/>
              <a:cs typeface="Arial"/>
            </a:endParaRPr>
          </a:p>
          <a:p>
            <a:pPr marL="285750" indent="-285750">
              <a:lnSpc>
                <a:spcPct val="90000"/>
              </a:lnSpc>
              <a:buFont typeface="Arial"/>
              <a:buChar char="•"/>
            </a:pPr>
            <a:r>
              <a:rPr lang="en-US" sz="2400" dirty="0" smtClean="0">
                <a:latin typeface="Arial"/>
                <a:cs typeface="Arial"/>
              </a:rPr>
              <a:t>Text </a:t>
            </a:r>
            <a:r>
              <a:rPr lang="en-US" sz="2400" dirty="0">
                <a:latin typeface="Arial"/>
                <a:cs typeface="Arial"/>
              </a:rPr>
              <a:t>uses the following labels to describe levels of abstraction in a computer system:</a:t>
            </a:r>
          </a:p>
          <a:p>
            <a:pPr lvl="2">
              <a:lnSpc>
                <a:spcPct val="90000"/>
              </a:lnSpc>
            </a:pPr>
            <a:endParaRPr lang="en-US" sz="2000" dirty="0" smtClean="0">
              <a:latin typeface="Arial"/>
              <a:cs typeface="Arial"/>
            </a:endParaRPr>
          </a:p>
          <a:p>
            <a:pPr lvl="2">
              <a:lnSpc>
                <a:spcPct val="90000"/>
              </a:lnSpc>
            </a:pPr>
            <a:r>
              <a:rPr lang="en-US" sz="2000" dirty="0" smtClean="0">
                <a:latin typeface="Arial"/>
                <a:cs typeface="Arial"/>
              </a:rPr>
              <a:t>App7</a:t>
            </a:r>
            <a:endParaRPr lang="en-US" sz="2000" dirty="0">
              <a:latin typeface="Arial"/>
              <a:cs typeface="Arial"/>
            </a:endParaRPr>
          </a:p>
          <a:p>
            <a:pPr lvl="2">
              <a:lnSpc>
                <a:spcPct val="90000"/>
              </a:lnSpc>
            </a:pPr>
            <a:r>
              <a:rPr lang="en-US" sz="2000" dirty="0">
                <a:latin typeface="Arial"/>
                <a:cs typeface="Arial"/>
              </a:rPr>
              <a:t>HOL6</a:t>
            </a:r>
          </a:p>
          <a:p>
            <a:pPr lvl="2">
              <a:lnSpc>
                <a:spcPct val="90000"/>
              </a:lnSpc>
            </a:pPr>
            <a:r>
              <a:rPr lang="en-US" sz="2000" dirty="0">
                <a:latin typeface="Arial"/>
                <a:cs typeface="Arial"/>
              </a:rPr>
              <a:t>Asmb5</a:t>
            </a:r>
          </a:p>
          <a:p>
            <a:pPr lvl="2">
              <a:lnSpc>
                <a:spcPct val="90000"/>
              </a:lnSpc>
            </a:pPr>
            <a:r>
              <a:rPr lang="en-US" sz="2000" dirty="0">
                <a:latin typeface="Arial"/>
                <a:cs typeface="Arial"/>
              </a:rPr>
              <a:t>OS4</a:t>
            </a:r>
          </a:p>
          <a:p>
            <a:pPr lvl="2">
              <a:lnSpc>
                <a:spcPct val="90000"/>
              </a:lnSpc>
            </a:pPr>
            <a:r>
              <a:rPr lang="en-US" sz="2000" dirty="0">
                <a:latin typeface="Arial"/>
                <a:cs typeface="Arial"/>
              </a:rPr>
              <a:t>ISA3</a:t>
            </a:r>
          </a:p>
          <a:p>
            <a:pPr lvl="2">
              <a:lnSpc>
                <a:spcPct val="90000"/>
              </a:lnSpc>
            </a:pPr>
            <a:r>
              <a:rPr lang="en-US" sz="2000" dirty="0">
                <a:latin typeface="Arial"/>
                <a:cs typeface="Arial"/>
              </a:rPr>
              <a:t>Mc2</a:t>
            </a:r>
          </a:p>
          <a:p>
            <a:pPr lvl="2">
              <a:lnSpc>
                <a:spcPct val="90000"/>
              </a:lnSpc>
            </a:pPr>
            <a:r>
              <a:rPr lang="en-US" sz="2000" dirty="0" smtClean="0">
                <a:latin typeface="Arial"/>
                <a:cs typeface="Arial"/>
              </a:rPr>
              <a:t>LG1</a:t>
            </a:r>
          </a:p>
          <a:p>
            <a:pPr lvl="2">
              <a:lnSpc>
                <a:spcPct val="90000"/>
              </a:lnSpc>
            </a:pPr>
            <a:endParaRPr lang="en-US" sz="2000" dirty="0">
              <a:latin typeface="Arial"/>
              <a:cs typeface="Arial"/>
            </a:endParaRPr>
          </a:p>
          <a:p>
            <a:pPr marL="285750" indent="-285750">
              <a:lnSpc>
                <a:spcPct val="90000"/>
              </a:lnSpc>
              <a:buFont typeface="Arial"/>
              <a:buChar char="•"/>
            </a:pPr>
            <a:r>
              <a:rPr lang="en-US" sz="2400" dirty="0">
                <a:latin typeface="Arial"/>
                <a:cs typeface="Arial"/>
              </a:rPr>
              <a:t>Each level has its own language to describe tasks performed by </a:t>
            </a:r>
            <a:r>
              <a:rPr lang="en-US" sz="2400" dirty="0" smtClean="0">
                <a:latin typeface="Arial"/>
                <a:cs typeface="Arial"/>
              </a:rPr>
              <a:t>Computer</a:t>
            </a:r>
            <a:endParaRPr lang="en-US" sz="2400" dirty="0">
              <a:latin typeface="Arial"/>
              <a:cs typeface="Arial"/>
            </a:endParaRP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pic>
        <p:nvPicPr>
          <p:cNvPr id="9" name="Picture 4" descr="c01f07"/>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7319963" y="1524000"/>
            <a:ext cx="1595437" cy="4114800"/>
          </a:xfrm>
          <a:prstGeom prst="rect">
            <a:avLst/>
          </a:prstGeom>
          <a:noFill/>
          <a:ln w="28575">
            <a:solidFill>
              <a:schemeClr val="tx1"/>
            </a:solidFill>
            <a:miter lim="800000"/>
            <a:headEnd/>
            <a:tailEnd/>
          </a:ln>
        </p:spPr>
      </p:pic>
      <p:sp>
        <p:nvSpPr>
          <p:cNvPr id="10" name="Line 6"/>
          <p:cNvSpPr>
            <a:spLocks noChangeShapeType="1"/>
          </p:cNvSpPr>
          <p:nvPr/>
        </p:nvSpPr>
        <p:spPr bwMode="auto">
          <a:xfrm>
            <a:off x="7086600" y="2701329"/>
            <a:ext cx="194468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 name="Text Box 7"/>
          <p:cNvSpPr txBox="1">
            <a:spLocks noChangeArrowheads="1"/>
          </p:cNvSpPr>
          <p:nvPr/>
        </p:nvSpPr>
        <p:spPr bwMode="auto">
          <a:xfrm rot="16200000">
            <a:off x="6206334" y="1566066"/>
            <a:ext cx="191590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TW" sz="1400" dirty="0">
                <a:latin typeface="Arial"/>
                <a:cs typeface="Arial"/>
              </a:rPr>
              <a:t>Machine-independent</a:t>
            </a:r>
          </a:p>
        </p:txBody>
      </p:sp>
      <p:sp>
        <p:nvSpPr>
          <p:cNvPr id="12" name="Text Box 8"/>
          <p:cNvSpPr txBox="1">
            <a:spLocks noChangeArrowheads="1"/>
          </p:cNvSpPr>
          <p:nvPr/>
        </p:nvSpPr>
        <p:spPr bwMode="auto">
          <a:xfrm rot="16200000">
            <a:off x="6400451" y="3350172"/>
            <a:ext cx="152172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TW" sz="1400" dirty="0">
                <a:latin typeface="Arial"/>
                <a:cs typeface="Arial"/>
              </a:rPr>
              <a:t>Machine-specific</a:t>
            </a:r>
          </a:p>
        </p:txBody>
      </p:sp>
      <mc:AlternateContent xmlns:mc="http://schemas.openxmlformats.org/markup-compatibility/2006" xmlns:p14="http://schemas.microsoft.com/office/powerpoint/2010/main">
        <mc:Choice Requires="p14">
          <p:contentPart p14:bwMode="auto" r:id="rId3">
            <p14:nvContentPartPr>
              <p14:cNvPr id="6146" name="Ink 2"/>
              <p14:cNvContentPartPr>
                <a14:cpLocks xmlns:a14="http://schemas.microsoft.com/office/drawing/2010/main" noRot="1" noChangeAspect="1" noEditPoints="1" noChangeArrowheads="1" noChangeShapeType="1"/>
              </p14:cNvContentPartPr>
              <p14:nvPr/>
            </p14:nvContentPartPr>
            <p14:xfrm>
              <a:off x="6858000" y="928688"/>
              <a:ext cx="169863" cy="3662362"/>
            </p14:xfrm>
          </p:contentPart>
        </mc:Choice>
        <mc:Fallback xmlns="">
          <p:pic>
            <p:nvPicPr>
              <p:cNvPr id="6146" name="Ink 2"/>
              <p:cNvPicPr>
                <a:picLocks noRot="1" noChangeAspect="1" noEditPoints="1" noChangeArrowheads="1" noChangeShapeType="1"/>
              </p:cNvPicPr>
              <p:nvPr/>
            </p:nvPicPr>
            <p:blipFill>
              <a:blip r:embed="rId4"/>
              <a:stretch>
                <a:fillRect/>
              </a:stretch>
            </p:blipFill>
            <p:spPr>
              <a:xfrm>
                <a:off x="6848643" y="919329"/>
                <a:ext cx="188577" cy="3681081"/>
              </a:xfrm>
              <a:prstGeom prst="rect">
                <a:avLst/>
              </a:prstGeom>
            </p:spPr>
          </p:pic>
        </mc:Fallback>
      </mc:AlternateContent>
    </p:spTree>
    <p:extLst>
      <p:ext uri="{BB962C8B-B14F-4D97-AF65-F5344CB8AC3E}">
        <p14:creationId xmlns:p14="http://schemas.microsoft.com/office/powerpoint/2010/main" val="626820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lstStyle/>
          <a:p>
            <a:pPr>
              <a:buNone/>
            </a:pPr>
            <a:endParaRPr lang="en-US" dirty="0" smtClean="0"/>
          </a:p>
          <a:p>
            <a:pPr algn="ctr">
              <a:buNone/>
            </a:pPr>
            <a:r>
              <a:rPr lang="en-US" sz="4000" dirty="0" smtClean="0"/>
              <a:t>Mustafa Ali Bamboat</a:t>
            </a:r>
          </a:p>
          <a:p>
            <a:pPr algn="ctr">
              <a:buNone/>
            </a:pPr>
            <a:r>
              <a:rPr lang="en-US" sz="2800" dirty="0" smtClean="0"/>
              <a:t>Visiting Faculty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52400"/>
            <a:ext cx="8458200" cy="523220"/>
          </a:xfrm>
          <a:prstGeom prst="rect">
            <a:avLst/>
          </a:prstGeom>
          <a:noFill/>
          <a:ln>
            <a:noFill/>
          </a:ln>
        </p:spPr>
        <p:txBody>
          <a:bodyPr wrap="square" rtlCol="0">
            <a:spAutoFit/>
          </a:bodyPr>
          <a:lstStyle/>
          <a:p>
            <a:pPr algn="ctr"/>
            <a:r>
              <a:rPr lang="en-US" sz="2800" b="1" dirty="0">
                <a:latin typeface="Arial"/>
                <a:cs typeface="Arial"/>
              </a:rPr>
              <a:t>Abstraction </a:t>
            </a:r>
            <a:r>
              <a:rPr lang="en-US" sz="2800" b="1" dirty="0" smtClean="0">
                <a:latin typeface="Arial"/>
                <a:cs typeface="Arial"/>
              </a:rPr>
              <a:t>and Computer Systems</a:t>
            </a:r>
            <a:endParaRPr lang="en-US" sz="2400" b="1" dirty="0">
              <a:latin typeface="Arial"/>
              <a:cs typeface="Arial"/>
            </a:endParaRPr>
          </a:p>
        </p:txBody>
      </p:sp>
      <p:sp>
        <p:nvSpPr>
          <p:cNvPr id="6" name="TextBox 5"/>
          <p:cNvSpPr txBox="1"/>
          <p:nvPr/>
        </p:nvSpPr>
        <p:spPr>
          <a:xfrm>
            <a:off x="685800" y="609600"/>
            <a:ext cx="6324600" cy="5943600"/>
          </a:xfrm>
          <a:prstGeom prst="rect">
            <a:avLst/>
          </a:prstGeom>
          <a:noFill/>
          <a:ln>
            <a:noFill/>
          </a:ln>
        </p:spPr>
        <p:txBody>
          <a:bodyPr wrap="square" numCol="1" rtlCol="0">
            <a:noAutofit/>
          </a:bodyPr>
          <a:lstStyle/>
          <a:p>
            <a:endParaRPr lang="en-US" sz="2400" b="1" dirty="0" smtClean="0">
              <a:latin typeface="Arial"/>
              <a:cs typeface="Arial"/>
            </a:endParaRPr>
          </a:p>
          <a:p>
            <a:pPr algn="ctr"/>
            <a:r>
              <a:rPr lang="en-US" sz="2400" b="1" dirty="0" smtClean="0">
                <a:latin typeface="Arial"/>
                <a:cs typeface="Arial"/>
              </a:rPr>
              <a:t>Level : APP7</a:t>
            </a:r>
            <a:endParaRPr lang="en-US" sz="2400" b="1" dirty="0">
              <a:latin typeface="Arial"/>
              <a:cs typeface="Arial"/>
            </a:endParaRPr>
          </a:p>
          <a:p>
            <a:endParaRPr lang="en-US" sz="2400" dirty="0" smtClean="0">
              <a:latin typeface="Arial"/>
              <a:cs typeface="Arial"/>
            </a:endParaRPr>
          </a:p>
          <a:p>
            <a:pPr marL="285750" indent="-285750">
              <a:spcBef>
                <a:spcPts val="1200"/>
              </a:spcBef>
              <a:buFont typeface="Arial"/>
              <a:buChar char="•"/>
            </a:pPr>
            <a:r>
              <a:rPr lang="en-US" sz="2400" dirty="0" smtClean="0">
                <a:latin typeface="Arial"/>
                <a:cs typeface="Arial"/>
              </a:rPr>
              <a:t>The </a:t>
            </a:r>
            <a:r>
              <a:rPr lang="en-US" sz="2400" dirty="0">
                <a:latin typeface="Arial"/>
                <a:cs typeface="Arial"/>
              </a:rPr>
              <a:t>application level is composed of those programs designed to do specific kinds of tasks for end users</a:t>
            </a:r>
          </a:p>
          <a:p>
            <a:pPr marL="285750" indent="-285750">
              <a:spcBef>
                <a:spcPts val="1200"/>
              </a:spcBef>
              <a:buFont typeface="Arial"/>
              <a:buChar char="•"/>
            </a:pPr>
            <a:r>
              <a:rPr lang="en-US" sz="2400" dirty="0">
                <a:latin typeface="Arial"/>
                <a:cs typeface="Arial"/>
              </a:rPr>
              <a:t>An application may have some sort of programming language associated with it (macros or shortcuts, e.g.)</a:t>
            </a:r>
          </a:p>
          <a:p>
            <a:pPr marL="285750" indent="-285750">
              <a:spcBef>
                <a:spcPts val="1200"/>
              </a:spcBef>
              <a:buFont typeface="Arial"/>
              <a:buChar char="•"/>
            </a:pPr>
            <a:r>
              <a:rPr lang="en-US" sz="2400" dirty="0">
                <a:latin typeface="Arial"/>
                <a:cs typeface="Arial"/>
              </a:rPr>
              <a:t>Ideally, end users need not be concerned with the actions and language(s) associated with lower levels in the abstraction </a:t>
            </a:r>
            <a:r>
              <a:rPr lang="en-US" sz="2400" dirty="0" smtClean="0">
                <a:latin typeface="Arial"/>
                <a:cs typeface="Arial"/>
              </a:rPr>
              <a:t>hierarchy</a:t>
            </a:r>
            <a:endParaRPr lang="en-US" sz="2400" dirty="0">
              <a:latin typeface="Arial"/>
              <a:cs typeface="Arial"/>
            </a:endParaRP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pic>
        <p:nvPicPr>
          <p:cNvPr id="9" name="Picture 4" descr="c01f07"/>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7319963" y="1524000"/>
            <a:ext cx="1595437" cy="4114800"/>
          </a:xfrm>
          <a:prstGeom prst="rect">
            <a:avLst/>
          </a:prstGeom>
          <a:noFill/>
          <a:ln w="28575">
            <a:solidFill>
              <a:schemeClr val="tx1"/>
            </a:solidFill>
            <a:miter lim="800000"/>
            <a:headEnd/>
            <a:tailEnd/>
          </a:ln>
        </p:spPr>
      </p:pic>
      <p:sp>
        <p:nvSpPr>
          <p:cNvPr id="10" name="Line 6"/>
          <p:cNvSpPr>
            <a:spLocks noChangeShapeType="1"/>
          </p:cNvSpPr>
          <p:nvPr/>
        </p:nvSpPr>
        <p:spPr bwMode="auto">
          <a:xfrm>
            <a:off x="7086600" y="2701329"/>
            <a:ext cx="194468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 name="Text Box 7"/>
          <p:cNvSpPr txBox="1">
            <a:spLocks noChangeArrowheads="1"/>
          </p:cNvSpPr>
          <p:nvPr/>
        </p:nvSpPr>
        <p:spPr bwMode="auto">
          <a:xfrm rot="16200000">
            <a:off x="6206334" y="1566066"/>
            <a:ext cx="191590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TW" sz="1400" dirty="0">
                <a:latin typeface="Arial"/>
                <a:cs typeface="Arial"/>
              </a:rPr>
              <a:t>Machine-independent</a:t>
            </a:r>
          </a:p>
        </p:txBody>
      </p:sp>
      <p:sp>
        <p:nvSpPr>
          <p:cNvPr id="12" name="Text Box 8"/>
          <p:cNvSpPr txBox="1">
            <a:spLocks noChangeArrowheads="1"/>
          </p:cNvSpPr>
          <p:nvPr/>
        </p:nvSpPr>
        <p:spPr bwMode="auto">
          <a:xfrm rot="16200000">
            <a:off x="6400451" y="3350172"/>
            <a:ext cx="152172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TW" sz="1400" dirty="0">
                <a:latin typeface="Arial"/>
                <a:cs typeface="Arial"/>
              </a:rPr>
              <a:t>Machine-specific</a:t>
            </a:r>
          </a:p>
        </p:txBody>
      </p:sp>
    </p:spTree>
    <p:extLst>
      <p:ext uri="{BB962C8B-B14F-4D97-AF65-F5344CB8AC3E}">
        <p14:creationId xmlns:p14="http://schemas.microsoft.com/office/powerpoint/2010/main" val="36985929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 y="152400"/>
            <a:ext cx="8153400" cy="523220"/>
          </a:xfrm>
          <a:prstGeom prst="rect">
            <a:avLst/>
          </a:prstGeom>
          <a:noFill/>
          <a:ln>
            <a:noFill/>
          </a:ln>
        </p:spPr>
        <p:txBody>
          <a:bodyPr wrap="square" rtlCol="0">
            <a:spAutoFit/>
          </a:bodyPr>
          <a:lstStyle/>
          <a:p>
            <a:pPr algn="ctr"/>
            <a:r>
              <a:rPr lang="en-US" sz="2800" b="1" dirty="0">
                <a:latin typeface="Arial"/>
                <a:cs typeface="Arial"/>
              </a:rPr>
              <a:t>Abstraction </a:t>
            </a:r>
            <a:r>
              <a:rPr lang="en-US" sz="2800" b="1" dirty="0" smtClean="0">
                <a:latin typeface="Arial"/>
                <a:cs typeface="Arial"/>
              </a:rPr>
              <a:t>and Computer Systems</a:t>
            </a:r>
            <a:endParaRPr lang="en-US" sz="2400" b="1" dirty="0">
              <a:latin typeface="Arial"/>
              <a:cs typeface="Arial"/>
            </a:endParaRPr>
          </a:p>
        </p:txBody>
      </p:sp>
      <p:sp>
        <p:nvSpPr>
          <p:cNvPr id="6" name="TextBox 5"/>
          <p:cNvSpPr txBox="1"/>
          <p:nvPr/>
        </p:nvSpPr>
        <p:spPr>
          <a:xfrm>
            <a:off x="533400" y="609600"/>
            <a:ext cx="6400800" cy="5943600"/>
          </a:xfrm>
          <a:prstGeom prst="rect">
            <a:avLst/>
          </a:prstGeom>
          <a:noFill/>
          <a:ln>
            <a:noFill/>
          </a:ln>
        </p:spPr>
        <p:txBody>
          <a:bodyPr wrap="square" numCol="1" rtlCol="0">
            <a:noAutofit/>
          </a:bodyPr>
          <a:lstStyle/>
          <a:p>
            <a:endParaRPr lang="en-US" sz="2400" b="1" dirty="0" smtClean="0">
              <a:latin typeface="Arial"/>
              <a:cs typeface="Arial"/>
            </a:endParaRPr>
          </a:p>
          <a:p>
            <a:pPr algn="ctr"/>
            <a:r>
              <a:rPr lang="en-US" sz="2400" b="1" dirty="0" smtClean="0">
                <a:latin typeface="Arial"/>
                <a:cs typeface="Arial"/>
              </a:rPr>
              <a:t>Level : HOL6</a:t>
            </a:r>
            <a:endParaRPr lang="en-US" sz="2400" b="1" dirty="0">
              <a:latin typeface="Arial"/>
              <a:cs typeface="Arial"/>
            </a:endParaRPr>
          </a:p>
          <a:p>
            <a:endParaRPr lang="en-US" sz="2400" dirty="0" smtClean="0">
              <a:latin typeface="Arial"/>
              <a:cs typeface="Arial"/>
            </a:endParaRPr>
          </a:p>
          <a:p>
            <a:pPr marL="285750" indent="-285750">
              <a:spcBef>
                <a:spcPts val="1200"/>
              </a:spcBef>
              <a:buFont typeface="Arial"/>
              <a:buChar char="•"/>
            </a:pPr>
            <a:r>
              <a:rPr lang="en-US" sz="2400" dirty="0">
                <a:latin typeface="Arial"/>
                <a:cs typeface="Arial"/>
              </a:rPr>
              <a:t>The high order language layer is the layer of abstraction at which most programmers operate</a:t>
            </a:r>
          </a:p>
          <a:p>
            <a:pPr marL="285750" indent="-285750">
              <a:spcBef>
                <a:spcPts val="1200"/>
              </a:spcBef>
              <a:buFont typeface="Arial"/>
              <a:buChar char="•"/>
            </a:pPr>
            <a:r>
              <a:rPr lang="en-US" sz="2400" dirty="0">
                <a:latin typeface="Arial"/>
                <a:cs typeface="Arial"/>
              </a:rPr>
              <a:t>Applications are typically written in high order languages</a:t>
            </a:r>
          </a:p>
          <a:p>
            <a:pPr marL="285750" indent="-285750">
              <a:spcBef>
                <a:spcPts val="1200"/>
              </a:spcBef>
              <a:buFont typeface="Arial"/>
              <a:buChar char="•"/>
            </a:pPr>
            <a:r>
              <a:rPr lang="en-US" sz="2400" dirty="0">
                <a:latin typeface="Arial"/>
                <a:cs typeface="Arial"/>
              </a:rPr>
              <a:t>High order languages are characterized </a:t>
            </a:r>
            <a:r>
              <a:rPr lang="en-US" sz="2400" dirty="0" smtClean="0">
                <a:latin typeface="Arial"/>
                <a:cs typeface="Arial"/>
              </a:rPr>
              <a:t>by:</a:t>
            </a:r>
          </a:p>
          <a:p>
            <a:pPr marL="742950" lvl="1" indent="-285750">
              <a:spcBef>
                <a:spcPts val="1200"/>
              </a:spcBef>
              <a:buFont typeface="Arial"/>
              <a:buChar char="•"/>
            </a:pPr>
            <a:r>
              <a:rPr lang="en-US" sz="2000" dirty="0" smtClean="0">
                <a:latin typeface="Arial"/>
                <a:cs typeface="Arial"/>
              </a:rPr>
              <a:t>Portability </a:t>
            </a:r>
            <a:r>
              <a:rPr lang="en-US" sz="2000" dirty="0">
                <a:latin typeface="Arial"/>
                <a:cs typeface="Arial"/>
              </a:rPr>
              <a:t>across </a:t>
            </a:r>
            <a:r>
              <a:rPr lang="en-US" sz="2000" dirty="0" smtClean="0">
                <a:latin typeface="Arial"/>
                <a:cs typeface="Arial"/>
              </a:rPr>
              <a:t>platforms</a:t>
            </a:r>
          </a:p>
          <a:p>
            <a:pPr marL="742950" lvl="1" indent="-285750">
              <a:spcBef>
                <a:spcPts val="1200"/>
              </a:spcBef>
              <a:buFont typeface="Arial"/>
              <a:buChar char="•"/>
            </a:pPr>
            <a:r>
              <a:rPr lang="en-US" sz="2000" dirty="0" smtClean="0">
                <a:latin typeface="Arial"/>
                <a:cs typeface="Arial"/>
              </a:rPr>
              <a:t>Relative </a:t>
            </a:r>
            <a:r>
              <a:rPr lang="en-US" sz="2000" dirty="0">
                <a:latin typeface="Arial"/>
                <a:cs typeface="Arial"/>
              </a:rPr>
              <a:t>ease of </a:t>
            </a:r>
            <a:r>
              <a:rPr lang="en-US" sz="2000" dirty="0" smtClean="0">
                <a:latin typeface="Arial"/>
                <a:cs typeface="Arial"/>
              </a:rPr>
              <a:t>use</a:t>
            </a:r>
          </a:p>
          <a:p>
            <a:pPr marL="742950" lvl="1" indent="-285750">
              <a:spcBef>
                <a:spcPts val="1200"/>
              </a:spcBef>
              <a:buFont typeface="Arial"/>
              <a:buChar char="•"/>
            </a:pPr>
            <a:r>
              <a:rPr lang="en-US" sz="2000" dirty="0" smtClean="0">
                <a:latin typeface="Arial"/>
                <a:cs typeface="Arial"/>
              </a:rPr>
              <a:t>Relatively </a:t>
            </a:r>
            <a:r>
              <a:rPr lang="en-US" sz="2000" dirty="0">
                <a:latin typeface="Arial"/>
                <a:cs typeface="Arial"/>
              </a:rPr>
              <a:t>high level of abstraction, requiring translation of program code prior to execution</a:t>
            </a: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pic>
        <p:nvPicPr>
          <p:cNvPr id="9" name="Picture 4" descr="c01f07"/>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7319963" y="1524000"/>
            <a:ext cx="1595437" cy="4114800"/>
          </a:xfrm>
          <a:prstGeom prst="rect">
            <a:avLst/>
          </a:prstGeom>
          <a:noFill/>
          <a:ln w="28575">
            <a:solidFill>
              <a:schemeClr val="tx1"/>
            </a:solidFill>
            <a:miter lim="800000"/>
            <a:headEnd/>
            <a:tailEnd/>
          </a:ln>
        </p:spPr>
      </p:pic>
      <p:sp>
        <p:nvSpPr>
          <p:cNvPr id="10" name="Line 6"/>
          <p:cNvSpPr>
            <a:spLocks noChangeShapeType="1"/>
          </p:cNvSpPr>
          <p:nvPr/>
        </p:nvSpPr>
        <p:spPr bwMode="auto">
          <a:xfrm>
            <a:off x="7086600" y="2701329"/>
            <a:ext cx="194468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 name="Text Box 7"/>
          <p:cNvSpPr txBox="1">
            <a:spLocks noChangeArrowheads="1"/>
          </p:cNvSpPr>
          <p:nvPr/>
        </p:nvSpPr>
        <p:spPr bwMode="auto">
          <a:xfrm rot="16200000">
            <a:off x="6206334" y="1566066"/>
            <a:ext cx="191590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TW" sz="1400" dirty="0">
                <a:latin typeface="Arial"/>
                <a:cs typeface="Arial"/>
              </a:rPr>
              <a:t>Machine-independent</a:t>
            </a:r>
          </a:p>
        </p:txBody>
      </p:sp>
      <p:sp>
        <p:nvSpPr>
          <p:cNvPr id="12" name="Text Box 8"/>
          <p:cNvSpPr txBox="1">
            <a:spLocks noChangeArrowheads="1"/>
          </p:cNvSpPr>
          <p:nvPr/>
        </p:nvSpPr>
        <p:spPr bwMode="auto">
          <a:xfrm rot="16200000">
            <a:off x="6400451" y="3350172"/>
            <a:ext cx="152172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TW" sz="1400" dirty="0">
                <a:latin typeface="Arial"/>
                <a:cs typeface="Arial"/>
              </a:rPr>
              <a:t>Machine-specific</a:t>
            </a:r>
          </a:p>
        </p:txBody>
      </p:sp>
    </p:spTree>
    <p:extLst>
      <p:ext uri="{BB962C8B-B14F-4D97-AF65-F5344CB8AC3E}">
        <p14:creationId xmlns:p14="http://schemas.microsoft.com/office/powerpoint/2010/main" val="41247378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152400"/>
            <a:ext cx="8382000" cy="523220"/>
          </a:xfrm>
          <a:prstGeom prst="rect">
            <a:avLst/>
          </a:prstGeom>
          <a:noFill/>
          <a:ln>
            <a:noFill/>
          </a:ln>
        </p:spPr>
        <p:txBody>
          <a:bodyPr wrap="square" rtlCol="0">
            <a:spAutoFit/>
          </a:bodyPr>
          <a:lstStyle/>
          <a:p>
            <a:pPr algn="ctr"/>
            <a:r>
              <a:rPr lang="en-US" sz="2800" b="1" dirty="0">
                <a:latin typeface="Arial"/>
                <a:cs typeface="Arial"/>
              </a:rPr>
              <a:t>Abstraction </a:t>
            </a:r>
            <a:r>
              <a:rPr lang="en-US" sz="2800" b="1" dirty="0" smtClean="0">
                <a:latin typeface="Arial"/>
                <a:cs typeface="Arial"/>
              </a:rPr>
              <a:t>and Computer Systems</a:t>
            </a:r>
            <a:endParaRPr lang="en-US" sz="2400" b="1" dirty="0">
              <a:latin typeface="Arial"/>
              <a:cs typeface="Arial"/>
            </a:endParaRPr>
          </a:p>
        </p:txBody>
      </p:sp>
      <p:sp>
        <p:nvSpPr>
          <p:cNvPr id="6" name="TextBox 5"/>
          <p:cNvSpPr txBox="1"/>
          <p:nvPr/>
        </p:nvSpPr>
        <p:spPr>
          <a:xfrm>
            <a:off x="533400" y="609600"/>
            <a:ext cx="6400800" cy="5943600"/>
          </a:xfrm>
          <a:prstGeom prst="rect">
            <a:avLst/>
          </a:prstGeom>
          <a:noFill/>
          <a:ln>
            <a:noFill/>
          </a:ln>
        </p:spPr>
        <p:txBody>
          <a:bodyPr wrap="square" numCol="1" rtlCol="0">
            <a:noAutofit/>
          </a:bodyPr>
          <a:lstStyle/>
          <a:p>
            <a:endParaRPr lang="en-US" sz="2400" b="1" dirty="0" smtClean="0">
              <a:latin typeface="Arial"/>
              <a:cs typeface="Arial"/>
            </a:endParaRPr>
          </a:p>
          <a:p>
            <a:pPr algn="ctr"/>
            <a:r>
              <a:rPr lang="en-US" sz="2400" b="1" dirty="0" smtClean="0">
                <a:latin typeface="Arial"/>
                <a:cs typeface="Arial"/>
              </a:rPr>
              <a:t>Level : ASMB5</a:t>
            </a:r>
            <a:endParaRPr lang="en-US" sz="2400" b="1" dirty="0">
              <a:latin typeface="Arial"/>
              <a:cs typeface="Arial"/>
            </a:endParaRPr>
          </a:p>
          <a:p>
            <a:endParaRPr lang="en-US" sz="2400" dirty="0" smtClean="0">
              <a:latin typeface="Arial"/>
              <a:cs typeface="Arial"/>
            </a:endParaRPr>
          </a:p>
          <a:p>
            <a:pPr marL="285750" indent="-285750">
              <a:spcBef>
                <a:spcPts val="1200"/>
              </a:spcBef>
              <a:buFont typeface="Arial"/>
              <a:buChar char="•"/>
            </a:pPr>
            <a:r>
              <a:rPr lang="en-US" sz="2400" dirty="0">
                <a:latin typeface="Arial"/>
                <a:cs typeface="Arial"/>
              </a:rPr>
              <a:t>The assembly language level is an intermediate step between high order language and the machine language of a particular processor</a:t>
            </a:r>
          </a:p>
          <a:p>
            <a:pPr marL="285750" indent="-285750">
              <a:spcBef>
                <a:spcPts val="1200"/>
              </a:spcBef>
              <a:buFont typeface="Arial"/>
              <a:buChar char="•"/>
            </a:pPr>
            <a:r>
              <a:rPr lang="en-US" sz="2400" dirty="0">
                <a:latin typeface="Arial"/>
                <a:cs typeface="Arial"/>
              </a:rPr>
              <a:t>Programs at the HOL6 level are usually compiled to level Asmb5, then translated (assembled) to machine language</a:t>
            </a:r>
          </a:p>
          <a:p>
            <a:pPr marL="285750" indent="-285750">
              <a:spcBef>
                <a:spcPts val="1200"/>
              </a:spcBef>
              <a:buFont typeface="Arial"/>
              <a:buChar char="•"/>
            </a:pPr>
            <a:r>
              <a:rPr lang="en-US" sz="2400" dirty="0">
                <a:latin typeface="Arial"/>
                <a:cs typeface="Arial"/>
              </a:rPr>
              <a:t>Source code can also be written in assembly language</a:t>
            </a: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pic>
        <p:nvPicPr>
          <p:cNvPr id="9" name="Picture 4" descr="c01f07"/>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7319963" y="1524000"/>
            <a:ext cx="1595437" cy="4114800"/>
          </a:xfrm>
          <a:prstGeom prst="rect">
            <a:avLst/>
          </a:prstGeom>
          <a:noFill/>
          <a:ln w="28575">
            <a:solidFill>
              <a:schemeClr val="tx1"/>
            </a:solidFill>
            <a:miter lim="800000"/>
            <a:headEnd/>
            <a:tailEnd/>
          </a:ln>
        </p:spPr>
      </p:pic>
      <p:sp>
        <p:nvSpPr>
          <p:cNvPr id="10" name="Line 6"/>
          <p:cNvSpPr>
            <a:spLocks noChangeShapeType="1"/>
          </p:cNvSpPr>
          <p:nvPr/>
        </p:nvSpPr>
        <p:spPr bwMode="auto">
          <a:xfrm>
            <a:off x="7086600" y="2701329"/>
            <a:ext cx="194468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 name="Text Box 7"/>
          <p:cNvSpPr txBox="1">
            <a:spLocks noChangeArrowheads="1"/>
          </p:cNvSpPr>
          <p:nvPr/>
        </p:nvSpPr>
        <p:spPr bwMode="auto">
          <a:xfrm rot="16200000">
            <a:off x="6206334" y="1566066"/>
            <a:ext cx="191590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TW" sz="1400" dirty="0">
                <a:latin typeface="Arial"/>
                <a:cs typeface="Arial"/>
              </a:rPr>
              <a:t>Machine-independent</a:t>
            </a:r>
          </a:p>
        </p:txBody>
      </p:sp>
      <p:sp>
        <p:nvSpPr>
          <p:cNvPr id="12" name="Text Box 8"/>
          <p:cNvSpPr txBox="1">
            <a:spLocks noChangeArrowheads="1"/>
          </p:cNvSpPr>
          <p:nvPr/>
        </p:nvSpPr>
        <p:spPr bwMode="auto">
          <a:xfrm rot="16200000">
            <a:off x="6400451" y="3350172"/>
            <a:ext cx="152172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TW" sz="1400" dirty="0">
                <a:latin typeface="Arial"/>
                <a:cs typeface="Arial"/>
              </a:rPr>
              <a:t>Machine-specific</a:t>
            </a:r>
          </a:p>
        </p:txBody>
      </p:sp>
    </p:spTree>
    <p:extLst>
      <p:ext uri="{BB962C8B-B14F-4D97-AF65-F5344CB8AC3E}">
        <p14:creationId xmlns:p14="http://schemas.microsoft.com/office/powerpoint/2010/main" val="31009037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152400"/>
            <a:ext cx="8305800" cy="523220"/>
          </a:xfrm>
          <a:prstGeom prst="rect">
            <a:avLst/>
          </a:prstGeom>
          <a:noFill/>
          <a:ln>
            <a:noFill/>
          </a:ln>
        </p:spPr>
        <p:txBody>
          <a:bodyPr wrap="square" rtlCol="0">
            <a:spAutoFit/>
          </a:bodyPr>
          <a:lstStyle/>
          <a:p>
            <a:pPr algn="ctr"/>
            <a:r>
              <a:rPr lang="en-US" sz="2800" b="1" dirty="0">
                <a:latin typeface="Arial"/>
                <a:cs typeface="Arial"/>
              </a:rPr>
              <a:t>Abstraction </a:t>
            </a:r>
            <a:r>
              <a:rPr lang="en-US" sz="2800" b="1" dirty="0" smtClean="0">
                <a:latin typeface="Arial"/>
                <a:cs typeface="Arial"/>
              </a:rPr>
              <a:t>and Computer Systems</a:t>
            </a:r>
            <a:endParaRPr lang="en-US" sz="2400" b="1" dirty="0">
              <a:latin typeface="Arial"/>
              <a:cs typeface="Arial"/>
            </a:endParaRPr>
          </a:p>
        </p:txBody>
      </p:sp>
      <p:sp>
        <p:nvSpPr>
          <p:cNvPr id="6" name="TextBox 5"/>
          <p:cNvSpPr txBox="1"/>
          <p:nvPr/>
        </p:nvSpPr>
        <p:spPr>
          <a:xfrm>
            <a:off x="609600" y="609600"/>
            <a:ext cx="6553200" cy="5943600"/>
          </a:xfrm>
          <a:prstGeom prst="rect">
            <a:avLst/>
          </a:prstGeom>
          <a:noFill/>
          <a:ln>
            <a:noFill/>
          </a:ln>
        </p:spPr>
        <p:txBody>
          <a:bodyPr wrap="square" numCol="1" rtlCol="0">
            <a:noAutofit/>
          </a:bodyPr>
          <a:lstStyle/>
          <a:p>
            <a:endParaRPr lang="en-US" sz="2400" b="1" dirty="0" smtClean="0">
              <a:latin typeface="Arial"/>
              <a:cs typeface="Arial"/>
            </a:endParaRPr>
          </a:p>
          <a:p>
            <a:pPr algn="ctr"/>
            <a:r>
              <a:rPr lang="en-US" sz="2400" b="1" dirty="0" smtClean="0">
                <a:latin typeface="Arial"/>
                <a:cs typeface="Arial"/>
              </a:rPr>
              <a:t>Level : OS4</a:t>
            </a:r>
            <a:endParaRPr lang="en-US" sz="2400" b="1" dirty="0">
              <a:latin typeface="Arial"/>
              <a:cs typeface="Arial"/>
            </a:endParaRPr>
          </a:p>
          <a:p>
            <a:endParaRPr lang="en-US" sz="2400" dirty="0" smtClean="0">
              <a:latin typeface="Arial"/>
              <a:cs typeface="Arial"/>
            </a:endParaRPr>
          </a:p>
          <a:p>
            <a:pPr marL="285750" indent="-285750">
              <a:lnSpc>
                <a:spcPct val="80000"/>
              </a:lnSpc>
              <a:spcBef>
                <a:spcPts val="1200"/>
              </a:spcBef>
              <a:buFont typeface="Arial"/>
              <a:buChar char="•"/>
            </a:pPr>
            <a:r>
              <a:rPr lang="en-US" sz="2400" dirty="0">
                <a:latin typeface="Arial"/>
                <a:cs typeface="Arial"/>
              </a:rPr>
              <a:t>The operating system is responsible tasks related to multiprogramming, including:</a:t>
            </a:r>
          </a:p>
          <a:p>
            <a:pPr marL="742950" lvl="1" indent="-285750">
              <a:lnSpc>
                <a:spcPct val="80000"/>
              </a:lnSpc>
              <a:spcBef>
                <a:spcPts val="1200"/>
              </a:spcBef>
              <a:buFont typeface="Arial"/>
              <a:buChar char="•"/>
            </a:pPr>
            <a:r>
              <a:rPr lang="en-US" sz="2000" dirty="0">
                <a:latin typeface="Arial"/>
                <a:cs typeface="Arial"/>
              </a:rPr>
              <a:t>Memory protection</a:t>
            </a:r>
          </a:p>
          <a:p>
            <a:pPr marL="742950" lvl="1" indent="-285750">
              <a:lnSpc>
                <a:spcPct val="80000"/>
              </a:lnSpc>
              <a:spcBef>
                <a:spcPts val="1200"/>
              </a:spcBef>
              <a:buFont typeface="Arial"/>
              <a:buChar char="•"/>
            </a:pPr>
            <a:r>
              <a:rPr lang="en-US" sz="2000" dirty="0">
                <a:latin typeface="Arial"/>
                <a:cs typeface="Arial"/>
              </a:rPr>
              <a:t>Process synchronization</a:t>
            </a:r>
          </a:p>
          <a:p>
            <a:pPr marL="742950" lvl="1" indent="-285750">
              <a:lnSpc>
                <a:spcPct val="80000"/>
              </a:lnSpc>
              <a:spcBef>
                <a:spcPts val="1200"/>
              </a:spcBef>
              <a:buFont typeface="Arial"/>
              <a:buChar char="•"/>
            </a:pPr>
            <a:r>
              <a:rPr lang="en-US" sz="2000" dirty="0">
                <a:latin typeface="Arial"/>
                <a:cs typeface="Arial"/>
              </a:rPr>
              <a:t>Device </a:t>
            </a:r>
            <a:r>
              <a:rPr lang="en-US" sz="2000" dirty="0" smtClean="0">
                <a:latin typeface="Arial"/>
                <a:cs typeface="Arial"/>
              </a:rPr>
              <a:t>management</a:t>
            </a:r>
            <a:endParaRPr lang="en-US" sz="2000" dirty="0">
              <a:latin typeface="Arial"/>
              <a:cs typeface="Arial"/>
            </a:endParaRPr>
          </a:p>
          <a:p>
            <a:pPr marL="285750" indent="-285750">
              <a:lnSpc>
                <a:spcPct val="80000"/>
              </a:lnSpc>
              <a:spcBef>
                <a:spcPts val="1200"/>
              </a:spcBef>
              <a:buFont typeface="Arial"/>
              <a:buChar char="•"/>
            </a:pPr>
            <a:r>
              <a:rPr lang="en-US" sz="2400" dirty="0">
                <a:latin typeface="Arial"/>
                <a:cs typeface="Arial"/>
              </a:rPr>
              <a:t>Operating systems were originally developed for multiuser systems, but even most single user systems utilize an operating system</a:t>
            </a:r>
          </a:p>
          <a:p>
            <a:pPr marL="285750" indent="-285750">
              <a:lnSpc>
                <a:spcPct val="80000"/>
              </a:lnSpc>
              <a:spcBef>
                <a:spcPts val="1200"/>
              </a:spcBef>
              <a:buFont typeface="Arial"/>
              <a:buChar char="•"/>
            </a:pPr>
            <a:r>
              <a:rPr lang="en-US" sz="2400" dirty="0">
                <a:latin typeface="Arial"/>
                <a:cs typeface="Arial"/>
              </a:rPr>
              <a:t>Compilers and assemblers are also considered systems software</a:t>
            </a: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pic>
        <p:nvPicPr>
          <p:cNvPr id="9" name="Picture 4" descr="c01f07"/>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7319963" y="1524000"/>
            <a:ext cx="1595437" cy="4114800"/>
          </a:xfrm>
          <a:prstGeom prst="rect">
            <a:avLst/>
          </a:prstGeom>
          <a:noFill/>
          <a:ln w="28575">
            <a:solidFill>
              <a:schemeClr val="tx1"/>
            </a:solidFill>
            <a:miter lim="800000"/>
            <a:headEnd/>
            <a:tailEnd/>
          </a:ln>
        </p:spPr>
      </p:pic>
      <p:sp>
        <p:nvSpPr>
          <p:cNvPr id="10" name="Line 6"/>
          <p:cNvSpPr>
            <a:spLocks noChangeShapeType="1"/>
          </p:cNvSpPr>
          <p:nvPr/>
        </p:nvSpPr>
        <p:spPr bwMode="auto">
          <a:xfrm>
            <a:off x="7086600" y="2701329"/>
            <a:ext cx="194468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 name="Text Box 7"/>
          <p:cNvSpPr txBox="1">
            <a:spLocks noChangeArrowheads="1"/>
          </p:cNvSpPr>
          <p:nvPr/>
        </p:nvSpPr>
        <p:spPr bwMode="auto">
          <a:xfrm rot="16200000">
            <a:off x="6206334" y="1566066"/>
            <a:ext cx="191590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TW" sz="1400" dirty="0">
                <a:latin typeface="Arial"/>
                <a:cs typeface="Arial"/>
              </a:rPr>
              <a:t>Machine-independent</a:t>
            </a:r>
          </a:p>
        </p:txBody>
      </p:sp>
      <p:sp>
        <p:nvSpPr>
          <p:cNvPr id="12" name="Text Box 8"/>
          <p:cNvSpPr txBox="1">
            <a:spLocks noChangeArrowheads="1"/>
          </p:cNvSpPr>
          <p:nvPr/>
        </p:nvSpPr>
        <p:spPr bwMode="auto">
          <a:xfrm rot="16200000">
            <a:off x="6400451" y="3350172"/>
            <a:ext cx="152172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TW" sz="1400" dirty="0">
                <a:latin typeface="Arial"/>
                <a:cs typeface="Arial"/>
              </a:rPr>
              <a:t>Machine-specific</a:t>
            </a:r>
          </a:p>
        </p:txBody>
      </p:sp>
    </p:spTree>
    <p:extLst>
      <p:ext uri="{BB962C8B-B14F-4D97-AF65-F5344CB8AC3E}">
        <p14:creationId xmlns:p14="http://schemas.microsoft.com/office/powerpoint/2010/main" val="13115039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152400"/>
            <a:ext cx="8382000" cy="523220"/>
          </a:xfrm>
          <a:prstGeom prst="rect">
            <a:avLst/>
          </a:prstGeom>
          <a:noFill/>
          <a:ln>
            <a:noFill/>
          </a:ln>
        </p:spPr>
        <p:txBody>
          <a:bodyPr wrap="square" rtlCol="0">
            <a:spAutoFit/>
          </a:bodyPr>
          <a:lstStyle/>
          <a:p>
            <a:pPr algn="ctr"/>
            <a:r>
              <a:rPr lang="en-US" sz="2800" b="1" dirty="0">
                <a:latin typeface="Arial"/>
                <a:cs typeface="Arial"/>
              </a:rPr>
              <a:t>Abstraction </a:t>
            </a:r>
            <a:r>
              <a:rPr lang="en-US" sz="2800" b="1" dirty="0" smtClean="0">
                <a:latin typeface="Arial"/>
                <a:cs typeface="Arial"/>
              </a:rPr>
              <a:t>and Computer Systems</a:t>
            </a:r>
            <a:endParaRPr lang="en-US" sz="2400" b="1" dirty="0">
              <a:latin typeface="Arial"/>
              <a:cs typeface="Arial"/>
            </a:endParaRPr>
          </a:p>
        </p:txBody>
      </p:sp>
      <p:sp>
        <p:nvSpPr>
          <p:cNvPr id="6" name="TextBox 5"/>
          <p:cNvSpPr txBox="1"/>
          <p:nvPr/>
        </p:nvSpPr>
        <p:spPr>
          <a:xfrm>
            <a:off x="990600" y="609600"/>
            <a:ext cx="5867400" cy="5943600"/>
          </a:xfrm>
          <a:prstGeom prst="rect">
            <a:avLst/>
          </a:prstGeom>
          <a:noFill/>
          <a:ln>
            <a:noFill/>
          </a:ln>
        </p:spPr>
        <p:txBody>
          <a:bodyPr wrap="square" numCol="1" rtlCol="0">
            <a:noAutofit/>
          </a:bodyPr>
          <a:lstStyle/>
          <a:p>
            <a:endParaRPr lang="en-US" sz="2400" b="1" dirty="0" smtClean="0">
              <a:latin typeface="Arial"/>
              <a:cs typeface="Arial"/>
            </a:endParaRPr>
          </a:p>
          <a:p>
            <a:pPr algn="ctr"/>
            <a:r>
              <a:rPr lang="en-US" sz="2400" b="1" dirty="0" smtClean="0">
                <a:latin typeface="Arial"/>
                <a:cs typeface="Arial"/>
              </a:rPr>
              <a:t>Level : ISA3</a:t>
            </a:r>
            <a:endParaRPr lang="en-US" sz="2400" b="1" dirty="0">
              <a:latin typeface="Arial"/>
              <a:cs typeface="Arial"/>
            </a:endParaRPr>
          </a:p>
          <a:p>
            <a:endParaRPr lang="en-US" sz="2400" dirty="0" smtClean="0">
              <a:latin typeface="Arial"/>
              <a:cs typeface="Arial"/>
            </a:endParaRPr>
          </a:p>
          <a:p>
            <a:pPr marL="285750" indent="-285750">
              <a:spcBef>
                <a:spcPts val="1200"/>
              </a:spcBef>
              <a:buFont typeface="Arial"/>
              <a:buChar char="•"/>
            </a:pPr>
            <a:r>
              <a:rPr lang="en-US" sz="2400" dirty="0">
                <a:latin typeface="Arial"/>
                <a:cs typeface="Arial"/>
              </a:rPr>
              <a:t>The instruction set architecture, or machine language level, consists of the set of instructions recognized by the particular hardware platform</a:t>
            </a:r>
          </a:p>
          <a:p>
            <a:pPr marL="285750" indent="-285750">
              <a:spcBef>
                <a:spcPts val="1200"/>
              </a:spcBef>
              <a:buFont typeface="Arial"/>
              <a:buChar char="•"/>
            </a:pPr>
            <a:r>
              <a:rPr lang="en-US" sz="2400" dirty="0">
                <a:latin typeface="Arial"/>
                <a:cs typeface="Arial"/>
              </a:rPr>
              <a:t>Instructions at this level are directly executable without any translation</a:t>
            </a: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pic>
        <p:nvPicPr>
          <p:cNvPr id="9" name="Picture 4" descr="c01f07"/>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7319963" y="1524000"/>
            <a:ext cx="1595437" cy="4114800"/>
          </a:xfrm>
          <a:prstGeom prst="rect">
            <a:avLst/>
          </a:prstGeom>
          <a:noFill/>
          <a:ln w="28575">
            <a:solidFill>
              <a:schemeClr val="tx1"/>
            </a:solidFill>
            <a:miter lim="800000"/>
            <a:headEnd/>
            <a:tailEnd/>
          </a:ln>
        </p:spPr>
      </p:pic>
      <p:sp>
        <p:nvSpPr>
          <p:cNvPr id="10" name="Line 6"/>
          <p:cNvSpPr>
            <a:spLocks noChangeShapeType="1"/>
          </p:cNvSpPr>
          <p:nvPr/>
        </p:nvSpPr>
        <p:spPr bwMode="auto">
          <a:xfrm>
            <a:off x="7086600" y="2701329"/>
            <a:ext cx="194468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 name="Text Box 7"/>
          <p:cNvSpPr txBox="1">
            <a:spLocks noChangeArrowheads="1"/>
          </p:cNvSpPr>
          <p:nvPr/>
        </p:nvSpPr>
        <p:spPr bwMode="auto">
          <a:xfrm rot="16200000">
            <a:off x="6206334" y="1566066"/>
            <a:ext cx="191590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TW" sz="1400" dirty="0">
                <a:latin typeface="Arial"/>
                <a:cs typeface="Arial"/>
              </a:rPr>
              <a:t>Machine-independent</a:t>
            </a:r>
          </a:p>
        </p:txBody>
      </p:sp>
      <p:sp>
        <p:nvSpPr>
          <p:cNvPr id="12" name="Text Box 8"/>
          <p:cNvSpPr txBox="1">
            <a:spLocks noChangeArrowheads="1"/>
          </p:cNvSpPr>
          <p:nvPr/>
        </p:nvSpPr>
        <p:spPr bwMode="auto">
          <a:xfrm rot="16200000">
            <a:off x="6400451" y="3350172"/>
            <a:ext cx="152172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TW" sz="1400" dirty="0">
                <a:latin typeface="Arial"/>
                <a:cs typeface="Arial"/>
              </a:rPr>
              <a:t>Machine-specific</a:t>
            </a:r>
          </a:p>
        </p:txBody>
      </p:sp>
    </p:spTree>
    <p:extLst>
      <p:ext uri="{BB962C8B-B14F-4D97-AF65-F5344CB8AC3E}">
        <p14:creationId xmlns:p14="http://schemas.microsoft.com/office/powerpoint/2010/main" val="14880130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152400"/>
            <a:ext cx="8305800" cy="523220"/>
          </a:xfrm>
          <a:prstGeom prst="rect">
            <a:avLst/>
          </a:prstGeom>
          <a:noFill/>
          <a:ln>
            <a:noFill/>
          </a:ln>
        </p:spPr>
        <p:txBody>
          <a:bodyPr wrap="square" rtlCol="0">
            <a:spAutoFit/>
          </a:bodyPr>
          <a:lstStyle/>
          <a:p>
            <a:pPr algn="ctr"/>
            <a:r>
              <a:rPr lang="en-US" sz="2800" b="1" dirty="0">
                <a:latin typeface="Arial"/>
                <a:cs typeface="Arial"/>
              </a:rPr>
              <a:t>Abstraction </a:t>
            </a:r>
            <a:r>
              <a:rPr lang="en-US" sz="2800" b="1" dirty="0" smtClean="0">
                <a:latin typeface="Arial"/>
                <a:cs typeface="Arial"/>
              </a:rPr>
              <a:t>and Computer Systems</a:t>
            </a:r>
            <a:endParaRPr lang="en-US" sz="2400" b="1" dirty="0">
              <a:latin typeface="Arial"/>
              <a:cs typeface="Arial"/>
            </a:endParaRPr>
          </a:p>
        </p:txBody>
      </p:sp>
      <p:sp>
        <p:nvSpPr>
          <p:cNvPr id="6" name="TextBox 5"/>
          <p:cNvSpPr txBox="1"/>
          <p:nvPr/>
        </p:nvSpPr>
        <p:spPr>
          <a:xfrm>
            <a:off x="533400" y="609600"/>
            <a:ext cx="6172200" cy="5943600"/>
          </a:xfrm>
          <a:prstGeom prst="rect">
            <a:avLst/>
          </a:prstGeom>
          <a:noFill/>
          <a:ln>
            <a:noFill/>
          </a:ln>
        </p:spPr>
        <p:txBody>
          <a:bodyPr wrap="square" numCol="1" rtlCol="0">
            <a:noAutofit/>
          </a:bodyPr>
          <a:lstStyle/>
          <a:p>
            <a:endParaRPr lang="en-US" sz="2400" b="1" dirty="0" smtClean="0">
              <a:latin typeface="Arial"/>
              <a:cs typeface="Arial"/>
            </a:endParaRPr>
          </a:p>
          <a:p>
            <a:pPr algn="ctr"/>
            <a:r>
              <a:rPr lang="en-US" sz="2400" b="1" dirty="0" smtClean="0">
                <a:latin typeface="Arial"/>
                <a:cs typeface="Arial"/>
              </a:rPr>
              <a:t>Level : MC2</a:t>
            </a:r>
            <a:endParaRPr lang="en-US" sz="2400" b="1" dirty="0">
              <a:latin typeface="Arial"/>
              <a:cs typeface="Arial"/>
            </a:endParaRPr>
          </a:p>
          <a:p>
            <a:endParaRPr lang="en-US" sz="2400" dirty="0" smtClean="0">
              <a:latin typeface="Arial"/>
              <a:cs typeface="Arial"/>
            </a:endParaRPr>
          </a:p>
          <a:p>
            <a:pPr marL="285750" indent="-285750">
              <a:spcBef>
                <a:spcPts val="1200"/>
              </a:spcBef>
              <a:buFont typeface="Arial"/>
              <a:buChar char="•"/>
            </a:pPr>
            <a:r>
              <a:rPr lang="en-US" sz="2400" dirty="0">
                <a:latin typeface="Arial"/>
                <a:cs typeface="Arial"/>
              </a:rPr>
              <a:t>The microinstruction or control level is the level at which the computer decodes and executes instructions and moves data in and out of the processor</a:t>
            </a:r>
          </a:p>
          <a:p>
            <a:pPr marL="285750" indent="-285750">
              <a:spcBef>
                <a:spcPts val="1200"/>
              </a:spcBef>
              <a:buFont typeface="Arial"/>
              <a:buChar char="•"/>
            </a:pPr>
            <a:r>
              <a:rPr lang="en-US" sz="2400" dirty="0">
                <a:latin typeface="Arial"/>
                <a:cs typeface="Arial"/>
              </a:rPr>
              <a:t>The processor</a:t>
            </a:r>
            <a:r>
              <a:rPr lang="ja-JP" altLang="en-US" sz="2400" dirty="0">
                <a:latin typeface="Arial"/>
                <a:cs typeface="Arial"/>
              </a:rPr>
              <a:t>’</a:t>
            </a:r>
            <a:r>
              <a:rPr lang="en-US" sz="2400" dirty="0">
                <a:latin typeface="Arial"/>
                <a:cs typeface="Arial"/>
              </a:rPr>
              <a:t>s control unit interprets machine language instructions, causing required actions to take place </a:t>
            </a: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pic>
        <p:nvPicPr>
          <p:cNvPr id="9" name="Picture 4" descr="c01f07"/>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7319963" y="1524000"/>
            <a:ext cx="1595437" cy="4114800"/>
          </a:xfrm>
          <a:prstGeom prst="rect">
            <a:avLst/>
          </a:prstGeom>
          <a:noFill/>
          <a:ln w="28575">
            <a:solidFill>
              <a:schemeClr val="tx1"/>
            </a:solidFill>
            <a:miter lim="800000"/>
            <a:headEnd/>
            <a:tailEnd/>
          </a:ln>
        </p:spPr>
      </p:pic>
      <p:sp>
        <p:nvSpPr>
          <p:cNvPr id="10" name="Line 6"/>
          <p:cNvSpPr>
            <a:spLocks noChangeShapeType="1"/>
          </p:cNvSpPr>
          <p:nvPr/>
        </p:nvSpPr>
        <p:spPr bwMode="auto">
          <a:xfrm>
            <a:off x="7086600" y="2701329"/>
            <a:ext cx="194468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 name="Text Box 7"/>
          <p:cNvSpPr txBox="1">
            <a:spLocks noChangeArrowheads="1"/>
          </p:cNvSpPr>
          <p:nvPr/>
        </p:nvSpPr>
        <p:spPr bwMode="auto">
          <a:xfrm rot="16200000">
            <a:off x="6206334" y="1566066"/>
            <a:ext cx="191590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TW" sz="1400" dirty="0">
                <a:latin typeface="Arial"/>
                <a:cs typeface="Arial"/>
              </a:rPr>
              <a:t>Machine-independent</a:t>
            </a:r>
          </a:p>
        </p:txBody>
      </p:sp>
      <p:sp>
        <p:nvSpPr>
          <p:cNvPr id="12" name="Text Box 8"/>
          <p:cNvSpPr txBox="1">
            <a:spLocks noChangeArrowheads="1"/>
          </p:cNvSpPr>
          <p:nvPr/>
        </p:nvSpPr>
        <p:spPr bwMode="auto">
          <a:xfrm rot="16200000">
            <a:off x="6400451" y="3350172"/>
            <a:ext cx="152172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TW" sz="1400" dirty="0">
                <a:latin typeface="Arial"/>
                <a:cs typeface="Arial"/>
              </a:rPr>
              <a:t>Machine-specific</a:t>
            </a:r>
          </a:p>
        </p:txBody>
      </p:sp>
    </p:spTree>
    <p:extLst>
      <p:ext uri="{BB962C8B-B14F-4D97-AF65-F5344CB8AC3E}">
        <p14:creationId xmlns:p14="http://schemas.microsoft.com/office/powerpoint/2010/main" val="10736746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152400"/>
            <a:ext cx="8382000" cy="523220"/>
          </a:xfrm>
          <a:prstGeom prst="rect">
            <a:avLst/>
          </a:prstGeom>
          <a:noFill/>
          <a:ln>
            <a:noFill/>
          </a:ln>
        </p:spPr>
        <p:txBody>
          <a:bodyPr wrap="square" rtlCol="0">
            <a:spAutoFit/>
          </a:bodyPr>
          <a:lstStyle/>
          <a:p>
            <a:pPr algn="ctr"/>
            <a:r>
              <a:rPr lang="en-US" sz="2800" b="1" dirty="0">
                <a:latin typeface="Arial"/>
                <a:cs typeface="Arial"/>
              </a:rPr>
              <a:t>Abstraction </a:t>
            </a:r>
            <a:r>
              <a:rPr lang="en-US" sz="2800" b="1" dirty="0" smtClean="0">
                <a:latin typeface="Arial"/>
                <a:cs typeface="Arial"/>
              </a:rPr>
              <a:t>and Computer Systems</a:t>
            </a:r>
            <a:endParaRPr lang="en-US" sz="2400" b="1" dirty="0">
              <a:latin typeface="Arial"/>
              <a:cs typeface="Arial"/>
            </a:endParaRPr>
          </a:p>
        </p:txBody>
      </p:sp>
      <p:sp>
        <p:nvSpPr>
          <p:cNvPr id="6" name="TextBox 5"/>
          <p:cNvSpPr txBox="1"/>
          <p:nvPr/>
        </p:nvSpPr>
        <p:spPr>
          <a:xfrm>
            <a:off x="609600" y="609600"/>
            <a:ext cx="6248400" cy="5943600"/>
          </a:xfrm>
          <a:prstGeom prst="rect">
            <a:avLst/>
          </a:prstGeom>
          <a:noFill/>
          <a:ln>
            <a:noFill/>
          </a:ln>
        </p:spPr>
        <p:txBody>
          <a:bodyPr wrap="square" numCol="1" rtlCol="0">
            <a:noAutofit/>
          </a:bodyPr>
          <a:lstStyle/>
          <a:p>
            <a:endParaRPr lang="en-US" sz="2400" b="1" dirty="0" smtClean="0">
              <a:latin typeface="Arial"/>
              <a:cs typeface="Arial"/>
            </a:endParaRPr>
          </a:p>
          <a:p>
            <a:pPr algn="ctr"/>
            <a:r>
              <a:rPr lang="en-US" sz="2400" b="1" dirty="0" smtClean="0">
                <a:latin typeface="Arial"/>
                <a:cs typeface="Arial"/>
              </a:rPr>
              <a:t>Level : LG1</a:t>
            </a:r>
            <a:endParaRPr lang="en-US" sz="2400" b="1" dirty="0">
              <a:latin typeface="Arial"/>
              <a:cs typeface="Arial"/>
            </a:endParaRPr>
          </a:p>
          <a:p>
            <a:endParaRPr lang="en-US" sz="2400" dirty="0" smtClean="0">
              <a:latin typeface="Arial"/>
              <a:cs typeface="Arial"/>
            </a:endParaRPr>
          </a:p>
          <a:p>
            <a:pPr marL="285750" indent="-285750">
              <a:spcBef>
                <a:spcPts val="1200"/>
              </a:spcBef>
              <a:buFont typeface="Arial"/>
              <a:buChar char="•"/>
            </a:pPr>
            <a:r>
              <a:rPr lang="en-US" sz="2400" dirty="0">
                <a:latin typeface="Arial"/>
                <a:cs typeface="Arial"/>
              </a:rPr>
              <a:t>The digital logic level consists of the physical components of the computer system, the actual electronic gates and wires</a:t>
            </a:r>
          </a:p>
          <a:p>
            <a:pPr marL="285750" indent="-285750">
              <a:spcBef>
                <a:spcPts val="1200"/>
              </a:spcBef>
              <a:buFont typeface="Arial"/>
              <a:buChar char="•"/>
            </a:pPr>
            <a:r>
              <a:rPr lang="en-US" sz="2400" dirty="0">
                <a:latin typeface="Arial"/>
                <a:cs typeface="Arial"/>
              </a:rPr>
              <a:t>Boolean algebra and truth tables can be used to describe the operations at this level</a:t>
            </a: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pic>
        <p:nvPicPr>
          <p:cNvPr id="9" name="Picture 4" descr="c01f07"/>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7319963" y="1524000"/>
            <a:ext cx="1595437" cy="4114800"/>
          </a:xfrm>
          <a:prstGeom prst="rect">
            <a:avLst/>
          </a:prstGeom>
          <a:noFill/>
          <a:ln w="28575">
            <a:solidFill>
              <a:schemeClr val="tx1"/>
            </a:solidFill>
            <a:miter lim="800000"/>
            <a:headEnd/>
            <a:tailEnd/>
          </a:ln>
        </p:spPr>
      </p:pic>
      <p:sp>
        <p:nvSpPr>
          <p:cNvPr id="10" name="Line 6"/>
          <p:cNvSpPr>
            <a:spLocks noChangeShapeType="1"/>
          </p:cNvSpPr>
          <p:nvPr/>
        </p:nvSpPr>
        <p:spPr bwMode="auto">
          <a:xfrm>
            <a:off x="7086600" y="2701329"/>
            <a:ext cx="194468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 name="Text Box 7"/>
          <p:cNvSpPr txBox="1">
            <a:spLocks noChangeArrowheads="1"/>
          </p:cNvSpPr>
          <p:nvPr/>
        </p:nvSpPr>
        <p:spPr bwMode="auto">
          <a:xfrm rot="16200000">
            <a:off x="6206334" y="1566066"/>
            <a:ext cx="191590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TW" sz="1400" dirty="0">
                <a:latin typeface="Arial"/>
                <a:cs typeface="Arial"/>
              </a:rPr>
              <a:t>Machine-independent</a:t>
            </a:r>
          </a:p>
        </p:txBody>
      </p:sp>
      <p:sp>
        <p:nvSpPr>
          <p:cNvPr id="12" name="Text Box 8"/>
          <p:cNvSpPr txBox="1">
            <a:spLocks noChangeArrowheads="1"/>
          </p:cNvSpPr>
          <p:nvPr/>
        </p:nvSpPr>
        <p:spPr bwMode="auto">
          <a:xfrm rot="16200000">
            <a:off x="6400451" y="3350172"/>
            <a:ext cx="152172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TW" sz="1400" dirty="0">
                <a:latin typeface="Arial"/>
                <a:cs typeface="Arial"/>
              </a:rPr>
              <a:t>Machine-specific</a:t>
            </a:r>
          </a:p>
        </p:txBody>
      </p:sp>
    </p:spTree>
    <p:extLst>
      <p:ext uri="{BB962C8B-B14F-4D97-AF65-F5344CB8AC3E}">
        <p14:creationId xmlns:p14="http://schemas.microsoft.com/office/powerpoint/2010/main" val="10686610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52400"/>
            <a:ext cx="8458200" cy="523220"/>
          </a:xfrm>
          <a:prstGeom prst="rect">
            <a:avLst/>
          </a:prstGeom>
          <a:noFill/>
          <a:ln>
            <a:noFill/>
          </a:ln>
        </p:spPr>
        <p:txBody>
          <a:bodyPr wrap="square" rtlCol="0">
            <a:spAutoFit/>
          </a:bodyPr>
          <a:lstStyle/>
          <a:p>
            <a:pPr algn="ctr"/>
            <a:r>
              <a:rPr lang="en-US" sz="2800" b="1" dirty="0" smtClean="0">
                <a:latin typeface="Arial"/>
                <a:cs typeface="Arial"/>
              </a:rPr>
              <a:t>Anatomy of a Computer</a:t>
            </a:r>
            <a:endParaRPr lang="en-US" sz="2400" b="1" dirty="0">
              <a:latin typeface="Arial"/>
              <a:cs typeface="Arial"/>
            </a:endParaRPr>
          </a:p>
        </p:txBody>
      </p:sp>
      <p:sp>
        <p:nvSpPr>
          <p:cNvPr id="6" name="TextBox 5"/>
          <p:cNvSpPr txBox="1"/>
          <p:nvPr/>
        </p:nvSpPr>
        <p:spPr>
          <a:xfrm>
            <a:off x="2209800" y="609600"/>
            <a:ext cx="6705600" cy="5943600"/>
          </a:xfrm>
          <a:prstGeom prst="rect">
            <a:avLst/>
          </a:prstGeom>
          <a:noFill/>
          <a:ln>
            <a:noFill/>
          </a:ln>
        </p:spPr>
        <p:txBody>
          <a:bodyPr wrap="square" numCol="1" rtlCol="0">
            <a:noAutofit/>
          </a:bodyPr>
          <a:lstStyle/>
          <a:p>
            <a:pPr>
              <a:spcBef>
                <a:spcPts val="1200"/>
              </a:spcBef>
            </a:pPr>
            <a:endParaRPr lang="en-US" b="1" dirty="0">
              <a:latin typeface="Arial"/>
              <a:cs typeface="Arial"/>
            </a:endParaRP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pic>
        <p:nvPicPr>
          <p:cNvPr id="9" name="Picture 1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990600"/>
            <a:ext cx="6610350" cy="51778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47889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152400"/>
            <a:ext cx="8229600" cy="523220"/>
          </a:xfrm>
          <a:prstGeom prst="rect">
            <a:avLst/>
          </a:prstGeom>
          <a:noFill/>
          <a:ln>
            <a:noFill/>
          </a:ln>
        </p:spPr>
        <p:txBody>
          <a:bodyPr wrap="square" rtlCol="0">
            <a:spAutoFit/>
          </a:bodyPr>
          <a:lstStyle/>
          <a:p>
            <a:pPr algn="ctr"/>
            <a:r>
              <a:rPr lang="en-US" sz="2800" b="1" dirty="0" smtClean="0">
                <a:latin typeface="Arial"/>
                <a:cs typeface="Arial"/>
              </a:rPr>
              <a:t>Computer: </a:t>
            </a:r>
            <a:r>
              <a:rPr lang="en-US" sz="2800" b="1" i="1" dirty="0" smtClean="0">
                <a:latin typeface="Arial"/>
                <a:cs typeface="Arial"/>
              </a:rPr>
              <a:t>Functional View</a:t>
            </a:r>
            <a:endParaRPr lang="en-US" sz="2400" b="1" i="1" dirty="0">
              <a:latin typeface="Arial"/>
              <a:cs typeface="Arial"/>
            </a:endParaRPr>
          </a:p>
        </p:txBody>
      </p:sp>
      <p:sp>
        <p:nvSpPr>
          <p:cNvPr id="6" name="TextBox 5"/>
          <p:cNvSpPr txBox="1"/>
          <p:nvPr/>
        </p:nvSpPr>
        <p:spPr>
          <a:xfrm>
            <a:off x="2209800" y="609600"/>
            <a:ext cx="6705600" cy="5943600"/>
          </a:xfrm>
          <a:prstGeom prst="rect">
            <a:avLst/>
          </a:prstGeom>
          <a:noFill/>
          <a:ln>
            <a:noFill/>
          </a:ln>
        </p:spPr>
        <p:txBody>
          <a:bodyPr wrap="square" numCol="1" rtlCol="0">
            <a:noAutofit/>
          </a:bodyPr>
          <a:lstStyle/>
          <a:p>
            <a:endParaRPr lang="en-US" b="1" dirty="0" smtClean="0">
              <a:latin typeface="Arial"/>
              <a:cs typeface="Arial"/>
            </a:endParaRP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pic>
        <p:nvPicPr>
          <p:cNvPr id="11"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2209800"/>
            <a:ext cx="5270500" cy="2501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7170" name="Ink 2"/>
              <p14:cNvContentPartPr>
                <a14:cpLocks xmlns:a14="http://schemas.microsoft.com/office/drawing/2010/main" noRot="1" noChangeAspect="1" noEditPoints="1" noChangeArrowheads="1" noChangeShapeType="1"/>
              </p14:cNvContentPartPr>
              <p14:nvPr/>
            </p14:nvContentPartPr>
            <p14:xfrm>
              <a:off x="3071813" y="4108450"/>
              <a:ext cx="1098550" cy="1044575"/>
            </p14:xfrm>
          </p:contentPart>
        </mc:Choice>
        <mc:Fallback xmlns="">
          <p:pic>
            <p:nvPicPr>
              <p:cNvPr id="7170" name="Ink 2"/>
              <p:cNvPicPr>
                <a:picLocks noRot="1" noChangeAspect="1" noEditPoints="1" noChangeArrowheads="1" noChangeShapeType="1"/>
              </p:cNvPicPr>
              <p:nvPr/>
            </p:nvPicPr>
            <p:blipFill>
              <a:blip r:embed="rId4"/>
              <a:stretch>
                <a:fillRect/>
              </a:stretch>
            </p:blipFill>
            <p:spPr>
              <a:xfrm>
                <a:off x="3062454" y="4099091"/>
                <a:ext cx="1117267" cy="106329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171" name="Ink 3"/>
              <p14:cNvContentPartPr>
                <a14:cpLocks xmlns:a14="http://schemas.microsoft.com/office/drawing/2010/main" noRot="1" noChangeAspect="1" noEditPoints="1" noChangeArrowheads="1" noChangeShapeType="1"/>
              </p14:cNvContentPartPr>
              <p14:nvPr/>
            </p14:nvContentPartPr>
            <p14:xfrm>
              <a:off x="5946775" y="1741488"/>
              <a:ext cx="554038" cy="1322387"/>
            </p14:xfrm>
          </p:contentPart>
        </mc:Choice>
        <mc:Fallback xmlns="">
          <p:pic>
            <p:nvPicPr>
              <p:cNvPr id="7171" name="Ink 3"/>
              <p:cNvPicPr>
                <a:picLocks noRot="1" noChangeAspect="1" noEditPoints="1" noChangeArrowheads="1" noChangeShapeType="1"/>
              </p:cNvPicPr>
              <p:nvPr/>
            </p:nvPicPr>
            <p:blipFill>
              <a:blip r:embed="rId6"/>
              <a:stretch>
                <a:fillRect/>
              </a:stretch>
            </p:blipFill>
            <p:spPr>
              <a:xfrm>
                <a:off x="5937415" y="1732127"/>
                <a:ext cx="572758" cy="1341109"/>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172" name="Ink 4"/>
              <p14:cNvContentPartPr>
                <a14:cpLocks xmlns:a14="http://schemas.microsoft.com/office/drawing/2010/main" noRot="1" noChangeAspect="1" noEditPoints="1" noChangeArrowheads="1" noChangeShapeType="1"/>
              </p14:cNvContentPartPr>
              <p14:nvPr/>
            </p14:nvContentPartPr>
            <p14:xfrm>
              <a:off x="7715250" y="1135063"/>
              <a:ext cx="590550" cy="1123950"/>
            </p14:xfrm>
          </p:contentPart>
        </mc:Choice>
        <mc:Fallback xmlns="">
          <p:pic>
            <p:nvPicPr>
              <p:cNvPr id="7172" name="Ink 4"/>
              <p:cNvPicPr>
                <a:picLocks noRot="1" noChangeAspect="1" noEditPoints="1" noChangeArrowheads="1" noChangeShapeType="1"/>
              </p:cNvPicPr>
              <p:nvPr/>
            </p:nvPicPr>
            <p:blipFill>
              <a:blip r:embed="rId8"/>
              <a:stretch>
                <a:fillRect/>
              </a:stretch>
            </p:blipFill>
            <p:spPr>
              <a:xfrm>
                <a:off x="7705888" y="1125703"/>
                <a:ext cx="609275" cy="114267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173" name="Ink 5"/>
              <p14:cNvContentPartPr>
                <a14:cpLocks xmlns:a14="http://schemas.microsoft.com/office/drawing/2010/main" noRot="1" noChangeAspect="1" noEditPoints="1" noChangeArrowheads="1" noChangeShapeType="1"/>
              </p14:cNvContentPartPr>
              <p14:nvPr/>
            </p14:nvContentPartPr>
            <p14:xfrm>
              <a:off x="6591300" y="4948238"/>
              <a:ext cx="1143000" cy="1169987"/>
            </p14:xfrm>
          </p:contentPart>
        </mc:Choice>
        <mc:Fallback xmlns="">
          <p:pic>
            <p:nvPicPr>
              <p:cNvPr id="7173" name="Ink 5"/>
              <p:cNvPicPr>
                <a:picLocks noRot="1" noChangeAspect="1" noEditPoints="1" noChangeArrowheads="1" noChangeShapeType="1"/>
              </p:cNvPicPr>
              <p:nvPr/>
            </p:nvPicPr>
            <p:blipFill>
              <a:blip r:embed="rId10"/>
              <a:stretch>
                <a:fillRect/>
              </a:stretch>
            </p:blipFill>
            <p:spPr>
              <a:xfrm>
                <a:off x="6581940" y="4938878"/>
                <a:ext cx="1161720" cy="1188707"/>
              </a:xfrm>
              <a:prstGeom prst="rect">
                <a:avLst/>
              </a:prstGeom>
            </p:spPr>
          </p:pic>
        </mc:Fallback>
      </mc:AlternateContent>
    </p:spTree>
    <p:extLst>
      <p:ext uri="{BB962C8B-B14F-4D97-AF65-F5344CB8AC3E}">
        <p14:creationId xmlns:p14="http://schemas.microsoft.com/office/powerpoint/2010/main" val="25426883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152400"/>
            <a:ext cx="8382000" cy="523220"/>
          </a:xfrm>
          <a:prstGeom prst="rect">
            <a:avLst/>
          </a:prstGeom>
          <a:noFill/>
          <a:ln>
            <a:noFill/>
          </a:ln>
        </p:spPr>
        <p:txBody>
          <a:bodyPr wrap="square" rtlCol="0">
            <a:spAutoFit/>
          </a:bodyPr>
          <a:lstStyle/>
          <a:p>
            <a:pPr algn="ctr"/>
            <a:r>
              <a:rPr lang="en-US" sz="2800" b="1" dirty="0" smtClean="0">
                <a:latin typeface="Arial"/>
                <a:cs typeface="Arial"/>
              </a:rPr>
              <a:t>Computer: </a:t>
            </a:r>
            <a:r>
              <a:rPr lang="en-US" sz="2800" b="1" i="1" dirty="0" smtClean="0">
                <a:latin typeface="Arial"/>
                <a:cs typeface="Arial"/>
              </a:rPr>
              <a:t>Operation</a:t>
            </a:r>
            <a:endParaRPr lang="en-US" sz="2400" b="1" i="1" dirty="0">
              <a:latin typeface="Arial"/>
              <a:cs typeface="Arial"/>
            </a:endParaRPr>
          </a:p>
        </p:txBody>
      </p:sp>
      <p:sp>
        <p:nvSpPr>
          <p:cNvPr id="6" name="TextBox 5"/>
          <p:cNvSpPr txBox="1"/>
          <p:nvPr/>
        </p:nvSpPr>
        <p:spPr>
          <a:xfrm>
            <a:off x="2209800" y="609600"/>
            <a:ext cx="6705600" cy="5943600"/>
          </a:xfrm>
          <a:prstGeom prst="rect">
            <a:avLst/>
          </a:prstGeom>
          <a:noFill/>
          <a:ln>
            <a:noFill/>
          </a:ln>
        </p:spPr>
        <p:txBody>
          <a:bodyPr wrap="square" numCol="1" rtlCol="0">
            <a:noAutofit/>
          </a:bodyPr>
          <a:lstStyle/>
          <a:p>
            <a:endParaRPr lang="en-US" b="1" dirty="0" smtClean="0">
              <a:latin typeface="Arial"/>
              <a:cs typeface="Arial"/>
            </a:endParaRPr>
          </a:p>
          <a:p>
            <a:endParaRPr lang="en-US" b="1" dirty="0">
              <a:latin typeface="Arial"/>
              <a:cs typeface="Arial"/>
            </a:endParaRPr>
          </a:p>
          <a:p>
            <a:r>
              <a:rPr lang="en-US" b="1" dirty="0" smtClean="0">
                <a:latin typeface="Arial"/>
                <a:cs typeface="Arial"/>
              </a:rPr>
              <a:t>Data Movement</a:t>
            </a:r>
          </a:p>
          <a:p>
            <a:endParaRPr lang="en-US" b="1" dirty="0">
              <a:latin typeface="Arial"/>
              <a:cs typeface="Arial"/>
            </a:endParaRPr>
          </a:p>
          <a:p>
            <a:r>
              <a:rPr lang="en-US" b="1" dirty="0" smtClean="0">
                <a:latin typeface="Arial"/>
                <a:cs typeface="Arial"/>
              </a:rPr>
              <a:t>e.g. Keyboard to Screen</a:t>
            </a: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pic>
        <p:nvPicPr>
          <p:cNvPr id="9"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2222500"/>
            <a:ext cx="5270500" cy="2501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8194" name="Ink 2"/>
              <p14:cNvContentPartPr>
                <a14:cpLocks xmlns:a14="http://schemas.microsoft.com/office/drawing/2010/main" noRot="1" noChangeAspect="1" noEditPoints="1" noChangeArrowheads="1" noChangeShapeType="1"/>
              </p14:cNvContentPartPr>
              <p14:nvPr/>
            </p14:nvContentPartPr>
            <p14:xfrm>
              <a:off x="2687638" y="2857500"/>
              <a:ext cx="4367212" cy="1509713"/>
            </p14:xfrm>
          </p:contentPart>
        </mc:Choice>
        <mc:Fallback xmlns="">
          <p:pic>
            <p:nvPicPr>
              <p:cNvPr id="8194" name="Ink 2"/>
              <p:cNvPicPr>
                <a:picLocks noRot="1" noChangeAspect="1" noEditPoints="1" noChangeArrowheads="1" noChangeShapeType="1"/>
              </p:cNvPicPr>
              <p:nvPr/>
            </p:nvPicPr>
            <p:blipFill>
              <a:blip r:embed="rId4"/>
              <a:stretch>
                <a:fillRect/>
              </a:stretch>
            </p:blipFill>
            <p:spPr>
              <a:xfrm>
                <a:off x="2678278" y="2848141"/>
                <a:ext cx="4385932" cy="1528431"/>
              </a:xfrm>
              <a:prstGeom prst="rect">
                <a:avLst/>
              </a:prstGeom>
            </p:spPr>
          </p:pic>
        </mc:Fallback>
      </mc:AlternateContent>
    </p:spTree>
    <p:extLst>
      <p:ext uri="{BB962C8B-B14F-4D97-AF65-F5344CB8AC3E}">
        <p14:creationId xmlns:p14="http://schemas.microsoft.com/office/powerpoint/2010/main" val="1262461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152400"/>
            <a:ext cx="8229600" cy="523220"/>
          </a:xfrm>
          <a:prstGeom prst="rect">
            <a:avLst/>
          </a:prstGeom>
          <a:noFill/>
          <a:ln>
            <a:noFill/>
          </a:ln>
        </p:spPr>
        <p:txBody>
          <a:bodyPr wrap="square" rtlCol="0">
            <a:spAutoFit/>
          </a:bodyPr>
          <a:lstStyle/>
          <a:p>
            <a:pPr algn="ctr"/>
            <a:r>
              <a:rPr lang="en-US" sz="2800" b="1" dirty="0" smtClean="0">
                <a:latin typeface="Arial" pitchFamily="34" charset="0"/>
                <a:cs typeface="Arial" pitchFamily="34" charset="0"/>
              </a:rPr>
              <a:t>Course Outline</a:t>
            </a:r>
            <a:endParaRPr lang="en-US" sz="2800" b="1" dirty="0">
              <a:latin typeface="Arial" pitchFamily="34" charset="0"/>
              <a:cs typeface="Arial" pitchFamily="34" charset="0"/>
            </a:endParaRPr>
          </a:p>
        </p:txBody>
      </p:sp>
      <p:sp>
        <p:nvSpPr>
          <p:cNvPr id="6" name="TextBox 5"/>
          <p:cNvSpPr txBox="1"/>
          <p:nvPr/>
        </p:nvSpPr>
        <p:spPr>
          <a:xfrm>
            <a:off x="1066800" y="609600"/>
            <a:ext cx="7848600" cy="5416868"/>
          </a:xfrm>
          <a:prstGeom prst="rect">
            <a:avLst/>
          </a:prstGeom>
          <a:noFill/>
          <a:ln>
            <a:noFill/>
          </a:ln>
        </p:spPr>
        <p:txBody>
          <a:bodyPr wrap="square" numCol="1" rtlCol="0">
            <a:spAutoFit/>
          </a:bodyPr>
          <a:lstStyle/>
          <a:p>
            <a:pPr>
              <a:lnSpc>
                <a:spcPct val="150000"/>
              </a:lnSpc>
            </a:pPr>
            <a:r>
              <a:rPr lang="en-US" sz="2800" b="1" dirty="0" smtClean="0">
                <a:latin typeface="Arial" pitchFamily="34" charset="0"/>
                <a:cs typeface="Arial" pitchFamily="34" charset="0"/>
              </a:rPr>
              <a:t>Computer Organization</a:t>
            </a:r>
            <a:endParaRPr lang="en-US" sz="2800" dirty="0" smtClean="0">
              <a:latin typeface="Arial" pitchFamily="34" charset="0"/>
              <a:cs typeface="Arial" pitchFamily="34" charset="0"/>
            </a:endParaRPr>
          </a:p>
          <a:p>
            <a:pPr marL="285750" indent="-285750">
              <a:buFont typeface="Arial"/>
              <a:buChar char="•"/>
            </a:pPr>
            <a:r>
              <a:rPr lang="en-US" sz="2800" dirty="0" smtClean="0">
                <a:latin typeface="Arial" pitchFamily="34" charset="0"/>
                <a:cs typeface="Arial" pitchFamily="34" charset="0"/>
              </a:rPr>
              <a:t>Data Representation</a:t>
            </a:r>
          </a:p>
          <a:p>
            <a:pPr marL="742950" lvl="1" indent="-285750">
              <a:buFont typeface="Arial"/>
              <a:buChar char="•"/>
            </a:pPr>
            <a:r>
              <a:rPr lang="en-US" sz="2800" dirty="0" smtClean="0">
                <a:latin typeface="Arial" pitchFamily="34" charset="0"/>
                <a:cs typeface="Arial" pitchFamily="34" charset="0"/>
              </a:rPr>
              <a:t>Integer Arithmetic</a:t>
            </a:r>
          </a:p>
          <a:p>
            <a:pPr marL="742950" lvl="1" indent="-285750">
              <a:buFont typeface="Arial"/>
              <a:buChar char="•"/>
            </a:pPr>
            <a:r>
              <a:rPr lang="en-US" sz="2800" dirty="0" smtClean="0">
                <a:latin typeface="Arial" pitchFamily="34" charset="0"/>
                <a:cs typeface="Arial" pitchFamily="34" charset="0"/>
              </a:rPr>
              <a:t>Binary Representation</a:t>
            </a:r>
          </a:p>
          <a:p>
            <a:pPr marL="742950" lvl="1" indent="-285750">
              <a:buFont typeface="Arial"/>
              <a:buChar char="•"/>
            </a:pPr>
            <a:r>
              <a:rPr lang="en-US" sz="2800" dirty="0" smtClean="0">
                <a:latin typeface="Arial" pitchFamily="34" charset="0"/>
                <a:cs typeface="Arial" pitchFamily="34" charset="0"/>
              </a:rPr>
              <a:t>Floating Point Representation</a:t>
            </a:r>
          </a:p>
          <a:p>
            <a:pPr marL="285750" indent="-285750">
              <a:buFont typeface="Arial"/>
              <a:buChar char="•"/>
            </a:pPr>
            <a:r>
              <a:rPr lang="en-US" sz="2800" dirty="0" smtClean="0">
                <a:latin typeface="Arial" pitchFamily="34" charset="0"/>
                <a:cs typeface="Arial" pitchFamily="34" charset="0"/>
              </a:rPr>
              <a:t>Machine Instruction Characteristics</a:t>
            </a:r>
          </a:p>
          <a:p>
            <a:pPr marL="742950" lvl="1" indent="-285750">
              <a:buFont typeface="Arial"/>
              <a:buChar char="•"/>
            </a:pPr>
            <a:r>
              <a:rPr lang="en-US" sz="2400" dirty="0" smtClean="0">
                <a:latin typeface="Arial" pitchFamily="34" charset="0"/>
                <a:cs typeface="Arial" pitchFamily="34" charset="0"/>
              </a:rPr>
              <a:t>Instruction Cycles, types of Operands</a:t>
            </a:r>
          </a:p>
          <a:p>
            <a:pPr marL="742950" lvl="1" indent="-285750">
              <a:buFont typeface="Arial"/>
              <a:buChar char="•"/>
            </a:pPr>
            <a:r>
              <a:rPr lang="en-US" sz="2400" dirty="0" smtClean="0">
                <a:latin typeface="Arial" pitchFamily="34" charset="0"/>
                <a:cs typeface="Arial" pitchFamily="34" charset="0"/>
              </a:rPr>
              <a:t>Pentium and Power PC Data Types</a:t>
            </a:r>
          </a:p>
          <a:p>
            <a:pPr marL="285750" indent="-285750">
              <a:buFont typeface="Arial"/>
              <a:buChar char="•"/>
            </a:pPr>
            <a:r>
              <a:rPr lang="en-US" sz="2800" dirty="0" err="1" smtClean="0">
                <a:latin typeface="Arial" pitchFamily="34" charset="0"/>
                <a:cs typeface="Arial" pitchFamily="34" charset="0"/>
              </a:rPr>
              <a:t>Microporessor</a:t>
            </a:r>
            <a:r>
              <a:rPr lang="en-US" sz="2800" dirty="0" smtClean="0">
                <a:latin typeface="Arial" pitchFamily="34" charset="0"/>
                <a:cs typeface="Arial" pitchFamily="34" charset="0"/>
              </a:rPr>
              <a:t> Bus Structure</a:t>
            </a:r>
          </a:p>
          <a:p>
            <a:pPr marL="742950" lvl="1" indent="-285750">
              <a:buFont typeface="Arial"/>
              <a:buChar char="•"/>
            </a:pPr>
            <a:r>
              <a:rPr lang="en-US" sz="2400" dirty="0" smtClean="0">
                <a:latin typeface="Arial" pitchFamily="34" charset="0"/>
                <a:cs typeface="Arial" pitchFamily="34" charset="0"/>
              </a:rPr>
              <a:t>Address, Data, Control Buses and Registers</a:t>
            </a:r>
          </a:p>
          <a:p>
            <a:pPr marL="285750" indent="-285750">
              <a:buFont typeface="Arial"/>
              <a:buChar char="•"/>
            </a:pPr>
            <a:r>
              <a:rPr lang="en-US" sz="2800" dirty="0" smtClean="0">
                <a:latin typeface="Arial" pitchFamily="34" charset="0"/>
                <a:cs typeface="Arial" pitchFamily="34" charset="0"/>
              </a:rPr>
              <a:t>Memory Organization and Structure</a:t>
            </a:r>
          </a:p>
          <a:p>
            <a:pPr marL="285750" indent="-285750">
              <a:buFont typeface="Arial"/>
              <a:buChar char="•"/>
            </a:pPr>
            <a:r>
              <a:rPr lang="en-US" sz="2800" dirty="0" smtClean="0">
                <a:latin typeface="Arial" pitchFamily="34" charset="0"/>
                <a:cs typeface="Arial" pitchFamily="34" charset="0"/>
              </a:rPr>
              <a:t>Addressing Modes</a:t>
            </a: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152400"/>
            <a:ext cx="8305800" cy="523220"/>
          </a:xfrm>
          <a:prstGeom prst="rect">
            <a:avLst/>
          </a:prstGeom>
          <a:noFill/>
          <a:ln>
            <a:noFill/>
          </a:ln>
        </p:spPr>
        <p:txBody>
          <a:bodyPr wrap="square" rtlCol="0">
            <a:spAutoFit/>
          </a:bodyPr>
          <a:lstStyle/>
          <a:p>
            <a:pPr algn="ctr"/>
            <a:r>
              <a:rPr lang="en-US" sz="2800" b="1" dirty="0" smtClean="0">
                <a:latin typeface="Arial"/>
                <a:cs typeface="Arial"/>
              </a:rPr>
              <a:t>Computer: </a:t>
            </a:r>
            <a:r>
              <a:rPr lang="en-US" sz="2800" b="1" i="1" dirty="0" smtClean="0">
                <a:latin typeface="Arial"/>
                <a:cs typeface="Arial"/>
              </a:rPr>
              <a:t>Operation..</a:t>
            </a:r>
            <a:endParaRPr lang="en-US" sz="2400" b="1" i="1" dirty="0">
              <a:latin typeface="Arial"/>
              <a:cs typeface="Arial"/>
            </a:endParaRPr>
          </a:p>
        </p:txBody>
      </p:sp>
      <p:sp>
        <p:nvSpPr>
          <p:cNvPr id="6" name="TextBox 5"/>
          <p:cNvSpPr txBox="1"/>
          <p:nvPr/>
        </p:nvSpPr>
        <p:spPr>
          <a:xfrm>
            <a:off x="2209800" y="609600"/>
            <a:ext cx="6705600" cy="5943600"/>
          </a:xfrm>
          <a:prstGeom prst="rect">
            <a:avLst/>
          </a:prstGeom>
          <a:noFill/>
          <a:ln>
            <a:noFill/>
          </a:ln>
        </p:spPr>
        <p:txBody>
          <a:bodyPr wrap="square" numCol="1" rtlCol="0">
            <a:noAutofit/>
          </a:bodyPr>
          <a:lstStyle/>
          <a:p>
            <a:endParaRPr lang="en-US" b="1" dirty="0" smtClean="0">
              <a:latin typeface="Arial"/>
              <a:cs typeface="Arial"/>
            </a:endParaRPr>
          </a:p>
          <a:p>
            <a:endParaRPr lang="en-US" b="1" dirty="0">
              <a:latin typeface="Arial"/>
              <a:cs typeface="Arial"/>
            </a:endParaRPr>
          </a:p>
          <a:p>
            <a:r>
              <a:rPr lang="en-US" b="1" dirty="0" smtClean="0">
                <a:latin typeface="Arial"/>
                <a:cs typeface="Arial"/>
              </a:rPr>
              <a:t>Storage</a:t>
            </a:r>
          </a:p>
          <a:p>
            <a:endParaRPr lang="en-US" b="1" dirty="0">
              <a:latin typeface="Arial"/>
              <a:cs typeface="Arial"/>
            </a:endParaRPr>
          </a:p>
          <a:p>
            <a:r>
              <a:rPr lang="en-US" b="1" dirty="0" smtClean="0">
                <a:latin typeface="Arial"/>
                <a:cs typeface="Arial"/>
              </a:rPr>
              <a:t>e.g. Internet Download to Hard Disk</a:t>
            </a: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pic>
        <p:nvPicPr>
          <p:cNvPr id="1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2219921"/>
            <a:ext cx="5270500" cy="2501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9218" name="Ink 2"/>
              <p14:cNvContentPartPr>
                <a14:cpLocks xmlns:a14="http://schemas.microsoft.com/office/drawing/2010/main" noRot="1" noChangeAspect="1" noEditPoints="1" noChangeArrowheads="1" noChangeShapeType="1"/>
              </p14:cNvContentPartPr>
              <p14:nvPr/>
            </p14:nvContentPartPr>
            <p14:xfrm>
              <a:off x="3562350" y="2901950"/>
              <a:ext cx="1366838" cy="1206500"/>
            </p14:xfrm>
          </p:contentPart>
        </mc:Choice>
        <mc:Fallback xmlns="">
          <p:pic>
            <p:nvPicPr>
              <p:cNvPr id="9218" name="Ink 2"/>
              <p:cNvPicPr>
                <a:picLocks noRot="1" noChangeAspect="1" noEditPoints="1" noChangeArrowheads="1" noChangeShapeType="1"/>
              </p:cNvPicPr>
              <p:nvPr/>
            </p:nvPicPr>
            <p:blipFill>
              <a:blip r:embed="rId4"/>
              <a:stretch>
                <a:fillRect/>
              </a:stretch>
            </p:blipFill>
            <p:spPr>
              <a:xfrm>
                <a:off x="3552991" y="2892589"/>
                <a:ext cx="1385557" cy="122522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219" name="Ink 3"/>
              <p14:cNvContentPartPr>
                <a14:cpLocks xmlns:a14="http://schemas.microsoft.com/office/drawing/2010/main" noRot="1" noChangeAspect="1" noEditPoints="1" noChangeArrowheads="1" noChangeShapeType="1"/>
              </p14:cNvContentPartPr>
              <p14:nvPr/>
            </p14:nvContentPartPr>
            <p14:xfrm>
              <a:off x="2874963" y="2232025"/>
              <a:ext cx="4635500" cy="617538"/>
            </p14:xfrm>
          </p:contentPart>
        </mc:Choice>
        <mc:Fallback xmlns="">
          <p:pic>
            <p:nvPicPr>
              <p:cNvPr id="9219" name="Ink 3"/>
              <p:cNvPicPr>
                <a:picLocks noRot="1" noChangeAspect="1" noEditPoints="1" noChangeArrowheads="1" noChangeShapeType="1"/>
              </p:cNvPicPr>
              <p:nvPr/>
            </p:nvPicPr>
            <p:blipFill>
              <a:blip r:embed="rId6"/>
              <a:stretch>
                <a:fillRect/>
              </a:stretch>
            </p:blipFill>
            <p:spPr>
              <a:xfrm>
                <a:off x="2865603" y="2222663"/>
                <a:ext cx="4654221" cy="636262"/>
              </a:xfrm>
              <a:prstGeom prst="rect">
                <a:avLst/>
              </a:prstGeom>
            </p:spPr>
          </p:pic>
        </mc:Fallback>
      </mc:AlternateContent>
    </p:spTree>
    <p:extLst>
      <p:ext uri="{BB962C8B-B14F-4D97-AF65-F5344CB8AC3E}">
        <p14:creationId xmlns:p14="http://schemas.microsoft.com/office/powerpoint/2010/main" val="15690277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152400"/>
            <a:ext cx="8229600" cy="523220"/>
          </a:xfrm>
          <a:prstGeom prst="rect">
            <a:avLst/>
          </a:prstGeom>
          <a:noFill/>
          <a:ln>
            <a:noFill/>
          </a:ln>
        </p:spPr>
        <p:txBody>
          <a:bodyPr wrap="square" rtlCol="0">
            <a:spAutoFit/>
          </a:bodyPr>
          <a:lstStyle/>
          <a:p>
            <a:pPr algn="ctr"/>
            <a:r>
              <a:rPr lang="en-US" sz="2800" b="1" dirty="0" smtClean="0">
                <a:latin typeface="Arial"/>
                <a:cs typeface="Arial"/>
              </a:rPr>
              <a:t>Computer: </a:t>
            </a:r>
            <a:r>
              <a:rPr lang="en-US" sz="2800" b="1" i="1" dirty="0" smtClean="0">
                <a:latin typeface="Arial"/>
                <a:cs typeface="Arial"/>
              </a:rPr>
              <a:t>Operation….</a:t>
            </a:r>
            <a:endParaRPr lang="en-US" sz="2400" b="1" i="1" dirty="0">
              <a:latin typeface="Arial"/>
              <a:cs typeface="Arial"/>
            </a:endParaRPr>
          </a:p>
        </p:txBody>
      </p:sp>
      <p:sp>
        <p:nvSpPr>
          <p:cNvPr id="6" name="TextBox 5"/>
          <p:cNvSpPr txBox="1"/>
          <p:nvPr/>
        </p:nvSpPr>
        <p:spPr>
          <a:xfrm>
            <a:off x="2209800" y="609600"/>
            <a:ext cx="6705600" cy="5943600"/>
          </a:xfrm>
          <a:prstGeom prst="rect">
            <a:avLst/>
          </a:prstGeom>
          <a:noFill/>
          <a:ln>
            <a:noFill/>
          </a:ln>
        </p:spPr>
        <p:txBody>
          <a:bodyPr wrap="square" numCol="1" rtlCol="0">
            <a:noAutofit/>
          </a:bodyPr>
          <a:lstStyle/>
          <a:p>
            <a:endParaRPr lang="en-US" b="1" dirty="0" smtClean="0">
              <a:latin typeface="Arial"/>
              <a:cs typeface="Arial"/>
            </a:endParaRPr>
          </a:p>
          <a:p>
            <a:endParaRPr lang="en-US" b="1" dirty="0">
              <a:latin typeface="Arial"/>
              <a:cs typeface="Arial"/>
            </a:endParaRPr>
          </a:p>
          <a:p>
            <a:r>
              <a:rPr lang="en-US" b="1" dirty="0" smtClean="0">
                <a:latin typeface="Arial"/>
                <a:cs typeface="Arial"/>
              </a:rPr>
              <a:t>Processing from/to storage</a:t>
            </a:r>
          </a:p>
          <a:p>
            <a:endParaRPr lang="en-US" b="1" dirty="0">
              <a:latin typeface="Arial"/>
              <a:cs typeface="Arial"/>
            </a:endParaRPr>
          </a:p>
          <a:p>
            <a:r>
              <a:rPr lang="en-US" b="1" dirty="0" smtClean="0">
                <a:latin typeface="Arial"/>
                <a:cs typeface="Arial"/>
              </a:rPr>
              <a:t>e.g. Updating Word/Excel File</a:t>
            </a:r>
          </a:p>
        </p:txBody>
      </p:sp>
      <p:pic>
        <p:nvPicPr>
          <p:cNvPr id="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2645" y="2015795"/>
            <a:ext cx="5270500" cy="285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10242" name="Ink 2"/>
              <p14:cNvContentPartPr>
                <a14:cpLocks xmlns:a14="http://schemas.microsoft.com/office/drawing/2010/main" noRot="1" noChangeAspect="1" noEditPoints="1" noChangeArrowheads="1" noChangeShapeType="1"/>
              </p14:cNvContentPartPr>
              <p14:nvPr/>
            </p14:nvContentPartPr>
            <p14:xfrm>
              <a:off x="6564313" y="1992313"/>
              <a:ext cx="884237" cy="544512"/>
            </p14:xfrm>
          </p:contentPart>
        </mc:Choice>
        <mc:Fallback xmlns="">
          <p:pic>
            <p:nvPicPr>
              <p:cNvPr id="10242" name="Ink 2"/>
              <p:cNvPicPr>
                <a:picLocks noRot="1" noChangeAspect="1" noEditPoints="1" noChangeArrowheads="1" noChangeShapeType="1"/>
              </p:cNvPicPr>
              <p:nvPr/>
            </p:nvPicPr>
            <p:blipFill>
              <a:blip r:embed="rId4"/>
              <a:stretch>
                <a:fillRect/>
              </a:stretch>
            </p:blipFill>
            <p:spPr>
              <a:xfrm>
                <a:off x="6554952" y="1982956"/>
                <a:ext cx="902959" cy="56322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243" name="Ink 3"/>
              <p14:cNvContentPartPr>
                <a14:cpLocks xmlns:a14="http://schemas.microsoft.com/office/drawing/2010/main" noRot="1" noChangeAspect="1" noEditPoints="1" noChangeArrowheads="1" noChangeShapeType="1"/>
              </p14:cNvContentPartPr>
              <p14:nvPr/>
            </p14:nvContentPartPr>
            <p14:xfrm>
              <a:off x="7921625" y="3071813"/>
              <a:ext cx="544513" cy="438150"/>
            </p14:xfrm>
          </p:contentPart>
        </mc:Choice>
        <mc:Fallback xmlns="">
          <p:pic>
            <p:nvPicPr>
              <p:cNvPr id="10243" name="Ink 3"/>
              <p:cNvPicPr>
                <a:picLocks noRot="1" noChangeAspect="1" noEditPoints="1" noChangeArrowheads="1" noChangeShapeType="1"/>
              </p:cNvPicPr>
              <p:nvPr/>
            </p:nvPicPr>
            <p:blipFill>
              <a:blip r:embed="rId6"/>
              <a:stretch>
                <a:fillRect/>
              </a:stretch>
            </p:blipFill>
            <p:spPr>
              <a:xfrm>
                <a:off x="7912268" y="3062452"/>
                <a:ext cx="563227" cy="456871"/>
              </a:xfrm>
              <a:prstGeom prst="rect">
                <a:avLst/>
              </a:prstGeom>
            </p:spPr>
          </p:pic>
        </mc:Fallback>
      </mc:AlternateContent>
    </p:spTree>
    <p:extLst>
      <p:ext uri="{BB962C8B-B14F-4D97-AF65-F5344CB8AC3E}">
        <p14:creationId xmlns:p14="http://schemas.microsoft.com/office/powerpoint/2010/main" val="37026803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152400"/>
            <a:ext cx="8382000" cy="523220"/>
          </a:xfrm>
          <a:prstGeom prst="rect">
            <a:avLst/>
          </a:prstGeom>
          <a:noFill/>
          <a:ln>
            <a:noFill/>
          </a:ln>
        </p:spPr>
        <p:txBody>
          <a:bodyPr wrap="square" rtlCol="0">
            <a:spAutoFit/>
          </a:bodyPr>
          <a:lstStyle/>
          <a:p>
            <a:pPr algn="ctr"/>
            <a:r>
              <a:rPr lang="en-US" sz="2800" b="1" dirty="0" smtClean="0">
                <a:latin typeface="Arial"/>
                <a:cs typeface="Arial"/>
              </a:rPr>
              <a:t>Computer: </a:t>
            </a:r>
            <a:r>
              <a:rPr lang="en-US" sz="2800" b="1" i="1" dirty="0" smtClean="0">
                <a:latin typeface="Arial"/>
                <a:cs typeface="Arial"/>
              </a:rPr>
              <a:t>Operation…...</a:t>
            </a:r>
            <a:endParaRPr lang="en-US" sz="2400" b="1" i="1" dirty="0">
              <a:latin typeface="Arial"/>
              <a:cs typeface="Arial"/>
            </a:endParaRPr>
          </a:p>
        </p:txBody>
      </p:sp>
      <p:sp>
        <p:nvSpPr>
          <p:cNvPr id="6" name="TextBox 5"/>
          <p:cNvSpPr txBox="1"/>
          <p:nvPr/>
        </p:nvSpPr>
        <p:spPr>
          <a:xfrm>
            <a:off x="2209800" y="609600"/>
            <a:ext cx="6705600" cy="5943600"/>
          </a:xfrm>
          <a:prstGeom prst="rect">
            <a:avLst/>
          </a:prstGeom>
          <a:noFill/>
          <a:ln>
            <a:noFill/>
          </a:ln>
        </p:spPr>
        <p:txBody>
          <a:bodyPr wrap="square" numCol="1" rtlCol="0">
            <a:noAutofit/>
          </a:bodyPr>
          <a:lstStyle/>
          <a:p>
            <a:endParaRPr lang="en-US" b="1" dirty="0" smtClean="0">
              <a:latin typeface="Arial"/>
              <a:cs typeface="Arial"/>
            </a:endParaRPr>
          </a:p>
          <a:p>
            <a:endParaRPr lang="en-US" b="1" dirty="0">
              <a:latin typeface="Arial"/>
              <a:cs typeface="Arial"/>
            </a:endParaRPr>
          </a:p>
          <a:p>
            <a:r>
              <a:rPr lang="en-US" b="1" dirty="0" smtClean="0">
                <a:latin typeface="Arial"/>
                <a:cs typeface="Arial"/>
              </a:rPr>
              <a:t>Processing from storage to I/O</a:t>
            </a:r>
          </a:p>
          <a:p>
            <a:endParaRPr lang="en-US" b="1" dirty="0">
              <a:latin typeface="Arial"/>
              <a:cs typeface="Arial"/>
            </a:endParaRPr>
          </a:p>
          <a:p>
            <a:r>
              <a:rPr lang="en-US" b="1" dirty="0" smtClean="0">
                <a:latin typeface="Arial"/>
                <a:cs typeface="Arial"/>
              </a:rPr>
              <a:t>e.g. Printing a Word/Excel file.</a:t>
            </a: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pic>
        <p:nvPicPr>
          <p:cNvPr id="11"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3900" y="2209800"/>
            <a:ext cx="5270500" cy="263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11266" name="Ink 2"/>
              <p14:cNvContentPartPr>
                <a14:cpLocks xmlns:a14="http://schemas.microsoft.com/office/drawing/2010/main" noRot="1" noChangeAspect="1" noEditPoints="1" noChangeArrowheads="1" noChangeShapeType="1"/>
              </p14:cNvContentPartPr>
              <p14:nvPr/>
            </p14:nvContentPartPr>
            <p14:xfrm>
              <a:off x="1509713" y="3214688"/>
              <a:ext cx="6946900" cy="2027237"/>
            </p14:xfrm>
          </p:contentPart>
        </mc:Choice>
        <mc:Fallback xmlns="">
          <p:pic>
            <p:nvPicPr>
              <p:cNvPr id="11266" name="Ink 2"/>
              <p:cNvPicPr>
                <a:picLocks noRot="1" noChangeAspect="1" noEditPoints="1" noChangeArrowheads="1" noChangeShapeType="1"/>
              </p:cNvPicPr>
              <p:nvPr/>
            </p:nvPicPr>
            <p:blipFill>
              <a:blip r:embed="rId4"/>
              <a:stretch>
                <a:fillRect/>
              </a:stretch>
            </p:blipFill>
            <p:spPr>
              <a:xfrm>
                <a:off x="1500353" y="3205328"/>
                <a:ext cx="6965620" cy="2045958"/>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267" name="Ink 3"/>
              <p14:cNvContentPartPr>
                <a14:cpLocks xmlns:a14="http://schemas.microsoft.com/office/drawing/2010/main" noRot="1" noChangeAspect="1" noEditPoints="1" noChangeArrowheads="1" noChangeShapeType="1"/>
              </p14:cNvContentPartPr>
              <p14:nvPr/>
            </p14:nvContentPartPr>
            <p14:xfrm>
              <a:off x="45797788" y="26668413"/>
              <a:ext cx="0" cy="0"/>
            </p14:xfrm>
          </p:contentPart>
        </mc:Choice>
        <mc:Fallback xmlns="">
          <p:pic>
            <p:nvPicPr>
              <p:cNvPr id="11267" name="Ink 3"/>
              <p:cNvPicPr>
                <a:picLocks noRot="1" noChangeAspect="1" noEditPoints="1" noChangeArrowheads="1" noChangeShapeType="1"/>
              </p:cNvPicPr>
              <p:nvPr/>
            </p:nvPicPr>
            <p:blipFill>
              <a:blip r:embed="rId6"/>
              <a:stretch>
                <a:fillRect/>
              </a:stretch>
            </p:blipFill>
            <p:spPr>
              <a:xfrm>
                <a:off x="45797788" y="26668413"/>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268" name="Ink 4"/>
              <p14:cNvContentPartPr>
                <a14:cpLocks xmlns:a14="http://schemas.microsoft.com/office/drawing/2010/main" noRot="1" noChangeAspect="1" noEditPoints="1" noChangeArrowheads="1" noChangeShapeType="1"/>
              </p14:cNvContentPartPr>
              <p14:nvPr/>
            </p14:nvContentPartPr>
            <p14:xfrm>
              <a:off x="7769225" y="3108325"/>
              <a:ext cx="1169988" cy="1204913"/>
            </p14:xfrm>
          </p:contentPart>
        </mc:Choice>
        <mc:Fallback xmlns="">
          <p:pic>
            <p:nvPicPr>
              <p:cNvPr id="11268" name="Ink 4"/>
              <p:cNvPicPr>
                <a:picLocks noRot="1" noChangeAspect="1" noEditPoints="1" noChangeArrowheads="1" noChangeShapeType="1"/>
              </p:cNvPicPr>
              <p:nvPr/>
            </p:nvPicPr>
            <p:blipFill>
              <a:blip r:embed="rId8"/>
              <a:stretch>
                <a:fillRect/>
              </a:stretch>
            </p:blipFill>
            <p:spPr>
              <a:xfrm>
                <a:off x="7759865" y="3098965"/>
                <a:ext cx="1188708" cy="1223633"/>
              </a:xfrm>
              <a:prstGeom prst="rect">
                <a:avLst/>
              </a:prstGeom>
            </p:spPr>
          </p:pic>
        </mc:Fallback>
      </mc:AlternateContent>
    </p:spTree>
    <p:extLst>
      <p:ext uri="{BB962C8B-B14F-4D97-AF65-F5344CB8AC3E}">
        <p14:creationId xmlns:p14="http://schemas.microsoft.com/office/powerpoint/2010/main" val="39286406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 y="152400"/>
            <a:ext cx="8153400" cy="523220"/>
          </a:xfrm>
          <a:prstGeom prst="rect">
            <a:avLst/>
          </a:prstGeom>
          <a:noFill/>
          <a:ln>
            <a:noFill/>
          </a:ln>
        </p:spPr>
        <p:txBody>
          <a:bodyPr wrap="square" rtlCol="0">
            <a:spAutoFit/>
          </a:bodyPr>
          <a:lstStyle/>
          <a:p>
            <a:pPr algn="ctr"/>
            <a:r>
              <a:rPr lang="en-US" sz="2800" b="1" dirty="0" smtClean="0">
                <a:latin typeface="Arial"/>
                <a:cs typeface="Arial"/>
              </a:rPr>
              <a:t>Anatomy of a Computer: </a:t>
            </a:r>
            <a:r>
              <a:rPr lang="en-US" sz="2800" b="1" i="1" dirty="0" smtClean="0">
                <a:latin typeface="Arial"/>
                <a:cs typeface="Arial"/>
              </a:rPr>
              <a:t>Block Diagram</a:t>
            </a:r>
            <a:endParaRPr lang="en-US" sz="2400" b="1" i="1" dirty="0">
              <a:latin typeface="Arial"/>
              <a:cs typeface="Arial"/>
            </a:endParaRPr>
          </a:p>
        </p:txBody>
      </p:sp>
      <p:sp>
        <p:nvSpPr>
          <p:cNvPr id="6" name="TextBox 5"/>
          <p:cNvSpPr txBox="1"/>
          <p:nvPr/>
        </p:nvSpPr>
        <p:spPr>
          <a:xfrm>
            <a:off x="2209800" y="609600"/>
            <a:ext cx="6705600" cy="5943600"/>
          </a:xfrm>
          <a:prstGeom prst="rect">
            <a:avLst/>
          </a:prstGeom>
          <a:noFill/>
          <a:ln>
            <a:noFill/>
          </a:ln>
        </p:spPr>
        <p:txBody>
          <a:bodyPr wrap="square" numCol="1" rtlCol="0">
            <a:noAutofit/>
          </a:bodyPr>
          <a:lstStyle/>
          <a:p>
            <a:pPr>
              <a:spcBef>
                <a:spcPts val="1200"/>
              </a:spcBef>
            </a:pPr>
            <a:endParaRPr lang="en-US" b="1" dirty="0">
              <a:latin typeface="Arial"/>
              <a:cs typeface="Arial"/>
            </a:endParaRP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pic>
        <p:nvPicPr>
          <p:cNvPr id="10"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1600200"/>
            <a:ext cx="5765800" cy="383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12290" name="Ink 2"/>
              <p14:cNvContentPartPr>
                <a14:cpLocks xmlns:a14="http://schemas.microsoft.com/office/drawing/2010/main" noRot="1" noChangeAspect="1" noEditPoints="1" noChangeArrowheads="1" noChangeShapeType="1"/>
              </p14:cNvContentPartPr>
              <p14:nvPr/>
            </p14:nvContentPartPr>
            <p14:xfrm>
              <a:off x="1598613" y="3830638"/>
              <a:ext cx="80962" cy="19050"/>
            </p14:xfrm>
          </p:contentPart>
        </mc:Choice>
        <mc:Fallback xmlns="">
          <p:pic>
            <p:nvPicPr>
              <p:cNvPr id="12290" name="Ink 2"/>
              <p:cNvPicPr>
                <a:picLocks noRot="1" noChangeAspect="1" noEditPoints="1" noChangeArrowheads="1" noChangeShapeType="1"/>
              </p:cNvPicPr>
              <p:nvPr/>
            </p:nvPicPr>
            <p:blipFill>
              <a:blip r:embed="rId4"/>
              <a:stretch>
                <a:fillRect/>
              </a:stretch>
            </p:blipFill>
            <p:spPr>
              <a:xfrm>
                <a:off x="1589257" y="3821293"/>
                <a:ext cx="99673" cy="3774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291" name="Ink 3"/>
              <p14:cNvContentPartPr>
                <a14:cpLocks xmlns:a14="http://schemas.microsoft.com/office/drawing/2010/main" noRot="1" noChangeAspect="1" noEditPoints="1" noChangeArrowheads="1" noChangeShapeType="1"/>
              </p14:cNvContentPartPr>
              <p14:nvPr/>
            </p14:nvContentPartPr>
            <p14:xfrm>
              <a:off x="7759700" y="3830638"/>
              <a:ext cx="196850" cy="98425"/>
            </p14:xfrm>
          </p:contentPart>
        </mc:Choice>
        <mc:Fallback xmlns="">
          <p:pic>
            <p:nvPicPr>
              <p:cNvPr id="12291" name="Ink 3"/>
              <p:cNvPicPr>
                <a:picLocks noRot="1" noChangeAspect="1" noEditPoints="1" noChangeArrowheads="1" noChangeShapeType="1"/>
              </p:cNvPicPr>
              <p:nvPr/>
            </p:nvPicPr>
            <p:blipFill>
              <a:blip r:embed="rId6"/>
              <a:stretch>
                <a:fillRect/>
              </a:stretch>
            </p:blipFill>
            <p:spPr>
              <a:xfrm>
                <a:off x="7750343" y="3821264"/>
                <a:ext cx="215563" cy="117173"/>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292" name="Ink 4"/>
              <p14:cNvContentPartPr>
                <a14:cpLocks xmlns:a14="http://schemas.microsoft.com/office/drawing/2010/main" noRot="1" noChangeAspect="1" noEditPoints="1" noChangeArrowheads="1" noChangeShapeType="1"/>
              </p14:cNvContentPartPr>
              <p14:nvPr/>
            </p14:nvContentPartPr>
            <p14:xfrm>
              <a:off x="3759200" y="3768725"/>
              <a:ext cx="1947863" cy="2268538"/>
            </p14:xfrm>
          </p:contentPart>
        </mc:Choice>
        <mc:Fallback xmlns="">
          <p:pic>
            <p:nvPicPr>
              <p:cNvPr id="12292" name="Ink 4"/>
              <p:cNvPicPr>
                <a:picLocks noRot="1" noChangeAspect="1" noEditPoints="1" noChangeArrowheads="1" noChangeShapeType="1"/>
              </p:cNvPicPr>
              <p:nvPr/>
            </p:nvPicPr>
            <p:blipFill>
              <a:blip r:embed="rId8"/>
              <a:stretch>
                <a:fillRect/>
              </a:stretch>
            </p:blipFill>
            <p:spPr>
              <a:xfrm>
                <a:off x="3749840" y="3759366"/>
                <a:ext cx="1966582" cy="228725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293" name="Ink 5"/>
              <p14:cNvContentPartPr>
                <a14:cpLocks xmlns:a14="http://schemas.microsoft.com/office/drawing/2010/main" noRot="1" noChangeAspect="1" noEditPoints="1" noChangeArrowheads="1" noChangeShapeType="1"/>
              </p14:cNvContentPartPr>
              <p14:nvPr/>
            </p14:nvContentPartPr>
            <p14:xfrm>
              <a:off x="5116513" y="2679700"/>
              <a:ext cx="63500" cy="339725"/>
            </p14:xfrm>
          </p:contentPart>
        </mc:Choice>
        <mc:Fallback xmlns="">
          <p:pic>
            <p:nvPicPr>
              <p:cNvPr id="12293" name="Ink 5"/>
              <p:cNvPicPr>
                <a:picLocks noRot="1" noChangeAspect="1" noEditPoints="1" noChangeArrowheads="1" noChangeShapeType="1"/>
              </p:cNvPicPr>
              <p:nvPr/>
            </p:nvPicPr>
            <p:blipFill>
              <a:blip r:embed="rId10"/>
              <a:stretch>
                <a:fillRect/>
              </a:stretch>
            </p:blipFill>
            <p:spPr>
              <a:xfrm>
                <a:off x="5107132" y="2670343"/>
                <a:ext cx="82261" cy="358439"/>
              </a:xfrm>
              <a:prstGeom prst="rect">
                <a:avLst/>
              </a:prstGeom>
            </p:spPr>
          </p:pic>
        </mc:Fallback>
      </mc:AlternateContent>
    </p:spTree>
    <p:extLst>
      <p:ext uri="{BB962C8B-B14F-4D97-AF65-F5344CB8AC3E}">
        <p14:creationId xmlns:p14="http://schemas.microsoft.com/office/powerpoint/2010/main" val="8935951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 y="152400"/>
            <a:ext cx="8153400" cy="461665"/>
          </a:xfrm>
          <a:prstGeom prst="rect">
            <a:avLst/>
          </a:prstGeom>
          <a:noFill/>
          <a:ln>
            <a:noFill/>
          </a:ln>
        </p:spPr>
        <p:txBody>
          <a:bodyPr wrap="square" rtlCol="0">
            <a:spAutoFit/>
          </a:bodyPr>
          <a:lstStyle/>
          <a:p>
            <a:pPr algn="ctr"/>
            <a:r>
              <a:rPr lang="en-US" sz="2400" b="1" dirty="0" smtClean="0">
                <a:latin typeface="Arial"/>
                <a:cs typeface="Arial"/>
              </a:rPr>
              <a:t>Anatomy of a Computer: </a:t>
            </a:r>
            <a:r>
              <a:rPr lang="en-US" sz="2400" b="1" i="1" dirty="0" smtClean="0">
                <a:latin typeface="Arial"/>
                <a:cs typeface="Arial"/>
              </a:rPr>
              <a:t>Detailed Block Diagram</a:t>
            </a:r>
            <a:endParaRPr lang="en-US" sz="2000" b="1" i="1" dirty="0">
              <a:latin typeface="Arial"/>
              <a:cs typeface="Arial"/>
            </a:endParaRPr>
          </a:p>
        </p:txBody>
      </p:sp>
      <p:sp>
        <p:nvSpPr>
          <p:cNvPr id="6" name="TextBox 5"/>
          <p:cNvSpPr txBox="1"/>
          <p:nvPr/>
        </p:nvSpPr>
        <p:spPr>
          <a:xfrm>
            <a:off x="2209800" y="609600"/>
            <a:ext cx="6705600" cy="5943600"/>
          </a:xfrm>
          <a:prstGeom prst="rect">
            <a:avLst/>
          </a:prstGeom>
          <a:noFill/>
          <a:ln>
            <a:noFill/>
          </a:ln>
        </p:spPr>
        <p:txBody>
          <a:bodyPr wrap="square" numCol="1" rtlCol="0">
            <a:noAutofit/>
          </a:bodyPr>
          <a:lstStyle/>
          <a:p>
            <a:pPr>
              <a:spcBef>
                <a:spcPts val="1200"/>
              </a:spcBef>
            </a:pPr>
            <a:endParaRPr lang="en-US" b="1" dirty="0">
              <a:latin typeface="Arial"/>
              <a:cs typeface="Arial"/>
            </a:endParaRP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pic>
        <p:nvPicPr>
          <p:cNvPr id="9"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2500" y="1143000"/>
            <a:ext cx="6540500" cy="492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13314" name="Ink 2"/>
              <p14:cNvContentPartPr>
                <a14:cpLocks xmlns:a14="http://schemas.microsoft.com/office/drawing/2010/main" noRot="1" noChangeAspect="1" noEditPoints="1" noChangeArrowheads="1" noChangeShapeType="1"/>
              </p14:cNvContentPartPr>
              <p14:nvPr/>
            </p14:nvContentPartPr>
            <p14:xfrm>
              <a:off x="1374775" y="1795463"/>
              <a:ext cx="974725" cy="973137"/>
            </p14:xfrm>
          </p:contentPart>
        </mc:Choice>
        <mc:Fallback xmlns="">
          <p:pic>
            <p:nvPicPr>
              <p:cNvPr id="13314" name="Ink 2"/>
              <p:cNvPicPr>
                <a:picLocks noRot="1" noChangeAspect="1" noEditPoints="1" noChangeArrowheads="1" noChangeShapeType="1"/>
              </p:cNvPicPr>
              <p:nvPr/>
            </p:nvPicPr>
            <p:blipFill>
              <a:blip r:embed="rId4"/>
              <a:stretch>
                <a:fillRect/>
              </a:stretch>
            </p:blipFill>
            <p:spPr>
              <a:xfrm>
                <a:off x="1365416" y="1786102"/>
                <a:ext cx="993442" cy="991858"/>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315" name="Ink 3"/>
              <p14:cNvContentPartPr>
                <a14:cpLocks xmlns:a14="http://schemas.microsoft.com/office/drawing/2010/main" noRot="1" noChangeAspect="1" noEditPoints="1" noChangeArrowheads="1" noChangeShapeType="1"/>
              </p14:cNvContentPartPr>
              <p14:nvPr/>
            </p14:nvContentPartPr>
            <p14:xfrm>
              <a:off x="3670300" y="1509713"/>
              <a:ext cx="4679950" cy="1152525"/>
            </p14:xfrm>
          </p:contentPart>
        </mc:Choice>
        <mc:Fallback xmlns="">
          <p:pic>
            <p:nvPicPr>
              <p:cNvPr id="13315" name="Ink 3"/>
              <p:cNvPicPr>
                <a:picLocks noRot="1" noChangeAspect="1" noEditPoints="1" noChangeArrowheads="1" noChangeShapeType="1"/>
              </p:cNvPicPr>
              <p:nvPr/>
            </p:nvPicPr>
            <p:blipFill>
              <a:blip r:embed="rId6"/>
              <a:stretch>
                <a:fillRect/>
              </a:stretch>
            </p:blipFill>
            <p:spPr>
              <a:xfrm>
                <a:off x="3660940" y="1500352"/>
                <a:ext cx="4698670" cy="117124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316" name="Ink 4"/>
              <p14:cNvContentPartPr>
                <a14:cpLocks xmlns:a14="http://schemas.microsoft.com/office/drawing/2010/main" noRot="1" noChangeAspect="1" noEditPoints="1" noChangeArrowheads="1" noChangeShapeType="1"/>
              </p14:cNvContentPartPr>
              <p14:nvPr/>
            </p14:nvContentPartPr>
            <p14:xfrm>
              <a:off x="3421063" y="3224213"/>
              <a:ext cx="3027362" cy="2911475"/>
            </p14:xfrm>
          </p:contentPart>
        </mc:Choice>
        <mc:Fallback xmlns="">
          <p:pic>
            <p:nvPicPr>
              <p:cNvPr id="13316" name="Ink 4"/>
              <p:cNvPicPr>
                <a:picLocks noRot="1" noChangeAspect="1" noEditPoints="1" noChangeArrowheads="1" noChangeShapeType="1"/>
              </p:cNvPicPr>
              <p:nvPr/>
            </p:nvPicPr>
            <p:blipFill>
              <a:blip r:embed="rId8"/>
              <a:stretch>
                <a:fillRect/>
              </a:stretch>
            </p:blipFill>
            <p:spPr>
              <a:xfrm>
                <a:off x="3411703" y="3214853"/>
                <a:ext cx="3046083" cy="293019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317" name="Ink 5"/>
              <p14:cNvContentPartPr>
                <a14:cpLocks xmlns:a14="http://schemas.microsoft.com/office/drawing/2010/main" noRot="1" noChangeAspect="1" noEditPoints="1" noChangeArrowheads="1" noChangeShapeType="1"/>
              </p14:cNvContentPartPr>
              <p14:nvPr/>
            </p14:nvContentPartPr>
            <p14:xfrm>
              <a:off x="57681813" y="37055425"/>
              <a:ext cx="0" cy="0"/>
            </p14:xfrm>
          </p:contentPart>
        </mc:Choice>
        <mc:Fallback xmlns="">
          <p:pic>
            <p:nvPicPr>
              <p:cNvPr id="13317" name="Ink 5"/>
              <p:cNvPicPr>
                <a:picLocks noRot="1" noChangeAspect="1" noEditPoints="1" noChangeArrowheads="1" noChangeShapeType="1"/>
              </p:cNvPicPr>
              <p:nvPr/>
            </p:nvPicPr>
            <p:blipFill>
              <a:blip r:embed="rId10"/>
              <a:stretch>
                <a:fillRect/>
              </a:stretch>
            </p:blipFill>
            <p:spPr>
              <a:xfrm>
                <a:off x="57681813" y="37055425"/>
                <a:ext cx="0" cy="0"/>
              </a:xfrm>
              <a:prstGeom prst="rect">
                <a:avLst/>
              </a:prstGeom>
            </p:spPr>
          </p:pic>
        </mc:Fallback>
      </mc:AlternateContent>
    </p:spTree>
    <p:extLst>
      <p:ext uri="{BB962C8B-B14F-4D97-AF65-F5344CB8AC3E}">
        <p14:creationId xmlns:p14="http://schemas.microsoft.com/office/powerpoint/2010/main" val="18195430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52400"/>
            <a:ext cx="8610600" cy="954107"/>
          </a:xfrm>
          <a:prstGeom prst="rect">
            <a:avLst/>
          </a:prstGeom>
          <a:noFill/>
          <a:ln>
            <a:noFill/>
          </a:ln>
        </p:spPr>
        <p:txBody>
          <a:bodyPr wrap="square" rtlCol="0">
            <a:spAutoFit/>
          </a:bodyPr>
          <a:lstStyle/>
          <a:p>
            <a:pPr algn="ctr"/>
            <a:r>
              <a:rPr lang="en-US" sz="2800" b="1" dirty="0" smtClean="0">
                <a:latin typeface="Arial"/>
                <a:cs typeface="Arial"/>
              </a:rPr>
              <a:t>Anatomy of a Computer: </a:t>
            </a:r>
            <a:r>
              <a:rPr lang="en-US" sz="2800" b="1" i="1" dirty="0" smtClean="0">
                <a:latin typeface="Arial"/>
                <a:cs typeface="Arial"/>
              </a:rPr>
              <a:t>Detailed Block Diagram ..</a:t>
            </a:r>
            <a:endParaRPr lang="en-US" sz="2400" b="1" i="1" dirty="0">
              <a:latin typeface="Arial"/>
              <a:cs typeface="Arial"/>
            </a:endParaRPr>
          </a:p>
        </p:txBody>
      </p:sp>
      <p:sp>
        <p:nvSpPr>
          <p:cNvPr id="6" name="TextBox 5"/>
          <p:cNvSpPr txBox="1"/>
          <p:nvPr/>
        </p:nvSpPr>
        <p:spPr>
          <a:xfrm>
            <a:off x="838200" y="685800"/>
            <a:ext cx="6705600" cy="5943600"/>
          </a:xfrm>
          <a:prstGeom prst="rect">
            <a:avLst/>
          </a:prstGeom>
          <a:noFill/>
          <a:ln>
            <a:noFill/>
          </a:ln>
        </p:spPr>
        <p:txBody>
          <a:bodyPr wrap="square" numCol="1" rtlCol="0">
            <a:noAutofit/>
          </a:bodyPr>
          <a:lstStyle/>
          <a:p>
            <a:pPr>
              <a:spcBef>
                <a:spcPts val="1200"/>
              </a:spcBef>
            </a:pPr>
            <a:endParaRPr lang="en-US" b="1" dirty="0">
              <a:latin typeface="Arial"/>
              <a:cs typeface="Arial"/>
            </a:endParaRP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pic>
        <p:nvPicPr>
          <p:cNvPr id="9"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79444" y="3581400"/>
            <a:ext cx="4011956" cy="302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685800"/>
            <a:ext cx="4254500" cy="289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3" name="Straight Connector 2"/>
          <p:cNvCxnSpPr/>
          <p:nvPr/>
        </p:nvCxnSpPr>
        <p:spPr>
          <a:xfrm flipV="1">
            <a:off x="4114800" y="3505200"/>
            <a:ext cx="1295400" cy="2286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flipV="1">
            <a:off x="1219200" y="3505200"/>
            <a:ext cx="2245896" cy="21523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89248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52400"/>
            <a:ext cx="8534400" cy="523220"/>
          </a:xfrm>
          <a:prstGeom prst="rect">
            <a:avLst/>
          </a:prstGeom>
          <a:noFill/>
          <a:ln>
            <a:noFill/>
          </a:ln>
        </p:spPr>
        <p:txBody>
          <a:bodyPr wrap="square" rtlCol="0">
            <a:spAutoFit/>
          </a:bodyPr>
          <a:lstStyle/>
          <a:p>
            <a:pPr algn="ctr"/>
            <a:r>
              <a:rPr lang="en-US" sz="2800" b="1" dirty="0" smtClean="0">
                <a:latin typeface="Arial"/>
                <a:cs typeface="Arial"/>
              </a:rPr>
              <a:t>Detailed Anatomy of a Computer</a:t>
            </a:r>
            <a:endParaRPr lang="en-US" sz="2400" b="1" dirty="0">
              <a:latin typeface="Arial"/>
              <a:cs typeface="Arial"/>
            </a:endParaRPr>
          </a:p>
        </p:txBody>
      </p:sp>
      <p:sp>
        <p:nvSpPr>
          <p:cNvPr id="6" name="TextBox 5"/>
          <p:cNvSpPr txBox="1"/>
          <p:nvPr/>
        </p:nvSpPr>
        <p:spPr>
          <a:xfrm>
            <a:off x="2209800" y="609600"/>
            <a:ext cx="6705600" cy="5943600"/>
          </a:xfrm>
          <a:prstGeom prst="rect">
            <a:avLst/>
          </a:prstGeom>
          <a:noFill/>
          <a:ln>
            <a:noFill/>
          </a:ln>
        </p:spPr>
        <p:txBody>
          <a:bodyPr wrap="square" numCol="1" rtlCol="0">
            <a:noAutofit/>
          </a:bodyPr>
          <a:lstStyle/>
          <a:p>
            <a:pPr>
              <a:spcBef>
                <a:spcPts val="1200"/>
              </a:spcBef>
            </a:pPr>
            <a:endParaRPr lang="en-US" b="1" dirty="0">
              <a:latin typeface="Arial"/>
              <a:cs typeface="Arial"/>
            </a:endParaRP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10" name="Rounded Rectangle 9"/>
          <p:cNvSpPr/>
          <p:nvPr/>
        </p:nvSpPr>
        <p:spPr>
          <a:xfrm>
            <a:off x="1309688" y="1828799"/>
            <a:ext cx="1752600" cy="27432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MY" sz="1600">
              <a:solidFill>
                <a:srgbClr val="000000"/>
              </a:solidFill>
              <a:latin typeface="Arial"/>
              <a:cs typeface="Arial"/>
            </a:endParaRPr>
          </a:p>
        </p:txBody>
      </p:sp>
      <p:sp>
        <p:nvSpPr>
          <p:cNvPr id="11" name="Rounded Rectangle 10"/>
          <p:cNvSpPr/>
          <p:nvPr/>
        </p:nvSpPr>
        <p:spPr>
          <a:xfrm>
            <a:off x="3138488" y="4071939"/>
            <a:ext cx="1524000" cy="1414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rgbClr val="000000"/>
                </a:solidFill>
                <a:latin typeface="Arial"/>
                <a:cs typeface="Arial"/>
              </a:rPr>
              <a:t>Memory </a:t>
            </a:r>
          </a:p>
          <a:p>
            <a:pPr algn="ctr" fontAlgn="auto">
              <a:spcBef>
                <a:spcPts val="0"/>
              </a:spcBef>
              <a:spcAft>
                <a:spcPts val="0"/>
              </a:spcAft>
              <a:defRPr/>
            </a:pPr>
            <a:endParaRPr lang="en-US" sz="1600" dirty="0">
              <a:solidFill>
                <a:srgbClr val="000000"/>
              </a:solidFill>
              <a:latin typeface="Arial"/>
              <a:cs typeface="Arial"/>
            </a:endParaRPr>
          </a:p>
          <a:p>
            <a:pPr algn="ctr" fontAlgn="auto">
              <a:spcBef>
                <a:spcPts val="0"/>
              </a:spcBef>
              <a:spcAft>
                <a:spcPts val="0"/>
              </a:spcAft>
              <a:defRPr/>
            </a:pPr>
            <a:r>
              <a:rPr lang="en-US" sz="1600" dirty="0">
                <a:solidFill>
                  <a:srgbClr val="000000"/>
                </a:solidFill>
                <a:latin typeface="Arial"/>
                <a:cs typeface="Arial"/>
              </a:rPr>
              <a:t>Program Storage</a:t>
            </a:r>
          </a:p>
          <a:p>
            <a:pPr algn="ctr" fontAlgn="auto">
              <a:spcBef>
                <a:spcPts val="0"/>
              </a:spcBef>
              <a:spcAft>
                <a:spcPts val="0"/>
              </a:spcAft>
              <a:defRPr/>
            </a:pPr>
            <a:r>
              <a:rPr lang="en-US" sz="1600" dirty="0">
                <a:solidFill>
                  <a:srgbClr val="000000"/>
                </a:solidFill>
                <a:latin typeface="Arial"/>
                <a:cs typeface="Arial"/>
              </a:rPr>
              <a:t>Data Storage</a:t>
            </a:r>
            <a:endParaRPr lang="en-MY" sz="1600" dirty="0">
              <a:solidFill>
                <a:srgbClr val="000000"/>
              </a:solidFill>
              <a:latin typeface="Arial"/>
              <a:cs typeface="Arial"/>
            </a:endParaRPr>
          </a:p>
        </p:txBody>
      </p:sp>
      <p:sp>
        <p:nvSpPr>
          <p:cNvPr id="12" name="Rounded Rectangle 11"/>
          <p:cNvSpPr/>
          <p:nvPr/>
        </p:nvSpPr>
        <p:spPr>
          <a:xfrm>
            <a:off x="4881563" y="4071939"/>
            <a:ext cx="1381125" cy="1414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rgbClr val="000000"/>
                </a:solidFill>
                <a:latin typeface="Arial"/>
                <a:cs typeface="Arial"/>
              </a:rPr>
              <a:t>Output Units</a:t>
            </a:r>
            <a:endParaRPr lang="en-MY" sz="1600" dirty="0">
              <a:solidFill>
                <a:srgbClr val="000000"/>
              </a:solidFill>
              <a:latin typeface="Arial"/>
              <a:cs typeface="Arial"/>
            </a:endParaRPr>
          </a:p>
        </p:txBody>
      </p:sp>
      <p:sp>
        <p:nvSpPr>
          <p:cNvPr id="13" name="Rounded Rectangle 12"/>
          <p:cNvSpPr/>
          <p:nvPr/>
        </p:nvSpPr>
        <p:spPr>
          <a:xfrm>
            <a:off x="6448425" y="4071939"/>
            <a:ext cx="1414463" cy="1414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rgbClr val="000000"/>
                </a:solidFill>
                <a:latin typeface="Arial"/>
                <a:cs typeface="Arial"/>
              </a:rPr>
              <a:t>Input Units</a:t>
            </a:r>
            <a:endParaRPr lang="en-MY" sz="1600" dirty="0">
              <a:solidFill>
                <a:srgbClr val="000000"/>
              </a:solidFill>
              <a:latin typeface="Arial"/>
              <a:cs typeface="Arial"/>
            </a:endParaRPr>
          </a:p>
        </p:txBody>
      </p:sp>
      <p:sp>
        <p:nvSpPr>
          <p:cNvPr id="14" name="Rounded Rectangle 13"/>
          <p:cNvSpPr/>
          <p:nvPr/>
        </p:nvSpPr>
        <p:spPr>
          <a:xfrm>
            <a:off x="1447800" y="1981200"/>
            <a:ext cx="1462088" cy="6096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rgbClr val="000000"/>
                </a:solidFill>
                <a:latin typeface="Arial"/>
                <a:cs typeface="Arial"/>
              </a:rPr>
              <a:t>Control Unit</a:t>
            </a:r>
            <a:endParaRPr lang="en-MY" sz="1600" dirty="0">
              <a:solidFill>
                <a:srgbClr val="000000"/>
              </a:solidFill>
              <a:latin typeface="Arial"/>
              <a:cs typeface="Arial"/>
            </a:endParaRPr>
          </a:p>
        </p:txBody>
      </p:sp>
      <p:sp>
        <p:nvSpPr>
          <p:cNvPr id="15" name="Rounded Rectangle 14"/>
          <p:cNvSpPr/>
          <p:nvPr/>
        </p:nvSpPr>
        <p:spPr>
          <a:xfrm>
            <a:off x="1447800" y="2643188"/>
            <a:ext cx="1462088" cy="185261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err="1">
                <a:solidFill>
                  <a:srgbClr val="000000"/>
                </a:solidFill>
                <a:latin typeface="Arial"/>
                <a:cs typeface="Arial"/>
              </a:rPr>
              <a:t>Datapath</a:t>
            </a:r>
            <a:endParaRPr lang="en-US" sz="1600" dirty="0">
              <a:solidFill>
                <a:srgbClr val="000000"/>
              </a:solidFill>
              <a:latin typeface="Arial"/>
              <a:cs typeface="Arial"/>
            </a:endParaRPr>
          </a:p>
          <a:p>
            <a:pPr algn="ctr" fontAlgn="auto">
              <a:spcBef>
                <a:spcPts val="0"/>
              </a:spcBef>
              <a:spcAft>
                <a:spcPts val="0"/>
              </a:spcAft>
              <a:defRPr/>
            </a:pPr>
            <a:endParaRPr lang="en-US" sz="1600" dirty="0">
              <a:solidFill>
                <a:srgbClr val="000000"/>
              </a:solidFill>
              <a:latin typeface="Arial"/>
              <a:cs typeface="Arial"/>
            </a:endParaRPr>
          </a:p>
          <a:p>
            <a:pPr algn="ctr" fontAlgn="auto">
              <a:spcBef>
                <a:spcPts val="0"/>
              </a:spcBef>
              <a:spcAft>
                <a:spcPts val="0"/>
              </a:spcAft>
              <a:defRPr/>
            </a:pPr>
            <a:endParaRPr lang="en-US" sz="1600" dirty="0">
              <a:solidFill>
                <a:srgbClr val="000000"/>
              </a:solidFill>
              <a:latin typeface="Arial"/>
              <a:cs typeface="Arial"/>
            </a:endParaRPr>
          </a:p>
          <a:p>
            <a:pPr algn="ctr" fontAlgn="auto">
              <a:spcBef>
                <a:spcPts val="0"/>
              </a:spcBef>
              <a:spcAft>
                <a:spcPts val="0"/>
              </a:spcAft>
              <a:defRPr/>
            </a:pPr>
            <a:endParaRPr lang="en-US" sz="1600" dirty="0">
              <a:solidFill>
                <a:srgbClr val="000000"/>
              </a:solidFill>
              <a:latin typeface="Arial"/>
              <a:cs typeface="Arial"/>
            </a:endParaRPr>
          </a:p>
          <a:p>
            <a:pPr algn="ctr" fontAlgn="auto">
              <a:spcBef>
                <a:spcPts val="0"/>
              </a:spcBef>
              <a:spcAft>
                <a:spcPts val="0"/>
              </a:spcAft>
              <a:defRPr/>
            </a:pPr>
            <a:endParaRPr lang="en-US" sz="1600" dirty="0">
              <a:solidFill>
                <a:srgbClr val="000000"/>
              </a:solidFill>
              <a:latin typeface="Arial"/>
              <a:cs typeface="Arial"/>
            </a:endParaRPr>
          </a:p>
          <a:p>
            <a:pPr algn="ctr" fontAlgn="auto">
              <a:spcBef>
                <a:spcPts val="0"/>
              </a:spcBef>
              <a:spcAft>
                <a:spcPts val="0"/>
              </a:spcAft>
              <a:defRPr/>
            </a:pPr>
            <a:endParaRPr lang="en-US" sz="1600" dirty="0">
              <a:solidFill>
                <a:srgbClr val="000000"/>
              </a:solidFill>
              <a:latin typeface="Arial"/>
              <a:cs typeface="Arial"/>
            </a:endParaRPr>
          </a:p>
          <a:p>
            <a:pPr algn="ctr" fontAlgn="auto">
              <a:spcBef>
                <a:spcPts val="0"/>
              </a:spcBef>
              <a:spcAft>
                <a:spcPts val="0"/>
              </a:spcAft>
              <a:defRPr/>
            </a:pPr>
            <a:endParaRPr lang="en-US" sz="1600" dirty="0">
              <a:solidFill>
                <a:srgbClr val="000000"/>
              </a:solidFill>
              <a:latin typeface="Arial"/>
              <a:cs typeface="Arial"/>
            </a:endParaRPr>
          </a:p>
          <a:p>
            <a:pPr algn="ctr" fontAlgn="auto">
              <a:spcBef>
                <a:spcPts val="0"/>
              </a:spcBef>
              <a:spcAft>
                <a:spcPts val="0"/>
              </a:spcAft>
              <a:defRPr/>
            </a:pPr>
            <a:endParaRPr lang="en-MY" sz="1600" dirty="0">
              <a:solidFill>
                <a:srgbClr val="000000"/>
              </a:solidFill>
              <a:latin typeface="Arial"/>
              <a:cs typeface="Arial"/>
            </a:endParaRPr>
          </a:p>
        </p:txBody>
      </p:sp>
      <p:sp>
        <p:nvSpPr>
          <p:cNvPr id="16" name="Rounded Rectangle 15"/>
          <p:cNvSpPr/>
          <p:nvPr/>
        </p:nvSpPr>
        <p:spPr>
          <a:xfrm>
            <a:off x="1600200" y="3048000"/>
            <a:ext cx="1143000" cy="12858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rgbClr val="000000"/>
                </a:solidFill>
                <a:latin typeface="Arial"/>
                <a:cs typeface="Arial"/>
              </a:rPr>
              <a:t>Arithmetic Logic Unit (ALU)</a:t>
            </a:r>
          </a:p>
          <a:p>
            <a:pPr algn="ctr" fontAlgn="auto">
              <a:spcBef>
                <a:spcPts val="0"/>
              </a:spcBef>
              <a:spcAft>
                <a:spcPts val="0"/>
              </a:spcAft>
              <a:defRPr/>
            </a:pPr>
            <a:endParaRPr lang="en-US" sz="1200" dirty="0">
              <a:solidFill>
                <a:srgbClr val="000000"/>
              </a:solidFill>
              <a:latin typeface="Arial"/>
              <a:cs typeface="Arial"/>
            </a:endParaRPr>
          </a:p>
          <a:p>
            <a:pPr algn="ctr" fontAlgn="auto">
              <a:spcBef>
                <a:spcPts val="0"/>
              </a:spcBef>
              <a:spcAft>
                <a:spcPts val="0"/>
              </a:spcAft>
              <a:defRPr/>
            </a:pPr>
            <a:r>
              <a:rPr lang="en-US" sz="1200" dirty="0">
                <a:solidFill>
                  <a:srgbClr val="000000"/>
                </a:solidFill>
                <a:latin typeface="Arial"/>
                <a:cs typeface="Arial"/>
              </a:rPr>
              <a:t>Registers</a:t>
            </a:r>
            <a:endParaRPr lang="en-MY" sz="1200" dirty="0">
              <a:solidFill>
                <a:srgbClr val="000000"/>
              </a:solidFill>
              <a:latin typeface="Arial"/>
              <a:cs typeface="Arial"/>
            </a:endParaRPr>
          </a:p>
        </p:txBody>
      </p:sp>
      <p:cxnSp>
        <p:nvCxnSpPr>
          <p:cNvPr id="17" name="Straight Connector 16"/>
          <p:cNvCxnSpPr/>
          <p:nvPr/>
        </p:nvCxnSpPr>
        <p:spPr>
          <a:xfrm>
            <a:off x="1600200" y="3876675"/>
            <a:ext cx="1143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Left-Right Arrow 17"/>
          <p:cNvSpPr/>
          <p:nvPr/>
        </p:nvSpPr>
        <p:spPr>
          <a:xfrm>
            <a:off x="3062288" y="1857375"/>
            <a:ext cx="4824413" cy="7143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rgbClr val="000000"/>
                </a:solidFill>
                <a:latin typeface="Arial"/>
                <a:cs typeface="Arial"/>
              </a:rPr>
              <a:t>Common Bus (address, data &amp; control)</a:t>
            </a:r>
            <a:endParaRPr lang="en-MY" sz="1600" dirty="0">
              <a:solidFill>
                <a:srgbClr val="000000"/>
              </a:solidFill>
              <a:latin typeface="Arial"/>
              <a:cs typeface="Arial"/>
            </a:endParaRPr>
          </a:p>
        </p:txBody>
      </p:sp>
      <p:sp>
        <p:nvSpPr>
          <p:cNvPr id="19" name="Left-Right Arrow 18"/>
          <p:cNvSpPr/>
          <p:nvPr/>
        </p:nvSpPr>
        <p:spPr>
          <a:xfrm rot="5400000">
            <a:off x="3133725" y="2928938"/>
            <a:ext cx="1571625" cy="5715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MY" sz="1600">
              <a:solidFill>
                <a:srgbClr val="000000"/>
              </a:solidFill>
              <a:latin typeface="Arial"/>
              <a:cs typeface="Arial"/>
            </a:endParaRPr>
          </a:p>
        </p:txBody>
      </p:sp>
      <p:sp>
        <p:nvSpPr>
          <p:cNvPr id="20" name="Down Arrow 19"/>
          <p:cNvSpPr/>
          <p:nvPr/>
        </p:nvSpPr>
        <p:spPr>
          <a:xfrm>
            <a:off x="5238751" y="2500313"/>
            <a:ext cx="642937" cy="15001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MY" sz="1600">
              <a:solidFill>
                <a:srgbClr val="000000"/>
              </a:solidFill>
              <a:latin typeface="Arial"/>
              <a:cs typeface="Arial"/>
            </a:endParaRPr>
          </a:p>
        </p:txBody>
      </p:sp>
      <p:sp>
        <p:nvSpPr>
          <p:cNvPr id="21" name="Down Arrow 20"/>
          <p:cNvSpPr/>
          <p:nvPr/>
        </p:nvSpPr>
        <p:spPr>
          <a:xfrm rot="10800000">
            <a:off x="6838951" y="2500313"/>
            <a:ext cx="642937" cy="15001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MY" sz="1600">
              <a:solidFill>
                <a:srgbClr val="000000"/>
              </a:solidFill>
              <a:latin typeface="Arial"/>
              <a:cs typeface="Arial"/>
            </a:endParaRPr>
          </a:p>
        </p:txBody>
      </p:sp>
      <p:sp>
        <p:nvSpPr>
          <p:cNvPr id="22" name="TextBox 21"/>
          <p:cNvSpPr txBox="1">
            <a:spLocks noChangeArrowheads="1"/>
          </p:cNvSpPr>
          <p:nvPr/>
        </p:nvSpPr>
        <p:spPr bwMode="auto">
          <a:xfrm>
            <a:off x="1327117" y="1414046"/>
            <a:ext cx="173517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dirty="0">
                <a:solidFill>
                  <a:srgbClr val="000000"/>
                </a:solidFill>
                <a:latin typeface="Arial"/>
                <a:cs typeface="Arial"/>
              </a:rPr>
              <a:t>Processor (CPU)</a:t>
            </a:r>
          </a:p>
        </p:txBody>
      </p:sp>
    </p:spTree>
    <p:extLst>
      <p:ext uri="{BB962C8B-B14F-4D97-AF65-F5344CB8AC3E}">
        <p14:creationId xmlns:p14="http://schemas.microsoft.com/office/powerpoint/2010/main" val="29121524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152400"/>
            <a:ext cx="8305800" cy="523220"/>
          </a:xfrm>
          <a:prstGeom prst="rect">
            <a:avLst/>
          </a:prstGeom>
          <a:noFill/>
          <a:ln>
            <a:noFill/>
          </a:ln>
        </p:spPr>
        <p:txBody>
          <a:bodyPr wrap="square" rtlCol="0">
            <a:spAutoFit/>
          </a:bodyPr>
          <a:lstStyle/>
          <a:p>
            <a:pPr algn="ctr"/>
            <a:r>
              <a:rPr lang="en-US" sz="2800" b="1" dirty="0" smtClean="0">
                <a:latin typeface="Arial"/>
                <a:cs typeface="Arial"/>
              </a:rPr>
              <a:t>Anatomy of a Computer: </a:t>
            </a:r>
            <a:r>
              <a:rPr lang="en-US" sz="2800" b="1" i="1" dirty="0" smtClean="0">
                <a:latin typeface="Arial"/>
                <a:cs typeface="Arial"/>
              </a:rPr>
              <a:t>CPU</a:t>
            </a:r>
            <a:endParaRPr lang="en-US" sz="2400" b="1" i="1" dirty="0">
              <a:latin typeface="Arial"/>
              <a:cs typeface="Arial"/>
            </a:endParaRPr>
          </a:p>
        </p:txBody>
      </p:sp>
      <p:sp>
        <p:nvSpPr>
          <p:cNvPr id="6" name="TextBox 5"/>
          <p:cNvSpPr txBox="1"/>
          <p:nvPr/>
        </p:nvSpPr>
        <p:spPr>
          <a:xfrm>
            <a:off x="2209800" y="609600"/>
            <a:ext cx="6705600" cy="5943600"/>
          </a:xfrm>
          <a:prstGeom prst="rect">
            <a:avLst/>
          </a:prstGeom>
          <a:noFill/>
          <a:ln>
            <a:noFill/>
          </a:ln>
        </p:spPr>
        <p:txBody>
          <a:bodyPr wrap="square" numCol="1" rtlCol="0">
            <a:noAutofit/>
          </a:bodyPr>
          <a:lstStyle/>
          <a:p>
            <a:pPr>
              <a:spcBef>
                <a:spcPts val="1200"/>
              </a:spcBef>
            </a:pPr>
            <a:endParaRPr lang="en-US" b="1" dirty="0">
              <a:latin typeface="Arial"/>
              <a:cs typeface="Arial"/>
            </a:endParaRP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10" name="Rounded Rectangle 9"/>
          <p:cNvSpPr/>
          <p:nvPr/>
        </p:nvSpPr>
        <p:spPr>
          <a:xfrm>
            <a:off x="896971" y="2167353"/>
            <a:ext cx="1752600" cy="27432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MY" sz="1600">
              <a:solidFill>
                <a:srgbClr val="000000"/>
              </a:solidFill>
              <a:latin typeface="Arial"/>
              <a:cs typeface="Arial"/>
            </a:endParaRPr>
          </a:p>
        </p:txBody>
      </p:sp>
      <p:sp>
        <p:nvSpPr>
          <p:cNvPr id="14" name="Rounded Rectangle 13"/>
          <p:cNvSpPr/>
          <p:nvPr/>
        </p:nvSpPr>
        <p:spPr>
          <a:xfrm>
            <a:off x="1035083" y="2319754"/>
            <a:ext cx="1462088" cy="6096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rgbClr val="000000"/>
                </a:solidFill>
                <a:latin typeface="Arial"/>
                <a:cs typeface="Arial"/>
              </a:rPr>
              <a:t>Control Unit</a:t>
            </a:r>
            <a:endParaRPr lang="en-MY" sz="1600" dirty="0">
              <a:solidFill>
                <a:srgbClr val="000000"/>
              </a:solidFill>
              <a:latin typeface="Arial"/>
              <a:cs typeface="Arial"/>
            </a:endParaRPr>
          </a:p>
        </p:txBody>
      </p:sp>
      <p:sp>
        <p:nvSpPr>
          <p:cNvPr id="15" name="Rounded Rectangle 14"/>
          <p:cNvSpPr/>
          <p:nvPr/>
        </p:nvSpPr>
        <p:spPr>
          <a:xfrm>
            <a:off x="1035083" y="2981742"/>
            <a:ext cx="1462088" cy="185261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err="1">
                <a:solidFill>
                  <a:srgbClr val="000000"/>
                </a:solidFill>
                <a:latin typeface="Arial"/>
                <a:cs typeface="Arial"/>
              </a:rPr>
              <a:t>Datapath</a:t>
            </a:r>
            <a:endParaRPr lang="en-US" sz="1600" dirty="0">
              <a:solidFill>
                <a:srgbClr val="000000"/>
              </a:solidFill>
              <a:latin typeface="Arial"/>
              <a:cs typeface="Arial"/>
            </a:endParaRPr>
          </a:p>
          <a:p>
            <a:pPr algn="ctr" fontAlgn="auto">
              <a:spcBef>
                <a:spcPts val="0"/>
              </a:spcBef>
              <a:spcAft>
                <a:spcPts val="0"/>
              </a:spcAft>
              <a:defRPr/>
            </a:pPr>
            <a:endParaRPr lang="en-US" sz="1600" dirty="0">
              <a:solidFill>
                <a:srgbClr val="000000"/>
              </a:solidFill>
              <a:latin typeface="Arial"/>
              <a:cs typeface="Arial"/>
            </a:endParaRPr>
          </a:p>
          <a:p>
            <a:pPr algn="ctr" fontAlgn="auto">
              <a:spcBef>
                <a:spcPts val="0"/>
              </a:spcBef>
              <a:spcAft>
                <a:spcPts val="0"/>
              </a:spcAft>
              <a:defRPr/>
            </a:pPr>
            <a:endParaRPr lang="en-US" sz="1600" dirty="0">
              <a:solidFill>
                <a:srgbClr val="000000"/>
              </a:solidFill>
              <a:latin typeface="Arial"/>
              <a:cs typeface="Arial"/>
            </a:endParaRPr>
          </a:p>
          <a:p>
            <a:pPr algn="ctr" fontAlgn="auto">
              <a:spcBef>
                <a:spcPts val="0"/>
              </a:spcBef>
              <a:spcAft>
                <a:spcPts val="0"/>
              </a:spcAft>
              <a:defRPr/>
            </a:pPr>
            <a:endParaRPr lang="en-US" sz="1600" dirty="0">
              <a:solidFill>
                <a:srgbClr val="000000"/>
              </a:solidFill>
              <a:latin typeface="Arial"/>
              <a:cs typeface="Arial"/>
            </a:endParaRPr>
          </a:p>
          <a:p>
            <a:pPr algn="ctr" fontAlgn="auto">
              <a:spcBef>
                <a:spcPts val="0"/>
              </a:spcBef>
              <a:spcAft>
                <a:spcPts val="0"/>
              </a:spcAft>
              <a:defRPr/>
            </a:pPr>
            <a:endParaRPr lang="en-US" sz="1600" dirty="0">
              <a:solidFill>
                <a:srgbClr val="000000"/>
              </a:solidFill>
              <a:latin typeface="Arial"/>
              <a:cs typeface="Arial"/>
            </a:endParaRPr>
          </a:p>
          <a:p>
            <a:pPr algn="ctr" fontAlgn="auto">
              <a:spcBef>
                <a:spcPts val="0"/>
              </a:spcBef>
              <a:spcAft>
                <a:spcPts val="0"/>
              </a:spcAft>
              <a:defRPr/>
            </a:pPr>
            <a:endParaRPr lang="en-US" sz="1600" dirty="0">
              <a:solidFill>
                <a:srgbClr val="000000"/>
              </a:solidFill>
              <a:latin typeface="Arial"/>
              <a:cs typeface="Arial"/>
            </a:endParaRPr>
          </a:p>
          <a:p>
            <a:pPr algn="ctr" fontAlgn="auto">
              <a:spcBef>
                <a:spcPts val="0"/>
              </a:spcBef>
              <a:spcAft>
                <a:spcPts val="0"/>
              </a:spcAft>
              <a:defRPr/>
            </a:pPr>
            <a:endParaRPr lang="en-US" sz="1600" dirty="0">
              <a:solidFill>
                <a:srgbClr val="000000"/>
              </a:solidFill>
              <a:latin typeface="Arial"/>
              <a:cs typeface="Arial"/>
            </a:endParaRPr>
          </a:p>
          <a:p>
            <a:pPr algn="ctr" fontAlgn="auto">
              <a:spcBef>
                <a:spcPts val="0"/>
              </a:spcBef>
              <a:spcAft>
                <a:spcPts val="0"/>
              </a:spcAft>
              <a:defRPr/>
            </a:pPr>
            <a:endParaRPr lang="en-MY" sz="1600" dirty="0">
              <a:solidFill>
                <a:srgbClr val="000000"/>
              </a:solidFill>
              <a:latin typeface="Arial"/>
              <a:cs typeface="Arial"/>
            </a:endParaRPr>
          </a:p>
        </p:txBody>
      </p:sp>
      <p:sp>
        <p:nvSpPr>
          <p:cNvPr id="16" name="Rounded Rectangle 15"/>
          <p:cNvSpPr/>
          <p:nvPr/>
        </p:nvSpPr>
        <p:spPr>
          <a:xfrm>
            <a:off x="1187483" y="3386554"/>
            <a:ext cx="1143000" cy="12858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rgbClr val="000000"/>
                </a:solidFill>
                <a:latin typeface="Arial"/>
                <a:cs typeface="Arial"/>
              </a:rPr>
              <a:t>Arithmetic Logic Unit (ALU)</a:t>
            </a:r>
          </a:p>
          <a:p>
            <a:pPr algn="ctr" fontAlgn="auto">
              <a:spcBef>
                <a:spcPts val="0"/>
              </a:spcBef>
              <a:spcAft>
                <a:spcPts val="0"/>
              </a:spcAft>
              <a:defRPr/>
            </a:pPr>
            <a:endParaRPr lang="en-US" sz="1200" dirty="0">
              <a:solidFill>
                <a:srgbClr val="000000"/>
              </a:solidFill>
              <a:latin typeface="Arial"/>
              <a:cs typeface="Arial"/>
            </a:endParaRPr>
          </a:p>
          <a:p>
            <a:pPr algn="ctr" fontAlgn="auto">
              <a:spcBef>
                <a:spcPts val="0"/>
              </a:spcBef>
              <a:spcAft>
                <a:spcPts val="0"/>
              </a:spcAft>
              <a:defRPr/>
            </a:pPr>
            <a:r>
              <a:rPr lang="en-US" sz="1200" dirty="0">
                <a:solidFill>
                  <a:srgbClr val="000000"/>
                </a:solidFill>
                <a:latin typeface="Arial"/>
                <a:cs typeface="Arial"/>
              </a:rPr>
              <a:t>Registers</a:t>
            </a:r>
            <a:endParaRPr lang="en-MY" sz="1200" dirty="0">
              <a:solidFill>
                <a:srgbClr val="000000"/>
              </a:solidFill>
              <a:latin typeface="Arial"/>
              <a:cs typeface="Arial"/>
            </a:endParaRPr>
          </a:p>
        </p:txBody>
      </p:sp>
      <p:cxnSp>
        <p:nvCxnSpPr>
          <p:cNvPr id="17" name="Straight Connector 16"/>
          <p:cNvCxnSpPr/>
          <p:nvPr/>
        </p:nvCxnSpPr>
        <p:spPr>
          <a:xfrm>
            <a:off x="1187483" y="4215229"/>
            <a:ext cx="1143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a:spLocks noChangeArrowheads="1"/>
          </p:cNvSpPr>
          <p:nvPr/>
        </p:nvSpPr>
        <p:spPr bwMode="auto">
          <a:xfrm>
            <a:off x="914400" y="1752600"/>
            <a:ext cx="173517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dirty="0">
                <a:solidFill>
                  <a:srgbClr val="000000"/>
                </a:solidFill>
                <a:latin typeface="Arial"/>
                <a:cs typeface="Arial"/>
              </a:rPr>
              <a:t>Processor (CPU)</a:t>
            </a:r>
          </a:p>
        </p:txBody>
      </p:sp>
      <p:sp>
        <p:nvSpPr>
          <p:cNvPr id="23" name="Right Brace 22"/>
          <p:cNvSpPr/>
          <p:nvPr/>
        </p:nvSpPr>
        <p:spPr>
          <a:xfrm>
            <a:off x="2725771" y="2153067"/>
            <a:ext cx="214312" cy="785812"/>
          </a:xfrm>
          <a:prstGeom prst="righ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MY"/>
          </a:p>
        </p:txBody>
      </p:sp>
      <p:sp>
        <p:nvSpPr>
          <p:cNvPr id="24" name="Right Brace 23"/>
          <p:cNvSpPr/>
          <p:nvPr/>
        </p:nvSpPr>
        <p:spPr>
          <a:xfrm>
            <a:off x="2725772" y="3081754"/>
            <a:ext cx="228600" cy="1828800"/>
          </a:xfrm>
          <a:prstGeom prst="righ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MY"/>
          </a:p>
        </p:txBody>
      </p:sp>
      <p:sp>
        <p:nvSpPr>
          <p:cNvPr id="25" name="TextBox 11"/>
          <p:cNvSpPr txBox="1">
            <a:spLocks noChangeArrowheads="1"/>
          </p:cNvSpPr>
          <p:nvPr/>
        </p:nvSpPr>
        <p:spPr bwMode="auto">
          <a:xfrm>
            <a:off x="2954370" y="1938754"/>
            <a:ext cx="5961030" cy="1754326"/>
          </a:xfrm>
          <a:prstGeom prst="rect">
            <a:avLst/>
          </a:prstGeom>
          <a:noFill/>
          <a:ln w="9525">
            <a:solidFill>
              <a:srgbClr val="6600CC"/>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Font typeface="Arial" charset="0"/>
              <a:buChar char="•"/>
            </a:pPr>
            <a:r>
              <a:rPr lang="en-US" dirty="0">
                <a:solidFill>
                  <a:srgbClr val="000000"/>
                </a:solidFill>
                <a:latin typeface="Arial"/>
                <a:cs typeface="Arial"/>
              </a:rPr>
              <a:t>Decodes and monitors the execution of instructions.</a:t>
            </a:r>
          </a:p>
          <a:p>
            <a:pPr eaLnBrk="1" hangingPunct="1">
              <a:buFont typeface="Arial" charset="0"/>
              <a:buChar char="•"/>
            </a:pPr>
            <a:r>
              <a:rPr lang="en-US" dirty="0">
                <a:solidFill>
                  <a:srgbClr val="000000"/>
                </a:solidFill>
                <a:latin typeface="Arial"/>
                <a:cs typeface="Arial"/>
              </a:rPr>
              <a:t>Controls flow of information in CPU, memory, I/O devices:</a:t>
            </a:r>
          </a:p>
          <a:p>
            <a:pPr lvl="1" eaLnBrk="1" hangingPunct="1">
              <a:buFont typeface="Arial" charset="0"/>
              <a:buChar char="•"/>
            </a:pPr>
            <a:r>
              <a:rPr lang="en-US" dirty="0">
                <a:solidFill>
                  <a:srgbClr val="000000"/>
                </a:solidFill>
                <a:latin typeface="Arial"/>
                <a:ea typeface="ＭＳ Ｐゴシック" charset="0"/>
                <a:cs typeface="Arial"/>
              </a:rPr>
              <a:t>System clock (Intel® Core™ I7-720QM Processor </a:t>
            </a:r>
            <a:r>
              <a:rPr lang="en-US" b="1" dirty="0" smtClean="0">
                <a:solidFill>
                  <a:srgbClr val="000000"/>
                </a:solidFill>
                <a:latin typeface="Arial"/>
                <a:ea typeface="ＭＳ Ｐゴシック" charset="0"/>
                <a:cs typeface="Arial"/>
              </a:rPr>
              <a:t>(</a:t>
            </a:r>
            <a:r>
              <a:rPr lang="en-US" dirty="0">
                <a:solidFill>
                  <a:srgbClr val="000000"/>
                </a:solidFill>
                <a:latin typeface="Arial"/>
                <a:ea typeface="ＭＳ Ｐゴシック" charset="0"/>
                <a:cs typeface="Arial"/>
              </a:rPr>
              <a:t>1.6GHz, turbo up to 2.8GHz, 6MB L3 Cache))</a:t>
            </a:r>
          </a:p>
          <a:p>
            <a:pPr lvl="1" eaLnBrk="1" hangingPunct="1">
              <a:buFont typeface="Arial" charset="0"/>
              <a:buChar char="•"/>
            </a:pPr>
            <a:r>
              <a:rPr lang="en-US" dirty="0">
                <a:latin typeface="Arial"/>
                <a:ea typeface="ＭＳ Ｐゴシック" charset="0"/>
                <a:cs typeface="Arial"/>
              </a:rPr>
              <a:t>Maintains a register called program counter(PC)</a:t>
            </a:r>
          </a:p>
        </p:txBody>
      </p:sp>
      <p:sp>
        <p:nvSpPr>
          <p:cNvPr id="26" name="TextBox 13"/>
          <p:cNvSpPr txBox="1">
            <a:spLocks noChangeArrowheads="1"/>
          </p:cNvSpPr>
          <p:nvPr/>
        </p:nvSpPr>
        <p:spPr bwMode="auto">
          <a:xfrm>
            <a:off x="2971800" y="3886200"/>
            <a:ext cx="5943600" cy="1477328"/>
          </a:xfrm>
          <a:prstGeom prst="rect">
            <a:avLst/>
          </a:prstGeom>
          <a:noFill/>
          <a:ln w="9525">
            <a:solidFill>
              <a:srgbClr val="002060"/>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Font typeface="Arial" charset="0"/>
              <a:buChar char="•"/>
            </a:pPr>
            <a:r>
              <a:rPr lang="en-US" b="1" dirty="0">
                <a:latin typeface="Arial"/>
                <a:cs typeface="Arial"/>
              </a:rPr>
              <a:t>ALU</a:t>
            </a:r>
            <a:r>
              <a:rPr lang="en-US" dirty="0">
                <a:latin typeface="Arial"/>
                <a:cs typeface="Arial"/>
              </a:rPr>
              <a:t>: performs all arithmetic computations &amp; logic evaluations.</a:t>
            </a:r>
          </a:p>
          <a:p>
            <a:pPr eaLnBrk="1" hangingPunct="1">
              <a:buFont typeface="Arial" charset="0"/>
              <a:buChar char="•"/>
            </a:pPr>
            <a:r>
              <a:rPr lang="en-US" b="1" dirty="0">
                <a:latin typeface="Arial"/>
                <a:cs typeface="Arial"/>
              </a:rPr>
              <a:t>Registers</a:t>
            </a:r>
            <a:r>
              <a:rPr lang="en-US" dirty="0">
                <a:latin typeface="Arial"/>
                <a:cs typeface="Arial"/>
              </a:rPr>
              <a:t>: storage location in CPU, used to hold data or a memory address during the execution of an instruction.</a:t>
            </a:r>
            <a:r>
              <a:rPr lang="en-US" dirty="0" smtClean="0">
                <a:latin typeface="Arial"/>
                <a:cs typeface="Arial"/>
              </a:rPr>
              <a:t>.</a:t>
            </a:r>
            <a:endParaRPr lang="en-US" dirty="0">
              <a:latin typeface="Arial"/>
              <a:cs typeface="Arial"/>
            </a:endParaRPr>
          </a:p>
        </p:txBody>
      </p:sp>
      <p:sp>
        <p:nvSpPr>
          <p:cNvPr id="2" name="Rectangle 1"/>
          <p:cNvSpPr/>
          <p:nvPr/>
        </p:nvSpPr>
        <p:spPr>
          <a:xfrm>
            <a:off x="3386979" y="838200"/>
            <a:ext cx="4129657" cy="400110"/>
          </a:xfrm>
          <a:prstGeom prst="rect">
            <a:avLst/>
          </a:prstGeom>
        </p:spPr>
        <p:txBody>
          <a:bodyPr wrap="none">
            <a:spAutoFit/>
          </a:bodyPr>
          <a:lstStyle/>
          <a:p>
            <a:pPr algn="ctr">
              <a:buFont typeface="Arial" charset="0"/>
              <a:buNone/>
            </a:pPr>
            <a:r>
              <a:rPr lang="en-US" sz="2000" b="1" dirty="0">
                <a:latin typeface="Arial"/>
                <a:cs typeface="Arial"/>
              </a:rPr>
              <a:t>The brain of a </a:t>
            </a:r>
            <a:r>
              <a:rPr lang="en-US" sz="2000" b="1" dirty="0" smtClean="0">
                <a:latin typeface="Arial"/>
                <a:cs typeface="Arial"/>
              </a:rPr>
              <a:t>Computer System</a:t>
            </a:r>
            <a:endParaRPr lang="en-US" sz="2000" b="1" dirty="0">
              <a:latin typeface="Arial"/>
              <a:cs typeface="Arial"/>
            </a:endParaRPr>
          </a:p>
        </p:txBody>
      </p:sp>
    </p:spTree>
    <p:extLst>
      <p:ext uri="{BB962C8B-B14F-4D97-AF65-F5344CB8AC3E}">
        <p14:creationId xmlns:p14="http://schemas.microsoft.com/office/powerpoint/2010/main" val="13325670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152400"/>
            <a:ext cx="8305800" cy="523220"/>
          </a:xfrm>
          <a:prstGeom prst="rect">
            <a:avLst/>
          </a:prstGeom>
          <a:noFill/>
          <a:ln>
            <a:noFill/>
          </a:ln>
        </p:spPr>
        <p:txBody>
          <a:bodyPr wrap="square" rtlCol="0">
            <a:spAutoFit/>
          </a:bodyPr>
          <a:lstStyle/>
          <a:p>
            <a:pPr algn="ctr"/>
            <a:r>
              <a:rPr lang="en-US" sz="2800" b="1" dirty="0" smtClean="0">
                <a:latin typeface="Arial"/>
                <a:cs typeface="Arial"/>
              </a:rPr>
              <a:t>Anatomy of a Computer: </a:t>
            </a:r>
            <a:r>
              <a:rPr lang="en-US" sz="2800" b="1" i="1" dirty="0" smtClean="0">
                <a:latin typeface="Arial"/>
                <a:cs typeface="Arial"/>
              </a:rPr>
              <a:t>Common Bus</a:t>
            </a:r>
            <a:endParaRPr lang="en-US" sz="2400" b="1" i="1" dirty="0">
              <a:latin typeface="Arial"/>
              <a:cs typeface="Arial"/>
            </a:endParaRPr>
          </a:p>
        </p:txBody>
      </p:sp>
      <p:sp>
        <p:nvSpPr>
          <p:cNvPr id="6" name="TextBox 5"/>
          <p:cNvSpPr txBox="1"/>
          <p:nvPr/>
        </p:nvSpPr>
        <p:spPr>
          <a:xfrm>
            <a:off x="990600" y="609600"/>
            <a:ext cx="7924800" cy="5943600"/>
          </a:xfrm>
          <a:prstGeom prst="rect">
            <a:avLst/>
          </a:prstGeom>
          <a:noFill/>
          <a:ln>
            <a:noFill/>
          </a:ln>
        </p:spPr>
        <p:txBody>
          <a:bodyPr wrap="square" numCol="1" rtlCol="0">
            <a:noAutofit/>
          </a:bodyPr>
          <a:lstStyle/>
          <a:p>
            <a:endParaRPr lang="en-US" sz="2000" dirty="0" smtClean="0">
              <a:latin typeface="Arial"/>
              <a:cs typeface="Arial"/>
            </a:endParaRPr>
          </a:p>
          <a:p>
            <a:endParaRPr lang="en-US" sz="2000" dirty="0">
              <a:latin typeface="Arial"/>
              <a:cs typeface="Arial"/>
            </a:endParaRPr>
          </a:p>
          <a:p>
            <a:endParaRPr lang="en-US" sz="2000" dirty="0" smtClean="0">
              <a:latin typeface="Arial"/>
              <a:cs typeface="Arial"/>
            </a:endParaRPr>
          </a:p>
          <a:p>
            <a:endParaRPr lang="en-US" sz="2000" dirty="0">
              <a:latin typeface="Arial"/>
              <a:cs typeface="Arial"/>
            </a:endParaRPr>
          </a:p>
          <a:p>
            <a:endParaRPr lang="en-US" sz="2000" dirty="0" smtClean="0">
              <a:latin typeface="Arial"/>
              <a:cs typeface="Arial"/>
            </a:endParaRPr>
          </a:p>
          <a:p>
            <a:endParaRPr lang="en-US" sz="2000" dirty="0">
              <a:latin typeface="Arial"/>
              <a:cs typeface="Arial"/>
            </a:endParaRPr>
          </a:p>
          <a:p>
            <a:endParaRPr lang="en-US" sz="2000" dirty="0" smtClean="0">
              <a:latin typeface="Arial"/>
              <a:cs typeface="Arial"/>
            </a:endParaRPr>
          </a:p>
          <a:p>
            <a:pPr>
              <a:spcBef>
                <a:spcPts val="1200"/>
              </a:spcBef>
            </a:pPr>
            <a:r>
              <a:rPr lang="en-US" sz="2000" dirty="0" smtClean="0">
                <a:latin typeface="Arial"/>
                <a:cs typeface="Arial"/>
              </a:rPr>
              <a:t>A </a:t>
            </a:r>
            <a:r>
              <a:rPr lang="en-US" sz="2000" dirty="0">
                <a:latin typeface="Arial"/>
                <a:cs typeface="Arial"/>
              </a:rPr>
              <a:t>group of conducting wires that allow signals to travel from one point to another:</a:t>
            </a:r>
          </a:p>
          <a:p>
            <a:pPr lvl="1">
              <a:spcBef>
                <a:spcPts val="1200"/>
              </a:spcBef>
              <a:buFont typeface="Arial" charset="0"/>
              <a:buChar char="•"/>
            </a:pPr>
            <a:r>
              <a:rPr lang="en-US" sz="2000" dirty="0" smtClean="0">
                <a:latin typeface="Arial"/>
                <a:cs typeface="Arial"/>
              </a:rPr>
              <a:t> Address </a:t>
            </a:r>
            <a:r>
              <a:rPr lang="en-US" sz="2000" dirty="0">
                <a:latin typeface="Arial"/>
                <a:cs typeface="Arial"/>
              </a:rPr>
              <a:t>bus: the location of data in memory or I/O devices</a:t>
            </a:r>
          </a:p>
          <a:p>
            <a:pPr lvl="1">
              <a:spcBef>
                <a:spcPts val="1200"/>
              </a:spcBef>
              <a:buFont typeface="Arial" charset="0"/>
              <a:buChar char="•"/>
            </a:pPr>
            <a:r>
              <a:rPr lang="en-US" sz="2000" dirty="0" smtClean="0">
                <a:latin typeface="Arial"/>
                <a:cs typeface="Arial"/>
              </a:rPr>
              <a:t> Data </a:t>
            </a:r>
            <a:r>
              <a:rPr lang="en-US" sz="2000" dirty="0">
                <a:latin typeface="Arial"/>
                <a:cs typeface="Arial"/>
              </a:rPr>
              <a:t>bus: carry data in &amp; out from CPU</a:t>
            </a:r>
          </a:p>
          <a:p>
            <a:pPr lvl="1">
              <a:spcBef>
                <a:spcPts val="1200"/>
              </a:spcBef>
              <a:buFont typeface="Arial" charset="0"/>
              <a:buChar char="•"/>
            </a:pPr>
            <a:r>
              <a:rPr lang="en-US" sz="2000" dirty="0" smtClean="0">
                <a:latin typeface="Arial"/>
                <a:cs typeface="Arial"/>
              </a:rPr>
              <a:t> Control </a:t>
            </a:r>
            <a:r>
              <a:rPr lang="en-US" sz="2000" dirty="0">
                <a:latin typeface="Arial"/>
                <a:cs typeface="Arial"/>
              </a:rPr>
              <a:t>bus: control the operation of the CPU</a:t>
            </a: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18" name="Left-Right Arrow 17"/>
          <p:cNvSpPr/>
          <p:nvPr/>
        </p:nvSpPr>
        <p:spPr>
          <a:xfrm>
            <a:off x="2209800" y="1752600"/>
            <a:ext cx="5815013" cy="7143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bg1"/>
                </a:solidFill>
                <a:latin typeface="Arial"/>
                <a:cs typeface="Arial"/>
              </a:rPr>
              <a:t>Common Bus (address, data &amp; control)</a:t>
            </a:r>
            <a:endParaRPr lang="en-MY" dirty="0">
              <a:solidFill>
                <a:schemeClr val="bg1"/>
              </a:solidFill>
              <a:latin typeface="Arial"/>
              <a:cs typeface="Arial"/>
            </a:endParaRPr>
          </a:p>
        </p:txBody>
      </p:sp>
    </p:spTree>
    <p:extLst>
      <p:ext uri="{BB962C8B-B14F-4D97-AF65-F5344CB8AC3E}">
        <p14:creationId xmlns:p14="http://schemas.microsoft.com/office/powerpoint/2010/main" val="36043873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52400"/>
            <a:ext cx="8458200" cy="523220"/>
          </a:xfrm>
          <a:prstGeom prst="rect">
            <a:avLst/>
          </a:prstGeom>
          <a:noFill/>
          <a:ln>
            <a:noFill/>
          </a:ln>
        </p:spPr>
        <p:txBody>
          <a:bodyPr wrap="square" rtlCol="0">
            <a:spAutoFit/>
          </a:bodyPr>
          <a:lstStyle/>
          <a:p>
            <a:pPr algn="ctr"/>
            <a:r>
              <a:rPr lang="en-US" sz="2800" b="1" dirty="0" smtClean="0">
                <a:latin typeface="Arial"/>
                <a:cs typeface="Arial"/>
              </a:rPr>
              <a:t>Anatomy of a Computer: </a:t>
            </a:r>
            <a:r>
              <a:rPr lang="en-US" sz="2800" b="1" i="1" dirty="0" smtClean="0">
                <a:latin typeface="Arial"/>
                <a:cs typeface="Arial"/>
              </a:rPr>
              <a:t>Memory</a:t>
            </a:r>
            <a:endParaRPr lang="en-US" sz="2400" b="1" i="1" dirty="0">
              <a:latin typeface="Arial"/>
              <a:cs typeface="Arial"/>
            </a:endParaRPr>
          </a:p>
        </p:txBody>
      </p:sp>
      <p:sp>
        <p:nvSpPr>
          <p:cNvPr id="6" name="TextBox 5"/>
          <p:cNvSpPr txBox="1"/>
          <p:nvPr/>
        </p:nvSpPr>
        <p:spPr>
          <a:xfrm>
            <a:off x="2209800" y="609600"/>
            <a:ext cx="6705600" cy="5943600"/>
          </a:xfrm>
          <a:prstGeom prst="rect">
            <a:avLst/>
          </a:prstGeom>
          <a:noFill/>
          <a:ln>
            <a:noFill/>
          </a:ln>
        </p:spPr>
        <p:txBody>
          <a:bodyPr wrap="square" numCol="1" rtlCol="0">
            <a:noAutofit/>
          </a:bodyPr>
          <a:lstStyle/>
          <a:p>
            <a:endParaRPr lang="en-US" dirty="0" smtClean="0">
              <a:latin typeface="Arial"/>
              <a:cs typeface="Arial"/>
            </a:endParaRPr>
          </a:p>
          <a:p>
            <a:endParaRPr lang="en-US" dirty="0">
              <a:latin typeface="Arial"/>
              <a:cs typeface="Arial"/>
            </a:endParaRPr>
          </a:p>
          <a:p>
            <a:endParaRPr lang="en-US" dirty="0" smtClean="0">
              <a:latin typeface="Arial"/>
              <a:cs typeface="Arial"/>
            </a:endParaRPr>
          </a:p>
          <a:p>
            <a:endParaRPr lang="en-US" dirty="0">
              <a:latin typeface="Arial"/>
              <a:cs typeface="Arial"/>
            </a:endParaRPr>
          </a:p>
          <a:p>
            <a:endParaRPr lang="en-US" dirty="0" smtClean="0">
              <a:latin typeface="Arial"/>
              <a:cs typeface="Arial"/>
            </a:endParaRPr>
          </a:p>
          <a:p>
            <a:endParaRPr lang="en-US" dirty="0">
              <a:latin typeface="Arial"/>
              <a:cs typeface="Arial"/>
            </a:endParaRPr>
          </a:p>
          <a:p>
            <a:endParaRPr lang="en-US" dirty="0" smtClean="0">
              <a:latin typeface="Arial"/>
              <a:cs typeface="Arial"/>
            </a:endParaRP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graphicFrame>
        <p:nvGraphicFramePr>
          <p:cNvPr id="9" name="Content Placeholder 8"/>
          <p:cNvGraphicFramePr>
            <a:graphicFrameLocks/>
          </p:cNvGraphicFramePr>
          <p:nvPr>
            <p:extLst>
              <p:ext uri="{D42A27DB-BD31-4B8C-83A1-F6EECF244321}">
                <p14:modId xmlns:p14="http://schemas.microsoft.com/office/powerpoint/2010/main" val="3104700129"/>
              </p:ext>
            </p:extLst>
          </p:nvPr>
        </p:nvGraphicFramePr>
        <p:xfrm>
          <a:off x="990600" y="3048000"/>
          <a:ext cx="7772400" cy="30543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7" descr="memory.gif"/>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57800" y="1066800"/>
            <a:ext cx="2971800" cy="1952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Rounded Rectangle 10"/>
          <p:cNvSpPr/>
          <p:nvPr/>
        </p:nvSpPr>
        <p:spPr>
          <a:xfrm>
            <a:off x="3200400" y="1295400"/>
            <a:ext cx="1524000" cy="1414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chemeClr val="bg1"/>
                </a:solidFill>
                <a:latin typeface="Arial"/>
                <a:cs typeface="Arial"/>
              </a:rPr>
              <a:t>Memory </a:t>
            </a:r>
          </a:p>
          <a:p>
            <a:pPr algn="ctr" fontAlgn="auto">
              <a:spcBef>
                <a:spcPts val="0"/>
              </a:spcBef>
              <a:spcAft>
                <a:spcPts val="0"/>
              </a:spcAft>
              <a:defRPr/>
            </a:pPr>
            <a:endParaRPr lang="en-US" sz="1600" dirty="0">
              <a:solidFill>
                <a:schemeClr val="bg1"/>
              </a:solidFill>
              <a:latin typeface="Arial"/>
              <a:cs typeface="Arial"/>
            </a:endParaRPr>
          </a:p>
          <a:p>
            <a:pPr algn="ctr" fontAlgn="auto">
              <a:spcBef>
                <a:spcPts val="0"/>
              </a:spcBef>
              <a:spcAft>
                <a:spcPts val="0"/>
              </a:spcAft>
              <a:defRPr/>
            </a:pPr>
            <a:r>
              <a:rPr lang="en-US" sz="1600" dirty="0">
                <a:solidFill>
                  <a:schemeClr val="bg1"/>
                </a:solidFill>
                <a:latin typeface="Arial"/>
                <a:cs typeface="Arial"/>
              </a:rPr>
              <a:t>Program Storage</a:t>
            </a:r>
          </a:p>
          <a:p>
            <a:pPr algn="ctr" fontAlgn="auto">
              <a:spcBef>
                <a:spcPts val="0"/>
              </a:spcBef>
              <a:spcAft>
                <a:spcPts val="0"/>
              </a:spcAft>
              <a:defRPr/>
            </a:pPr>
            <a:r>
              <a:rPr lang="en-US" sz="1600" dirty="0">
                <a:solidFill>
                  <a:schemeClr val="bg1"/>
                </a:solidFill>
                <a:latin typeface="Arial"/>
                <a:cs typeface="Arial"/>
              </a:rPr>
              <a:t>Data Storage</a:t>
            </a:r>
            <a:endParaRPr lang="en-MY" sz="1600" dirty="0">
              <a:solidFill>
                <a:schemeClr val="bg1"/>
              </a:solidFill>
              <a:latin typeface="Arial"/>
              <a:cs typeface="Arial"/>
            </a:endParaRPr>
          </a:p>
        </p:txBody>
      </p:sp>
    </p:spTree>
    <p:extLst>
      <p:ext uri="{BB962C8B-B14F-4D97-AF65-F5344CB8AC3E}">
        <p14:creationId xmlns:p14="http://schemas.microsoft.com/office/powerpoint/2010/main" val="191367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52400"/>
            <a:ext cx="8458200" cy="523220"/>
          </a:xfrm>
          <a:prstGeom prst="rect">
            <a:avLst/>
          </a:prstGeom>
          <a:noFill/>
          <a:ln>
            <a:noFill/>
          </a:ln>
        </p:spPr>
        <p:txBody>
          <a:bodyPr wrap="square" rtlCol="0">
            <a:spAutoFit/>
          </a:bodyPr>
          <a:lstStyle/>
          <a:p>
            <a:pPr algn="ctr"/>
            <a:r>
              <a:rPr lang="en-US" sz="2800" b="1" dirty="0" smtClean="0">
                <a:latin typeface="Arial" pitchFamily="34" charset="0"/>
                <a:cs typeface="Arial" pitchFamily="34" charset="0"/>
              </a:rPr>
              <a:t>Course Outline </a:t>
            </a:r>
            <a:r>
              <a:rPr lang="en-US" sz="2400" dirty="0" smtClean="0">
                <a:latin typeface="Arial" pitchFamily="34" charset="0"/>
                <a:cs typeface="Arial" pitchFamily="34" charset="0"/>
              </a:rPr>
              <a:t>(Continued...)</a:t>
            </a:r>
            <a:endParaRPr lang="en-US" sz="2400" dirty="0">
              <a:latin typeface="Arial" pitchFamily="34" charset="0"/>
              <a:cs typeface="Arial" pitchFamily="34" charset="0"/>
            </a:endParaRPr>
          </a:p>
        </p:txBody>
      </p:sp>
      <p:sp>
        <p:nvSpPr>
          <p:cNvPr id="6" name="TextBox 5"/>
          <p:cNvSpPr txBox="1"/>
          <p:nvPr/>
        </p:nvSpPr>
        <p:spPr>
          <a:xfrm>
            <a:off x="1066800" y="609600"/>
            <a:ext cx="7848600" cy="7848302"/>
          </a:xfrm>
          <a:prstGeom prst="rect">
            <a:avLst/>
          </a:prstGeom>
          <a:noFill/>
          <a:ln>
            <a:noFill/>
          </a:ln>
        </p:spPr>
        <p:txBody>
          <a:bodyPr wrap="square" numCol="1" rtlCol="0">
            <a:spAutoFit/>
          </a:bodyPr>
          <a:lstStyle/>
          <a:p>
            <a:r>
              <a:rPr lang="en-US" sz="2400" b="1" dirty="0" smtClean="0">
                <a:latin typeface="Arial" pitchFamily="34" charset="0"/>
                <a:cs typeface="Arial" pitchFamily="34" charset="0"/>
              </a:rPr>
              <a:t>Assembly Language</a:t>
            </a:r>
          </a:p>
          <a:p>
            <a:pPr marL="285750" indent="-285750">
              <a:buFont typeface="Arial"/>
              <a:buChar char="•"/>
            </a:pPr>
            <a:endParaRPr lang="en-US" sz="2400" dirty="0" smtClean="0">
              <a:latin typeface="Arial" pitchFamily="34" charset="0"/>
              <a:cs typeface="Arial" pitchFamily="34" charset="0"/>
            </a:endParaRPr>
          </a:p>
          <a:p>
            <a:pPr marL="285750" indent="-285750">
              <a:lnSpc>
                <a:spcPct val="150000"/>
              </a:lnSpc>
              <a:buFont typeface="Arial"/>
              <a:buChar char="•"/>
            </a:pPr>
            <a:r>
              <a:rPr lang="en-US" sz="2400" dirty="0" smtClean="0">
                <a:latin typeface="Arial" pitchFamily="34" charset="0"/>
                <a:cs typeface="Arial" pitchFamily="34" charset="0"/>
              </a:rPr>
              <a:t>Objectives and Perspectives</a:t>
            </a:r>
          </a:p>
          <a:p>
            <a:pPr marL="285750" indent="-285750">
              <a:lnSpc>
                <a:spcPct val="150000"/>
              </a:lnSpc>
              <a:buFont typeface="Arial"/>
              <a:buChar char="•"/>
            </a:pPr>
            <a:r>
              <a:rPr lang="en-US" sz="2400" dirty="0" smtClean="0">
                <a:latin typeface="Arial" pitchFamily="34" charset="0"/>
                <a:cs typeface="Arial" pitchFamily="34" charset="0"/>
              </a:rPr>
              <a:t>Introduction to Assembler and Debugger</a:t>
            </a:r>
          </a:p>
          <a:p>
            <a:pPr marL="285750" indent="-285750">
              <a:lnSpc>
                <a:spcPct val="150000"/>
              </a:lnSpc>
              <a:buFont typeface="Arial"/>
              <a:buChar char="•"/>
            </a:pPr>
            <a:r>
              <a:rPr lang="en-US" sz="2400" dirty="0" smtClean="0">
                <a:latin typeface="Arial" pitchFamily="34" charset="0"/>
                <a:cs typeface="Arial" pitchFamily="34" charset="0"/>
              </a:rPr>
              <a:t>Introduction to Registers and Flags</a:t>
            </a:r>
          </a:p>
          <a:p>
            <a:pPr marL="285750" indent="-285750">
              <a:lnSpc>
                <a:spcPct val="150000"/>
              </a:lnSpc>
              <a:buFont typeface="Arial"/>
              <a:buChar char="•"/>
            </a:pPr>
            <a:r>
              <a:rPr lang="en-US" sz="2400" dirty="0" smtClean="0">
                <a:latin typeface="Arial" pitchFamily="34" charset="0"/>
                <a:cs typeface="Arial" pitchFamily="34" charset="0"/>
              </a:rPr>
              <a:t>Data Movement</a:t>
            </a:r>
          </a:p>
          <a:p>
            <a:pPr marL="285750" indent="-285750">
              <a:lnSpc>
                <a:spcPct val="150000"/>
              </a:lnSpc>
              <a:buFont typeface="Arial"/>
              <a:buChar char="•"/>
            </a:pPr>
            <a:r>
              <a:rPr lang="en-US" sz="2400" dirty="0" smtClean="0">
                <a:latin typeface="Arial" pitchFamily="34" charset="0"/>
                <a:cs typeface="Arial" pitchFamily="34" charset="0"/>
              </a:rPr>
              <a:t>Arithmetic and Logic operations</a:t>
            </a:r>
          </a:p>
          <a:p>
            <a:pPr marL="285750" indent="-285750">
              <a:lnSpc>
                <a:spcPct val="150000"/>
              </a:lnSpc>
              <a:buFont typeface="Arial"/>
              <a:buChar char="•"/>
            </a:pPr>
            <a:r>
              <a:rPr lang="en-US" sz="2400" dirty="0" smtClean="0">
                <a:latin typeface="Arial" pitchFamily="34" charset="0"/>
                <a:cs typeface="Arial" pitchFamily="34" charset="0"/>
              </a:rPr>
              <a:t>Program Control</a:t>
            </a:r>
          </a:p>
          <a:p>
            <a:pPr marL="285750" indent="-285750">
              <a:lnSpc>
                <a:spcPct val="150000"/>
              </a:lnSpc>
              <a:buFont typeface="Arial"/>
              <a:buChar char="•"/>
            </a:pPr>
            <a:r>
              <a:rPr lang="en-US" sz="2400" dirty="0" smtClean="0">
                <a:latin typeface="Arial" pitchFamily="34" charset="0"/>
                <a:cs typeface="Arial" pitchFamily="34" charset="0"/>
              </a:rPr>
              <a:t>Subroutines</a:t>
            </a:r>
          </a:p>
          <a:p>
            <a:pPr marL="285750" indent="-285750">
              <a:lnSpc>
                <a:spcPct val="150000"/>
              </a:lnSpc>
              <a:buFont typeface="Arial"/>
              <a:buChar char="•"/>
            </a:pPr>
            <a:r>
              <a:rPr lang="en-US" sz="2400" dirty="0" smtClean="0">
                <a:latin typeface="Arial" pitchFamily="34" charset="0"/>
                <a:cs typeface="Arial" pitchFamily="34" charset="0"/>
              </a:rPr>
              <a:t>Stack and its Operations</a:t>
            </a:r>
          </a:p>
          <a:p>
            <a:pPr marL="285750" indent="-285750">
              <a:lnSpc>
                <a:spcPct val="150000"/>
              </a:lnSpc>
              <a:buFont typeface="Arial"/>
              <a:buChar char="•"/>
            </a:pPr>
            <a:r>
              <a:rPr lang="en-US" sz="2400" dirty="0" smtClean="0">
                <a:latin typeface="Arial" pitchFamily="34" charset="0"/>
                <a:cs typeface="Arial" pitchFamily="34" charset="0"/>
              </a:rPr>
              <a:t>Interrupts and Interrupt Handling</a:t>
            </a:r>
          </a:p>
          <a:p>
            <a:pPr marL="285750" indent="-285750">
              <a:lnSpc>
                <a:spcPct val="150000"/>
              </a:lnSpc>
              <a:buFont typeface="Arial"/>
              <a:buChar char="•"/>
            </a:pPr>
            <a:r>
              <a:rPr lang="en-US" sz="2400" dirty="0" smtClean="0">
                <a:latin typeface="Arial" pitchFamily="34" charset="0"/>
                <a:cs typeface="Arial" pitchFamily="34" charset="0"/>
              </a:rPr>
              <a:t>Interfacing with High-level Languages</a:t>
            </a:r>
          </a:p>
          <a:p>
            <a:endParaRPr lang="en-US" sz="2400" dirty="0" smtClean="0">
              <a:latin typeface="Arial" pitchFamily="34" charset="0"/>
              <a:cs typeface="Arial" pitchFamily="34" charset="0"/>
            </a:endParaRPr>
          </a:p>
          <a:p>
            <a:endParaRPr lang="en-US" sz="2400" dirty="0">
              <a:latin typeface="Arial" pitchFamily="34" charset="0"/>
              <a:cs typeface="Arial" pitchFamily="34" charset="0"/>
            </a:endParaRPr>
          </a:p>
          <a:p>
            <a:endParaRPr lang="en-US" sz="2400" dirty="0" smtClean="0">
              <a:latin typeface="Arial" pitchFamily="34" charset="0"/>
              <a:cs typeface="Arial" pitchFamily="34" charset="0"/>
            </a:endParaRPr>
          </a:p>
          <a:p>
            <a:endParaRPr lang="en-US" sz="2400" dirty="0">
              <a:latin typeface="Arial" pitchFamily="34" charset="0"/>
              <a:cs typeface="Arial" pitchFamily="34" charset="0"/>
            </a:endParaRP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spTree>
    <p:extLst>
      <p:ext uri="{BB962C8B-B14F-4D97-AF65-F5344CB8AC3E}">
        <p14:creationId xmlns:p14="http://schemas.microsoft.com/office/powerpoint/2010/main" val="13298990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152400"/>
            <a:ext cx="8305800" cy="523220"/>
          </a:xfrm>
          <a:prstGeom prst="rect">
            <a:avLst/>
          </a:prstGeom>
          <a:noFill/>
          <a:ln>
            <a:noFill/>
          </a:ln>
        </p:spPr>
        <p:txBody>
          <a:bodyPr wrap="square" rtlCol="0">
            <a:spAutoFit/>
          </a:bodyPr>
          <a:lstStyle/>
          <a:p>
            <a:pPr algn="ctr"/>
            <a:r>
              <a:rPr lang="en-US" sz="2800" b="1" dirty="0" smtClean="0">
                <a:latin typeface="Arial"/>
                <a:cs typeface="Arial"/>
              </a:rPr>
              <a:t>Anatomy of a Computer: </a:t>
            </a:r>
            <a:r>
              <a:rPr lang="en-US" sz="2800" b="1" i="1" dirty="0" smtClean="0">
                <a:latin typeface="Arial"/>
                <a:cs typeface="Arial"/>
              </a:rPr>
              <a:t>Memory</a:t>
            </a:r>
            <a:endParaRPr lang="en-US" sz="2400" b="1" i="1" dirty="0">
              <a:latin typeface="Arial"/>
              <a:cs typeface="Arial"/>
            </a:endParaRPr>
          </a:p>
        </p:txBody>
      </p:sp>
      <p:sp>
        <p:nvSpPr>
          <p:cNvPr id="6" name="TextBox 5"/>
          <p:cNvSpPr txBox="1"/>
          <p:nvPr/>
        </p:nvSpPr>
        <p:spPr>
          <a:xfrm>
            <a:off x="381000" y="609600"/>
            <a:ext cx="8458200" cy="5943600"/>
          </a:xfrm>
          <a:prstGeom prst="rect">
            <a:avLst/>
          </a:prstGeom>
          <a:noFill/>
          <a:ln>
            <a:noFill/>
          </a:ln>
        </p:spPr>
        <p:txBody>
          <a:bodyPr wrap="square" numCol="1" rtlCol="0">
            <a:noAutofit/>
          </a:bodyPr>
          <a:lstStyle/>
          <a:p>
            <a:endParaRPr lang="en-US" dirty="0" smtClean="0">
              <a:latin typeface="Calibri" charset="0"/>
            </a:endParaRPr>
          </a:p>
          <a:p>
            <a:endParaRPr lang="en-US" dirty="0">
              <a:latin typeface="Calibri" charset="0"/>
            </a:endParaRPr>
          </a:p>
          <a:p>
            <a:endParaRPr lang="en-US" dirty="0" smtClean="0">
              <a:latin typeface="Calibri" charset="0"/>
            </a:endParaRPr>
          </a:p>
          <a:p>
            <a:endParaRPr lang="en-US" dirty="0">
              <a:latin typeface="Calibri" charset="0"/>
            </a:endParaRPr>
          </a:p>
          <a:p>
            <a:endParaRPr lang="en-US" dirty="0" smtClean="0">
              <a:latin typeface="Calibri" charset="0"/>
            </a:endParaRPr>
          </a:p>
          <a:p>
            <a:endParaRPr lang="en-US" dirty="0">
              <a:latin typeface="Calibri" charset="0"/>
            </a:endParaRPr>
          </a:p>
          <a:p>
            <a:endParaRPr lang="en-US" dirty="0" smtClean="0">
              <a:latin typeface="Calibri" charset="0"/>
            </a:endParaRPr>
          </a:p>
          <a:p>
            <a:endParaRPr lang="en-US" dirty="0">
              <a:latin typeface="Calibri" charset="0"/>
            </a:endParaRPr>
          </a:p>
          <a:p>
            <a:endParaRPr lang="en-US" dirty="0" smtClean="0">
              <a:latin typeface="Calibri" charset="0"/>
            </a:endParaRPr>
          </a:p>
          <a:p>
            <a:endParaRPr lang="en-US" dirty="0">
              <a:latin typeface="Calibri" charset="0"/>
            </a:endParaRPr>
          </a:p>
          <a:p>
            <a:endParaRPr lang="en-US" dirty="0" smtClean="0">
              <a:latin typeface="Calibri" charset="0"/>
            </a:endParaRPr>
          </a:p>
          <a:p>
            <a:endParaRPr lang="en-US" dirty="0">
              <a:latin typeface="Calibri" charset="0"/>
            </a:endParaRPr>
          </a:p>
          <a:p>
            <a:endParaRPr lang="en-US" dirty="0" smtClean="0">
              <a:latin typeface="Calibri" charset="0"/>
            </a:endParaRPr>
          </a:p>
          <a:p>
            <a:endParaRPr lang="en-US" dirty="0" smtClean="0">
              <a:latin typeface="Calibri" charset="0"/>
            </a:endParaRPr>
          </a:p>
          <a:p>
            <a:endParaRPr lang="en-US" dirty="0">
              <a:latin typeface="Calibri" charset="0"/>
            </a:endParaRPr>
          </a:p>
          <a:p>
            <a:pPr algn="ctr"/>
            <a:r>
              <a:rPr lang="en-US" dirty="0" smtClean="0">
                <a:latin typeface="Calibri" charset="0"/>
              </a:rPr>
              <a:t>           Components of memory</a:t>
            </a:r>
          </a:p>
          <a:p>
            <a:pPr marL="285750" indent="-285750">
              <a:spcBef>
                <a:spcPts val="1200"/>
              </a:spcBef>
              <a:buFont typeface="Arial"/>
              <a:buChar char="•"/>
            </a:pPr>
            <a:r>
              <a:rPr lang="en-US" sz="1600" dirty="0">
                <a:latin typeface="Arial"/>
                <a:cs typeface="Arial"/>
              </a:rPr>
              <a:t>A memory in </a:t>
            </a:r>
            <a:r>
              <a:rPr lang="en-US" sz="1600" dirty="0" smtClean="0">
                <a:latin typeface="Arial"/>
                <a:cs typeface="Arial"/>
              </a:rPr>
              <a:t>Microprocessor </a:t>
            </a:r>
            <a:r>
              <a:rPr lang="en-US" sz="1600" dirty="0">
                <a:latin typeface="Arial"/>
                <a:cs typeface="Arial"/>
              </a:rPr>
              <a:t>stores data in binary format. To retrieve an information, the </a:t>
            </a:r>
            <a:r>
              <a:rPr lang="en-US" sz="1600" dirty="0" smtClean="0">
                <a:latin typeface="Arial"/>
                <a:cs typeface="Arial"/>
              </a:rPr>
              <a:t>Microprocessor </a:t>
            </a:r>
            <a:r>
              <a:rPr lang="en-US" sz="1600" dirty="0">
                <a:latin typeface="Arial"/>
                <a:cs typeface="Arial"/>
              </a:rPr>
              <a:t>assigns addresses to the location. Each location stores 1 byte of data.</a:t>
            </a:r>
          </a:p>
          <a:p>
            <a:pPr marL="285750" indent="-285750">
              <a:spcBef>
                <a:spcPts val="1200"/>
              </a:spcBef>
              <a:buFont typeface="Arial"/>
              <a:buChar char="•"/>
            </a:pPr>
            <a:r>
              <a:rPr lang="en-US" sz="1600" dirty="0">
                <a:latin typeface="Arial"/>
                <a:cs typeface="Arial"/>
              </a:rPr>
              <a:t>If a value of hex </a:t>
            </a:r>
            <a:r>
              <a:rPr lang="en-US" sz="1600" dirty="0" smtClean="0">
                <a:latin typeface="Arial"/>
                <a:cs typeface="Arial"/>
              </a:rPr>
              <a:t>A0 </a:t>
            </a:r>
            <a:r>
              <a:rPr lang="en-US" sz="1600" dirty="0">
                <a:latin typeface="Arial"/>
                <a:cs typeface="Arial"/>
              </a:rPr>
              <a:t>is stored in the location of $</a:t>
            </a:r>
            <a:r>
              <a:rPr lang="en-US" sz="1600" dirty="0" smtClean="0">
                <a:latin typeface="Arial"/>
                <a:cs typeface="Arial"/>
              </a:rPr>
              <a:t>2001, </a:t>
            </a:r>
            <a:r>
              <a:rPr lang="en-US" sz="1600" dirty="0">
                <a:latin typeface="Arial"/>
                <a:cs typeface="Arial"/>
              </a:rPr>
              <a:t>show the content of the memory on $</a:t>
            </a:r>
            <a:r>
              <a:rPr lang="en-US" sz="1600" dirty="0" smtClean="0">
                <a:latin typeface="Arial"/>
                <a:cs typeface="Arial"/>
              </a:rPr>
              <a:t>2001.</a:t>
            </a:r>
            <a:endParaRPr lang="en-US" sz="1600" dirty="0">
              <a:latin typeface="Arial"/>
              <a:cs typeface="Arial"/>
            </a:endParaRPr>
          </a:p>
        </p:txBody>
      </p:sp>
      <p:pic>
        <p:nvPicPr>
          <p:cNvPr id="1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2886075" y="1131888"/>
            <a:ext cx="3505200" cy="3590925"/>
          </a:xfrm>
          <a:prstGeom prst="rect">
            <a:avLst/>
          </a:prstGeom>
          <a:noFill/>
        </p:spPr>
      </p:pic>
      <p:sp>
        <p:nvSpPr>
          <p:cNvPr id="13" name="Right Brace 12"/>
          <p:cNvSpPr/>
          <p:nvPr/>
        </p:nvSpPr>
        <p:spPr>
          <a:xfrm rot="16200000">
            <a:off x="5910273" y="765162"/>
            <a:ext cx="285752" cy="714380"/>
          </a:xfrm>
          <a:prstGeom prst="rightBrace">
            <a:avLst/>
          </a:prstGeom>
          <a:ln w="28575"/>
          <a:scene3d>
            <a:camera prst="orthographicFront">
              <a:rot lat="0" lon="21299999" rev="0"/>
            </a:camera>
            <a:lightRig rig="threePt" dir="t"/>
          </a:scene3d>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MY"/>
          </a:p>
        </p:txBody>
      </p:sp>
      <p:sp>
        <p:nvSpPr>
          <p:cNvPr id="14" name="Right Brace 13"/>
          <p:cNvSpPr/>
          <p:nvPr/>
        </p:nvSpPr>
        <p:spPr>
          <a:xfrm rot="16200000">
            <a:off x="4588670" y="300815"/>
            <a:ext cx="214314" cy="1714512"/>
          </a:xfrm>
          <a:prstGeom prst="rightBrace">
            <a:avLst/>
          </a:prstGeom>
          <a:ln w="28575"/>
          <a:scene3d>
            <a:camera prst="orthographicFront">
              <a:rot lat="0" lon="21299999" rev="0"/>
            </a:camera>
            <a:lightRig rig="threePt" dir="t"/>
          </a:scene3d>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MY" b="1" dirty="0"/>
          </a:p>
        </p:txBody>
      </p:sp>
      <p:sp>
        <p:nvSpPr>
          <p:cNvPr id="15" name="TextBox 7"/>
          <p:cNvSpPr txBox="1">
            <a:spLocks noChangeArrowheads="1"/>
          </p:cNvSpPr>
          <p:nvPr/>
        </p:nvSpPr>
        <p:spPr bwMode="auto">
          <a:xfrm>
            <a:off x="4381500" y="622300"/>
            <a:ext cx="6000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alibri" charset="0"/>
              </a:rPr>
              <a:t>data</a:t>
            </a:r>
          </a:p>
        </p:txBody>
      </p:sp>
      <p:sp>
        <p:nvSpPr>
          <p:cNvPr id="16" name="TextBox 8"/>
          <p:cNvSpPr txBox="1">
            <a:spLocks noChangeArrowheads="1"/>
          </p:cNvSpPr>
          <p:nvPr/>
        </p:nvSpPr>
        <p:spPr bwMode="auto">
          <a:xfrm>
            <a:off x="5641975" y="609600"/>
            <a:ext cx="9112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alibri" charset="0"/>
              </a:rPr>
              <a:t>address</a:t>
            </a:r>
          </a:p>
        </p:txBody>
      </p:sp>
      <mc:AlternateContent xmlns:mc="http://schemas.openxmlformats.org/markup-compatibility/2006" xmlns:p14="http://schemas.microsoft.com/office/powerpoint/2010/main">
        <mc:Choice Requires="p14">
          <p:contentPart p14:bwMode="auto" r:id="rId3">
            <p14:nvContentPartPr>
              <p14:cNvPr id="14338" name="Ink 2"/>
              <p14:cNvContentPartPr>
                <a14:cpLocks xmlns:a14="http://schemas.microsoft.com/office/drawing/2010/main" noRot="1" noChangeAspect="1" noEditPoints="1" noChangeArrowheads="1" noChangeShapeType="1"/>
              </p14:cNvContentPartPr>
              <p14:nvPr/>
            </p14:nvContentPartPr>
            <p14:xfrm>
              <a:off x="6438900" y="2643188"/>
              <a:ext cx="1116013" cy="509587"/>
            </p14:xfrm>
          </p:contentPart>
        </mc:Choice>
        <mc:Fallback xmlns="">
          <p:pic>
            <p:nvPicPr>
              <p:cNvPr id="14338" name="Ink 2"/>
              <p:cNvPicPr>
                <a:picLocks noRot="1" noChangeAspect="1" noEditPoints="1" noChangeArrowheads="1" noChangeShapeType="1"/>
              </p:cNvPicPr>
              <p:nvPr/>
            </p:nvPicPr>
            <p:blipFill>
              <a:blip r:embed="rId4"/>
              <a:stretch>
                <a:fillRect/>
              </a:stretch>
            </p:blipFill>
            <p:spPr>
              <a:xfrm>
                <a:off x="6429540" y="2633831"/>
                <a:ext cx="1134733" cy="52830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339" name="Ink 3"/>
              <p14:cNvContentPartPr>
                <a14:cpLocks xmlns:a14="http://schemas.microsoft.com/office/drawing/2010/main" noRot="1" noChangeAspect="1" noEditPoints="1" noChangeArrowheads="1" noChangeShapeType="1"/>
              </p14:cNvContentPartPr>
              <p14:nvPr/>
            </p14:nvContentPartPr>
            <p14:xfrm>
              <a:off x="5707063" y="1347788"/>
              <a:ext cx="1098550" cy="3341687"/>
            </p14:xfrm>
          </p:contentPart>
        </mc:Choice>
        <mc:Fallback xmlns="">
          <p:pic>
            <p:nvPicPr>
              <p:cNvPr id="14339" name="Ink 3"/>
              <p:cNvPicPr>
                <a:picLocks noRot="1" noChangeAspect="1" noEditPoints="1" noChangeArrowheads="1" noChangeShapeType="1"/>
              </p:cNvPicPr>
              <p:nvPr/>
            </p:nvPicPr>
            <p:blipFill>
              <a:blip r:embed="rId6"/>
              <a:stretch>
                <a:fillRect/>
              </a:stretch>
            </p:blipFill>
            <p:spPr>
              <a:xfrm>
                <a:off x="5697704" y="1338428"/>
                <a:ext cx="1117267" cy="3360408"/>
              </a:xfrm>
              <a:prstGeom prst="rect">
                <a:avLst/>
              </a:prstGeom>
            </p:spPr>
          </p:pic>
        </mc:Fallback>
      </mc:AlternateContent>
    </p:spTree>
    <p:extLst>
      <p:ext uri="{BB962C8B-B14F-4D97-AF65-F5344CB8AC3E}">
        <p14:creationId xmlns:p14="http://schemas.microsoft.com/office/powerpoint/2010/main" val="693370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152400"/>
            <a:ext cx="8382000" cy="523220"/>
          </a:xfrm>
          <a:prstGeom prst="rect">
            <a:avLst/>
          </a:prstGeom>
          <a:noFill/>
          <a:ln>
            <a:noFill/>
          </a:ln>
        </p:spPr>
        <p:txBody>
          <a:bodyPr wrap="square" rtlCol="0">
            <a:spAutoFit/>
          </a:bodyPr>
          <a:lstStyle/>
          <a:p>
            <a:pPr algn="ctr"/>
            <a:r>
              <a:rPr lang="en-US" sz="2800" b="1" dirty="0" smtClean="0">
                <a:latin typeface="Arial"/>
                <a:cs typeface="Arial"/>
              </a:rPr>
              <a:t>Anatomy of a Computer: </a:t>
            </a:r>
            <a:r>
              <a:rPr lang="en-US" sz="2800" b="1" i="1" dirty="0" smtClean="0">
                <a:latin typeface="Arial"/>
                <a:cs typeface="Arial"/>
              </a:rPr>
              <a:t>I/O Devices</a:t>
            </a:r>
            <a:endParaRPr lang="en-US" sz="2400" b="1" i="1" dirty="0">
              <a:latin typeface="Arial"/>
              <a:cs typeface="Arial"/>
            </a:endParaRPr>
          </a:p>
        </p:txBody>
      </p:sp>
      <p:sp>
        <p:nvSpPr>
          <p:cNvPr id="6" name="TextBox 5"/>
          <p:cNvSpPr txBox="1"/>
          <p:nvPr/>
        </p:nvSpPr>
        <p:spPr>
          <a:xfrm>
            <a:off x="1066800" y="609600"/>
            <a:ext cx="7848600" cy="5943600"/>
          </a:xfrm>
          <a:prstGeom prst="rect">
            <a:avLst/>
          </a:prstGeom>
          <a:noFill/>
          <a:ln>
            <a:noFill/>
          </a:ln>
        </p:spPr>
        <p:txBody>
          <a:bodyPr wrap="square" numCol="1" rtlCol="0">
            <a:noAutofit/>
          </a:bodyPr>
          <a:lstStyle/>
          <a:p>
            <a:endParaRPr lang="en-US" b="1" dirty="0" smtClean="0">
              <a:latin typeface="Arial"/>
              <a:cs typeface="Arial"/>
            </a:endParaRPr>
          </a:p>
          <a:p>
            <a:r>
              <a:rPr lang="en-US" b="1" dirty="0" smtClean="0">
                <a:latin typeface="Arial"/>
                <a:cs typeface="Arial"/>
              </a:rPr>
              <a:t>Input devices</a:t>
            </a:r>
            <a:endParaRPr lang="en-US" b="1" dirty="0">
              <a:latin typeface="Arial"/>
              <a:cs typeface="Arial"/>
            </a:endParaRPr>
          </a:p>
          <a:p>
            <a:pPr lvl="1"/>
            <a:endParaRPr lang="en-US" dirty="0" smtClean="0">
              <a:latin typeface="Arial"/>
              <a:cs typeface="Arial"/>
            </a:endParaRPr>
          </a:p>
          <a:p>
            <a:pPr lvl="1"/>
            <a:r>
              <a:rPr lang="en-US" dirty="0" smtClean="0">
                <a:latin typeface="Arial"/>
                <a:cs typeface="Arial"/>
              </a:rPr>
              <a:t>Allow </a:t>
            </a:r>
            <a:r>
              <a:rPr lang="en-US" dirty="0">
                <a:latin typeface="Arial"/>
                <a:cs typeface="Arial"/>
              </a:rPr>
              <a:t>computer user to enter data &amp; programs into the computer</a:t>
            </a: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pic>
        <p:nvPicPr>
          <p:cNvPr id="11" name="Picture 3" descr="keyboard.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3200400"/>
            <a:ext cx="2786062" cy="150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4" descr="microphone.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9862" y="2914650"/>
            <a:ext cx="1317625" cy="2071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5" descr="mouse.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54549" y="3486150"/>
            <a:ext cx="1428750" cy="1225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15362" name="Ink 2"/>
              <p14:cNvContentPartPr>
                <a14:cpLocks xmlns:a14="http://schemas.microsoft.com/office/drawing/2010/main" noRot="1" noChangeAspect="1" noEditPoints="1" noChangeArrowheads="1" noChangeShapeType="1"/>
              </p14:cNvContentPartPr>
              <p14:nvPr/>
            </p14:nvContentPartPr>
            <p14:xfrm>
              <a:off x="3911600" y="5072063"/>
              <a:ext cx="1027113" cy="1046162"/>
            </p14:xfrm>
          </p:contentPart>
        </mc:Choice>
        <mc:Fallback xmlns="">
          <p:pic>
            <p:nvPicPr>
              <p:cNvPr id="15362" name="Ink 2"/>
              <p:cNvPicPr>
                <a:picLocks noRot="1" noChangeAspect="1" noEditPoints="1" noChangeArrowheads="1" noChangeShapeType="1"/>
              </p:cNvPicPr>
              <p:nvPr/>
            </p:nvPicPr>
            <p:blipFill>
              <a:blip r:embed="rId6"/>
              <a:stretch>
                <a:fillRect/>
              </a:stretch>
            </p:blipFill>
            <p:spPr>
              <a:xfrm>
                <a:off x="3902240" y="5062703"/>
                <a:ext cx="1045834" cy="1064882"/>
              </a:xfrm>
              <a:prstGeom prst="rect">
                <a:avLst/>
              </a:prstGeom>
            </p:spPr>
          </p:pic>
        </mc:Fallback>
      </mc:AlternateContent>
    </p:spTree>
    <p:extLst>
      <p:ext uri="{BB962C8B-B14F-4D97-AF65-F5344CB8AC3E}">
        <p14:creationId xmlns:p14="http://schemas.microsoft.com/office/powerpoint/2010/main" val="28065099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52400"/>
            <a:ext cx="8458200" cy="523220"/>
          </a:xfrm>
          <a:prstGeom prst="rect">
            <a:avLst/>
          </a:prstGeom>
          <a:noFill/>
          <a:ln>
            <a:noFill/>
          </a:ln>
        </p:spPr>
        <p:txBody>
          <a:bodyPr wrap="square" rtlCol="0">
            <a:spAutoFit/>
          </a:bodyPr>
          <a:lstStyle/>
          <a:p>
            <a:pPr algn="ctr"/>
            <a:r>
              <a:rPr lang="en-US" sz="2800" b="1" dirty="0" smtClean="0">
                <a:latin typeface="Arial"/>
                <a:cs typeface="Arial"/>
              </a:rPr>
              <a:t>Anatomy of a Computer: </a:t>
            </a:r>
            <a:r>
              <a:rPr lang="en-US" sz="2800" b="1" i="1" dirty="0" smtClean="0">
                <a:latin typeface="Arial"/>
                <a:cs typeface="Arial"/>
              </a:rPr>
              <a:t>I/O Devices</a:t>
            </a:r>
            <a:endParaRPr lang="en-US" sz="2400" b="1" i="1" dirty="0">
              <a:latin typeface="Arial"/>
              <a:cs typeface="Arial"/>
            </a:endParaRPr>
          </a:p>
        </p:txBody>
      </p:sp>
      <p:sp>
        <p:nvSpPr>
          <p:cNvPr id="6" name="TextBox 5"/>
          <p:cNvSpPr txBox="1"/>
          <p:nvPr/>
        </p:nvSpPr>
        <p:spPr>
          <a:xfrm>
            <a:off x="2209800" y="609600"/>
            <a:ext cx="6705600" cy="5943600"/>
          </a:xfrm>
          <a:prstGeom prst="rect">
            <a:avLst/>
          </a:prstGeom>
          <a:noFill/>
          <a:ln>
            <a:noFill/>
          </a:ln>
        </p:spPr>
        <p:txBody>
          <a:bodyPr wrap="square" numCol="1" rtlCol="0">
            <a:noAutofit/>
          </a:bodyPr>
          <a:lstStyle/>
          <a:p>
            <a:endParaRPr lang="en-US" b="1" dirty="0" smtClean="0">
              <a:latin typeface="Arial"/>
              <a:cs typeface="Arial"/>
            </a:endParaRPr>
          </a:p>
          <a:p>
            <a:r>
              <a:rPr lang="en-US" b="1" dirty="0">
                <a:latin typeface="Arial"/>
                <a:cs typeface="Arial"/>
              </a:rPr>
              <a:t>Output device</a:t>
            </a:r>
          </a:p>
          <a:p>
            <a:pPr lvl="1"/>
            <a:endParaRPr lang="en-US" dirty="0" smtClean="0">
              <a:latin typeface="Arial"/>
              <a:cs typeface="Arial"/>
            </a:endParaRPr>
          </a:p>
          <a:p>
            <a:pPr lvl="1"/>
            <a:r>
              <a:rPr lang="en-US" dirty="0" smtClean="0">
                <a:latin typeface="Arial"/>
                <a:cs typeface="Arial"/>
              </a:rPr>
              <a:t>Displaying </a:t>
            </a:r>
            <a:r>
              <a:rPr lang="en-US" dirty="0">
                <a:latin typeface="Arial"/>
                <a:cs typeface="Arial"/>
              </a:rPr>
              <a:t>the results of computation</a:t>
            </a: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pic>
        <p:nvPicPr>
          <p:cNvPr id="9" name="Picture 3" descr="dell_lcd.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10138" y="2928938"/>
            <a:ext cx="1524000" cy="133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4" descr="huge_7segment_display.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3124200"/>
            <a:ext cx="2032000" cy="203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6" descr="Printer.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53263" y="3071813"/>
            <a:ext cx="1785937" cy="164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5" cstate="print"/>
          <a:stretch>
            <a:fillRect/>
          </a:stretch>
        </p:blipFill>
        <p:spPr>
          <a:xfrm>
            <a:off x="4648200" y="4724400"/>
            <a:ext cx="2045195" cy="1574800"/>
          </a:xfrm>
          <a:prstGeom prst="rect">
            <a:avLst/>
          </a:prstGeom>
        </p:spPr>
      </p:pic>
    </p:spTree>
    <p:extLst>
      <p:ext uri="{BB962C8B-B14F-4D97-AF65-F5344CB8AC3E}">
        <p14:creationId xmlns:p14="http://schemas.microsoft.com/office/powerpoint/2010/main" val="7853407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152400"/>
            <a:ext cx="8229600" cy="523220"/>
          </a:xfrm>
          <a:prstGeom prst="rect">
            <a:avLst/>
          </a:prstGeom>
          <a:noFill/>
          <a:ln>
            <a:noFill/>
          </a:ln>
        </p:spPr>
        <p:txBody>
          <a:bodyPr wrap="square" rtlCol="0">
            <a:spAutoFit/>
          </a:bodyPr>
          <a:lstStyle/>
          <a:p>
            <a:pPr algn="ctr"/>
            <a:r>
              <a:rPr lang="en-US" sz="2800" b="1" dirty="0" smtClean="0">
                <a:latin typeface="Arial"/>
                <a:cs typeface="Arial"/>
              </a:rPr>
              <a:t>Assembly Language</a:t>
            </a:r>
            <a:endParaRPr lang="en-US" sz="2400" b="1" dirty="0">
              <a:latin typeface="Arial"/>
              <a:cs typeface="Arial"/>
            </a:endParaRPr>
          </a:p>
        </p:txBody>
      </p:sp>
      <p:sp>
        <p:nvSpPr>
          <p:cNvPr id="6" name="TextBox 5"/>
          <p:cNvSpPr txBox="1"/>
          <p:nvPr/>
        </p:nvSpPr>
        <p:spPr>
          <a:xfrm>
            <a:off x="609600" y="609600"/>
            <a:ext cx="8305800" cy="5943600"/>
          </a:xfrm>
          <a:prstGeom prst="rect">
            <a:avLst/>
          </a:prstGeom>
          <a:noFill/>
          <a:ln>
            <a:noFill/>
          </a:ln>
        </p:spPr>
        <p:txBody>
          <a:bodyPr wrap="square" numCol="1" rtlCol="0">
            <a:noAutofit/>
          </a:bodyPr>
          <a:lstStyle/>
          <a:p>
            <a:endParaRPr lang="en-US" sz="2400" dirty="0" smtClean="0">
              <a:latin typeface="Arial" charset="0"/>
              <a:cs typeface="Arial" charset="0"/>
            </a:endParaRPr>
          </a:p>
          <a:p>
            <a:r>
              <a:rPr lang="en-US" sz="2400" dirty="0" smtClean="0">
                <a:latin typeface="Arial" charset="0"/>
                <a:cs typeface="Arial" charset="0"/>
              </a:rPr>
              <a:t>Some Important Questions to ask</a:t>
            </a:r>
            <a:endParaRPr lang="en-US" sz="2400" dirty="0">
              <a:latin typeface="Arial" charset="0"/>
              <a:cs typeface="Arial" charset="0"/>
            </a:endParaRPr>
          </a:p>
          <a:p>
            <a:endParaRPr lang="en-US" sz="2400" dirty="0" smtClean="0">
              <a:latin typeface="Arial" charset="0"/>
              <a:cs typeface="Arial" charset="0"/>
            </a:endParaRPr>
          </a:p>
          <a:p>
            <a:pPr marL="742950" lvl="1" indent="-285750">
              <a:spcBef>
                <a:spcPts val="1200"/>
              </a:spcBef>
              <a:buFont typeface="Arial"/>
              <a:buChar char="•"/>
            </a:pPr>
            <a:r>
              <a:rPr lang="en-US" sz="2400" dirty="0" smtClean="0">
                <a:latin typeface="Arial" charset="0"/>
                <a:cs typeface="Arial" charset="0"/>
              </a:rPr>
              <a:t>What </a:t>
            </a:r>
            <a:r>
              <a:rPr lang="en-US" sz="2400" dirty="0">
                <a:latin typeface="Arial" charset="0"/>
                <a:cs typeface="Arial" charset="0"/>
              </a:rPr>
              <a:t>is Assembly Language?</a:t>
            </a:r>
          </a:p>
          <a:p>
            <a:pPr marL="742950" lvl="1" indent="-285750">
              <a:spcBef>
                <a:spcPts val="1200"/>
              </a:spcBef>
              <a:buFont typeface="Arial"/>
              <a:buChar char="•"/>
            </a:pPr>
            <a:r>
              <a:rPr lang="en-US" sz="2400" dirty="0">
                <a:latin typeface="Arial" charset="0"/>
                <a:cs typeface="Arial" charset="0"/>
              </a:rPr>
              <a:t>Why Learn Assembly Language?</a:t>
            </a:r>
          </a:p>
          <a:p>
            <a:pPr marL="742950" lvl="1" indent="-285750">
              <a:spcBef>
                <a:spcPts val="1200"/>
              </a:spcBef>
              <a:buFont typeface="Arial"/>
              <a:buChar char="•"/>
            </a:pPr>
            <a:r>
              <a:rPr lang="en-US" sz="2400" dirty="0">
                <a:latin typeface="Arial" charset="0"/>
                <a:cs typeface="Arial" charset="0"/>
              </a:rPr>
              <a:t>What is Machine Language?</a:t>
            </a:r>
          </a:p>
          <a:p>
            <a:pPr marL="742950" lvl="1" indent="-285750">
              <a:spcBef>
                <a:spcPts val="1200"/>
              </a:spcBef>
              <a:buFont typeface="Arial"/>
              <a:buChar char="•"/>
            </a:pPr>
            <a:r>
              <a:rPr lang="en-US" sz="2400" dirty="0">
                <a:latin typeface="Arial" charset="0"/>
                <a:cs typeface="Arial" charset="0"/>
              </a:rPr>
              <a:t>How is Assembly related to Machine Language?</a:t>
            </a:r>
          </a:p>
          <a:p>
            <a:pPr marL="742950" lvl="1" indent="-285750">
              <a:spcBef>
                <a:spcPts val="1200"/>
              </a:spcBef>
              <a:buFont typeface="Arial"/>
              <a:buChar char="•"/>
            </a:pPr>
            <a:r>
              <a:rPr lang="en-US" sz="2400" dirty="0">
                <a:latin typeface="Arial" charset="0"/>
                <a:cs typeface="Arial" charset="0"/>
              </a:rPr>
              <a:t>What is an Assembler?</a:t>
            </a:r>
          </a:p>
          <a:p>
            <a:pPr marL="742950" lvl="1" indent="-285750">
              <a:spcBef>
                <a:spcPts val="1200"/>
              </a:spcBef>
              <a:buFont typeface="Arial"/>
              <a:buChar char="•"/>
            </a:pPr>
            <a:r>
              <a:rPr lang="en-US" sz="2400" dirty="0">
                <a:latin typeface="Arial" charset="0"/>
                <a:cs typeface="Arial" charset="0"/>
              </a:rPr>
              <a:t>How is Assembly related to High-Level Language?</a:t>
            </a:r>
          </a:p>
          <a:p>
            <a:pPr marL="742950" lvl="1" indent="-285750">
              <a:spcBef>
                <a:spcPts val="1200"/>
              </a:spcBef>
              <a:buFont typeface="Arial"/>
              <a:buChar char="•"/>
            </a:pPr>
            <a:r>
              <a:rPr lang="en-US" sz="2400" dirty="0">
                <a:latin typeface="Arial" charset="0"/>
                <a:cs typeface="Arial" charset="0"/>
              </a:rPr>
              <a:t>Is Assembly Language portable?</a:t>
            </a: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spTree>
    <p:extLst>
      <p:ext uri="{BB962C8B-B14F-4D97-AF65-F5344CB8AC3E}">
        <p14:creationId xmlns:p14="http://schemas.microsoft.com/office/powerpoint/2010/main" val="2576501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29000" y="4495800"/>
            <a:ext cx="2667000" cy="137160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57200" y="152400"/>
            <a:ext cx="8458200" cy="523220"/>
          </a:xfrm>
          <a:prstGeom prst="rect">
            <a:avLst/>
          </a:prstGeom>
          <a:noFill/>
          <a:ln>
            <a:noFill/>
          </a:ln>
        </p:spPr>
        <p:txBody>
          <a:bodyPr wrap="square" rtlCol="0">
            <a:spAutoFit/>
          </a:bodyPr>
          <a:lstStyle/>
          <a:p>
            <a:pPr algn="ctr"/>
            <a:r>
              <a:rPr lang="en-US" sz="2800" b="1" dirty="0">
                <a:latin typeface="Arial"/>
                <a:cs typeface="Arial"/>
              </a:rPr>
              <a:t>A Hierarchy of Languages</a:t>
            </a:r>
            <a:endParaRPr lang="en-US" sz="2400" b="1" dirty="0">
              <a:latin typeface="Arial"/>
              <a:cs typeface="Arial"/>
            </a:endParaRPr>
          </a:p>
        </p:txBody>
      </p:sp>
      <p:sp>
        <p:nvSpPr>
          <p:cNvPr id="6" name="TextBox 5"/>
          <p:cNvSpPr txBox="1"/>
          <p:nvPr/>
        </p:nvSpPr>
        <p:spPr>
          <a:xfrm>
            <a:off x="2209800" y="609600"/>
            <a:ext cx="6705600" cy="5943600"/>
          </a:xfrm>
          <a:prstGeom prst="rect">
            <a:avLst/>
          </a:prstGeom>
          <a:noFill/>
          <a:ln>
            <a:noFill/>
          </a:ln>
        </p:spPr>
        <p:txBody>
          <a:bodyPr wrap="square" numCol="1" rtlCol="0">
            <a:noAutofit/>
          </a:bodyPr>
          <a:lstStyle/>
          <a:p>
            <a:endParaRPr lang="en-US" dirty="0" smtClean="0">
              <a:latin typeface="Arial" charset="0"/>
              <a:cs typeface="Arial" charset="0"/>
            </a:endParaRPr>
          </a:p>
        </p:txBody>
      </p:sp>
      <p:sp>
        <p:nvSpPr>
          <p:cNvPr id="2" name="Rectangle 1"/>
          <p:cNvSpPr/>
          <p:nvPr/>
        </p:nvSpPr>
        <p:spPr>
          <a:xfrm>
            <a:off x="3429000" y="1600200"/>
            <a:ext cx="2667000" cy="381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Application Programs</a:t>
            </a:r>
            <a:endParaRPr lang="en-US" dirty="0">
              <a:solidFill>
                <a:srgbClr val="000000"/>
              </a:solidFill>
            </a:endParaRPr>
          </a:p>
        </p:txBody>
      </p:sp>
      <p:sp>
        <p:nvSpPr>
          <p:cNvPr id="10" name="Rectangle 9"/>
          <p:cNvSpPr/>
          <p:nvPr/>
        </p:nvSpPr>
        <p:spPr>
          <a:xfrm>
            <a:off x="3429000" y="2286000"/>
            <a:ext cx="2667000" cy="381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High-Level Languages</a:t>
            </a:r>
            <a:endParaRPr lang="en-US" dirty="0">
              <a:solidFill>
                <a:srgbClr val="000000"/>
              </a:solidFill>
            </a:endParaRPr>
          </a:p>
        </p:txBody>
      </p:sp>
      <p:sp>
        <p:nvSpPr>
          <p:cNvPr id="12" name="Rectangle 11"/>
          <p:cNvSpPr/>
          <p:nvPr/>
        </p:nvSpPr>
        <p:spPr>
          <a:xfrm>
            <a:off x="3429000" y="2971800"/>
            <a:ext cx="2667000" cy="381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Assembly Language</a:t>
            </a:r>
            <a:endParaRPr lang="en-US" dirty="0">
              <a:solidFill>
                <a:srgbClr val="000000"/>
              </a:solidFill>
            </a:endParaRPr>
          </a:p>
        </p:txBody>
      </p:sp>
      <p:sp>
        <p:nvSpPr>
          <p:cNvPr id="13" name="Rectangle 12"/>
          <p:cNvSpPr/>
          <p:nvPr/>
        </p:nvSpPr>
        <p:spPr>
          <a:xfrm>
            <a:off x="3429000" y="3733800"/>
            <a:ext cx="2667000" cy="381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Machine Language</a:t>
            </a:r>
            <a:endParaRPr lang="en-US" dirty="0">
              <a:solidFill>
                <a:srgbClr val="000000"/>
              </a:solidFill>
            </a:endParaRPr>
          </a:p>
        </p:txBody>
      </p:sp>
      <p:sp>
        <p:nvSpPr>
          <p:cNvPr id="14" name="Rectangle 13"/>
          <p:cNvSpPr/>
          <p:nvPr/>
        </p:nvSpPr>
        <p:spPr>
          <a:xfrm>
            <a:off x="3581400" y="4648200"/>
            <a:ext cx="2362200" cy="3810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rPr>
              <a:t>Microprogram</a:t>
            </a:r>
            <a:r>
              <a:rPr lang="en-US" dirty="0" smtClean="0">
                <a:solidFill>
                  <a:srgbClr val="000000"/>
                </a:solidFill>
              </a:rPr>
              <a:t> Control</a:t>
            </a:r>
            <a:endParaRPr lang="en-US" dirty="0">
              <a:solidFill>
                <a:srgbClr val="000000"/>
              </a:solidFill>
            </a:endParaRPr>
          </a:p>
        </p:txBody>
      </p:sp>
      <p:sp>
        <p:nvSpPr>
          <p:cNvPr id="15" name="Rectangle 14"/>
          <p:cNvSpPr/>
          <p:nvPr/>
        </p:nvSpPr>
        <p:spPr>
          <a:xfrm>
            <a:off x="3581400" y="5257800"/>
            <a:ext cx="2362200" cy="3810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Hardware</a:t>
            </a:r>
            <a:endParaRPr lang="en-US" dirty="0">
              <a:solidFill>
                <a:srgbClr val="000000"/>
              </a:solidFill>
            </a:endParaRPr>
          </a:p>
        </p:txBody>
      </p:sp>
      <p:cxnSp>
        <p:nvCxnSpPr>
          <p:cNvPr id="16" name="Straight Connector 15"/>
          <p:cNvCxnSpPr>
            <a:stCxn id="2" idx="2"/>
            <a:endCxn id="10" idx="0"/>
          </p:cNvCxnSpPr>
          <p:nvPr/>
        </p:nvCxnSpPr>
        <p:spPr>
          <a:xfrm>
            <a:off x="4762500" y="1981200"/>
            <a:ext cx="0" cy="3048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0" idx="2"/>
            <a:endCxn id="12" idx="0"/>
          </p:cNvCxnSpPr>
          <p:nvPr/>
        </p:nvCxnSpPr>
        <p:spPr>
          <a:xfrm>
            <a:off x="4762500" y="2667000"/>
            <a:ext cx="0" cy="3048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2" idx="2"/>
            <a:endCxn id="13" idx="0"/>
          </p:cNvCxnSpPr>
          <p:nvPr/>
        </p:nvCxnSpPr>
        <p:spPr>
          <a:xfrm>
            <a:off x="4762500" y="3352800"/>
            <a:ext cx="0" cy="3810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3" idx="2"/>
            <a:endCxn id="3" idx="0"/>
          </p:cNvCxnSpPr>
          <p:nvPr/>
        </p:nvCxnSpPr>
        <p:spPr>
          <a:xfrm>
            <a:off x="4762500" y="4114800"/>
            <a:ext cx="0" cy="3810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27" idx="1"/>
          </p:cNvCxnSpPr>
          <p:nvPr/>
        </p:nvCxnSpPr>
        <p:spPr>
          <a:xfrm flipV="1">
            <a:off x="1143000" y="2819400"/>
            <a:ext cx="7010400" cy="4465"/>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172200" y="2286000"/>
            <a:ext cx="2201406" cy="923330"/>
          </a:xfrm>
          <a:prstGeom prst="rect">
            <a:avLst/>
          </a:prstGeom>
          <a:noFill/>
        </p:spPr>
        <p:txBody>
          <a:bodyPr wrap="none" rtlCol="0">
            <a:spAutoFit/>
          </a:bodyPr>
          <a:lstStyle/>
          <a:p>
            <a:pPr algn="ctr"/>
            <a:r>
              <a:rPr lang="en-US" dirty="0" smtClean="0"/>
              <a:t>High-Level Languages</a:t>
            </a:r>
          </a:p>
          <a:p>
            <a:pPr algn="ctr"/>
            <a:endParaRPr lang="en-US" dirty="0"/>
          </a:p>
          <a:p>
            <a:pPr algn="ctr"/>
            <a:r>
              <a:rPr lang="en-US" dirty="0" smtClean="0"/>
              <a:t>Low-Level Language</a:t>
            </a:r>
            <a:endParaRPr lang="en-US" dirty="0"/>
          </a:p>
        </p:txBody>
      </p:sp>
      <p:sp>
        <p:nvSpPr>
          <p:cNvPr id="27" name="TextBox 26"/>
          <p:cNvSpPr txBox="1"/>
          <p:nvPr/>
        </p:nvSpPr>
        <p:spPr>
          <a:xfrm>
            <a:off x="1143000" y="2362200"/>
            <a:ext cx="2274982" cy="923330"/>
          </a:xfrm>
          <a:prstGeom prst="rect">
            <a:avLst/>
          </a:prstGeom>
          <a:noFill/>
        </p:spPr>
        <p:txBody>
          <a:bodyPr wrap="none" rtlCol="0">
            <a:spAutoFit/>
          </a:bodyPr>
          <a:lstStyle/>
          <a:p>
            <a:pPr algn="ctr"/>
            <a:r>
              <a:rPr lang="en-US" dirty="0" smtClean="0"/>
              <a:t>Machine-independent</a:t>
            </a:r>
          </a:p>
          <a:p>
            <a:pPr algn="ctr"/>
            <a:endParaRPr lang="en-US" dirty="0"/>
          </a:p>
          <a:p>
            <a:pPr algn="ctr"/>
            <a:r>
              <a:rPr lang="en-US" dirty="0" smtClean="0"/>
              <a:t>Machine-</a:t>
            </a:r>
            <a:r>
              <a:rPr lang="en-US" dirty="0" err="1" smtClean="0"/>
              <a:t>Specifi</a:t>
            </a:r>
            <a:endParaRPr lang="en-US" dirty="0"/>
          </a:p>
        </p:txBody>
      </p:sp>
      <mc:AlternateContent xmlns:mc="http://schemas.openxmlformats.org/markup-compatibility/2006" xmlns:p14="http://schemas.microsoft.com/office/powerpoint/2010/main">
        <mc:Choice Requires="p14">
          <p:contentPart p14:bwMode="auto" r:id="rId2">
            <p14:nvContentPartPr>
              <p14:cNvPr id="16386" name="Ink 2"/>
              <p14:cNvContentPartPr>
                <a14:cpLocks xmlns:a14="http://schemas.microsoft.com/office/drawing/2010/main" noRot="1" noChangeAspect="1" noEditPoints="1" noChangeArrowheads="1" noChangeShapeType="1"/>
              </p14:cNvContentPartPr>
              <p14:nvPr/>
            </p14:nvContentPartPr>
            <p14:xfrm>
              <a:off x="4822825" y="2805113"/>
              <a:ext cx="3867150" cy="123825"/>
            </p14:xfrm>
          </p:contentPart>
        </mc:Choice>
        <mc:Fallback xmlns="">
          <p:pic>
            <p:nvPicPr>
              <p:cNvPr id="16386" name="Ink 2"/>
              <p:cNvPicPr>
                <a:picLocks noRot="1" noChangeAspect="1" noEditPoints="1" noChangeArrowheads="1" noChangeShapeType="1"/>
              </p:cNvPicPr>
              <p:nvPr/>
            </p:nvPicPr>
            <p:blipFill>
              <a:blip r:embed="rId3"/>
              <a:stretch>
                <a:fillRect/>
              </a:stretch>
            </p:blipFill>
            <p:spPr>
              <a:xfrm>
                <a:off x="4813465" y="2795754"/>
                <a:ext cx="3885870" cy="142543"/>
              </a:xfrm>
              <a:prstGeom prst="rect">
                <a:avLst/>
              </a:prstGeom>
            </p:spPr>
          </p:pic>
        </mc:Fallback>
      </mc:AlternateContent>
    </p:spTree>
    <p:extLst>
      <p:ext uri="{BB962C8B-B14F-4D97-AF65-F5344CB8AC3E}">
        <p14:creationId xmlns:p14="http://schemas.microsoft.com/office/powerpoint/2010/main" val="35501423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152400"/>
            <a:ext cx="8305800" cy="523220"/>
          </a:xfrm>
          <a:prstGeom prst="rect">
            <a:avLst/>
          </a:prstGeom>
          <a:noFill/>
          <a:ln>
            <a:noFill/>
          </a:ln>
        </p:spPr>
        <p:txBody>
          <a:bodyPr wrap="square" rtlCol="0">
            <a:spAutoFit/>
          </a:bodyPr>
          <a:lstStyle/>
          <a:p>
            <a:pPr algn="ctr"/>
            <a:r>
              <a:rPr lang="en-US" sz="2800" b="1" dirty="0">
                <a:latin typeface="Arial"/>
                <a:cs typeface="Arial"/>
              </a:rPr>
              <a:t>Assembly and Machine Language</a:t>
            </a:r>
            <a:endParaRPr lang="en-US" sz="2400" b="1" dirty="0">
              <a:latin typeface="Arial"/>
              <a:cs typeface="Arial"/>
            </a:endParaRPr>
          </a:p>
        </p:txBody>
      </p:sp>
      <p:sp>
        <p:nvSpPr>
          <p:cNvPr id="6" name="TextBox 5"/>
          <p:cNvSpPr txBox="1"/>
          <p:nvPr/>
        </p:nvSpPr>
        <p:spPr>
          <a:xfrm>
            <a:off x="381000" y="609600"/>
            <a:ext cx="8534400" cy="5943600"/>
          </a:xfrm>
          <a:prstGeom prst="rect">
            <a:avLst/>
          </a:prstGeom>
          <a:noFill/>
          <a:ln>
            <a:noFill/>
          </a:ln>
        </p:spPr>
        <p:txBody>
          <a:bodyPr wrap="square" numCol="1" rtlCol="0">
            <a:noAutofit/>
          </a:bodyPr>
          <a:lstStyle/>
          <a:p>
            <a:pPr marL="342900" indent="-342900">
              <a:spcBef>
                <a:spcPts val="1200"/>
              </a:spcBef>
              <a:buFont typeface="Arial"/>
              <a:buChar char="•"/>
            </a:pPr>
            <a:r>
              <a:rPr lang="en-US" sz="2400" dirty="0">
                <a:latin typeface="Arial"/>
                <a:cs typeface="Arial"/>
              </a:rPr>
              <a:t>Machine language</a:t>
            </a:r>
          </a:p>
          <a:p>
            <a:pPr marL="742950" lvl="1" indent="-285750">
              <a:spcBef>
                <a:spcPts val="1200"/>
              </a:spcBef>
              <a:buFont typeface="Arial"/>
              <a:buChar char="•"/>
            </a:pPr>
            <a:r>
              <a:rPr lang="en-US" dirty="0">
                <a:latin typeface="Arial"/>
                <a:cs typeface="Arial"/>
              </a:rPr>
              <a:t>Native to a processor: executed directly by hardware</a:t>
            </a:r>
          </a:p>
          <a:p>
            <a:pPr marL="742950" lvl="1" indent="-285750">
              <a:spcBef>
                <a:spcPts val="1200"/>
              </a:spcBef>
              <a:buFont typeface="Arial"/>
              <a:buChar char="•"/>
            </a:pPr>
            <a:r>
              <a:rPr lang="en-US" dirty="0">
                <a:latin typeface="Arial"/>
                <a:cs typeface="Arial"/>
              </a:rPr>
              <a:t>Instructions consist of binary code: 1s and 0s</a:t>
            </a:r>
            <a:endParaRPr lang="en-US" b="1" dirty="0">
              <a:solidFill>
                <a:srgbClr val="FF0000"/>
              </a:solidFill>
              <a:latin typeface="Arial"/>
              <a:cs typeface="Arial"/>
            </a:endParaRPr>
          </a:p>
          <a:p>
            <a:pPr marL="342900" indent="-342900">
              <a:spcBef>
                <a:spcPts val="1200"/>
              </a:spcBef>
              <a:buFont typeface="Arial"/>
              <a:buChar char="•"/>
            </a:pPr>
            <a:r>
              <a:rPr lang="en-US" sz="2400" dirty="0">
                <a:latin typeface="Arial"/>
                <a:cs typeface="Arial"/>
              </a:rPr>
              <a:t>Assembly language</a:t>
            </a:r>
          </a:p>
          <a:p>
            <a:pPr marL="742950" lvl="1" indent="-285750">
              <a:spcBef>
                <a:spcPts val="1200"/>
              </a:spcBef>
              <a:buFont typeface="Arial"/>
              <a:buChar char="•"/>
            </a:pPr>
            <a:r>
              <a:rPr lang="en-US" dirty="0">
                <a:latin typeface="Arial"/>
                <a:cs typeface="Arial"/>
              </a:rPr>
              <a:t>A programming language that uses symbolic names to represent operations, registers and memory locations. </a:t>
            </a:r>
          </a:p>
          <a:p>
            <a:pPr marL="742950" lvl="1" indent="-285750">
              <a:spcBef>
                <a:spcPts val="1200"/>
              </a:spcBef>
              <a:buFont typeface="Arial"/>
              <a:buChar char="•"/>
            </a:pPr>
            <a:r>
              <a:rPr lang="en-US" dirty="0">
                <a:latin typeface="Arial"/>
                <a:cs typeface="Arial"/>
              </a:rPr>
              <a:t>Slightly higher-level language</a:t>
            </a:r>
          </a:p>
          <a:p>
            <a:pPr marL="742950" lvl="1" indent="-285750">
              <a:spcBef>
                <a:spcPts val="1200"/>
              </a:spcBef>
              <a:buFont typeface="Arial"/>
              <a:buChar char="•"/>
            </a:pPr>
            <a:r>
              <a:rPr lang="en-US" dirty="0">
                <a:latin typeface="Arial"/>
                <a:cs typeface="Arial"/>
              </a:rPr>
              <a:t>Readability of instructions is better than machine language</a:t>
            </a:r>
          </a:p>
          <a:p>
            <a:pPr marL="742950" lvl="1" indent="-285750">
              <a:spcBef>
                <a:spcPts val="1200"/>
              </a:spcBef>
              <a:buFont typeface="Arial"/>
              <a:buChar char="•"/>
            </a:pPr>
            <a:r>
              <a:rPr lang="en-US" dirty="0">
                <a:latin typeface="Arial"/>
                <a:cs typeface="Arial"/>
              </a:rPr>
              <a:t>One-to-one correspondence with machine language instructions</a:t>
            </a:r>
          </a:p>
          <a:p>
            <a:pPr marL="342900" indent="-342900">
              <a:spcBef>
                <a:spcPts val="1200"/>
              </a:spcBef>
              <a:buFont typeface="Arial"/>
              <a:buChar char="•"/>
            </a:pPr>
            <a:r>
              <a:rPr lang="en-US" sz="2400" dirty="0">
                <a:latin typeface="Arial"/>
                <a:cs typeface="Arial"/>
              </a:rPr>
              <a:t>Assemblers translate assembly to machine code</a:t>
            </a:r>
          </a:p>
          <a:p>
            <a:pPr marL="342900" indent="-342900">
              <a:spcBef>
                <a:spcPts val="1200"/>
              </a:spcBef>
              <a:buFont typeface="Arial"/>
              <a:buChar char="•"/>
            </a:pPr>
            <a:r>
              <a:rPr lang="en-US" sz="2400" dirty="0">
                <a:latin typeface="Arial"/>
                <a:cs typeface="Arial"/>
              </a:rPr>
              <a:t>Compilers translate high-level programs to machine code</a:t>
            </a:r>
          </a:p>
          <a:p>
            <a:pPr marL="742950" lvl="1" indent="-285750">
              <a:spcBef>
                <a:spcPts val="1200"/>
              </a:spcBef>
              <a:buFont typeface="Arial"/>
              <a:buChar char="•"/>
            </a:pPr>
            <a:r>
              <a:rPr lang="en-US" dirty="0">
                <a:latin typeface="Arial"/>
                <a:cs typeface="Arial"/>
              </a:rPr>
              <a:t>Either directly, or</a:t>
            </a:r>
          </a:p>
          <a:p>
            <a:pPr marL="742950" lvl="1" indent="-285750">
              <a:spcBef>
                <a:spcPts val="1200"/>
              </a:spcBef>
              <a:buFont typeface="Arial"/>
              <a:buChar char="•"/>
            </a:pPr>
            <a:r>
              <a:rPr lang="en-US" dirty="0">
                <a:latin typeface="Arial"/>
                <a:cs typeface="Arial"/>
              </a:rPr>
              <a:t>Indirectly via an assembler</a:t>
            </a: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spTree>
    <p:extLst>
      <p:ext uri="{BB962C8B-B14F-4D97-AF65-F5344CB8AC3E}">
        <p14:creationId xmlns:p14="http://schemas.microsoft.com/office/powerpoint/2010/main" val="42704855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52400"/>
            <a:ext cx="8458200" cy="461665"/>
          </a:xfrm>
          <a:prstGeom prst="rect">
            <a:avLst/>
          </a:prstGeom>
          <a:noFill/>
          <a:ln>
            <a:noFill/>
          </a:ln>
        </p:spPr>
        <p:txBody>
          <a:bodyPr wrap="square" rtlCol="0">
            <a:spAutoFit/>
          </a:bodyPr>
          <a:lstStyle/>
          <a:p>
            <a:pPr algn="ctr"/>
            <a:r>
              <a:rPr lang="en-US" sz="2400" b="1" dirty="0">
                <a:latin typeface="Arial"/>
                <a:cs typeface="Arial"/>
              </a:rPr>
              <a:t>Compiler and Assembler</a:t>
            </a:r>
            <a:endParaRPr lang="en-US" sz="2000" b="1" dirty="0">
              <a:latin typeface="Arial"/>
              <a:cs typeface="Arial"/>
            </a:endParaRPr>
          </a:p>
        </p:txBody>
      </p:sp>
      <p:sp>
        <p:nvSpPr>
          <p:cNvPr id="6" name="TextBox 5"/>
          <p:cNvSpPr txBox="1"/>
          <p:nvPr/>
        </p:nvSpPr>
        <p:spPr>
          <a:xfrm>
            <a:off x="2209800" y="609600"/>
            <a:ext cx="6705600" cy="5943600"/>
          </a:xfrm>
          <a:prstGeom prst="rect">
            <a:avLst/>
          </a:prstGeom>
          <a:noFill/>
          <a:ln>
            <a:noFill/>
          </a:ln>
        </p:spPr>
        <p:txBody>
          <a:bodyPr wrap="square" numCol="1" rtlCol="0">
            <a:noAutofit/>
          </a:bodyPr>
          <a:lstStyle/>
          <a:p>
            <a:pPr>
              <a:spcBef>
                <a:spcPts val="1200"/>
              </a:spcBef>
            </a:pPr>
            <a:endParaRPr lang="en-US" sz="1600" dirty="0">
              <a:latin typeface="Arial"/>
              <a:cs typeface="Arial"/>
            </a:endParaRPr>
          </a:p>
        </p:txBody>
      </p:sp>
      <p:sp>
        <p:nvSpPr>
          <p:cNvPr id="8" name="TextBox 7"/>
          <p:cNvSpPr txBox="1"/>
          <p:nvPr/>
        </p:nvSpPr>
        <p:spPr>
          <a:xfrm>
            <a:off x="457200" y="5082533"/>
            <a:ext cx="8534400" cy="1200329"/>
          </a:xfrm>
          <a:prstGeom prst="rect">
            <a:avLst/>
          </a:prstGeom>
          <a:noFill/>
          <a:ln>
            <a:noFill/>
          </a:ln>
        </p:spPr>
        <p:txBody>
          <a:bodyPr wrap="square" rtlCol="0">
            <a:spAutoFit/>
          </a:bodyPr>
          <a:lstStyle/>
          <a:p>
            <a:r>
              <a:rPr lang="en-US" dirty="0" smtClean="0"/>
              <a:t>e.g. When </a:t>
            </a:r>
            <a:r>
              <a:rPr lang="en-US" dirty="0"/>
              <a:t>a Java program (high-level language) is compiled, it is first translated into assembly language by the compiler, and then an assembler further converts that assembly language into machine code (binary instructions) that the computer can directly understand</a:t>
            </a:r>
            <a:endParaRPr lang="en-US" sz="1400" dirty="0">
              <a:latin typeface="Arial" pitchFamily="34" charset="0"/>
              <a:cs typeface="Arial" pitchFamily="34" charset="0"/>
            </a:endParaRPr>
          </a:p>
        </p:txBody>
      </p:sp>
      <p:pic>
        <p:nvPicPr>
          <p:cNvPr id="9" name="Picture 3" descr="hll_al_m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1371600" y="914400"/>
            <a:ext cx="5575235" cy="3009900"/>
          </a:xfrm>
          <a:prstGeom prst="rect">
            <a:avLst/>
          </a:prstGeom>
        </p:spPr>
      </p:pic>
    </p:spTree>
    <p:extLst>
      <p:ext uri="{BB962C8B-B14F-4D97-AF65-F5344CB8AC3E}">
        <p14:creationId xmlns:p14="http://schemas.microsoft.com/office/powerpoint/2010/main" val="10985329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152400"/>
            <a:ext cx="8382000" cy="523220"/>
          </a:xfrm>
          <a:prstGeom prst="rect">
            <a:avLst/>
          </a:prstGeom>
          <a:noFill/>
          <a:ln>
            <a:noFill/>
          </a:ln>
        </p:spPr>
        <p:txBody>
          <a:bodyPr wrap="square" rtlCol="0">
            <a:spAutoFit/>
          </a:bodyPr>
          <a:lstStyle/>
          <a:p>
            <a:pPr algn="ctr"/>
            <a:r>
              <a:rPr lang="en-US" sz="2800" b="1" dirty="0">
                <a:latin typeface="Arial"/>
                <a:cs typeface="Arial"/>
              </a:rPr>
              <a:t>Instructions and Machine Language </a:t>
            </a:r>
            <a:endParaRPr lang="en-US" sz="2400" b="1" dirty="0">
              <a:latin typeface="Arial"/>
              <a:cs typeface="Arial"/>
            </a:endParaRPr>
          </a:p>
        </p:txBody>
      </p:sp>
      <p:sp>
        <p:nvSpPr>
          <p:cNvPr id="6" name="TextBox 5"/>
          <p:cNvSpPr txBox="1"/>
          <p:nvPr/>
        </p:nvSpPr>
        <p:spPr>
          <a:xfrm>
            <a:off x="381000" y="609600"/>
            <a:ext cx="8534400" cy="5943600"/>
          </a:xfrm>
          <a:prstGeom prst="rect">
            <a:avLst/>
          </a:prstGeom>
          <a:noFill/>
          <a:ln>
            <a:noFill/>
          </a:ln>
        </p:spPr>
        <p:txBody>
          <a:bodyPr wrap="square" numCol="1" rtlCol="0">
            <a:noAutofit/>
          </a:bodyPr>
          <a:lstStyle/>
          <a:p>
            <a:pPr marL="285750" indent="-285750">
              <a:spcBef>
                <a:spcPts val="1200"/>
              </a:spcBef>
              <a:buFont typeface="Arial"/>
              <a:buChar char="•"/>
            </a:pPr>
            <a:endParaRPr lang="en-US" sz="2400" dirty="0" smtClean="0">
              <a:latin typeface="Arial" charset="0"/>
              <a:cs typeface="Arial" charset="0"/>
            </a:endParaRPr>
          </a:p>
          <a:p>
            <a:pPr marL="285750" indent="-285750">
              <a:spcBef>
                <a:spcPts val="1200"/>
              </a:spcBef>
              <a:buFont typeface="Arial"/>
              <a:buChar char="•"/>
            </a:pPr>
            <a:endParaRPr lang="en-US" sz="2400" dirty="0">
              <a:latin typeface="Arial" charset="0"/>
              <a:cs typeface="Arial" charset="0"/>
            </a:endParaRPr>
          </a:p>
          <a:p>
            <a:pPr marL="285750" indent="-285750">
              <a:spcBef>
                <a:spcPts val="1200"/>
              </a:spcBef>
              <a:buFont typeface="Arial"/>
              <a:buChar char="•"/>
            </a:pPr>
            <a:r>
              <a:rPr lang="en-US" sz="2400" dirty="0" smtClean="0">
                <a:latin typeface="Arial" charset="0"/>
                <a:cs typeface="Arial" charset="0"/>
              </a:rPr>
              <a:t>Each </a:t>
            </a:r>
            <a:r>
              <a:rPr lang="en-US" sz="2400" dirty="0">
                <a:latin typeface="Arial" charset="0"/>
                <a:cs typeface="Arial" charset="0"/>
              </a:rPr>
              <a:t>command of a program is called an </a:t>
            </a:r>
            <a:r>
              <a:rPr lang="en-US" sz="2400" b="1" i="1" u="sng" dirty="0">
                <a:solidFill>
                  <a:srgbClr val="000000"/>
                </a:solidFill>
                <a:latin typeface="Arial" charset="0"/>
                <a:cs typeface="Arial" charset="0"/>
              </a:rPr>
              <a:t>instruction</a:t>
            </a:r>
            <a:r>
              <a:rPr lang="en-US" sz="2400" dirty="0">
                <a:latin typeface="Arial" charset="0"/>
                <a:cs typeface="Arial" charset="0"/>
              </a:rPr>
              <a:t>  (it instructs the computer what to do).   </a:t>
            </a:r>
          </a:p>
          <a:p>
            <a:pPr marL="285750" indent="-285750">
              <a:spcBef>
                <a:spcPts val="1200"/>
              </a:spcBef>
              <a:buFont typeface="Arial"/>
              <a:buChar char="•"/>
            </a:pPr>
            <a:r>
              <a:rPr lang="en-US" sz="2400" dirty="0">
                <a:latin typeface="Arial" charset="0"/>
                <a:cs typeface="Arial" charset="0"/>
              </a:rPr>
              <a:t>Computers only deal with binary data, hence the instructions must be in binary format (0s and 1s) .</a:t>
            </a:r>
          </a:p>
          <a:p>
            <a:pPr marL="285750" indent="-285750">
              <a:spcBef>
                <a:spcPts val="1200"/>
              </a:spcBef>
              <a:buFont typeface="Arial"/>
              <a:buChar char="•"/>
            </a:pPr>
            <a:r>
              <a:rPr lang="en-US" sz="2400" dirty="0">
                <a:latin typeface="Arial" charset="0"/>
                <a:cs typeface="Arial" charset="0"/>
              </a:rPr>
              <a:t>The set of all instructions (in binary form) makes up the computer's </a:t>
            </a:r>
            <a:r>
              <a:rPr lang="en-US" sz="2400" b="1" i="1" u="sng" dirty="0">
                <a:solidFill>
                  <a:srgbClr val="000000"/>
                </a:solidFill>
                <a:latin typeface="Arial" charset="0"/>
                <a:cs typeface="Arial" charset="0"/>
              </a:rPr>
              <a:t>machine language</a:t>
            </a:r>
            <a:r>
              <a:rPr lang="en-US" sz="2400" dirty="0">
                <a:latin typeface="Arial" charset="0"/>
                <a:cs typeface="Arial" charset="0"/>
              </a:rPr>
              <a:t>. This is also referred to as the </a:t>
            </a:r>
            <a:r>
              <a:rPr lang="en-US" sz="2400" b="1" i="1" u="sng" dirty="0">
                <a:solidFill>
                  <a:srgbClr val="000000"/>
                </a:solidFill>
                <a:latin typeface="Arial" charset="0"/>
                <a:cs typeface="Arial" charset="0"/>
              </a:rPr>
              <a:t>instruction set</a:t>
            </a:r>
            <a:r>
              <a:rPr lang="en-US" sz="2400" dirty="0">
                <a:latin typeface="Arial" charset="0"/>
                <a:cs typeface="Arial" charset="0"/>
              </a:rPr>
              <a:t>.</a:t>
            </a: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spTree>
    <p:extLst>
      <p:ext uri="{BB962C8B-B14F-4D97-AF65-F5344CB8AC3E}">
        <p14:creationId xmlns:p14="http://schemas.microsoft.com/office/powerpoint/2010/main" val="14139558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52400"/>
            <a:ext cx="8534400" cy="523220"/>
          </a:xfrm>
          <a:prstGeom prst="rect">
            <a:avLst/>
          </a:prstGeom>
          <a:noFill/>
          <a:ln>
            <a:noFill/>
          </a:ln>
        </p:spPr>
        <p:txBody>
          <a:bodyPr wrap="square" rtlCol="0">
            <a:spAutoFit/>
          </a:bodyPr>
          <a:lstStyle/>
          <a:p>
            <a:pPr algn="ctr"/>
            <a:r>
              <a:rPr lang="en-US" sz="2800" b="1" dirty="0">
                <a:latin typeface="Arial"/>
                <a:cs typeface="Arial"/>
              </a:rPr>
              <a:t>Instruction Fields</a:t>
            </a:r>
            <a:endParaRPr lang="en-US" sz="2400" b="1" dirty="0">
              <a:latin typeface="Arial"/>
              <a:cs typeface="Arial"/>
            </a:endParaRPr>
          </a:p>
        </p:txBody>
      </p:sp>
      <p:sp>
        <p:nvSpPr>
          <p:cNvPr id="6" name="TextBox 5"/>
          <p:cNvSpPr txBox="1"/>
          <p:nvPr/>
        </p:nvSpPr>
        <p:spPr>
          <a:xfrm>
            <a:off x="228600" y="609600"/>
            <a:ext cx="8686800" cy="5943600"/>
          </a:xfrm>
          <a:prstGeom prst="rect">
            <a:avLst/>
          </a:prstGeom>
          <a:noFill/>
          <a:ln>
            <a:noFill/>
          </a:ln>
        </p:spPr>
        <p:txBody>
          <a:bodyPr wrap="square" numCol="1" rtlCol="0">
            <a:noAutofit/>
          </a:bodyPr>
          <a:lstStyle/>
          <a:p>
            <a:pPr marL="285750" indent="-285750">
              <a:spcBef>
                <a:spcPts val="1200"/>
              </a:spcBef>
              <a:buFont typeface="Arial"/>
              <a:buChar char="•"/>
            </a:pPr>
            <a:endParaRPr lang="en-US" sz="2400" dirty="0" smtClean="0">
              <a:latin typeface="Arial" charset="0"/>
              <a:cs typeface="Arial" charset="0"/>
            </a:endParaRPr>
          </a:p>
          <a:p>
            <a:pPr marL="285750" indent="-285750">
              <a:spcBef>
                <a:spcPts val="1200"/>
              </a:spcBef>
              <a:buFont typeface="Arial"/>
              <a:buChar char="•"/>
            </a:pPr>
            <a:endParaRPr lang="en-US" sz="2400" dirty="0">
              <a:latin typeface="Arial" charset="0"/>
              <a:cs typeface="Arial" charset="0"/>
            </a:endParaRPr>
          </a:p>
          <a:p>
            <a:pPr marL="285750" indent="-285750">
              <a:spcBef>
                <a:spcPts val="1200"/>
              </a:spcBef>
              <a:buFont typeface="Arial"/>
              <a:buChar char="•"/>
            </a:pPr>
            <a:r>
              <a:rPr lang="en-US" sz="2400" dirty="0" smtClean="0">
                <a:latin typeface="Arial" charset="0"/>
                <a:cs typeface="Arial" charset="0"/>
              </a:rPr>
              <a:t>Machine </a:t>
            </a:r>
            <a:r>
              <a:rPr lang="en-US" sz="2400" dirty="0">
                <a:latin typeface="Arial" charset="0"/>
                <a:cs typeface="Arial" charset="0"/>
              </a:rPr>
              <a:t>language instructions usually are made up of several fields. Each field specifies different information for the computer. The major two fields are: </a:t>
            </a:r>
          </a:p>
          <a:p>
            <a:pPr marL="285750" indent="-285750">
              <a:spcBef>
                <a:spcPts val="1200"/>
              </a:spcBef>
              <a:buFont typeface="Arial"/>
              <a:buChar char="•"/>
            </a:pPr>
            <a:r>
              <a:rPr lang="en-US" sz="2400" b="1" i="1" u="sng" dirty="0" err="1">
                <a:solidFill>
                  <a:srgbClr val="000000"/>
                </a:solidFill>
                <a:latin typeface="Arial" charset="0"/>
                <a:cs typeface="Arial" charset="0"/>
              </a:rPr>
              <a:t>Opcode</a:t>
            </a:r>
            <a:r>
              <a:rPr lang="en-US" sz="2400" dirty="0">
                <a:latin typeface="Arial" charset="0"/>
                <a:cs typeface="Arial" charset="0"/>
              </a:rPr>
              <a:t> field which stands for operation code and it specifies the particular operation that is to be performed. </a:t>
            </a:r>
          </a:p>
          <a:p>
            <a:pPr marL="742950" lvl="1" indent="-285750">
              <a:spcBef>
                <a:spcPts val="1200"/>
              </a:spcBef>
              <a:buFont typeface="Arial"/>
              <a:buChar char="•"/>
            </a:pPr>
            <a:r>
              <a:rPr lang="en-US" sz="2400" dirty="0">
                <a:latin typeface="Arial" charset="0"/>
                <a:cs typeface="Arial" charset="0"/>
              </a:rPr>
              <a:t>Each operation has its unique </a:t>
            </a:r>
            <a:r>
              <a:rPr lang="en-US" sz="2400" dirty="0" err="1">
                <a:latin typeface="Arial" charset="0"/>
                <a:cs typeface="Arial" charset="0"/>
              </a:rPr>
              <a:t>opcode</a:t>
            </a:r>
            <a:r>
              <a:rPr lang="en-US" sz="2400" dirty="0">
                <a:latin typeface="Arial" charset="0"/>
                <a:cs typeface="Arial" charset="0"/>
              </a:rPr>
              <a:t>. </a:t>
            </a:r>
          </a:p>
          <a:p>
            <a:pPr marL="285750" indent="-285750">
              <a:spcBef>
                <a:spcPts val="1200"/>
              </a:spcBef>
              <a:buFont typeface="Arial"/>
              <a:buChar char="•"/>
            </a:pPr>
            <a:r>
              <a:rPr lang="en-US" sz="2400" b="1" i="1" u="sng" dirty="0">
                <a:solidFill>
                  <a:srgbClr val="000000"/>
                </a:solidFill>
                <a:latin typeface="Arial" charset="0"/>
                <a:cs typeface="Arial" charset="0"/>
              </a:rPr>
              <a:t>Operands</a:t>
            </a:r>
            <a:r>
              <a:rPr lang="en-US" sz="2400" dirty="0">
                <a:latin typeface="Arial" charset="0"/>
                <a:cs typeface="Arial" charset="0"/>
              </a:rPr>
              <a:t>  fields which specify where to get the source and destination operands for the operation specified by the </a:t>
            </a:r>
            <a:r>
              <a:rPr lang="en-US" sz="2400" dirty="0" err="1">
                <a:latin typeface="Arial" charset="0"/>
                <a:cs typeface="Arial" charset="0"/>
              </a:rPr>
              <a:t>opcode</a:t>
            </a:r>
            <a:r>
              <a:rPr lang="en-US" sz="2400" dirty="0">
                <a:latin typeface="Arial" charset="0"/>
                <a:cs typeface="Arial" charset="0"/>
              </a:rPr>
              <a:t>. </a:t>
            </a:r>
          </a:p>
          <a:p>
            <a:pPr marL="742950" lvl="1" indent="-285750">
              <a:spcBef>
                <a:spcPts val="1200"/>
              </a:spcBef>
              <a:buFont typeface="Arial"/>
              <a:buChar char="•"/>
            </a:pPr>
            <a:r>
              <a:rPr lang="en-US" sz="2400" dirty="0">
                <a:latin typeface="Arial" charset="0"/>
                <a:cs typeface="Arial" charset="0"/>
              </a:rPr>
              <a:t>The source/destination of operands can be a constant, the memory or one of the general-purpose registers. </a:t>
            </a: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spTree>
    <p:extLst>
      <p:ext uri="{BB962C8B-B14F-4D97-AF65-F5344CB8AC3E}">
        <p14:creationId xmlns:p14="http://schemas.microsoft.com/office/powerpoint/2010/main" val="35960837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152400"/>
            <a:ext cx="8382000" cy="523220"/>
          </a:xfrm>
          <a:prstGeom prst="rect">
            <a:avLst/>
          </a:prstGeom>
          <a:noFill/>
          <a:ln>
            <a:noFill/>
          </a:ln>
        </p:spPr>
        <p:txBody>
          <a:bodyPr wrap="square" rtlCol="0">
            <a:spAutoFit/>
          </a:bodyPr>
          <a:lstStyle/>
          <a:p>
            <a:pPr algn="ctr"/>
            <a:r>
              <a:rPr lang="en-US" sz="2800" b="1" dirty="0">
                <a:latin typeface="Arial"/>
                <a:cs typeface="Arial"/>
              </a:rPr>
              <a:t>Translating Languages</a:t>
            </a:r>
            <a:endParaRPr lang="en-US" sz="2400" b="1" dirty="0">
              <a:latin typeface="Arial"/>
              <a:cs typeface="Arial"/>
            </a:endParaRPr>
          </a:p>
        </p:txBody>
      </p:sp>
      <p:sp>
        <p:nvSpPr>
          <p:cNvPr id="9" name="Text Box 3"/>
          <p:cNvSpPr txBox="1">
            <a:spLocks noChangeArrowheads="1"/>
          </p:cNvSpPr>
          <p:nvPr/>
        </p:nvSpPr>
        <p:spPr bwMode="auto">
          <a:xfrm>
            <a:off x="1290637" y="811042"/>
            <a:ext cx="6478588" cy="55399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tIns="137160" bIns="13716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a:solidFill>
                  <a:schemeClr val="tx2"/>
                </a:solidFill>
                <a:latin typeface="Arial"/>
                <a:cs typeface="Arial"/>
              </a:rPr>
              <a:t>English:</a:t>
            </a:r>
            <a:r>
              <a:rPr lang="en-US">
                <a:latin typeface="Arial"/>
                <a:cs typeface="Arial"/>
              </a:rPr>
              <a:t> D is assigned the sum of A times B plus 10.</a:t>
            </a:r>
          </a:p>
        </p:txBody>
      </p:sp>
      <p:sp>
        <p:nvSpPr>
          <p:cNvPr id="10" name="Text Box 4"/>
          <p:cNvSpPr txBox="1">
            <a:spLocks noChangeArrowheads="1"/>
          </p:cNvSpPr>
          <p:nvPr/>
        </p:nvSpPr>
        <p:spPr bwMode="auto">
          <a:xfrm>
            <a:off x="1368425" y="1954042"/>
            <a:ext cx="5181600" cy="55399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tIns="137160" bIns="13716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a:solidFill>
                  <a:schemeClr val="tx2"/>
                </a:solidFill>
                <a:latin typeface="Arial"/>
                <a:cs typeface="Arial"/>
              </a:rPr>
              <a:t>High-Level Language:</a:t>
            </a:r>
            <a:r>
              <a:rPr lang="en-US">
                <a:latin typeface="Arial"/>
                <a:cs typeface="Arial"/>
              </a:rPr>
              <a:t> D = A * B + 10</a:t>
            </a:r>
          </a:p>
        </p:txBody>
      </p:sp>
      <p:sp>
        <p:nvSpPr>
          <p:cNvPr id="11" name="Text Box 5"/>
          <p:cNvSpPr txBox="1">
            <a:spLocks noChangeArrowheads="1"/>
          </p:cNvSpPr>
          <p:nvPr/>
        </p:nvSpPr>
        <p:spPr bwMode="auto">
          <a:xfrm>
            <a:off x="1219200" y="3378029"/>
            <a:ext cx="2587625" cy="1803571"/>
          </a:xfrm>
          <a:prstGeom prst="rect">
            <a:avLst/>
          </a:prstGeom>
          <a:solidFill>
            <a:srgbClr val="CCFFCC"/>
          </a:solidFill>
          <a:ln w="9525">
            <a:solidFill>
              <a:schemeClr val="tx1"/>
            </a:solidFill>
            <a:miter lim="800000"/>
            <a:headEnd/>
            <a:tailEnd/>
          </a:ln>
        </p:spPr>
        <p:txBody>
          <a:bodyPr wrap="square" tIns="137160" bIns="137160">
            <a:spAutoFit/>
          </a:bodyPr>
          <a:lstStyle>
            <a:lvl1pPr eaLnBrk="0" hangingPunct="0">
              <a:tabLst>
                <a:tab pos="715963" algn="l"/>
              </a:tabLst>
              <a:defRPr>
                <a:solidFill>
                  <a:schemeClr val="tx1"/>
                </a:solidFill>
                <a:latin typeface="Arial" charset="0"/>
                <a:ea typeface="ＭＳ Ｐゴシック" charset="0"/>
                <a:cs typeface="Arial" charset="0"/>
              </a:defRPr>
            </a:lvl1pPr>
            <a:lvl2pPr marL="742950" indent="-285750" eaLnBrk="0" hangingPunct="0">
              <a:tabLst>
                <a:tab pos="715963" algn="l"/>
              </a:tabLst>
              <a:defRPr>
                <a:solidFill>
                  <a:schemeClr val="tx1"/>
                </a:solidFill>
                <a:latin typeface="Arial" charset="0"/>
                <a:ea typeface="Arial" charset="0"/>
                <a:cs typeface="Arial" charset="0"/>
              </a:defRPr>
            </a:lvl2pPr>
            <a:lvl3pPr marL="1143000" indent="-228600" eaLnBrk="0" hangingPunct="0">
              <a:tabLst>
                <a:tab pos="715963" algn="l"/>
              </a:tabLst>
              <a:defRPr>
                <a:solidFill>
                  <a:schemeClr val="tx1"/>
                </a:solidFill>
                <a:latin typeface="Arial" charset="0"/>
                <a:ea typeface="Arial" charset="0"/>
                <a:cs typeface="Arial" charset="0"/>
              </a:defRPr>
            </a:lvl3pPr>
            <a:lvl4pPr marL="1600200" indent="-228600" eaLnBrk="0" hangingPunct="0">
              <a:tabLst>
                <a:tab pos="715963" algn="l"/>
              </a:tabLst>
              <a:defRPr>
                <a:solidFill>
                  <a:schemeClr val="tx1"/>
                </a:solidFill>
                <a:latin typeface="Arial" charset="0"/>
                <a:ea typeface="Arial" charset="0"/>
                <a:cs typeface="Arial" charset="0"/>
              </a:defRPr>
            </a:lvl4pPr>
            <a:lvl5pPr marL="2057400" indent="-228600" eaLnBrk="0" hangingPunct="0">
              <a:tabLst>
                <a:tab pos="715963" algn="l"/>
              </a:tabLst>
              <a:defRPr>
                <a:solidFill>
                  <a:schemeClr val="tx1"/>
                </a:solidFill>
                <a:latin typeface="Arial" charset="0"/>
                <a:ea typeface="Arial" charset="0"/>
                <a:cs typeface="Arial" charset="0"/>
              </a:defRPr>
            </a:lvl5pPr>
            <a:lvl6pPr marL="2514600" indent="-228600" eaLnBrk="0" fontAlgn="base" hangingPunct="0">
              <a:spcBef>
                <a:spcPct val="0"/>
              </a:spcBef>
              <a:spcAft>
                <a:spcPct val="0"/>
              </a:spcAft>
              <a:tabLst>
                <a:tab pos="715963" algn="l"/>
              </a:tabLs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tabLst>
                <a:tab pos="715963" algn="l"/>
              </a:tabLs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tabLst>
                <a:tab pos="715963" algn="l"/>
              </a:tabLs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tabLst>
                <a:tab pos="715963" algn="l"/>
              </a:tabLst>
              <a:defRPr>
                <a:solidFill>
                  <a:schemeClr val="tx1"/>
                </a:solidFill>
                <a:latin typeface="Arial" charset="0"/>
                <a:ea typeface="Arial" charset="0"/>
                <a:cs typeface="Arial" charset="0"/>
              </a:defRPr>
            </a:lvl9pPr>
          </a:lstStyle>
          <a:p>
            <a:pPr eaLnBrk="1" hangingPunct="1">
              <a:spcBef>
                <a:spcPct val="50000"/>
              </a:spcBef>
            </a:pPr>
            <a:r>
              <a:rPr lang="en-US" sz="1600" dirty="0">
                <a:solidFill>
                  <a:schemeClr val="tx2"/>
                </a:solidFill>
                <a:latin typeface="Arial"/>
                <a:cs typeface="Arial"/>
              </a:rPr>
              <a:t>Intel Assembly Language:</a:t>
            </a:r>
          </a:p>
          <a:p>
            <a:pPr eaLnBrk="1" hangingPunct="1">
              <a:spcBef>
                <a:spcPct val="30000"/>
              </a:spcBef>
            </a:pPr>
            <a:r>
              <a:rPr lang="en-US" sz="1600" dirty="0" err="1">
                <a:latin typeface="Arial"/>
                <a:cs typeface="Arial"/>
              </a:rPr>
              <a:t>mov</a:t>
            </a:r>
            <a:r>
              <a:rPr lang="en-US" sz="1600" dirty="0">
                <a:latin typeface="Arial"/>
                <a:cs typeface="Arial"/>
              </a:rPr>
              <a:t>	</a:t>
            </a:r>
            <a:r>
              <a:rPr lang="en-US" sz="1600" dirty="0" err="1">
                <a:latin typeface="Arial"/>
                <a:cs typeface="Arial"/>
              </a:rPr>
              <a:t>eax</a:t>
            </a:r>
            <a:r>
              <a:rPr lang="en-US" sz="1600" dirty="0">
                <a:latin typeface="Arial"/>
                <a:cs typeface="Arial"/>
              </a:rPr>
              <a:t>, A</a:t>
            </a:r>
          </a:p>
          <a:p>
            <a:pPr eaLnBrk="1" hangingPunct="1">
              <a:spcBef>
                <a:spcPct val="30000"/>
              </a:spcBef>
            </a:pPr>
            <a:r>
              <a:rPr lang="en-US" sz="1600" dirty="0" err="1">
                <a:latin typeface="Arial"/>
                <a:cs typeface="Arial"/>
              </a:rPr>
              <a:t>mul</a:t>
            </a:r>
            <a:r>
              <a:rPr lang="en-US" sz="1600" dirty="0">
                <a:latin typeface="Arial"/>
                <a:cs typeface="Arial"/>
              </a:rPr>
              <a:t>	B</a:t>
            </a:r>
          </a:p>
          <a:p>
            <a:pPr eaLnBrk="1" hangingPunct="1">
              <a:spcBef>
                <a:spcPct val="30000"/>
              </a:spcBef>
            </a:pPr>
            <a:r>
              <a:rPr lang="en-US" sz="1600" dirty="0">
                <a:latin typeface="Arial"/>
                <a:cs typeface="Arial"/>
              </a:rPr>
              <a:t>add	</a:t>
            </a:r>
            <a:r>
              <a:rPr lang="en-US" sz="1600" dirty="0" err="1">
                <a:latin typeface="Arial"/>
                <a:cs typeface="Arial"/>
              </a:rPr>
              <a:t>eax</a:t>
            </a:r>
            <a:r>
              <a:rPr lang="en-US" sz="1600" dirty="0">
                <a:latin typeface="Arial"/>
                <a:cs typeface="Arial"/>
              </a:rPr>
              <a:t>, 10</a:t>
            </a:r>
          </a:p>
          <a:p>
            <a:pPr eaLnBrk="1" hangingPunct="1">
              <a:spcBef>
                <a:spcPct val="30000"/>
              </a:spcBef>
            </a:pPr>
            <a:r>
              <a:rPr lang="en-US" sz="1600" dirty="0" err="1">
                <a:latin typeface="Arial"/>
                <a:cs typeface="Arial"/>
              </a:rPr>
              <a:t>mov</a:t>
            </a:r>
            <a:r>
              <a:rPr lang="en-US" sz="1600" dirty="0">
                <a:latin typeface="Arial"/>
                <a:cs typeface="Arial"/>
              </a:rPr>
              <a:t>	D, </a:t>
            </a:r>
            <a:r>
              <a:rPr lang="en-US" sz="1600" dirty="0" err="1">
                <a:latin typeface="Arial"/>
                <a:cs typeface="Arial"/>
              </a:rPr>
              <a:t>eax</a:t>
            </a:r>
            <a:endParaRPr lang="en-US" sz="1600" dirty="0">
              <a:latin typeface="Arial"/>
              <a:cs typeface="Arial"/>
            </a:endParaRPr>
          </a:p>
        </p:txBody>
      </p:sp>
      <p:sp>
        <p:nvSpPr>
          <p:cNvPr id="12" name="Text Box 6"/>
          <p:cNvSpPr txBox="1">
            <a:spLocks noChangeArrowheads="1"/>
          </p:cNvSpPr>
          <p:nvPr/>
        </p:nvSpPr>
        <p:spPr bwMode="auto">
          <a:xfrm>
            <a:off x="4573588" y="3378029"/>
            <a:ext cx="2662237" cy="1803571"/>
          </a:xfrm>
          <a:prstGeom prst="rect">
            <a:avLst/>
          </a:prstGeom>
          <a:solidFill>
            <a:srgbClr val="FFCCFF"/>
          </a:solidFill>
          <a:ln w="9525">
            <a:solidFill>
              <a:schemeClr val="tx1"/>
            </a:solidFill>
            <a:miter lim="800000"/>
            <a:headEnd/>
            <a:tailEnd/>
          </a:ln>
        </p:spPr>
        <p:txBody>
          <a:bodyPr wrap="square" tIns="137160" bIns="13716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sz="1600" dirty="0">
                <a:solidFill>
                  <a:schemeClr val="tx2"/>
                </a:solidFill>
                <a:latin typeface="Arial"/>
                <a:cs typeface="Arial"/>
              </a:rPr>
              <a:t>Intel Machine Language:</a:t>
            </a:r>
          </a:p>
          <a:p>
            <a:pPr eaLnBrk="1" hangingPunct="1">
              <a:spcBef>
                <a:spcPct val="30000"/>
              </a:spcBef>
            </a:pPr>
            <a:r>
              <a:rPr lang="en-US" sz="1600" dirty="0">
                <a:latin typeface="Arial"/>
                <a:cs typeface="Arial"/>
              </a:rPr>
              <a:t>A1 00404000</a:t>
            </a:r>
          </a:p>
          <a:p>
            <a:pPr eaLnBrk="1" hangingPunct="1">
              <a:spcBef>
                <a:spcPct val="30000"/>
              </a:spcBef>
            </a:pPr>
            <a:r>
              <a:rPr lang="en-US" sz="1600" dirty="0">
                <a:latin typeface="Arial"/>
                <a:cs typeface="Arial"/>
              </a:rPr>
              <a:t>F7 25 00404004</a:t>
            </a:r>
          </a:p>
          <a:p>
            <a:pPr eaLnBrk="1" hangingPunct="1">
              <a:spcBef>
                <a:spcPct val="30000"/>
              </a:spcBef>
            </a:pPr>
            <a:r>
              <a:rPr lang="en-US" sz="1600" dirty="0">
                <a:latin typeface="Arial"/>
                <a:cs typeface="Arial"/>
              </a:rPr>
              <a:t>83 C0 0A</a:t>
            </a:r>
          </a:p>
          <a:p>
            <a:pPr eaLnBrk="1" hangingPunct="1">
              <a:spcBef>
                <a:spcPct val="30000"/>
              </a:spcBef>
            </a:pPr>
            <a:r>
              <a:rPr lang="en-US" sz="1600" dirty="0">
                <a:latin typeface="Arial"/>
                <a:cs typeface="Arial"/>
              </a:rPr>
              <a:t>A3 00404008</a:t>
            </a:r>
          </a:p>
        </p:txBody>
      </p:sp>
      <p:sp>
        <p:nvSpPr>
          <p:cNvPr id="13" name="AutoShape 10"/>
          <p:cNvSpPr>
            <a:spLocks noChangeArrowheads="1"/>
          </p:cNvSpPr>
          <p:nvPr/>
        </p:nvSpPr>
        <p:spPr bwMode="auto">
          <a:xfrm>
            <a:off x="2393950" y="1503192"/>
            <a:ext cx="346075" cy="346075"/>
          </a:xfrm>
          <a:prstGeom prst="downArrow">
            <a:avLst>
              <a:gd name="adj1" fmla="val 49537"/>
              <a:gd name="adj2" fmla="val 54694"/>
            </a:avLst>
          </a:prstGeom>
          <a:solidFill>
            <a:schemeClr val="accent1"/>
          </a:solidFill>
          <a:ln w="9525">
            <a:solidFill>
              <a:schemeClr val="tx1"/>
            </a:solidFill>
            <a:miter lim="800000"/>
            <a:headEnd/>
            <a:tailEnd/>
          </a:ln>
        </p:spPr>
        <p:txBody>
          <a:bodyPr wrap="none" anchor="ctr"/>
          <a:lstStyle/>
          <a:p>
            <a:endParaRPr lang="en-US" sz="1400">
              <a:latin typeface="Arial"/>
              <a:cs typeface="Arial"/>
            </a:endParaRPr>
          </a:p>
        </p:txBody>
      </p:sp>
      <p:sp>
        <p:nvSpPr>
          <p:cNvPr id="14" name="AutoShape 11"/>
          <p:cNvSpPr>
            <a:spLocks noChangeArrowheads="1"/>
          </p:cNvSpPr>
          <p:nvPr/>
        </p:nvSpPr>
        <p:spPr bwMode="auto">
          <a:xfrm>
            <a:off x="2393950" y="2712867"/>
            <a:ext cx="346075" cy="576262"/>
          </a:xfrm>
          <a:prstGeom prst="downArrow">
            <a:avLst>
              <a:gd name="adj1" fmla="val 49537"/>
              <a:gd name="adj2" fmla="val 58257"/>
            </a:avLst>
          </a:prstGeom>
          <a:solidFill>
            <a:schemeClr val="accent1"/>
          </a:solidFill>
          <a:ln w="9525">
            <a:solidFill>
              <a:schemeClr val="tx1"/>
            </a:solidFill>
            <a:miter lim="800000"/>
            <a:headEnd/>
            <a:tailEnd/>
          </a:ln>
        </p:spPr>
        <p:txBody>
          <a:bodyPr wrap="none" anchor="ctr"/>
          <a:lstStyle/>
          <a:p>
            <a:endParaRPr lang="en-US" sz="1400">
              <a:latin typeface="Arial"/>
              <a:cs typeface="Arial"/>
            </a:endParaRPr>
          </a:p>
        </p:txBody>
      </p:sp>
      <p:sp>
        <p:nvSpPr>
          <p:cNvPr id="15" name="AutoShape 12"/>
          <p:cNvSpPr>
            <a:spLocks noChangeArrowheads="1"/>
          </p:cNvSpPr>
          <p:nvPr/>
        </p:nvSpPr>
        <p:spPr bwMode="auto">
          <a:xfrm rot="16200000">
            <a:off x="3883025" y="4357517"/>
            <a:ext cx="346075" cy="346075"/>
          </a:xfrm>
          <a:prstGeom prst="downArrow">
            <a:avLst>
              <a:gd name="adj1" fmla="val 49537"/>
              <a:gd name="adj2" fmla="val 54694"/>
            </a:avLst>
          </a:prstGeom>
          <a:solidFill>
            <a:schemeClr val="accent1"/>
          </a:solidFill>
          <a:ln w="9525">
            <a:solidFill>
              <a:schemeClr val="tx1"/>
            </a:solidFill>
            <a:miter lim="800000"/>
            <a:headEnd/>
            <a:tailEnd/>
          </a:ln>
        </p:spPr>
        <p:txBody>
          <a:bodyPr wrap="none" anchor="ctr"/>
          <a:lstStyle/>
          <a:p>
            <a:endParaRPr lang="en-US" sz="1400">
              <a:latin typeface="Arial"/>
              <a:cs typeface="Arial"/>
            </a:endParaRPr>
          </a:p>
        </p:txBody>
      </p:sp>
      <p:sp>
        <p:nvSpPr>
          <p:cNvPr id="16" name="Rectangle 13"/>
          <p:cNvSpPr>
            <a:spLocks noChangeArrowheads="1"/>
          </p:cNvSpPr>
          <p:nvPr/>
        </p:nvSpPr>
        <p:spPr bwMode="auto">
          <a:xfrm>
            <a:off x="2968624" y="2655717"/>
            <a:ext cx="556577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dirty="0">
                <a:solidFill>
                  <a:srgbClr val="000000"/>
                </a:solidFill>
                <a:latin typeface="Arial"/>
                <a:cs typeface="Arial"/>
              </a:rPr>
              <a:t>A statement in a high-level language is translated typically into several machine-level instructions</a:t>
            </a:r>
          </a:p>
        </p:txBody>
      </p:sp>
      <mc:AlternateContent xmlns:mc="http://schemas.openxmlformats.org/markup-compatibility/2006" xmlns:p14="http://schemas.microsoft.com/office/powerpoint/2010/main">
        <mc:Choice Requires="p14">
          <p:contentPart p14:bwMode="auto" r:id="rId2">
            <p14:nvContentPartPr>
              <p14:cNvPr id="17410" name="Ink 2"/>
              <p14:cNvContentPartPr>
                <a14:cpLocks xmlns:a14="http://schemas.microsoft.com/office/drawing/2010/main" noRot="1" noChangeAspect="1" noEditPoints="1" noChangeArrowheads="1" noChangeShapeType="1"/>
              </p14:cNvContentPartPr>
              <p14:nvPr/>
            </p14:nvContentPartPr>
            <p14:xfrm>
              <a:off x="1438275" y="2501729"/>
              <a:ext cx="5384800" cy="1751013"/>
            </p14:xfrm>
          </p:contentPart>
        </mc:Choice>
        <mc:Fallback xmlns="">
          <p:pic>
            <p:nvPicPr>
              <p:cNvPr id="17410" name="Ink 2"/>
              <p:cNvPicPr>
                <a:picLocks noRot="1" noChangeAspect="1" noEditPoints="1" noChangeArrowheads="1" noChangeShapeType="1"/>
              </p:cNvPicPr>
              <p:nvPr/>
            </p:nvPicPr>
            <p:blipFill>
              <a:blip r:embed="rId3"/>
              <a:stretch>
                <a:fillRect/>
              </a:stretch>
            </p:blipFill>
            <p:spPr>
              <a:xfrm>
                <a:off x="1431795" y="2495249"/>
                <a:ext cx="5397760" cy="1763973"/>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411" name="Ink 3"/>
              <p14:cNvContentPartPr>
                <a14:cpLocks xmlns:a14="http://schemas.microsoft.com/office/drawing/2010/main" noRot="1" noChangeAspect="1" noEditPoints="1" noChangeArrowheads="1" noChangeShapeType="1"/>
              </p14:cNvContentPartPr>
              <p14:nvPr/>
            </p14:nvContentPartPr>
            <p14:xfrm>
              <a:off x="1374775" y="1947692"/>
              <a:ext cx="2376488" cy="777875"/>
            </p14:xfrm>
          </p:contentPart>
        </mc:Choice>
        <mc:Fallback xmlns="">
          <p:pic>
            <p:nvPicPr>
              <p:cNvPr id="17411" name="Ink 3"/>
              <p:cNvPicPr>
                <a:picLocks noRot="1" noChangeAspect="1" noEditPoints="1" noChangeArrowheads="1" noChangeShapeType="1"/>
              </p:cNvPicPr>
              <p:nvPr/>
            </p:nvPicPr>
            <p:blipFill>
              <a:blip r:embed="rId5"/>
              <a:stretch>
                <a:fillRect/>
              </a:stretch>
            </p:blipFill>
            <p:spPr>
              <a:xfrm>
                <a:off x="1368295" y="1941213"/>
                <a:ext cx="2389449" cy="790834"/>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412" name="Ink 4"/>
              <p14:cNvContentPartPr>
                <a14:cpLocks xmlns:a14="http://schemas.microsoft.com/office/drawing/2010/main" noRot="1" noChangeAspect="1" noEditPoints="1" noChangeArrowheads="1" noChangeShapeType="1"/>
              </p14:cNvContentPartPr>
              <p14:nvPr/>
            </p14:nvContentPartPr>
            <p14:xfrm>
              <a:off x="5375275" y="2250904"/>
              <a:ext cx="100013" cy="430213"/>
            </p14:xfrm>
          </p:contentPart>
        </mc:Choice>
        <mc:Fallback xmlns="">
          <p:pic>
            <p:nvPicPr>
              <p:cNvPr id="17412" name="Ink 4"/>
              <p:cNvPicPr>
                <a:picLocks noRot="1" noChangeAspect="1" noEditPoints="1" noChangeArrowheads="1" noChangeShapeType="1"/>
              </p:cNvPicPr>
              <p:nvPr/>
            </p:nvPicPr>
            <p:blipFill>
              <a:blip r:embed="rId7"/>
              <a:stretch>
                <a:fillRect/>
              </a:stretch>
            </p:blipFill>
            <p:spPr>
              <a:xfrm>
                <a:off x="5368799" y="2244424"/>
                <a:ext cx="112964" cy="443173"/>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414" name="Ink 6"/>
              <p14:cNvContentPartPr>
                <a14:cpLocks xmlns:a14="http://schemas.microsoft.com/office/drawing/2010/main" noRot="1" noChangeAspect="1" noEditPoints="1" noChangeArrowheads="1" noChangeShapeType="1"/>
              </p14:cNvContentPartPr>
              <p14:nvPr/>
            </p14:nvContentPartPr>
            <p14:xfrm>
              <a:off x="2938463" y="4135267"/>
              <a:ext cx="419100" cy="242887"/>
            </p14:xfrm>
          </p:contentPart>
        </mc:Choice>
        <mc:Fallback xmlns="">
          <p:pic>
            <p:nvPicPr>
              <p:cNvPr id="17414" name="Ink 6"/>
              <p:cNvPicPr>
                <a:picLocks noRot="1" noChangeAspect="1" noEditPoints="1" noChangeArrowheads="1" noChangeShapeType="1"/>
              </p:cNvPicPr>
              <p:nvPr/>
            </p:nvPicPr>
            <p:blipFill>
              <a:blip r:embed="rId9"/>
              <a:stretch>
                <a:fillRect/>
              </a:stretch>
            </p:blipFill>
            <p:spPr>
              <a:xfrm>
                <a:off x="2931982" y="4128790"/>
                <a:ext cx="432062" cy="255841"/>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415" name="Ink 7"/>
              <p14:cNvContentPartPr>
                <a14:cpLocks xmlns:a14="http://schemas.microsoft.com/office/drawing/2010/main" noRot="1" noChangeAspect="1" noEditPoints="1" noChangeArrowheads="1" noChangeShapeType="1"/>
              </p14:cNvContentPartPr>
              <p14:nvPr/>
            </p14:nvContentPartPr>
            <p14:xfrm>
              <a:off x="2867025" y="4716292"/>
              <a:ext cx="7938" cy="26987"/>
            </p14:xfrm>
          </p:contentPart>
        </mc:Choice>
        <mc:Fallback xmlns="">
          <p:pic>
            <p:nvPicPr>
              <p:cNvPr id="17415" name="Ink 7"/>
              <p:cNvPicPr>
                <a:picLocks noRot="1" noChangeAspect="1" noEditPoints="1" noChangeArrowheads="1" noChangeShapeType="1"/>
              </p:cNvPicPr>
              <p:nvPr/>
            </p:nvPicPr>
            <p:blipFill>
              <a:blip r:embed="rId11"/>
              <a:stretch>
                <a:fillRect/>
              </a:stretch>
            </p:blipFill>
            <p:spPr>
              <a:xfrm>
                <a:off x="2860530" y="4709815"/>
                <a:ext cx="20927" cy="39941"/>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416" name="Ink 8"/>
              <p14:cNvContentPartPr>
                <a14:cpLocks xmlns:a14="http://schemas.microsoft.com/office/drawing/2010/main" noRot="1" noChangeAspect="1" noEditPoints="1" noChangeArrowheads="1" noChangeShapeType="1"/>
              </p14:cNvContentPartPr>
              <p14:nvPr/>
            </p14:nvContentPartPr>
            <p14:xfrm>
              <a:off x="2098675" y="5029200"/>
              <a:ext cx="455613" cy="420687"/>
            </p14:xfrm>
          </p:contentPart>
        </mc:Choice>
        <mc:Fallback xmlns="">
          <p:pic>
            <p:nvPicPr>
              <p:cNvPr id="17416" name="Ink 8"/>
              <p:cNvPicPr>
                <a:picLocks noRot="1" noChangeAspect="1" noEditPoints="1" noChangeArrowheads="1" noChangeShapeType="1"/>
              </p:cNvPicPr>
              <p:nvPr/>
            </p:nvPicPr>
            <p:blipFill>
              <a:blip r:embed="rId13"/>
              <a:stretch>
                <a:fillRect/>
              </a:stretch>
            </p:blipFill>
            <p:spPr>
              <a:xfrm>
                <a:off x="2092197" y="5022722"/>
                <a:ext cx="468569" cy="433642"/>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417" name="Ink 9"/>
              <p14:cNvContentPartPr>
                <a14:cpLocks xmlns:a14="http://schemas.microsoft.com/office/drawing/2010/main" noRot="1" noChangeAspect="1" noEditPoints="1" noChangeArrowheads="1" noChangeShapeType="1"/>
              </p14:cNvContentPartPr>
              <p14:nvPr/>
            </p14:nvContentPartPr>
            <p14:xfrm>
              <a:off x="6207125" y="803275"/>
              <a:ext cx="2116138" cy="2179638"/>
            </p14:xfrm>
          </p:contentPart>
        </mc:Choice>
        <mc:Fallback xmlns="">
          <p:pic>
            <p:nvPicPr>
              <p:cNvPr id="17417" name="Ink 9"/>
              <p:cNvPicPr>
                <a:picLocks noRot="1" noChangeAspect="1" noEditPoints="1" noChangeArrowheads="1" noChangeShapeType="1"/>
              </p:cNvPicPr>
              <p:nvPr/>
            </p:nvPicPr>
            <p:blipFill>
              <a:blip r:embed="rId15"/>
              <a:stretch>
                <a:fillRect/>
              </a:stretch>
            </p:blipFill>
            <p:spPr>
              <a:xfrm>
                <a:off x="6200645" y="796794"/>
                <a:ext cx="2129098" cy="2192599"/>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418" name="Ink 10"/>
              <p14:cNvContentPartPr>
                <a14:cpLocks xmlns:a14="http://schemas.microsoft.com/office/drawing/2010/main" noRot="1" noChangeAspect="1" noEditPoints="1" noChangeArrowheads="1" noChangeShapeType="1"/>
              </p14:cNvContentPartPr>
              <p14:nvPr/>
            </p14:nvContentPartPr>
            <p14:xfrm>
              <a:off x="6340475" y="3984454"/>
              <a:ext cx="660400" cy="1036638"/>
            </p14:xfrm>
          </p:contentPart>
        </mc:Choice>
        <mc:Fallback xmlns="">
          <p:pic>
            <p:nvPicPr>
              <p:cNvPr id="17418" name="Ink 10"/>
              <p:cNvPicPr>
                <a:picLocks noRot="1" noChangeAspect="1" noEditPoints="1" noChangeArrowheads="1" noChangeShapeType="1"/>
              </p:cNvPicPr>
              <p:nvPr/>
            </p:nvPicPr>
            <p:blipFill>
              <a:blip r:embed="rId17"/>
              <a:stretch>
                <a:fillRect/>
              </a:stretch>
            </p:blipFill>
            <p:spPr>
              <a:xfrm>
                <a:off x="6333993" y="3977973"/>
                <a:ext cx="673363" cy="1049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419" name="Ink 11"/>
              <p14:cNvContentPartPr>
                <a14:cpLocks xmlns:a14="http://schemas.microsoft.com/office/drawing/2010/main" noRot="1" noChangeAspect="1" noEditPoints="1" noChangeArrowheads="1" noChangeShapeType="1"/>
              </p14:cNvContentPartPr>
              <p14:nvPr/>
            </p14:nvContentPartPr>
            <p14:xfrm>
              <a:off x="1089025" y="652292"/>
              <a:ext cx="1073150" cy="974725"/>
            </p14:xfrm>
          </p:contentPart>
        </mc:Choice>
        <mc:Fallback xmlns="">
          <p:pic>
            <p:nvPicPr>
              <p:cNvPr id="17419" name="Ink 11"/>
              <p:cNvPicPr>
                <a:picLocks noRot="1" noChangeAspect="1" noEditPoints="1" noChangeArrowheads="1" noChangeShapeType="1"/>
              </p:cNvPicPr>
              <p:nvPr/>
            </p:nvPicPr>
            <p:blipFill>
              <a:blip r:embed="rId19"/>
              <a:stretch>
                <a:fillRect/>
              </a:stretch>
            </p:blipFill>
            <p:spPr>
              <a:xfrm>
                <a:off x="1082573" y="645808"/>
                <a:ext cx="1086054" cy="987693"/>
              </a:xfrm>
              <a:prstGeom prst="rect">
                <a:avLst/>
              </a:prstGeom>
            </p:spPr>
          </p:pic>
        </mc:Fallback>
      </mc:AlternateContent>
      <p:sp>
        <p:nvSpPr>
          <p:cNvPr id="18" name="Rectangle 17"/>
          <p:cNvSpPr/>
          <p:nvPr/>
        </p:nvSpPr>
        <p:spPr>
          <a:xfrm>
            <a:off x="287595" y="6059269"/>
            <a:ext cx="8856405" cy="646331"/>
          </a:xfrm>
          <a:prstGeom prst="rect">
            <a:avLst/>
          </a:prstGeom>
        </p:spPr>
        <p:txBody>
          <a:bodyPr wrap="square">
            <a:spAutoFit/>
          </a:bodyPr>
          <a:lstStyle/>
          <a:p>
            <a:r>
              <a:rPr lang="en-US" dirty="0"/>
              <a:t>EAX	AX	AH	</a:t>
            </a:r>
            <a:r>
              <a:rPr lang="en-US" dirty="0" smtClean="0"/>
              <a:t>	AL</a:t>
            </a:r>
            <a:r>
              <a:rPr lang="en-US" dirty="0"/>
              <a:t>	</a:t>
            </a:r>
            <a:r>
              <a:rPr lang="en-US" dirty="0" smtClean="0"/>
              <a:t>	Accumulator </a:t>
            </a:r>
            <a:r>
              <a:rPr lang="en-US" dirty="0"/>
              <a:t>(Arithmetic, </a:t>
            </a:r>
            <a:r>
              <a:rPr lang="en-US" dirty="0" smtClean="0"/>
              <a:t>							Function </a:t>
            </a:r>
            <a:r>
              <a:rPr lang="en-US" dirty="0"/>
              <a:t>Return)</a:t>
            </a:r>
          </a:p>
        </p:txBody>
      </p:sp>
      <p:sp>
        <p:nvSpPr>
          <p:cNvPr id="19" name="Rectangle 18"/>
          <p:cNvSpPr/>
          <p:nvPr/>
        </p:nvSpPr>
        <p:spPr>
          <a:xfrm>
            <a:off x="290908" y="5631884"/>
            <a:ext cx="7710091" cy="369332"/>
          </a:xfrm>
          <a:prstGeom prst="rect">
            <a:avLst/>
          </a:prstGeom>
        </p:spPr>
        <p:txBody>
          <a:bodyPr wrap="square">
            <a:spAutoFit/>
          </a:bodyPr>
          <a:lstStyle/>
          <a:p>
            <a:r>
              <a:rPr lang="en-US" dirty="0"/>
              <a:t>32-bit	16-bit	8-bit (High)	8-bit (Low)	Purpose</a:t>
            </a:r>
          </a:p>
        </p:txBody>
      </p:sp>
    </p:spTree>
    <p:extLst>
      <p:ext uri="{BB962C8B-B14F-4D97-AF65-F5344CB8AC3E}">
        <p14:creationId xmlns:p14="http://schemas.microsoft.com/office/powerpoint/2010/main" val="777174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 y="152400"/>
            <a:ext cx="8153400" cy="523220"/>
          </a:xfrm>
          <a:prstGeom prst="rect">
            <a:avLst/>
          </a:prstGeom>
          <a:noFill/>
          <a:ln>
            <a:noFill/>
          </a:ln>
        </p:spPr>
        <p:txBody>
          <a:bodyPr wrap="square" rtlCol="0">
            <a:spAutoFit/>
          </a:bodyPr>
          <a:lstStyle/>
          <a:p>
            <a:pPr algn="ctr"/>
            <a:r>
              <a:rPr lang="en-US" sz="2800" b="1" dirty="0" smtClean="0">
                <a:latin typeface="Arial" pitchFamily="34" charset="0"/>
                <a:cs typeface="Arial" pitchFamily="34" charset="0"/>
              </a:rPr>
              <a:t>Course is About:</a:t>
            </a:r>
            <a:endParaRPr lang="en-US" sz="2400" dirty="0">
              <a:latin typeface="Arial" pitchFamily="34" charset="0"/>
              <a:cs typeface="Arial" pitchFamily="34" charset="0"/>
            </a:endParaRPr>
          </a:p>
        </p:txBody>
      </p:sp>
      <p:sp>
        <p:nvSpPr>
          <p:cNvPr id="6" name="TextBox 5"/>
          <p:cNvSpPr txBox="1"/>
          <p:nvPr/>
        </p:nvSpPr>
        <p:spPr>
          <a:xfrm>
            <a:off x="914400" y="609600"/>
            <a:ext cx="8001000" cy="5262979"/>
          </a:xfrm>
          <a:prstGeom prst="rect">
            <a:avLst/>
          </a:prstGeom>
          <a:noFill/>
          <a:ln>
            <a:noFill/>
          </a:ln>
        </p:spPr>
        <p:txBody>
          <a:bodyPr wrap="square" numCol="1" rtlCol="0">
            <a:spAutoFit/>
          </a:bodyPr>
          <a:lstStyle/>
          <a:p>
            <a:pPr marL="285750" indent="-285750">
              <a:spcBef>
                <a:spcPct val="50000"/>
              </a:spcBef>
              <a:buClr>
                <a:srgbClr val="0033CC"/>
              </a:buClr>
              <a:buSzPct val="120000"/>
              <a:buFont typeface="Arial"/>
              <a:buChar char="•"/>
            </a:pPr>
            <a:endParaRPr lang="en-US" sz="2400" b="1" dirty="0" smtClean="0">
              <a:latin typeface="Arial"/>
              <a:cs typeface="Arial"/>
            </a:endParaRPr>
          </a:p>
          <a:p>
            <a:pPr marL="285750" indent="-285750">
              <a:spcBef>
                <a:spcPct val="50000"/>
              </a:spcBef>
              <a:buClr>
                <a:srgbClr val="0033CC"/>
              </a:buClr>
              <a:buSzPct val="120000"/>
              <a:buFont typeface="Arial"/>
              <a:buChar char="•"/>
            </a:pPr>
            <a:r>
              <a:rPr lang="en-US" sz="2400" b="1" dirty="0" smtClean="0">
                <a:latin typeface="Arial"/>
                <a:cs typeface="Arial"/>
              </a:rPr>
              <a:t>What Computers </a:t>
            </a:r>
            <a:r>
              <a:rPr lang="en-US" sz="2400" b="1" dirty="0">
                <a:latin typeface="Arial"/>
                <a:cs typeface="Arial"/>
              </a:rPr>
              <a:t>consist </a:t>
            </a:r>
            <a:r>
              <a:rPr lang="en-US" sz="2400" b="1" dirty="0" smtClean="0">
                <a:latin typeface="Arial"/>
                <a:cs typeface="Arial"/>
              </a:rPr>
              <a:t>of?</a:t>
            </a:r>
            <a:endParaRPr lang="en-US" sz="2400" b="1" dirty="0">
              <a:latin typeface="Arial"/>
              <a:cs typeface="Arial"/>
            </a:endParaRPr>
          </a:p>
          <a:p>
            <a:pPr marL="285750" indent="-285750">
              <a:spcBef>
                <a:spcPct val="50000"/>
              </a:spcBef>
              <a:buClr>
                <a:srgbClr val="0033CC"/>
              </a:buClr>
              <a:buSzPct val="120000"/>
              <a:buFont typeface="Arial"/>
              <a:buChar char="•"/>
            </a:pPr>
            <a:r>
              <a:rPr lang="en-US" sz="2400" b="1" dirty="0">
                <a:latin typeface="Arial"/>
                <a:cs typeface="Arial"/>
              </a:rPr>
              <a:t>How </a:t>
            </a:r>
            <a:r>
              <a:rPr lang="en-US" sz="2400" b="1" dirty="0" smtClean="0">
                <a:latin typeface="Arial"/>
                <a:cs typeface="Arial"/>
              </a:rPr>
              <a:t>Computers work?</a:t>
            </a:r>
            <a:endParaRPr lang="en-US" sz="2400" b="1" dirty="0">
              <a:latin typeface="Arial"/>
              <a:cs typeface="Arial"/>
            </a:endParaRPr>
          </a:p>
          <a:p>
            <a:pPr marL="285750" indent="-285750">
              <a:spcBef>
                <a:spcPct val="50000"/>
              </a:spcBef>
              <a:buClr>
                <a:srgbClr val="0033CC"/>
              </a:buClr>
              <a:buSzPct val="120000"/>
              <a:buFont typeface="Arial"/>
              <a:buChar char="•"/>
            </a:pPr>
            <a:r>
              <a:rPr lang="en-US" sz="2400" b="1" dirty="0">
                <a:latin typeface="Arial"/>
                <a:cs typeface="Arial"/>
              </a:rPr>
              <a:t>How to represent </a:t>
            </a:r>
            <a:r>
              <a:rPr lang="en-US" sz="2400" b="1" dirty="0" smtClean="0">
                <a:latin typeface="Arial"/>
                <a:cs typeface="Arial"/>
              </a:rPr>
              <a:t>information?</a:t>
            </a:r>
          </a:p>
          <a:p>
            <a:pPr marL="285750" indent="-285750">
              <a:spcBef>
                <a:spcPct val="50000"/>
              </a:spcBef>
              <a:buClr>
                <a:srgbClr val="0033CC"/>
              </a:buClr>
              <a:buSzPct val="120000"/>
              <a:buFont typeface="Arial"/>
              <a:buChar char="•"/>
            </a:pPr>
            <a:r>
              <a:rPr lang="en-US" sz="2400" b="1" dirty="0" smtClean="0">
                <a:latin typeface="Arial"/>
                <a:cs typeface="Arial"/>
              </a:rPr>
              <a:t>How </a:t>
            </a:r>
            <a:r>
              <a:rPr lang="en-US" sz="2400" b="1" dirty="0">
                <a:latin typeface="Arial"/>
                <a:cs typeface="Arial"/>
              </a:rPr>
              <a:t>they are organized </a:t>
            </a:r>
            <a:r>
              <a:rPr lang="en-US" sz="2400" b="1" dirty="0" smtClean="0">
                <a:latin typeface="Arial"/>
                <a:cs typeface="Arial"/>
              </a:rPr>
              <a:t>internally?</a:t>
            </a:r>
            <a:endParaRPr lang="en-US" sz="2400" b="1" dirty="0">
              <a:latin typeface="Arial"/>
              <a:cs typeface="Arial"/>
            </a:endParaRPr>
          </a:p>
          <a:p>
            <a:pPr marL="285750" indent="-285750">
              <a:spcBef>
                <a:spcPct val="50000"/>
              </a:spcBef>
              <a:buClr>
                <a:srgbClr val="0033CC"/>
              </a:buClr>
              <a:buSzPct val="120000"/>
              <a:buFont typeface="Arial"/>
              <a:buChar char="•"/>
            </a:pPr>
            <a:r>
              <a:rPr lang="en-US" sz="2400" b="1" dirty="0" smtClean="0">
                <a:latin typeface="Arial"/>
                <a:cs typeface="Arial"/>
              </a:rPr>
              <a:t>How </a:t>
            </a:r>
            <a:r>
              <a:rPr lang="en-US" sz="2400" b="1" dirty="0">
                <a:latin typeface="Arial"/>
                <a:cs typeface="Arial"/>
              </a:rPr>
              <a:t>design affects programming and </a:t>
            </a:r>
            <a:r>
              <a:rPr lang="en-US" sz="2400" b="1" dirty="0" smtClean="0">
                <a:latin typeface="Arial"/>
                <a:cs typeface="Arial"/>
              </a:rPr>
              <a:t>applications?</a:t>
            </a:r>
          </a:p>
          <a:p>
            <a:pPr marL="285750" indent="-285750">
              <a:spcBef>
                <a:spcPct val="50000"/>
              </a:spcBef>
              <a:buClr>
                <a:srgbClr val="0033CC"/>
              </a:buClr>
              <a:buSzPct val="120000"/>
              <a:buFont typeface="Arial"/>
              <a:buChar char="•"/>
            </a:pPr>
            <a:r>
              <a:rPr lang="en-US" sz="2400" b="1" dirty="0" smtClean="0">
                <a:latin typeface="Arial"/>
                <a:cs typeface="Arial"/>
              </a:rPr>
              <a:t>Programming </a:t>
            </a:r>
            <a:r>
              <a:rPr lang="en-US" sz="2400" b="1" dirty="0">
                <a:latin typeface="Arial"/>
                <a:cs typeface="Arial"/>
              </a:rPr>
              <a:t>the machine: </a:t>
            </a:r>
            <a:r>
              <a:rPr lang="en-US" sz="2400" b="1" dirty="0" smtClean="0">
                <a:latin typeface="Arial"/>
                <a:cs typeface="Arial"/>
              </a:rPr>
              <a:t>Assembly Language</a:t>
            </a:r>
            <a:endParaRPr lang="en-US" sz="2400" b="1" dirty="0">
              <a:latin typeface="Arial"/>
              <a:cs typeface="Arial"/>
            </a:endParaRPr>
          </a:p>
          <a:p>
            <a:endParaRPr lang="en-US" sz="2400" dirty="0" smtClean="0">
              <a:latin typeface="Arial" pitchFamily="34" charset="0"/>
              <a:cs typeface="Arial" pitchFamily="34" charset="0"/>
            </a:endParaRPr>
          </a:p>
          <a:p>
            <a:endParaRPr lang="en-US" sz="2400" dirty="0">
              <a:latin typeface="Arial" pitchFamily="34" charset="0"/>
              <a:cs typeface="Arial" pitchFamily="34" charset="0"/>
            </a:endParaRPr>
          </a:p>
          <a:p>
            <a:endParaRPr lang="en-US" sz="2400" dirty="0" smtClean="0">
              <a:latin typeface="Arial" pitchFamily="34" charset="0"/>
              <a:cs typeface="Arial" pitchFamily="34" charset="0"/>
            </a:endParaRPr>
          </a:p>
          <a:p>
            <a:endParaRPr lang="en-US" sz="2400" dirty="0">
              <a:latin typeface="Arial" pitchFamily="34" charset="0"/>
              <a:cs typeface="Arial" pitchFamily="34" charset="0"/>
            </a:endParaRP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spTree>
    <p:extLst>
      <p:ext uri="{BB962C8B-B14F-4D97-AF65-F5344CB8AC3E}">
        <p14:creationId xmlns:p14="http://schemas.microsoft.com/office/powerpoint/2010/main" val="34016503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152400"/>
            <a:ext cx="8382000" cy="523220"/>
          </a:xfrm>
          <a:prstGeom prst="rect">
            <a:avLst/>
          </a:prstGeom>
          <a:noFill/>
          <a:ln>
            <a:noFill/>
          </a:ln>
        </p:spPr>
        <p:txBody>
          <a:bodyPr wrap="square" rtlCol="0">
            <a:spAutoFit/>
          </a:bodyPr>
          <a:lstStyle/>
          <a:p>
            <a:pPr algn="ctr"/>
            <a:r>
              <a:rPr lang="en-US" sz="2800" b="1" dirty="0">
                <a:latin typeface="Arial"/>
                <a:cs typeface="Arial"/>
              </a:rPr>
              <a:t>Mapping Between Assembly Language and HLL</a:t>
            </a:r>
            <a:endParaRPr lang="en-US" sz="2400" b="1" dirty="0">
              <a:latin typeface="Arial"/>
              <a:cs typeface="Arial"/>
            </a:endParaRPr>
          </a:p>
        </p:txBody>
      </p:sp>
      <p:sp>
        <p:nvSpPr>
          <p:cNvPr id="6" name="TextBox 5"/>
          <p:cNvSpPr txBox="1"/>
          <p:nvPr/>
        </p:nvSpPr>
        <p:spPr>
          <a:xfrm>
            <a:off x="762000" y="609600"/>
            <a:ext cx="8153400" cy="5943600"/>
          </a:xfrm>
          <a:prstGeom prst="rect">
            <a:avLst/>
          </a:prstGeom>
          <a:noFill/>
          <a:ln>
            <a:noFill/>
          </a:ln>
        </p:spPr>
        <p:txBody>
          <a:bodyPr wrap="square" numCol="1" rtlCol="0">
            <a:noAutofit/>
          </a:bodyPr>
          <a:lstStyle/>
          <a:p>
            <a:pPr marL="285750" indent="-285750">
              <a:spcBef>
                <a:spcPts val="1200"/>
              </a:spcBef>
              <a:buFont typeface="Arial"/>
              <a:buChar char="•"/>
            </a:pPr>
            <a:endParaRPr lang="en-US" sz="2400" dirty="0" smtClean="0">
              <a:latin typeface="Arial" charset="0"/>
              <a:cs typeface="Arial" charset="0"/>
            </a:endParaRPr>
          </a:p>
          <a:p>
            <a:pPr marL="285750" indent="-285750">
              <a:spcBef>
                <a:spcPts val="1200"/>
              </a:spcBef>
              <a:buFont typeface="Arial"/>
              <a:buChar char="•"/>
            </a:pPr>
            <a:r>
              <a:rPr lang="en-US" sz="2400" dirty="0" smtClean="0">
                <a:latin typeface="Arial" charset="0"/>
                <a:cs typeface="Arial" charset="0"/>
              </a:rPr>
              <a:t>Translating </a:t>
            </a:r>
            <a:r>
              <a:rPr lang="en-US" sz="2400" dirty="0">
                <a:latin typeface="Arial" charset="0"/>
                <a:cs typeface="Arial" charset="0"/>
              </a:rPr>
              <a:t>HLL programs to machine language programs is not a one-to-one mapping </a:t>
            </a:r>
          </a:p>
          <a:p>
            <a:pPr marL="285750" indent="-285750">
              <a:spcBef>
                <a:spcPts val="1200"/>
              </a:spcBef>
              <a:buFont typeface="Arial"/>
              <a:buChar char="•"/>
            </a:pPr>
            <a:r>
              <a:rPr lang="en-US" sz="2400" dirty="0">
                <a:latin typeface="Arial" charset="0"/>
                <a:cs typeface="Arial" charset="0"/>
              </a:rPr>
              <a:t>A HLL instruction (usually called a statement) will be translated to one or more machine language instructions </a:t>
            </a: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pic>
        <p:nvPicPr>
          <p:cNvPr id="17" name="Picture 3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3048000"/>
            <a:ext cx="6354580"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18434" name="Ink 2"/>
              <p14:cNvContentPartPr>
                <a14:cpLocks xmlns:a14="http://schemas.microsoft.com/office/drawing/2010/main" noRot="1" noChangeAspect="1" noEditPoints="1" noChangeArrowheads="1" noChangeShapeType="1"/>
              </p14:cNvContentPartPr>
              <p14:nvPr/>
            </p14:nvContentPartPr>
            <p14:xfrm>
              <a:off x="3152775" y="4803775"/>
              <a:ext cx="911225" cy="474663"/>
            </p14:xfrm>
          </p:contentPart>
        </mc:Choice>
        <mc:Fallback xmlns="">
          <p:pic>
            <p:nvPicPr>
              <p:cNvPr id="18434" name="Ink 2"/>
              <p:cNvPicPr>
                <a:picLocks noRot="1" noChangeAspect="1" noEditPoints="1" noChangeArrowheads="1" noChangeShapeType="1"/>
              </p:cNvPicPr>
              <p:nvPr/>
            </p:nvPicPr>
            <p:blipFill>
              <a:blip r:embed="rId4"/>
              <a:stretch>
                <a:fillRect/>
              </a:stretch>
            </p:blipFill>
            <p:spPr>
              <a:xfrm>
                <a:off x="3146295" y="4797297"/>
                <a:ext cx="924186" cy="487618"/>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435" name="Ink 3"/>
              <p14:cNvContentPartPr>
                <a14:cpLocks xmlns:a14="http://schemas.microsoft.com/office/drawing/2010/main" noRot="1" noChangeAspect="1" noEditPoints="1" noChangeArrowheads="1" noChangeShapeType="1"/>
              </p14:cNvContentPartPr>
              <p14:nvPr/>
            </p14:nvContentPartPr>
            <p14:xfrm>
              <a:off x="4983163" y="4421188"/>
              <a:ext cx="482600" cy="1187450"/>
            </p14:xfrm>
          </p:contentPart>
        </mc:Choice>
        <mc:Fallback xmlns="">
          <p:pic>
            <p:nvPicPr>
              <p:cNvPr id="18435" name="Ink 3"/>
              <p:cNvPicPr>
                <a:picLocks noRot="1" noChangeAspect="1" noEditPoints="1" noChangeArrowheads="1" noChangeShapeType="1"/>
              </p:cNvPicPr>
              <p:nvPr/>
            </p:nvPicPr>
            <p:blipFill>
              <a:blip r:embed="rId6"/>
              <a:stretch>
                <a:fillRect/>
              </a:stretch>
            </p:blipFill>
            <p:spPr>
              <a:xfrm>
                <a:off x="4976685" y="4414707"/>
                <a:ext cx="495556" cy="120041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436" name="Ink 4"/>
              <p14:cNvContentPartPr>
                <a14:cpLocks xmlns:a14="http://schemas.microsoft.com/office/drawing/2010/main" noRot="1" noChangeAspect="1" noEditPoints="1" noChangeArrowheads="1" noChangeShapeType="1"/>
              </p14:cNvContentPartPr>
              <p14:nvPr/>
            </p14:nvContentPartPr>
            <p14:xfrm>
              <a:off x="5241925" y="4465638"/>
              <a:ext cx="1588" cy="9525"/>
            </p14:xfrm>
          </p:contentPart>
        </mc:Choice>
        <mc:Fallback xmlns="">
          <p:pic>
            <p:nvPicPr>
              <p:cNvPr id="18436" name="Ink 4"/>
              <p:cNvPicPr>
                <a:picLocks noRot="1" noChangeAspect="1" noEditPoints="1" noChangeArrowheads="1" noChangeShapeType="1"/>
              </p:cNvPicPr>
              <p:nvPr/>
            </p:nvPicPr>
            <p:blipFill>
              <a:blip r:embed="rId8"/>
              <a:stretch>
                <a:fillRect/>
              </a:stretch>
            </p:blipFill>
            <p:spPr>
              <a:xfrm>
                <a:off x="5213341" y="4459044"/>
                <a:ext cx="58756" cy="22713"/>
              </a:xfrm>
              <a:prstGeom prst="rect">
                <a:avLst/>
              </a:prstGeom>
            </p:spPr>
          </p:pic>
        </mc:Fallback>
      </mc:AlternateContent>
    </p:spTree>
    <p:extLst>
      <p:ext uri="{BB962C8B-B14F-4D97-AF65-F5344CB8AC3E}">
        <p14:creationId xmlns:p14="http://schemas.microsoft.com/office/powerpoint/2010/main" val="22812676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52400"/>
            <a:ext cx="8610600" cy="523220"/>
          </a:xfrm>
          <a:prstGeom prst="rect">
            <a:avLst/>
          </a:prstGeom>
          <a:noFill/>
          <a:ln>
            <a:noFill/>
          </a:ln>
        </p:spPr>
        <p:txBody>
          <a:bodyPr wrap="square" rtlCol="0">
            <a:spAutoFit/>
          </a:bodyPr>
          <a:lstStyle/>
          <a:p>
            <a:pPr algn="ctr"/>
            <a:r>
              <a:rPr lang="en-US" sz="2800" b="1" dirty="0">
                <a:latin typeface="Arial"/>
                <a:cs typeface="Arial"/>
              </a:rPr>
              <a:t>Advantages of High-Level Languages</a:t>
            </a:r>
            <a:endParaRPr lang="en-US" sz="2400" b="1" dirty="0">
              <a:latin typeface="Arial"/>
              <a:cs typeface="Arial"/>
            </a:endParaRPr>
          </a:p>
        </p:txBody>
      </p:sp>
      <p:sp>
        <p:nvSpPr>
          <p:cNvPr id="6" name="TextBox 5"/>
          <p:cNvSpPr txBox="1"/>
          <p:nvPr/>
        </p:nvSpPr>
        <p:spPr>
          <a:xfrm>
            <a:off x="381000" y="609600"/>
            <a:ext cx="8534400" cy="5943600"/>
          </a:xfrm>
          <a:prstGeom prst="rect">
            <a:avLst/>
          </a:prstGeom>
          <a:noFill/>
          <a:ln>
            <a:noFill/>
          </a:ln>
        </p:spPr>
        <p:txBody>
          <a:bodyPr wrap="square" numCol="1" rtlCol="0">
            <a:noAutofit/>
          </a:bodyPr>
          <a:lstStyle/>
          <a:p>
            <a:pPr marL="285750" indent="-285750">
              <a:spcBef>
                <a:spcPts val="1200"/>
              </a:spcBef>
              <a:buFont typeface="Arial"/>
              <a:buChar char="•"/>
            </a:pPr>
            <a:endParaRPr lang="en-US" sz="2400" dirty="0" smtClean="0">
              <a:latin typeface="Arial" charset="0"/>
              <a:cs typeface="Arial" charset="0"/>
            </a:endParaRPr>
          </a:p>
          <a:p>
            <a:pPr marL="285750" indent="-285750">
              <a:spcBef>
                <a:spcPts val="1200"/>
              </a:spcBef>
              <a:buFont typeface="Arial"/>
              <a:buChar char="•"/>
            </a:pPr>
            <a:r>
              <a:rPr lang="en-US" sz="2400" dirty="0">
                <a:latin typeface="Arial" charset="0"/>
                <a:cs typeface="Arial" charset="0"/>
              </a:rPr>
              <a:t>Program development is faster</a:t>
            </a:r>
          </a:p>
          <a:p>
            <a:pPr marL="742950" lvl="1" indent="-285750">
              <a:spcBef>
                <a:spcPts val="1200"/>
              </a:spcBef>
              <a:buFont typeface="Arial"/>
              <a:buChar char="•"/>
            </a:pPr>
            <a:r>
              <a:rPr lang="en-US" sz="2000" dirty="0">
                <a:latin typeface="Arial" charset="0"/>
                <a:cs typeface="Arial" charset="0"/>
              </a:rPr>
              <a:t>High-level statements: fewer instructions to code</a:t>
            </a:r>
          </a:p>
          <a:p>
            <a:pPr marL="285750" indent="-285750">
              <a:spcBef>
                <a:spcPts val="1200"/>
              </a:spcBef>
              <a:buFont typeface="Arial"/>
              <a:buChar char="•"/>
            </a:pPr>
            <a:r>
              <a:rPr lang="en-US" sz="2400" dirty="0">
                <a:latin typeface="Arial" charset="0"/>
                <a:cs typeface="Arial" charset="0"/>
              </a:rPr>
              <a:t>Program maintenance is easier</a:t>
            </a:r>
          </a:p>
          <a:p>
            <a:pPr marL="742950" lvl="1" indent="-285750">
              <a:spcBef>
                <a:spcPts val="1200"/>
              </a:spcBef>
              <a:buFont typeface="Arial"/>
              <a:buChar char="•"/>
            </a:pPr>
            <a:r>
              <a:rPr lang="en-US" sz="2000" dirty="0">
                <a:latin typeface="Arial" charset="0"/>
                <a:cs typeface="Arial" charset="0"/>
              </a:rPr>
              <a:t>For the same above reasons</a:t>
            </a:r>
          </a:p>
          <a:p>
            <a:pPr marL="285750" indent="-285750">
              <a:spcBef>
                <a:spcPts val="1200"/>
              </a:spcBef>
              <a:buFont typeface="Arial"/>
              <a:buChar char="•"/>
            </a:pPr>
            <a:r>
              <a:rPr lang="en-US" sz="2400" dirty="0">
                <a:latin typeface="Arial" charset="0"/>
                <a:cs typeface="Arial" charset="0"/>
              </a:rPr>
              <a:t>Programs are portable</a:t>
            </a:r>
          </a:p>
          <a:p>
            <a:pPr marL="742950" lvl="1" indent="-285750">
              <a:spcBef>
                <a:spcPts val="1200"/>
              </a:spcBef>
              <a:buFont typeface="Arial"/>
              <a:buChar char="•"/>
            </a:pPr>
            <a:r>
              <a:rPr lang="en-US" sz="2000" dirty="0">
                <a:latin typeface="Arial" charset="0"/>
                <a:cs typeface="Arial" charset="0"/>
              </a:rPr>
              <a:t>Contain few machine-dependent details</a:t>
            </a:r>
          </a:p>
          <a:p>
            <a:pPr marL="1200150" lvl="2" indent="-285750">
              <a:spcBef>
                <a:spcPts val="1200"/>
              </a:spcBef>
              <a:buFont typeface="Arial"/>
              <a:buChar char="•"/>
            </a:pPr>
            <a:r>
              <a:rPr lang="en-US" sz="2000" dirty="0">
                <a:latin typeface="Arial" charset="0"/>
                <a:cs typeface="Arial" charset="0"/>
              </a:rPr>
              <a:t>Can be used with little or no modifications on different machines</a:t>
            </a:r>
          </a:p>
          <a:p>
            <a:pPr marL="742950" lvl="1" indent="-285750">
              <a:spcBef>
                <a:spcPts val="1200"/>
              </a:spcBef>
              <a:buFont typeface="Arial"/>
              <a:buChar char="•"/>
            </a:pPr>
            <a:r>
              <a:rPr lang="en-US" sz="2000" dirty="0">
                <a:latin typeface="Arial" charset="0"/>
                <a:cs typeface="Arial" charset="0"/>
              </a:rPr>
              <a:t>Compiler translates to the target machine language</a:t>
            </a:r>
          </a:p>
          <a:p>
            <a:pPr marL="742950" lvl="1" indent="-285750">
              <a:spcBef>
                <a:spcPts val="1200"/>
              </a:spcBef>
              <a:buFont typeface="Arial"/>
              <a:buChar char="•"/>
            </a:pPr>
            <a:r>
              <a:rPr lang="en-US" sz="2000" dirty="0">
                <a:latin typeface="Arial" charset="0"/>
                <a:cs typeface="Arial" charset="0"/>
              </a:rPr>
              <a:t>However, Assembly language programs are not portable</a:t>
            </a: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spTree>
    <p:extLst>
      <p:ext uri="{BB962C8B-B14F-4D97-AF65-F5344CB8AC3E}">
        <p14:creationId xmlns:p14="http://schemas.microsoft.com/office/powerpoint/2010/main" val="18210410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52400"/>
            <a:ext cx="8534400" cy="523220"/>
          </a:xfrm>
          <a:prstGeom prst="rect">
            <a:avLst/>
          </a:prstGeom>
          <a:noFill/>
          <a:ln>
            <a:noFill/>
          </a:ln>
        </p:spPr>
        <p:txBody>
          <a:bodyPr wrap="square" rtlCol="0">
            <a:spAutoFit/>
          </a:bodyPr>
          <a:lstStyle/>
          <a:p>
            <a:pPr algn="ctr"/>
            <a:r>
              <a:rPr lang="en-US" sz="2800" b="1" dirty="0">
                <a:latin typeface="Arial"/>
                <a:cs typeface="Arial"/>
              </a:rPr>
              <a:t>Why Learn Assembly Language?</a:t>
            </a:r>
            <a:endParaRPr lang="en-US" sz="2400" b="1" dirty="0">
              <a:latin typeface="Arial"/>
              <a:cs typeface="Arial"/>
            </a:endParaRPr>
          </a:p>
        </p:txBody>
      </p:sp>
      <p:sp>
        <p:nvSpPr>
          <p:cNvPr id="6" name="TextBox 5"/>
          <p:cNvSpPr txBox="1"/>
          <p:nvPr/>
        </p:nvSpPr>
        <p:spPr>
          <a:xfrm>
            <a:off x="533400" y="609600"/>
            <a:ext cx="8382000" cy="5943600"/>
          </a:xfrm>
          <a:prstGeom prst="rect">
            <a:avLst/>
          </a:prstGeom>
          <a:noFill/>
          <a:ln>
            <a:noFill/>
          </a:ln>
        </p:spPr>
        <p:txBody>
          <a:bodyPr wrap="square" numCol="1" rtlCol="0">
            <a:noAutofit/>
          </a:bodyPr>
          <a:lstStyle/>
          <a:p>
            <a:pPr marL="342900" indent="-342900">
              <a:spcBef>
                <a:spcPct val="50000"/>
              </a:spcBef>
              <a:buFont typeface="Arial"/>
              <a:buChar char="•"/>
            </a:pPr>
            <a:endParaRPr lang="en-US" sz="2400" dirty="0" smtClean="0">
              <a:latin typeface="Arial" charset="0"/>
              <a:cs typeface="Arial" charset="0"/>
            </a:endParaRPr>
          </a:p>
          <a:p>
            <a:pPr marL="342900" indent="-342900">
              <a:spcBef>
                <a:spcPct val="50000"/>
              </a:spcBef>
              <a:buFont typeface="Arial"/>
              <a:buChar char="•"/>
            </a:pPr>
            <a:r>
              <a:rPr lang="en-US" sz="2400" dirty="0" smtClean="0">
                <a:latin typeface="Arial" charset="0"/>
                <a:cs typeface="Arial" charset="0"/>
              </a:rPr>
              <a:t>Accessibility </a:t>
            </a:r>
            <a:r>
              <a:rPr lang="en-US" sz="2400" dirty="0">
                <a:latin typeface="Arial" charset="0"/>
                <a:cs typeface="Arial" charset="0"/>
              </a:rPr>
              <a:t>to system hardware</a:t>
            </a:r>
          </a:p>
          <a:p>
            <a:pPr marL="742950" lvl="1" indent="-285750">
              <a:spcBef>
                <a:spcPct val="50000"/>
              </a:spcBef>
              <a:buFont typeface="Arial"/>
              <a:buChar char="•"/>
            </a:pPr>
            <a:r>
              <a:rPr lang="en-US" dirty="0">
                <a:latin typeface="Arial" charset="0"/>
                <a:cs typeface="Arial" charset="0"/>
              </a:rPr>
              <a:t>Assembly Language is useful for implementing system software</a:t>
            </a:r>
          </a:p>
          <a:p>
            <a:pPr marL="742950" lvl="1" indent="-285750">
              <a:spcBef>
                <a:spcPct val="50000"/>
              </a:spcBef>
              <a:buFont typeface="Arial"/>
              <a:buChar char="•"/>
            </a:pPr>
            <a:r>
              <a:rPr lang="en-US" dirty="0">
                <a:latin typeface="Arial" charset="0"/>
                <a:cs typeface="Arial" charset="0"/>
              </a:rPr>
              <a:t>Also useful for small embedded system applications</a:t>
            </a:r>
            <a:endParaRPr lang="en-US" sz="2000" dirty="0">
              <a:latin typeface="Arial" charset="0"/>
              <a:cs typeface="Arial" charset="0"/>
            </a:endParaRPr>
          </a:p>
          <a:p>
            <a:pPr marL="342900" indent="-342900">
              <a:spcBef>
                <a:spcPct val="50000"/>
              </a:spcBef>
              <a:buFont typeface="Arial"/>
              <a:buChar char="•"/>
            </a:pPr>
            <a:r>
              <a:rPr lang="en-US" sz="2400" dirty="0">
                <a:latin typeface="Arial" charset="0"/>
                <a:cs typeface="Arial" charset="0"/>
              </a:rPr>
              <a:t>Space and Time efficiency</a:t>
            </a:r>
          </a:p>
          <a:p>
            <a:pPr marL="742950" lvl="1" indent="-285750">
              <a:spcBef>
                <a:spcPct val="50000"/>
              </a:spcBef>
              <a:buFont typeface="Arial"/>
              <a:buChar char="•"/>
            </a:pPr>
            <a:r>
              <a:rPr lang="en-US" dirty="0">
                <a:latin typeface="Arial" charset="0"/>
                <a:cs typeface="Arial" charset="0"/>
              </a:rPr>
              <a:t>Understanding sources of program inefficiency</a:t>
            </a:r>
          </a:p>
          <a:p>
            <a:pPr marL="742950" lvl="1" indent="-285750">
              <a:spcBef>
                <a:spcPct val="50000"/>
              </a:spcBef>
              <a:buFont typeface="Arial"/>
              <a:buChar char="•"/>
            </a:pPr>
            <a:r>
              <a:rPr lang="en-US" dirty="0">
                <a:latin typeface="Arial" charset="0"/>
                <a:cs typeface="Arial" charset="0"/>
              </a:rPr>
              <a:t>Tuning program performance</a:t>
            </a:r>
          </a:p>
          <a:p>
            <a:pPr marL="742950" lvl="1" indent="-285750">
              <a:spcBef>
                <a:spcPct val="50000"/>
              </a:spcBef>
              <a:buFont typeface="Arial"/>
              <a:buChar char="•"/>
            </a:pPr>
            <a:r>
              <a:rPr lang="en-US" dirty="0">
                <a:latin typeface="Arial" charset="0"/>
                <a:cs typeface="Arial" charset="0"/>
              </a:rPr>
              <a:t>Writing compact code</a:t>
            </a:r>
          </a:p>
          <a:p>
            <a:pPr marL="342900" indent="-342900">
              <a:spcBef>
                <a:spcPct val="50000"/>
              </a:spcBef>
              <a:buFont typeface="Arial"/>
              <a:buChar char="•"/>
            </a:pPr>
            <a:r>
              <a:rPr lang="en-US" sz="2400" dirty="0">
                <a:latin typeface="Arial" charset="0"/>
                <a:cs typeface="Arial" charset="0"/>
              </a:rPr>
              <a:t>Writing assembly programs gives the computer designer the needed deep understanding of the instruction set and how to design one </a:t>
            </a:r>
          </a:p>
          <a:p>
            <a:pPr marL="342900" indent="-342900">
              <a:spcBef>
                <a:spcPct val="50000"/>
              </a:spcBef>
              <a:buFont typeface="Arial"/>
              <a:buChar char="•"/>
            </a:pPr>
            <a:r>
              <a:rPr lang="en-US" sz="2400" dirty="0">
                <a:latin typeface="Arial" charset="0"/>
                <a:cs typeface="Arial" charset="0"/>
              </a:rPr>
              <a:t>To be able to write compilers for HLLs, we need to be expert with the machine language. Assembly programming provides this experience </a:t>
            </a: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spTree>
    <p:extLst>
      <p:ext uri="{BB962C8B-B14F-4D97-AF65-F5344CB8AC3E}">
        <p14:creationId xmlns:p14="http://schemas.microsoft.com/office/powerpoint/2010/main" val="8620797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152400"/>
            <a:ext cx="8305800" cy="523220"/>
          </a:xfrm>
          <a:prstGeom prst="rect">
            <a:avLst/>
          </a:prstGeom>
          <a:noFill/>
          <a:ln>
            <a:noFill/>
          </a:ln>
        </p:spPr>
        <p:txBody>
          <a:bodyPr wrap="square" rtlCol="0">
            <a:spAutoFit/>
          </a:bodyPr>
          <a:lstStyle/>
          <a:p>
            <a:pPr algn="ctr"/>
            <a:r>
              <a:rPr lang="en-US" sz="2800" b="1" dirty="0">
                <a:latin typeface="Arial"/>
                <a:cs typeface="Arial"/>
              </a:rPr>
              <a:t>Assembly vs. High-Level Languages</a:t>
            </a:r>
            <a:endParaRPr lang="en-US" sz="2400" b="1" dirty="0">
              <a:latin typeface="Arial"/>
              <a:cs typeface="Arial"/>
            </a:endParaRPr>
          </a:p>
        </p:txBody>
      </p:sp>
      <p:sp>
        <p:nvSpPr>
          <p:cNvPr id="5" name="TextBox 4"/>
          <p:cNvSpPr txBox="1"/>
          <p:nvPr/>
        </p:nvSpPr>
        <p:spPr>
          <a:xfrm>
            <a:off x="533400" y="609600"/>
            <a:ext cx="8382000" cy="5943600"/>
          </a:xfrm>
          <a:prstGeom prst="rect">
            <a:avLst/>
          </a:prstGeom>
          <a:noFill/>
          <a:ln>
            <a:noFill/>
          </a:ln>
        </p:spPr>
        <p:txBody>
          <a:bodyPr wrap="square" numCol="1" rtlCol="0">
            <a:noAutofit/>
          </a:bodyPr>
          <a:lstStyle/>
          <a:p>
            <a:pPr marL="285750" indent="-285750">
              <a:spcBef>
                <a:spcPts val="1200"/>
              </a:spcBef>
              <a:buFont typeface="Arial"/>
              <a:buChar char="•"/>
            </a:pPr>
            <a:endParaRPr lang="en-US" sz="2000" dirty="0" smtClean="0">
              <a:latin typeface="Arial"/>
              <a:cs typeface="Arial"/>
            </a:endParaRPr>
          </a:p>
          <a:p>
            <a:pPr marL="285750" indent="-285750">
              <a:spcBef>
                <a:spcPts val="1200"/>
              </a:spcBef>
              <a:buFont typeface="Arial"/>
              <a:buChar char="•"/>
            </a:pPr>
            <a:endParaRPr lang="en-US" sz="2000" dirty="0">
              <a:latin typeface="Arial"/>
              <a:cs typeface="Arial"/>
            </a:endParaRPr>
          </a:p>
          <a:p>
            <a:pPr marL="285750" indent="-285750">
              <a:spcBef>
                <a:spcPts val="1200"/>
              </a:spcBef>
              <a:buFont typeface="Arial"/>
              <a:buChar char="•"/>
            </a:pPr>
            <a:endParaRPr lang="en-US" sz="2000" dirty="0" smtClean="0">
              <a:latin typeface="Arial"/>
              <a:cs typeface="Arial"/>
            </a:endParaRPr>
          </a:p>
          <a:p>
            <a:pPr marL="285750" indent="-285750">
              <a:spcBef>
                <a:spcPts val="1200"/>
              </a:spcBef>
              <a:buFont typeface="Arial"/>
              <a:buChar char="•"/>
            </a:pPr>
            <a:r>
              <a:rPr lang="en-US" sz="2000" b="1" i="1" dirty="0" smtClean="0">
                <a:latin typeface="Arial"/>
                <a:cs typeface="Arial"/>
              </a:rPr>
              <a:t>HLL programs </a:t>
            </a:r>
            <a:r>
              <a:rPr lang="en-US" sz="2000" dirty="0" smtClean="0">
                <a:latin typeface="Arial"/>
                <a:cs typeface="Arial"/>
              </a:rPr>
              <a:t>are </a:t>
            </a:r>
            <a:r>
              <a:rPr lang="en-US" sz="2000" dirty="0">
                <a:latin typeface="Arial"/>
                <a:cs typeface="Arial"/>
              </a:rPr>
              <a:t>machine independent. They are easy to learn and easy to use.</a:t>
            </a:r>
          </a:p>
          <a:p>
            <a:pPr marL="285750" indent="-285750">
              <a:spcBef>
                <a:spcPts val="1200"/>
              </a:spcBef>
              <a:buFont typeface="Arial"/>
              <a:buChar char="•"/>
            </a:pPr>
            <a:endParaRPr lang="en-US" sz="2000" dirty="0" smtClean="0">
              <a:latin typeface="Arial"/>
              <a:cs typeface="Arial"/>
            </a:endParaRPr>
          </a:p>
          <a:p>
            <a:pPr marL="285750" indent="-285750">
              <a:spcBef>
                <a:spcPts val="1200"/>
              </a:spcBef>
              <a:buFont typeface="Arial"/>
              <a:buChar char="•"/>
            </a:pPr>
            <a:endParaRPr lang="en-US" sz="2000" dirty="0">
              <a:latin typeface="Arial"/>
              <a:cs typeface="Arial"/>
            </a:endParaRPr>
          </a:p>
          <a:p>
            <a:pPr marL="285750" indent="-285750">
              <a:spcBef>
                <a:spcPts val="1200"/>
              </a:spcBef>
              <a:buFont typeface="Arial"/>
              <a:buChar char="•"/>
            </a:pPr>
            <a:r>
              <a:rPr lang="en-US" sz="2000" b="1" i="1" dirty="0" smtClean="0">
                <a:latin typeface="Arial"/>
                <a:cs typeface="Arial"/>
              </a:rPr>
              <a:t>Assembly </a:t>
            </a:r>
            <a:r>
              <a:rPr lang="en-US" sz="2000" b="1" i="1" dirty="0">
                <a:latin typeface="Arial"/>
                <a:cs typeface="Arial"/>
              </a:rPr>
              <a:t>language programs</a:t>
            </a:r>
            <a:r>
              <a:rPr lang="en-US" sz="2000" dirty="0">
                <a:latin typeface="Arial"/>
                <a:cs typeface="Arial"/>
              </a:rPr>
              <a:t> are machine specific. It is the language that the processor directly understands.</a:t>
            </a:r>
          </a:p>
        </p:txBody>
      </p:sp>
    </p:spTree>
    <p:extLst>
      <p:ext uri="{BB962C8B-B14F-4D97-AF65-F5344CB8AC3E}">
        <p14:creationId xmlns:p14="http://schemas.microsoft.com/office/powerpoint/2010/main" val="9051297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152400"/>
            <a:ext cx="8382000" cy="523220"/>
          </a:xfrm>
          <a:prstGeom prst="rect">
            <a:avLst/>
          </a:prstGeom>
          <a:noFill/>
          <a:ln>
            <a:noFill/>
          </a:ln>
        </p:spPr>
        <p:txBody>
          <a:bodyPr wrap="square" rtlCol="0">
            <a:spAutoFit/>
          </a:bodyPr>
          <a:lstStyle/>
          <a:p>
            <a:pPr algn="ctr"/>
            <a:r>
              <a:rPr lang="en-US" sz="2800" b="1" dirty="0" smtClean="0">
                <a:latin typeface="Arial"/>
                <a:cs typeface="Arial"/>
              </a:rPr>
              <a:t>Tools for Assembly Language: </a:t>
            </a:r>
            <a:r>
              <a:rPr lang="en-US" sz="2800" b="1" i="1" dirty="0" smtClean="0">
                <a:latin typeface="Arial"/>
                <a:cs typeface="Arial"/>
              </a:rPr>
              <a:t>Assembler</a:t>
            </a:r>
            <a:endParaRPr lang="en-US" sz="2400" b="1" i="1" dirty="0">
              <a:latin typeface="Arial"/>
              <a:cs typeface="Arial"/>
            </a:endParaRPr>
          </a:p>
        </p:txBody>
      </p:sp>
      <p:sp>
        <p:nvSpPr>
          <p:cNvPr id="6" name="TextBox 5"/>
          <p:cNvSpPr txBox="1"/>
          <p:nvPr/>
        </p:nvSpPr>
        <p:spPr>
          <a:xfrm>
            <a:off x="533400" y="609600"/>
            <a:ext cx="8382000" cy="5943600"/>
          </a:xfrm>
          <a:prstGeom prst="rect">
            <a:avLst/>
          </a:prstGeom>
          <a:noFill/>
          <a:ln>
            <a:noFill/>
          </a:ln>
        </p:spPr>
        <p:txBody>
          <a:bodyPr wrap="square" numCol="1" rtlCol="0">
            <a:noAutofit/>
          </a:bodyPr>
          <a:lstStyle/>
          <a:p>
            <a:pPr marL="285750" indent="-285750">
              <a:spcBef>
                <a:spcPct val="50000"/>
              </a:spcBef>
              <a:buFont typeface="Arial"/>
              <a:buChar char="•"/>
            </a:pPr>
            <a:endParaRPr lang="en-US" sz="2000" dirty="0" smtClean="0">
              <a:latin typeface="Arial" charset="0"/>
              <a:cs typeface="Arial" charset="0"/>
            </a:endParaRPr>
          </a:p>
          <a:p>
            <a:pPr marL="285750" indent="-285750">
              <a:spcBef>
                <a:spcPct val="50000"/>
              </a:spcBef>
              <a:buFont typeface="Arial"/>
              <a:buChar char="•"/>
            </a:pPr>
            <a:r>
              <a:rPr lang="en-US" sz="2000" dirty="0" smtClean="0">
                <a:latin typeface="Arial" charset="0"/>
                <a:cs typeface="Arial" charset="0"/>
              </a:rPr>
              <a:t>Software </a:t>
            </a:r>
            <a:r>
              <a:rPr lang="en-US" sz="2000" dirty="0">
                <a:latin typeface="Arial" charset="0"/>
                <a:cs typeface="Arial" charset="0"/>
              </a:rPr>
              <a:t>tools are needed for editing, assembling, linking, and debugging assembly language programs</a:t>
            </a:r>
          </a:p>
          <a:p>
            <a:pPr marL="285750" indent="-285750">
              <a:spcBef>
                <a:spcPct val="50000"/>
              </a:spcBef>
              <a:buFont typeface="Arial"/>
              <a:buChar char="•"/>
            </a:pPr>
            <a:r>
              <a:rPr lang="en-US" sz="2000" dirty="0">
                <a:latin typeface="Arial" charset="0"/>
                <a:cs typeface="Arial" charset="0"/>
              </a:rPr>
              <a:t>An </a:t>
            </a:r>
            <a:r>
              <a:rPr lang="en-US" sz="2000" dirty="0">
                <a:solidFill>
                  <a:srgbClr val="FF0000"/>
                </a:solidFill>
                <a:latin typeface="Arial" charset="0"/>
                <a:cs typeface="Arial" charset="0"/>
              </a:rPr>
              <a:t>assembler</a:t>
            </a:r>
            <a:r>
              <a:rPr lang="en-US" sz="2000" dirty="0">
                <a:latin typeface="Arial" charset="0"/>
                <a:cs typeface="Arial" charset="0"/>
              </a:rPr>
              <a:t> is a program that converts </a:t>
            </a:r>
            <a:r>
              <a:rPr lang="en-US" sz="2000" dirty="0">
                <a:solidFill>
                  <a:srgbClr val="FF0000"/>
                </a:solidFill>
                <a:latin typeface="Arial" charset="0"/>
                <a:cs typeface="Arial" charset="0"/>
              </a:rPr>
              <a:t>source-code</a:t>
            </a:r>
            <a:r>
              <a:rPr lang="en-US" sz="2000" dirty="0">
                <a:latin typeface="Arial" charset="0"/>
                <a:cs typeface="Arial" charset="0"/>
              </a:rPr>
              <a:t> programs written in </a:t>
            </a:r>
            <a:r>
              <a:rPr lang="en-US" sz="2000" dirty="0">
                <a:solidFill>
                  <a:srgbClr val="FF0000"/>
                </a:solidFill>
                <a:latin typeface="Arial" charset="0"/>
                <a:cs typeface="Arial" charset="0"/>
              </a:rPr>
              <a:t>assembly language</a:t>
            </a:r>
            <a:r>
              <a:rPr lang="en-US" sz="2000" dirty="0">
                <a:latin typeface="Arial" charset="0"/>
                <a:cs typeface="Arial" charset="0"/>
              </a:rPr>
              <a:t> into </a:t>
            </a:r>
            <a:r>
              <a:rPr lang="en-US" sz="2000" dirty="0">
                <a:solidFill>
                  <a:srgbClr val="FF0000"/>
                </a:solidFill>
                <a:latin typeface="Arial" charset="0"/>
                <a:cs typeface="Arial" charset="0"/>
              </a:rPr>
              <a:t>object files</a:t>
            </a:r>
            <a:r>
              <a:rPr lang="en-US" sz="2000" dirty="0">
                <a:latin typeface="Arial" charset="0"/>
                <a:cs typeface="Arial" charset="0"/>
              </a:rPr>
              <a:t> in </a:t>
            </a:r>
            <a:r>
              <a:rPr lang="en-US" sz="2000" dirty="0">
                <a:solidFill>
                  <a:srgbClr val="FF0000"/>
                </a:solidFill>
                <a:latin typeface="Arial" charset="0"/>
                <a:cs typeface="Arial" charset="0"/>
              </a:rPr>
              <a:t>machine language</a:t>
            </a:r>
          </a:p>
          <a:p>
            <a:pPr marL="285750" indent="-285750">
              <a:spcBef>
                <a:spcPct val="50000"/>
              </a:spcBef>
              <a:buFont typeface="Arial"/>
              <a:buChar char="•"/>
            </a:pPr>
            <a:r>
              <a:rPr lang="en-US" sz="2000" dirty="0">
                <a:latin typeface="Arial" charset="0"/>
                <a:cs typeface="Arial" charset="0"/>
              </a:rPr>
              <a:t>Popular assemblers have emerged over the years for the Intel family of processors. These include …</a:t>
            </a:r>
          </a:p>
          <a:p>
            <a:pPr marL="742950" lvl="1" indent="-285750">
              <a:spcBef>
                <a:spcPct val="50000"/>
              </a:spcBef>
              <a:buFont typeface="Arial"/>
              <a:buChar char="•"/>
            </a:pPr>
            <a:r>
              <a:rPr lang="en-US" sz="2000" dirty="0">
                <a:latin typeface="Arial" charset="0"/>
                <a:cs typeface="Arial" charset="0"/>
              </a:rPr>
              <a:t>TASM (Turbo Assembler from Borland)</a:t>
            </a:r>
          </a:p>
          <a:p>
            <a:pPr marL="742950" lvl="1" indent="-285750">
              <a:spcBef>
                <a:spcPct val="50000"/>
              </a:spcBef>
              <a:buFont typeface="Arial"/>
              <a:buChar char="•"/>
            </a:pPr>
            <a:r>
              <a:rPr lang="en-US" sz="2000" dirty="0">
                <a:latin typeface="Arial" charset="0"/>
                <a:cs typeface="Arial" charset="0"/>
              </a:rPr>
              <a:t>NASM (</a:t>
            </a:r>
            <a:r>
              <a:rPr lang="en-US" sz="2000" dirty="0" err="1">
                <a:latin typeface="Arial" charset="0"/>
                <a:cs typeface="Arial" charset="0"/>
              </a:rPr>
              <a:t>Netwide</a:t>
            </a:r>
            <a:r>
              <a:rPr lang="en-US" sz="2000" dirty="0">
                <a:latin typeface="Arial" charset="0"/>
                <a:cs typeface="Arial" charset="0"/>
              </a:rPr>
              <a:t> Assembler for both Windows and Linux), and</a:t>
            </a:r>
          </a:p>
          <a:p>
            <a:pPr marL="742950" lvl="1" indent="-285750">
              <a:spcBef>
                <a:spcPct val="50000"/>
              </a:spcBef>
              <a:buFont typeface="Arial"/>
              <a:buChar char="•"/>
            </a:pPr>
            <a:r>
              <a:rPr lang="en-US" sz="2000" dirty="0">
                <a:latin typeface="Arial" charset="0"/>
                <a:cs typeface="Arial" charset="0"/>
              </a:rPr>
              <a:t>GNU assembler distributed by the free software </a:t>
            </a:r>
            <a:r>
              <a:rPr lang="en-US" sz="2000" dirty="0" smtClean="0">
                <a:latin typeface="Arial" charset="0"/>
                <a:cs typeface="Arial" charset="0"/>
              </a:rPr>
              <a:t>foundation</a:t>
            </a:r>
          </a:p>
          <a:p>
            <a:pPr marL="742950" lvl="1" indent="-285750">
              <a:spcBef>
                <a:spcPct val="50000"/>
              </a:spcBef>
              <a:buFont typeface="Arial"/>
              <a:buChar char="•"/>
            </a:pPr>
            <a:r>
              <a:rPr lang="en-US" sz="2000" dirty="0" smtClean="0">
                <a:solidFill>
                  <a:srgbClr val="FF0000"/>
                </a:solidFill>
                <a:latin typeface="Arial" charset="0"/>
                <a:cs typeface="Arial" charset="0"/>
              </a:rPr>
              <a:t>MASM</a:t>
            </a:r>
            <a:r>
              <a:rPr lang="en-US" sz="2000" dirty="0" smtClean="0">
                <a:latin typeface="Arial" charset="0"/>
                <a:cs typeface="Arial" charset="0"/>
              </a:rPr>
              <a:t> </a:t>
            </a:r>
            <a:r>
              <a:rPr lang="en-US" sz="2000" dirty="0">
                <a:latin typeface="Arial" charset="0"/>
                <a:cs typeface="Arial" charset="0"/>
              </a:rPr>
              <a:t>(Macro Assembler from Microsoft)</a:t>
            </a:r>
          </a:p>
          <a:p>
            <a:pPr marL="285750" indent="-285750">
              <a:spcBef>
                <a:spcPts val="1200"/>
              </a:spcBef>
              <a:buFont typeface="Arial"/>
              <a:buChar char="•"/>
            </a:pPr>
            <a:endParaRPr lang="en-US" sz="2000" dirty="0">
              <a:latin typeface="Arial"/>
              <a:cs typeface="Arial"/>
            </a:endParaRP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mc:AlternateContent xmlns:mc="http://schemas.openxmlformats.org/markup-compatibility/2006" xmlns:p14="http://schemas.microsoft.com/office/powerpoint/2010/main">
        <mc:Choice Requires="p14">
          <p:contentPart p14:bwMode="auto" r:id="rId2">
            <p14:nvContentPartPr>
              <p14:cNvPr id="20482" name="Ink 2"/>
              <p14:cNvContentPartPr>
                <a14:cpLocks xmlns:a14="http://schemas.microsoft.com/office/drawing/2010/main" noRot="1" noChangeAspect="1" noEditPoints="1" noChangeArrowheads="1" noChangeShapeType="1"/>
              </p14:cNvContentPartPr>
              <p14:nvPr/>
            </p14:nvContentPartPr>
            <p14:xfrm>
              <a:off x="6340475" y="160338"/>
              <a:ext cx="2197100" cy="1001712"/>
            </p14:xfrm>
          </p:contentPart>
        </mc:Choice>
        <mc:Fallback xmlns="">
          <p:pic>
            <p:nvPicPr>
              <p:cNvPr id="20482" name="Ink 2"/>
              <p:cNvPicPr>
                <a:picLocks noRot="1" noChangeAspect="1" noEditPoints="1" noChangeArrowheads="1" noChangeShapeType="1"/>
              </p:cNvPicPr>
              <p:nvPr/>
            </p:nvPicPr>
            <p:blipFill>
              <a:blip r:embed="rId3"/>
              <a:stretch>
                <a:fillRect/>
              </a:stretch>
            </p:blipFill>
            <p:spPr>
              <a:xfrm>
                <a:off x="6333995" y="153859"/>
                <a:ext cx="2210060" cy="1014670"/>
              </a:xfrm>
              <a:prstGeom prst="rect">
                <a:avLst/>
              </a:prstGeom>
            </p:spPr>
          </p:pic>
        </mc:Fallback>
      </mc:AlternateContent>
    </p:spTree>
    <p:extLst>
      <p:ext uri="{BB962C8B-B14F-4D97-AF65-F5344CB8AC3E}">
        <p14:creationId xmlns:p14="http://schemas.microsoft.com/office/powerpoint/2010/main" val="8225947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52400"/>
            <a:ext cx="8458200" cy="461665"/>
          </a:xfrm>
          <a:prstGeom prst="rect">
            <a:avLst/>
          </a:prstGeom>
          <a:noFill/>
          <a:ln>
            <a:noFill/>
          </a:ln>
        </p:spPr>
        <p:txBody>
          <a:bodyPr wrap="square" rtlCol="0">
            <a:spAutoFit/>
          </a:bodyPr>
          <a:lstStyle/>
          <a:p>
            <a:pPr algn="ctr"/>
            <a:r>
              <a:rPr lang="en-US" sz="2400" b="1" dirty="0" smtClean="0">
                <a:latin typeface="Arial"/>
                <a:cs typeface="Arial"/>
              </a:rPr>
              <a:t>Tools for Assembly Language: </a:t>
            </a:r>
            <a:r>
              <a:rPr lang="en-US" sz="2400" b="1" i="1" dirty="0" smtClean="0">
                <a:latin typeface="Arial"/>
                <a:cs typeface="Arial"/>
              </a:rPr>
              <a:t>Linker &amp; Libraries</a:t>
            </a:r>
            <a:endParaRPr lang="en-US" sz="2000" b="1" i="1" dirty="0">
              <a:latin typeface="Arial"/>
              <a:cs typeface="Arial"/>
            </a:endParaRPr>
          </a:p>
        </p:txBody>
      </p:sp>
      <p:sp>
        <p:nvSpPr>
          <p:cNvPr id="6" name="TextBox 5"/>
          <p:cNvSpPr txBox="1"/>
          <p:nvPr/>
        </p:nvSpPr>
        <p:spPr>
          <a:xfrm>
            <a:off x="457200" y="609600"/>
            <a:ext cx="8458200" cy="5943600"/>
          </a:xfrm>
          <a:prstGeom prst="rect">
            <a:avLst/>
          </a:prstGeom>
          <a:noFill/>
          <a:ln>
            <a:noFill/>
          </a:ln>
        </p:spPr>
        <p:txBody>
          <a:bodyPr wrap="square" numCol="1" rtlCol="0">
            <a:noAutofit/>
          </a:bodyPr>
          <a:lstStyle/>
          <a:p>
            <a:pPr marL="285750" indent="-285750">
              <a:spcBef>
                <a:spcPct val="50000"/>
              </a:spcBef>
              <a:buFont typeface="Arial"/>
              <a:buChar char="•"/>
            </a:pPr>
            <a:endParaRPr lang="en-US" sz="2400" dirty="0" smtClean="0">
              <a:latin typeface="Arial" charset="0"/>
              <a:cs typeface="Arial" charset="0"/>
            </a:endParaRPr>
          </a:p>
          <a:p>
            <a:pPr marL="285750" indent="-285750">
              <a:spcBef>
                <a:spcPct val="70000"/>
              </a:spcBef>
              <a:buFont typeface="Arial"/>
              <a:buChar char="•"/>
            </a:pPr>
            <a:r>
              <a:rPr lang="en-US" sz="2400" dirty="0">
                <a:latin typeface="Arial" charset="0"/>
                <a:cs typeface="Arial" charset="0"/>
              </a:rPr>
              <a:t>You need a linker program to produce executable files</a:t>
            </a:r>
          </a:p>
          <a:p>
            <a:pPr marL="285750" indent="-285750">
              <a:spcBef>
                <a:spcPct val="70000"/>
              </a:spcBef>
              <a:buFont typeface="Arial"/>
              <a:buChar char="•"/>
            </a:pPr>
            <a:r>
              <a:rPr lang="en-US" sz="2400" dirty="0">
                <a:latin typeface="Arial" charset="0"/>
                <a:cs typeface="Arial" charset="0"/>
              </a:rPr>
              <a:t>It combines your program's </a:t>
            </a:r>
            <a:r>
              <a:rPr lang="en-US" sz="2400" dirty="0">
                <a:solidFill>
                  <a:srgbClr val="FF0000"/>
                </a:solidFill>
                <a:latin typeface="Arial" charset="0"/>
                <a:cs typeface="Arial" charset="0"/>
              </a:rPr>
              <a:t>object file</a:t>
            </a:r>
            <a:r>
              <a:rPr lang="en-US" sz="2400" b="1" dirty="0">
                <a:latin typeface="Arial" charset="0"/>
                <a:cs typeface="Arial" charset="0"/>
              </a:rPr>
              <a:t> </a:t>
            </a:r>
            <a:r>
              <a:rPr lang="en-US" sz="2400" dirty="0">
                <a:latin typeface="Arial" charset="0"/>
                <a:cs typeface="Arial" charset="0"/>
              </a:rPr>
              <a:t>created by the assembler with other object files and </a:t>
            </a:r>
            <a:r>
              <a:rPr lang="en-US" sz="2400" dirty="0">
                <a:solidFill>
                  <a:srgbClr val="FF0000"/>
                </a:solidFill>
                <a:latin typeface="Arial" charset="0"/>
                <a:cs typeface="Arial" charset="0"/>
              </a:rPr>
              <a:t>link libraries</a:t>
            </a:r>
            <a:r>
              <a:rPr lang="en-US" sz="2400" dirty="0">
                <a:latin typeface="Arial" charset="0"/>
                <a:cs typeface="Arial" charset="0"/>
              </a:rPr>
              <a:t>, and produces a single </a:t>
            </a:r>
            <a:r>
              <a:rPr lang="en-US" sz="2400" dirty="0">
                <a:solidFill>
                  <a:srgbClr val="FF0000"/>
                </a:solidFill>
                <a:latin typeface="Arial" charset="0"/>
                <a:cs typeface="Arial" charset="0"/>
              </a:rPr>
              <a:t>executable program</a:t>
            </a:r>
          </a:p>
          <a:p>
            <a:pPr marL="285750" indent="-285750">
              <a:spcBef>
                <a:spcPts val="1200"/>
              </a:spcBef>
              <a:buFont typeface="Arial"/>
              <a:buChar char="•"/>
            </a:pPr>
            <a:endParaRPr lang="en-US" sz="2400" dirty="0">
              <a:latin typeface="Arial"/>
              <a:cs typeface="Arial"/>
            </a:endParaRP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spTree>
    <p:extLst>
      <p:ext uri="{BB962C8B-B14F-4D97-AF65-F5344CB8AC3E}">
        <p14:creationId xmlns:p14="http://schemas.microsoft.com/office/powerpoint/2010/main" val="30688891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52400"/>
            <a:ext cx="8458200" cy="523220"/>
          </a:xfrm>
          <a:prstGeom prst="rect">
            <a:avLst/>
          </a:prstGeom>
          <a:noFill/>
          <a:ln>
            <a:noFill/>
          </a:ln>
        </p:spPr>
        <p:txBody>
          <a:bodyPr wrap="square" rtlCol="0">
            <a:spAutoFit/>
          </a:bodyPr>
          <a:lstStyle/>
          <a:p>
            <a:pPr algn="ctr"/>
            <a:r>
              <a:rPr lang="en-US" sz="2800" b="1" dirty="0">
                <a:latin typeface="Arial"/>
                <a:cs typeface="Arial"/>
              </a:rPr>
              <a:t>Assemble and Link Process</a:t>
            </a:r>
            <a:endParaRPr lang="en-US" sz="2400" b="1" i="1" dirty="0">
              <a:latin typeface="Arial"/>
              <a:cs typeface="Arial"/>
            </a:endParaRPr>
          </a:p>
        </p:txBody>
      </p:sp>
      <p:sp>
        <p:nvSpPr>
          <p:cNvPr id="6" name="TextBox 5"/>
          <p:cNvSpPr txBox="1"/>
          <p:nvPr/>
        </p:nvSpPr>
        <p:spPr>
          <a:xfrm>
            <a:off x="838200" y="609600"/>
            <a:ext cx="8077200" cy="5943600"/>
          </a:xfrm>
          <a:prstGeom prst="rect">
            <a:avLst/>
          </a:prstGeom>
          <a:noFill/>
          <a:ln>
            <a:noFill/>
          </a:ln>
        </p:spPr>
        <p:txBody>
          <a:bodyPr wrap="square" numCol="1" rtlCol="0">
            <a:noAutofit/>
          </a:bodyPr>
          <a:lstStyle/>
          <a:p>
            <a:pPr>
              <a:spcBef>
                <a:spcPct val="50000"/>
              </a:spcBef>
            </a:pPr>
            <a:endParaRPr lang="en-US" sz="2000" dirty="0" smtClean="0">
              <a:latin typeface="Arial"/>
              <a:cs typeface="Arial"/>
            </a:endParaRPr>
          </a:p>
          <a:p>
            <a:pPr marL="285750" indent="-285750">
              <a:spcBef>
                <a:spcPct val="50000"/>
              </a:spcBef>
              <a:buFont typeface="Arial"/>
              <a:buChar char="•"/>
            </a:pPr>
            <a:endParaRPr lang="en-US" sz="2000" dirty="0">
              <a:latin typeface="Arial"/>
              <a:cs typeface="Arial"/>
            </a:endParaRPr>
          </a:p>
          <a:p>
            <a:pPr marL="285750" indent="-285750">
              <a:spcBef>
                <a:spcPct val="50000"/>
              </a:spcBef>
              <a:buFont typeface="Arial"/>
              <a:buChar char="•"/>
            </a:pPr>
            <a:endParaRPr lang="en-US" sz="2000" dirty="0" smtClean="0">
              <a:latin typeface="Arial"/>
              <a:cs typeface="Arial"/>
            </a:endParaRPr>
          </a:p>
          <a:p>
            <a:pPr>
              <a:spcBef>
                <a:spcPct val="50000"/>
              </a:spcBef>
            </a:pPr>
            <a:endParaRPr lang="en-US" sz="2000" dirty="0">
              <a:latin typeface="Arial"/>
              <a:cs typeface="Arial"/>
            </a:endParaRPr>
          </a:p>
          <a:p>
            <a:pPr marL="285750" indent="-285750">
              <a:spcBef>
                <a:spcPct val="50000"/>
              </a:spcBef>
              <a:buFont typeface="Arial"/>
              <a:buChar char="•"/>
            </a:pPr>
            <a:endParaRPr lang="en-US" sz="2000" dirty="0" smtClean="0">
              <a:latin typeface="Arial"/>
              <a:cs typeface="Arial"/>
            </a:endParaRPr>
          </a:p>
          <a:p>
            <a:pPr marL="285750" indent="-285750">
              <a:spcBef>
                <a:spcPct val="50000"/>
              </a:spcBef>
              <a:buFont typeface="Arial"/>
              <a:buChar char="•"/>
            </a:pPr>
            <a:endParaRPr lang="en-US" sz="2000" dirty="0">
              <a:latin typeface="Arial"/>
              <a:cs typeface="Arial"/>
            </a:endParaRPr>
          </a:p>
          <a:p>
            <a:pPr>
              <a:spcBef>
                <a:spcPct val="50000"/>
              </a:spcBef>
            </a:pPr>
            <a:endParaRPr lang="en-US" sz="2000" dirty="0" smtClean="0">
              <a:latin typeface="Arial"/>
              <a:cs typeface="Arial"/>
            </a:endParaRPr>
          </a:p>
          <a:p>
            <a:pPr>
              <a:spcBef>
                <a:spcPct val="50000"/>
              </a:spcBef>
            </a:pPr>
            <a:endParaRPr lang="en-US" sz="2000" dirty="0" smtClean="0">
              <a:latin typeface="Arial"/>
              <a:cs typeface="Arial"/>
            </a:endParaRPr>
          </a:p>
          <a:p>
            <a:pPr>
              <a:spcBef>
                <a:spcPct val="50000"/>
              </a:spcBef>
            </a:pPr>
            <a:endParaRPr lang="en-US" sz="2000" dirty="0">
              <a:latin typeface="Arial"/>
              <a:cs typeface="Arial"/>
            </a:endParaRPr>
          </a:p>
          <a:p>
            <a:pPr marL="285750" indent="-285750">
              <a:spcBef>
                <a:spcPct val="50000"/>
              </a:spcBef>
              <a:buFont typeface="Arial"/>
              <a:buChar char="•"/>
            </a:pPr>
            <a:r>
              <a:rPr lang="en-US" sz="2000" dirty="0" smtClean="0">
                <a:latin typeface="Arial"/>
                <a:cs typeface="Arial"/>
              </a:rPr>
              <a:t>A </a:t>
            </a:r>
            <a:r>
              <a:rPr lang="en-US" sz="2000" dirty="0">
                <a:latin typeface="Arial"/>
                <a:cs typeface="Arial"/>
              </a:rPr>
              <a:t>project may consist of multiple source files</a:t>
            </a:r>
          </a:p>
          <a:p>
            <a:pPr marL="285750" indent="-285750">
              <a:spcBef>
                <a:spcPct val="50000"/>
              </a:spcBef>
              <a:buFont typeface="Arial"/>
              <a:buChar char="•"/>
            </a:pPr>
            <a:r>
              <a:rPr lang="en-US" sz="2000" dirty="0">
                <a:latin typeface="Arial"/>
                <a:cs typeface="Arial"/>
              </a:rPr>
              <a:t>Assembler translates each source file separately into an object file</a:t>
            </a:r>
          </a:p>
          <a:p>
            <a:pPr marL="285750" indent="-285750">
              <a:spcBef>
                <a:spcPct val="50000"/>
              </a:spcBef>
              <a:buFont typeface="Arial"/>
              <a:buChar char="•"/>
            </a:pPr>
            <a:r>
              <a:rPr lang="en-US" sz="2000" dirty="0">
                <a:latin typeface="Arial"/>
                <a:cs typeface="Arial"/>
              </a:rPr>
              <a:t>Linker links all object files together with link libraries</a:t>
            </a: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grpSp>
        <p:nvGrpSpPr>
          <p:cNvPr id="9" name="Group 4"/>
          <p:cNvGrpSpPr>
            <a:grpSpLocks/>
          </p:cNvGrpSpPr>
          <p:nvPr/>
        </p:nvGrpSpPr>
        <p:grpSpPr bwMode="auto">
          <a:xfrm>
            <a:off x="1143000" y="1355725"/>
            <a:ext cx="7634288" cy="2987675"/>
            <a:chOff x="412" y="745"/>
            <a:chExt cx="5008" cy="2140"/>
          </a:xfrm>
        </p:grpSpPr>
        <p:sp>
          <p:nvSpPr>
            <p:cNvPr id="10" name="AutoShape 5"/>
            <p:cNvSpPr>
              <a:spLocks noChangeArrowheads="1"/>
            </p:cNvSpPr>
            <p:nvPr/>
          </p:nvSpPr>
          <p:spPr bwMode="auto">
            <a:xfrm>
              <a:off x="3642" y="2341"/>
              <a:ext cx="653" cy="435"/>
            </a:xfrm>
            <a:prstGeom prst="roundRect">
              <a:avLst>
                <a:gd name="adj" fmla="val 16667"/>
              </a:avLst>
            </a:prstGeom>
            <a:solidFill>
              <a:srgbClr val="FFBA75"/>
            </a:solidFill>
            <a:ln w="9525">
              <a:solidFill>
                <a:schemeClr val="tx1"/>
              </a:solidFill>
              <a:round/>
              <a:headEnd/>
              <a:tailEnd/>
            </a:ln>
          </p:spPr>
          <p:txBody>
            <a:bodyPr wrap="none" anchor="ctr"/>
            <a:lstStyle/>
            <a:p>
              <a:endParaRPr lang="en-US" sz="1600"/>
            </a:p>
          </p:txBody>
        </p:sp>
        <p:sp>
          <p:nvSpPr>
            <p:cNvPr id="11" name="AutoShape 6"/>
            <p:cNvSpPr>
              <a:spLocks noChangeArrowheads="1"/>
            </p:cNvSpPr>
            <p:nvPr/>
          </p:nvSpPr>
          <p:spPr bwMode="auto">
            <a:xfrm>
              <a:off x="3606" y="2305"/>
              <a:ext cx="653" cy="435"/>
            </a:xfrm>
            <a:prstGeom prst="roundRect">
              <a:avLst>
                <a:gd name="adj" fmla="val 16667"/>
              </a:avLst>
            </a:prstGeom>
            <a:solidFill>
              <a:srgbClr val="FFBA75"/>
            </a:solidFill>
            <a:ln w="9525">
              <a:solidFill>
                <a:schemeClr val="tx1"/>
              </a:solidFill>
              <a:round/>
              <a:headEnd/>
              <a:tailEnd/>
            </a:ln>
          </p:spPr>
          <p:txBody>
            <a:bodyPr wrap="none" anchor="ctr"/>
            <a:lstStyle/>
            <a:p>
              <a:endParaRPr lang="en-US" sz="1600"/>
            </a:p>
          </p:txBody>
        </p:sp>
        <p:sp>
          <p:nvSpPr>
            <p:cNvPr id="12" name="AutoShape 7"/>
            <p:cNvSpPr>
              <a:spLocks noChangeArrowheads="1"/>
            </p:cNvSpPr>
            <p:nvPr/>
          </p:nvSpPr>
          <p:spPr bwMode="auto">
            <a:xfrm>
              <a:off x="3570" y="2269"/>
              <a:ext cx="653" cy="435"/>
            </a:xfrm>
            <a:prstGeom prst="roundRect">
              <a:avLst>
                <a:gd name="adj" fmla="val 16667"/>
              </a:avLst>
            </a:prstGeom>
            <a:solidFill>
              <a:srgbClr val="FFBA75"/>
            </a:solidFill>
            <a:ln w="9525">
              <a:solidFill>
                <a:schemeClr val="tx1"/>
              </a:solidFill>
              <a:round/>
              <a:headEnd/>
              <a:tailEnd/>
            </a:ln>
          </p:spPr>
          <p:txBody>
            <a:bodyPr wrap="none" anchor="ctr"/>
            <a:lstStyle/>
            <a:p>
              <a:endParaRPr lang="en-US" sz="1600"/>
            </a:p>
          </p:txBody>
        </p:sp>
        <p:grpSp>
          <p:nvGrpSpPr>
            <p:cNvPr id="13" name="Group 8"/>
            <p:cNvGrpSpPr>
              <a:grpSpLocks/>
            </p:cNvGrpSpPr>
            <p:nvPr/>
          </p:nvGrpSpPr>
          <p:grpSpPr bwMode="auto">
            <a:xfrm>
              <a:off x="412" y="745"/>
              <a:ext cx="653" cy="616"/>
              <a:chOff x="993" y="1471"/>
              <a:chExt cx="653" cy="616"/>
            </a:xfrm>
          </p:grpSpPr>
          <p:sp>
            <p:nvSpPr>
              <p:cNvPr id="49" name="AutoShape 9"/>
              <p:cNvSpPr>
                <a:spLocks noChangeArrowheads="1"/>
              </p:cNvSpPr>
              <p:nvPr/>
            </p:nvSpPr>
            <p:spPr bwMode="auto">
              <a:xfrm flipV="1">
                <a:off x="993" y="1471"/>
                <a:ext cx="653" cy="616"/>
              </a:xfrm>
              <a:prstGeom prst="flowChartPunchedTape">
                <a:avLst/>
              </a:prstGeom>
              <a:solidFill>
                <a:srgbClr val="FFFF99"/>
              </a:solidFill>
              <a:ln w="9525">
                <a:solidFill>
                  <a:schemeClr val="tx1"/>
                </a:solidFill>
                <a:miter lim="800000"/>
                <a:headEnd/>
                <a:tailEnd/>
              </a:ln>
            </p:spPr>
            <p:txBody>
              <a:bodyPr wrap="none" anchor="ctr"/>
              <a:lstStyle/>
              <a:p>
                <a:endParaRPr lang="en-US" sz="1600"/>
              </a:p>
            </p:txBody>
          </p:sp>
          <p:sp>
            <p:nvSpPr>
              <p:cNvPr id="50" name="Text Box 10"/>
              <p:cNvSpPr txBox="1">
                <a:spLocks noChangeArrowheads="1"/>
              </p:cNvSpPr>
              <p:nvPr/>
            </p:nvSpPr>
            <p:spPr bwMode="auto">
              <a:xfrm>
                <a:off x="1029" y="1616"/>
                <a:ext cx="572" cy="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1600" dirty="0"/>
                  <a:t>Source</a:t>
                </a:r>
              </a:p>
              <a:p>
                <a:pPr algn="ctr" eaLnBrk="1" hangingPunct="1"/>
                <a:r>
                  <a:rPr lang="en-US" sz="1600" dirty="0"/>
                  <a:t>File</a:t>
                </a:r>
              </a:p>
            </p:txBody>
          </p:sp>
        </p:grpSp>
        <p:grpSp>
          <p:nvGrpSpPr>
            <p:cNvPr id="14" name="Group 11"/>
            <p:cNvGrpSpPr>
              <a:grpSpLocks/>
            </p:cNvGrpSpPr>
            <p:nvPr/>
          </p:nvGrpSpPr>
          <p:grpSpPr bwMode="auto">
            <a:xfrm>
              <a:off x="412" y="1507"/>
              <a:ext cx="653" cy="616"/>
              <a:chOff x="993" y="1471"/>
              <a:chExt cx="653" cy="616"/>
            </a:xfrm>
          </p:grpSpPr>
          <p:sp>
            <p:nvSpPr>
              <p:cNvPr id="47" name="AutoShape 12"/>
              <p:cNvSpPr>
                <a:spLocks noChangeArrowheads="1"/>
              </p:cNvSpPr>
              <p:nvPr/>
            </p:nvSpPr>
            <p:spPr bwMode="auto">
              <a:xfrm flipV="1">
                <a:off x="993" y="1471"/>
                <a:ext cx="653" cy="616"/>
              </a:xfrm>
              <a:prstGeom prst="flowChartPunchedTape">
                <a:avLst/>
              </a:prstGeom>
              <a:solidFill>
                <a:srgbClr val="FFFF99"/>
              </a:solidFill>
              <a:ln w="9525">
                <a:solidFill>
                  <a:schemeClr val="tx1"/>
                </a:solidFill>
                <a:miter lim="800000"/>
                <a:headEnd/>
                <a:tailEnd/>
              </a:ln>
            </p:spPr>
            <p:txBody>
              <a:bodyPr wrap="none" anchor="ctr"/>
              <a:lstStyle/>
              <a:p>
                <a:endParaRPr lang="en-US" sz="1600"/>
              </a:p>
            </p:txBody>
          </p:sp>
          <p:sp>
            <p:nvSpPr>
              <p:cNvPr id="48" name="Text Box 13"/>
              <p:cNvSpPr txBox="1">
                <a:spLocks noChangeArrowheads="1"/>
              </p:cNvSpPr>
              <p:nvPr/>
            </p:nvSpPr>
            <p:spPr bwMode="auto">
              <a:xfrm>
                <a:off x="1029" y="1616"/>
                <a:ext cx="572" cy="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1600"/>
                  <a:t>Source</a:t>
                </a:r>
              </a:p>
              <a:p>
                <a:pPr algn="ctr" eaLnBrk="1" hangingPunct="1"/>
                <a:r>
                  <a:rPr lang="en-US" sz="1600"/>
                  <a:t>File</a:t>
                </a:r>
              </a:p>
            </p:txBody>
          </p:sp>
        </p:grpSp>
        <p:grpSp>
          <p:nvGrpSpPr>
            <p:cNvPr id="15" name="Group 14"/>
            <p:cNvGrpSpPr>
              <a:grpSpLocks/>
            </p:cNvGrpSpPr>
            <p:nvPr/>
          </p:nvGrpSpPr>
          <p:grpSpPr bwMode="auto">
            <a:xfrm>
              <a:off x="412" y="2269"/>
              <a:ext cx="653" cy="616"/>
              <a:chOff x="993" y="1471"/>
              <a:chExt cx="653" cy="616"/>
            </a:xfrm>
          </p:grpSpPr>
          <p:sp>
            <p:nvSpPr>
              <p:cNvPr id="45" name="AutoShape 15"/>
              <p:cNvSpPr>
                <a:spLocks noChangeArrowheads="1"/>
              </p:cNvSpPr>
              <p:nvPr/>
            </p:nvSpPr>
            <p:spPr bwMode="auto">
              <a:xfrm flipV="1">
                <a:off x="993" y="1471"/>
                <a:ext cx="653" cy="616"/>
              </a:xfrm>
              <a:prstGeom prst="flowChartPunchedTape">
                <a:avLst/>
              </a:prstGeom>
              <a:solidFill>
                <a:srgbClr val="FFFF99"/>
              </a:solidFill>
              <a:ln w="9525">
                <a:solidFill>
                  <a:schemeClr val="tx1"/>
                </a:solidFill>
                <a:miter lim="800000"/>
                <a:headEnd/>
                <a:tailEnd/>
              </a:ln>
            </p:spPr>
            <p:txBody>
              <a:bodyPr wrap="none" anchor="ctr"/>
              <a:lstStyle/>
              <a:p>
                <a:endParaRPr lang="en-US" sz="1600"/>
              </a:p>
            </p:txBody>
          </p:sp>
          <p:sp>
            <p:nvSpPr>
              <p:cNvPr id="46" name="Text Box 16"/>
              <p:cNvSpPr txBox="1">
                <a:spLocks noChangeArrowheads="1"/>
              </p:cNvSpPr>
              <p:nvPr/>
            </p:nvSpPr>
            <p:spPr bwMode="auto">
              <a:xfrm>
                <a:off x="1029" y="1616"/>
                <a:ext cx="572" cy="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1600"/>
                  <a:t>Source</a:t>
                </a:r>
              </a:p>
              <a:p>
                <a:pPr algn="ctr" eaLnBrk="1" hangingPunct="1"/>
                <a:r>
                  <a:rPr lang="en-US" sz="1600"/>
                  <a:t>File</a:t>
                </a:r>
              </a:p>
            </p:txBody>
          </p:sp>
        </p:grpSp>
        <p:grpSp>
          <p:nvGrpSpPr>
            <p:cNvPr id="16" name="Group 17"/>
            <p:cNvGrpSpPr>
              <a:grpSpLocks/>
            </p:cNvGrpSpPr>
            <p:nvPr/>
          </p:nvGrpSpPr>
          <p:grpSpPr bwMode="auto">
            <a:xfrm>
              <a:off x="1065" y="745"/>
              <a:ext cx="2105" cy="616"/>
              <a:chOff x="1646" y="1471"/>
              <a:chExt cx="2105" cy="616"/>
            </a:xfrm>
          </p:grpSpPr>
          <p:sp>
            <p:nvSpPr>
              <p:cNvPr id="39" name="Line 18"/>
              <p:cNvSpPr>
                <a:spLocks noChangeShapeType="1"/>
              </p:cNvSpPr>
              <p:nvPr/>
            </p:nvSpPr>
            <p:spPr bwMode="auto">
              <a:xfrm>
                <a:off x="1646" y="1797"/>
                <a:ext cx="32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1600"/>
              </a:p>
            </p:txBody>
          </p:sp>
          <p:sp>
            <p:nvSpPr>
              <p:cNvPr id="40" name="Text Box 19"/>
              <p:cNvSpPr txBox="1">
                <a:spLocks noChangeArrowheads="1"/>
              </p:cNvSpPr>
              <p:nvPr/>
            </p:nvSpPr>
            <p:spPr bwMode="auto">
              <a:xfrm>
                <a:off x="1973" y="1616"/>
                <a:ext cx="798" cy="362"/>
              </a:xfrm>
              <a:prstGeom prst="rect">
                <a:avLst/>
              </a:prstGeom>
              <a:solidFill>
                <a:srgbClr val="CCFFFF"/>
              </a:solidFill>
              <a:ln w="9525">
                <a:solidFill>
                  <a:schemeClr val="tx1"/>
                </a:solidFill>
                <a:miter lim="800000"/>
                <a:headEnd/>
                <a:tailEnd/>
              </a:ln>
            </p:spPr>
            <p:txBody>
              <a:bodyPr lIns="0" rIns="0" anchor="ctr" anchorCtr="1"/>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sz="1600"/>
                  <a:t>Assembler</a:t>
                </a:r>
              </a:p>
            </p:txBody>
          </p:sp>
          <p:grpSp>
            <p:nvGrpSpPr>
              <p:cNvPr id="41" name="Group 20"/>
              <p:cNvGrpSpPr>
                <a:grpSpLocks/>
              </p:cNvGrpSpPr>
              <p:nvPr/>
            </p:nvGrpSpPr>
            <p:grpSpPr bwMode="auto">
              <a:xfrm>
                <a:off x="3098" y="1471"/>
                <a:ext cx="653" cy="616"/>
                <a:chOff x="993" y="1471"/>
                <a:chExt cx="653" cy="616"/>
              </a:xfrm>
            </p:grpSpPr>
            <p:sp>
              <p:nvSpPr>
                <p:cNvPr id="43" name="AutoShape 21"/>
                <p:cNvSpPr>
                  <a:spLocks noChangeArrowheads="1"/>
                </p:cNvSpPr>
                <p:nvPr/>
              </p:nvSpPr>
              <p:spPr bwMode="auto">
                <a:xfrm flipV="1">
                  <a:off x="993" y="1471"/>
                  <a:ext cx="653" cy="616"/>
                </a:xfrm>
                <a:prstGeom prst="flowChartPunchedTape">
                  <a:avLst/>
                </a:prstGeom>
                <a:solidFill>
                  <a:srgbClr val="FFBA75"/>
                </a:solidFill>
                <a:ln w="9525">
                  <a:solidFill>
                    <a:schemeClr val="tx1"/>
                  </a:solidFill>
                  <a:miter lim="800000"/>
                  <a:headEnd/>
                  <a:tailEnd/>
                </a:ln>
              </p:spPr>
              <p:txBody>
                <a:bodyPr wrap="none" anchor="ctr"/>
                <a:lstStyle/>
                <a:p>
                  <a:endParaRPr lang="en-US" sz="1600"/>
                </a:p>
              </p:txBody>
            </p:sp>
            <p:sp>
              <p:nvSpPr>
                <p:cNvPr id="44" name="Text Box 22"/>
                <p:cNvSpPr txBox="1">
                  <a:spLocks noChangeArrowheads="1"/>
                </p:cNvSpPr>
                <p:nvPr/>
              </p:nvSpPr>
              <p:spPr bwMode="auto">
                <a:xfrm>
                  <a:off x="1029" y="1616"/>
                  <a:ext cx="572" cy="290"/>
                </a:xfrm>
                <a:prstGeom prst="rect">
                  <a:avLst/>
                </a:prstGeom>
                <a:solidFill>
                  <a:srgbClr val="FFBA7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1600"/>
                    <a:t>Object</a:t>
                  </a:r>
                </a:p>
                <a:p>
                  <a:pPr algn="ctr" eaLnBrk="1" hangingPunct="1"/>
                  <a:r>
                    <a:rPr lang="en-US" sz="1600"/>
                    <a:t>File</a:t>
                  </a:r>
                </a:p>
              </p:txBody>
            </p:sp>
          </p:grpSp>
          <p:sp>
            <p:nvSpPr>
              <p:cNvPr id="42" name="Line 23"/>
              <p:cNvSpPr>
                <a:spLocks noChangeShapeType="1"/>
              </p:cNvSpPr>
              <p:nvPr/>
            </p:nvSpPr>
            <p:spPr bwMode="auto">
              <a:xfrm>
                <a:off x="2771" y="1797"/>
                <a:ext cx="32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1600"/>
              </a:p>
            </p:txBody>
          </p:sp>
        </p:grpSp>
        <p:sp>
          <p:nvSpPr>
            <p:cNvPr id="17" name="Line 24"/>
            <p:cNvSpPr>
              <a:spLocks noChangeShapeType="1"/>
            </p:cNvSpPr>
            <p:nvPr/>
          </p:nvSpPr>
          <p:spPr bwMode="auto">
            <a:xfrm>
              <a:off x="1065" y="1833"/>
              <a:ext cx="32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1600"/>
            </a:p>
          </p:txBody>
        </p:sp>
        <p:sp>
          <p:nvSpPr>
            <p:cNvPr id="18" name="Text Box 25"/>
            <p:cNvSpPr txBox="1">
              <a:spLocks noChangeArrowheads="1"/>
            </p:cNvSpPr>
            <p:nvPr/>
          </p:nvSpPr>
          <p:spPr bwMode="auto">
            <a:xfrm>
              <a:off x="1392" y="1652"/>
              <a:ext cx="798" cy="362"/>
            </a:xfrm>
            <a:prstGeom prst="rect">
              <a:avLst/>
            </a:prstGeom>
            <a:solidFill>
              <a:srgbClr val="CCFFFF"/>
            </a:solidFill>
            <a:ln w="9525">
              <a:solidFill>
                <a:schemeClr val="tx1"/>
              </a:solidFill>
              <a:miter lim="800000"/>
              <a:headEnd/>
              <a:tailEnd/>
            </a:ln>
          </p:spPr>
          <p:txBody>
            <a:bodyPr lIns="0" rIns="0" anchor="ctr" anchorCtr="1"/>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sz="1600"/>
                <a:t>Assembler</a:t>
              </a:r>
            </a:p>
          </p:txBody>
        </p:sp>
        <p:grpSp>
          <p:nvGrpSpPr>
            <p:cNvPr id="19" name="Group 26"/>
            <p:cNvGrpSpPr>
              <a:grpSpLocks/>
            </p:cNvGrpSpPr>
            <p:nvPr/>
          </p:nvGrpSpPr>
          <p:grpSpPr bwMode="auto">
            <a:xfrm>
              <a:off x="2517" y="1507"/>
              <a:ext cx="653" cy="616"/>
              <a:chOff x="993" y="1471"/>
              <a:chExt cx="653" cy="616"/>
            </a:xfrm>
          </p:grpSpPr>
          <p:sp>
            <p:nvSpPr>
              <p:cNvPr id="37" name="AutoShape 27"/>
              <p:cNvSpPr>
                <a:spLocks noChangeArrowheads="1"/>
              </p:cNvSpPr>
              <p:nvPr/>
            </p:nvSpPr>
            <p:spPr bwMode="auto">
              <a:xfrm flipV="1">
                <a:off x="993" y="1471"/>
                <a:ext cx="653" cy="616"/>
              </a:xfrm>
              <a:prstGeom prst="flowChartPunchedTape">
                <a:avLst/>
              </a:prstGeom>
              <a:solidFill>
                <a:srgbClr val="FFBA75"/>
              </a:solidFill>
              <a:ln w="9525">
                <a:solidFill>
                  <a:schemeClr val="tx1"/>
                </a:solidFill>
                <a:miter lim="800000"/>
                <a:headEnd/>
                <a:tailEnd/>
              </a:ln>
            </p:spPr>
            <p:txBody>
              <a:bodyPr wrap="none" anchor="ctr"/>
              <a:lstStyle/>
              <a:p>
                <a:endParaRPr lang="en-US" sz="1600"/>
              </a:p>
            </p:txBody>
          </p:sp>
          <p:sp>
            <p:nvSpPr>
              <p:cNvPr id="38" name="Text Box 28"/>
              <p:cNvSpPr txBox="1">
                <a:spLocks noChangeArrowheads="1"/>
              </p:cNvSpPr>
              <p:nvPr/>
            </p:nvSpPr>
            <p:spPr bwMode="auto">
              <a:xfrm>
                <a:off x="1029" y="1616"/>
                <a:ext cx="572" cy="290"/>
              </a:xfrm>
              <a:prstGeom prst="rect">
                <a:avLst/>
              </a:prstGeom>
              <a:solidFill>
                <a:srgbClr val="FFBA7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1600"/>
                  <a:t>Object</a:t>
                </a:r>
              </a:p>
              <a:p>
                <a:pPr algn="ctr" eaLnBrk="1" hangingPunct="1"/>
                <a:r>
                  <a:rPr lang="en-US" sz="1600"/>
                  <a:t>File</a:t>
                </a:r>
              </a:p>
            </p:txBody>
          </p:sp>
        </p:grpSp>
        <p:sp>
          <p:nvSpPr>
            <p:cNvPr id="20" name="Line 29"/>
            <p:cNvSpPr>
              <a:spLocks noChangeShapeType="1"/>
            </p:cNvSpPr>
            <p:nvPr/>
          </p:nvSpPr>
          <p:spPr bwMode="auto">
            <a:xfrm>
              <a:off x="2190" y="1833"/>
              <a:ext cx="32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1600"/>
            </a:p>
          </p:txBody>
        </p:sp>
        <p:grpSp>
          <p:nvGrpSpPr>
            <p:cNvPr id="21" name="Group 30"/>
            <p:cNvGrpSpPr>
              <a:grpSpLocks/>
            </p:cNvGrpSpPr>
            <p:nvPr/>
          </p:nvGrpSpPr>
          <p:grpSpPr bwMode="auto">
            <a:xfrm>
              <a:off x="1065" y="2269"/>
              <a:ext cx="2105" cy="616"/>
              <a:chOff x="1646" y="1471"/>
              <a:chExt cx="2105" cy="616"/>
            </a:xfrm>
          </p:grpSpPr>
          <p:sp>
            <p:nvSpPr>
              <p:cNvPr id="31" name="Line 31"/>
              <p:cNvSpPr>
                <a:spLocks noChangeShapeType="1"/>
              </p:cNvSpPr>
              <p:nvPr/>
            </p:nvSpPr>
            <p:spPr bwMode="auto">
              <a:xfrm>
                <a:off x="1646" y="1797"/>
                <a:ext cx="32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1600"/>
              </a:p>
            </p:txBody>
          </p:sp>
          <p:sp>
            <p:nvSpPr>
              <p:cNvPr id="32" name="Text Box 32"/>
              <p:cNvSpPr txBox="1">
                <a:spLocks noChangeArrowheads="1"/>
              </p:cNvSpPr>
              <p:nvPr/>
            </p:nvSpPr>
            <p:spPr bwMode="auto">
              <a:xfrm>
                <a:off x="1973" y="1616"/>
                <a:ext cx="798" cy="362"/>
              </a:xfrm>
              <a:prstGeom prst="rect">
                <a:avLst/>
              </a:prstGeom>
              <a:solidFill>
                <a:srgbClr val="CCFFFF"/>
              </a:solidFill>
              <a:ln w="9525">
                <a:solidFill>
                  <a:schemeClr val="tx1"/>
                </a:solidFill>
                <a:miter lim="800000"/>
                <a:headEnd/>
                <a:tailEnd/>
              </a:ln>
            </p:spPr>
            <p:txBody>
              <a:bodyPr lIns="0" rIns="0" anchor="ctr" anchorCtr="1"/>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sz="1600"/>
                  <a:t>Assembler</a:t>
                </a:r>
              </a:p>
            </p:txBody>
          </p:sp>
          <p:grpSp>
            <p:nvGrpSpPr>
              <p:cNvPr id="33" name="Group 33"/>
              <p:cNvGrpSpPr>
                <a:grpSpLocks/>
              </p:cNvGrpSpPr>
              <p:nvPr/>
            </p:nvGrpSpPr>
            <p:grpSpPr bwMode="auto">
              <a:xfrm>
                <a:off x="3098" y="1471"/>
                <a:ext cx="653" cy="616"/>
                <a:chOff x="993" y="1471"/>
                <a:chExt cx="653" cy="616"/>
              </a:xfrm>
            </p:grpSpPr>
            <p:sp>
              <p:nvSpPr>
                <p:cNvPr id="35" name="AutoShape 34"/>
                <p:cNvSpPr>
                  <a:spLocks noChangeArrowheads="1"/>
                </p:cNvSpPr>
                <p:nvPr/>
              </p:nvSpPr>
              <p:spPr bwMode="auto">
                <a:xfrm flipV="1">
                  <a:off x="993" y="1471"/>
                  <a:ext cx="653" cy="616"/>
                </a:xfrm>
                <a:prstGeom prst="flowChartPunchedTape">
                  <a:avLst/>
                </a:prstGeom>
                <a:solidFill>
                  <a:srgbClr val="FFBA75"/>
                </a:solidFill>
                <a:ln w="9525">
                  <a:solidFill>
                    <a:schemeClr val="tx1"/>
                  </a:solidFill>
                  <a:miter lim="800000"/>
                  <a:headEnd/>
                  <a:tailEnd/>
                </a:ln>
              </p:spPr>
              <p:txBody>
                <a:bodyPr wrap="none" anchor="ctr"/>
                <a:lstStyle/>
                <a:p>
                  <a:endParaRPr lang="en-US" sz="1600"/>
                </a:p>
              </p:txBody>
            </p:sp>
            <p:sp>
              <p:nvSpPr>
                <p:cNvPr id="36" name="Text Box 35"/>
                <p:cNvSpPr txBox="1">
                  <a:spLocks noChangeArrowheads="1"/>
                </p:cNvSpPr>
                <p:nvPr/>
              </p:nvSpPr>
              <p:spPr bwMode="auto">
                <a:xfrm>
                  <a:off x="1029" y="1616"/>
                  <a:ext cx="572" cy="290"/>
                </a:xfrm>
                <a:prstGeom prst="rect">
                  <a:avLst/>
                </a:prstGeom>
                <a:solidFill>
                  <a:srgbClr val="FFBA7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1600"/>
                    <a:t>Object</a:t>
                  </a:r>
                </a:p>
                <a:p>
                  <a:pPr algn="ctr" eaLnBrk="1" hangingPunct="1"/>
                  <a:r>
                    <a:rPr lang="en-US" sz="1600"/>
                    <a:t>File</a:t>
                  </a:r>
                </a:p>
              </p:txBody>
            </p:sp>
          </p:grpSp>
          <p:sp>
            <p:nvSpPr>
              <p:cNvPr id="34" name="Line 36"/>
              <p:cNvSpPr>
                <a:spLocks noChangeShapeType="1"/>
              </p:cNvSpPr>
              <p:nvPr/>
            </p:nvSpPr>
            <p:spPr bwMode="auto">
              <a:xfrm>
                <a:off x="2771" y="1797"/>
                <a:ext cx="32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1600"/>
              </a:p>
            </p:txBody>
          </p:sp>
        </p:grpSp>
        <p:sp>
          <p:nvSpPr>
            <p:cNvPr id="22" name="Line 37"/>
            <p:cNvSpPr>
              <a:spLocks noChangeShapeType="1"/>
            </p:cNvSpPr>
            <p:nvPr/>
          </p:nvSpPr>
          <p:spPr bwMode="auto">
            <a:xfrm>
              <a:off x="3170" y="1833"/>
              <a:ext cx="32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1600"/>
            </a:p>
          </p:txBody>
        </p:sp>
        <p:sp>
          <p:nvSpPr>
            <p:cNvPr id="23" name="Text Box 38"/>
            <p:cNvSpPr txBox="1">
              <a:spLocks noChangeArrowheads="1"/>
            </p:cNvSpPr>
            <p:nvPr/>
          </p:nvSpPr>
          <p:spPr bwMode="auto">
            <a:xfrm>
              <a:off x="3497" y="1652"/>
              <a:ext cx="798" cy="362"/>
            </a:xfrm>
            <a:prstGeom prst="rect">
              <a:avLst/>
            </a:prstGeom>
            <a:solidFill>
              <a:schemeClr val="accent1"/>
            </a:solidFill>
            <a:ln w="9525">
              <a:solidFill>
                <a:schemeClr val="tx1"/>
              </a:solidFill>
              <a:miter lim="800000"/>
              <a:headEnd/>
              <a:tailEnd/>
            </a:ln>
          </p:spPr>
          <p:txBody>
            <a:bodyPr anchor="ctr" anchorCtr="1"/>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sz="1600" dirty="0">
                  <a:solidFill>
                    <a:schemeClr val="bg1"/>
                  </a:solidFill>
                </a:rPr>
                <a:t>Linker</a:t>
              </a:r>
            </a:p>
          </p:txBody>
        </p:sp>
        <p:sp>
          <p:nvSpPr>
            <p:cNvPr id="24" name="AutoShape 39"/>
            <p:cNvSpPr>
              <a:spLocks noChangeArrowheads="1"/>
            </p:cNvSpPr>
            <p:nvPr/>
          </p:nvSpPr>
          <p:spPr bwMode="auto">
            <a:xfrm flipV="1">
              <a:off x="4622" y="1507"/>
              <a:ext cx="798" cy="616"/>
            </a:xfrm>
            <a:prstGeom prst="flowChartPunchedTape">
              <a:avLst/>
            </a:prstGeom>
            <a:solidFill>
              <a:srgbClr val="FF99FF"/>
            </a:solidFill>
            <a:ln w="9525">
              <a:solidFill>
                <a:schemeClr val="tx1"/>
              </a:solidFill>
              <a:miter lim="800000"/>
              <a:headEnd/>
              <a:tailEnd/>
            </a:ln>
          </p:spPr>
          <p:txBody>
            <a:bodyPr wrap="none" anchor="ctr"/>
            <a:lstStyle/>
            <a:p>
              <a:endParaRPr lang="en-US" sz="1600"/>
            </a:p>
          </p:txBody>
        </p:sp>
        <p:sp>
          <p:nvSpPr>
            <p:cNvPr id="25" name="Text Box 40"/>
            <p:cNvSpPr txBox="1">
              <a:spLocks noChangeArrowheads="1"/>
            </p:cNvSpPr>
            <p:nvPr/>
          </p:nvSpPr>
          <p:spPr bwMode="auto">
            <a:xfrm>
              <a:off x="4658" y="1688"/>
              <a:ext cx="726" cy="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1600"/>
                <a:t>Executable</a:t>
              </a:r>
            </a:p>
            <a:p>
              <a:pPr algn="ctr" eaLnBrk="1" hangingPunct="1"/>
              <a:r>
                <a:rPr lang="en-US" sz="1600"/>
                <a:t>File</a:t>
              </a:r>
            </a:p>
          </p:txBody>
        </p:sp>
        <p:sp>
          <p:nvSpPr>
            <p:cNvPr id="26" name="Line 41"/>
            <p:cNvSpPr>
              <a:spLocks noChangeShapeType="1"/>
            </p:cNvSpPr>
            <p:nvPr/>
          </p:nvSpPr>
          <p:spPr bwMode="auto">
            <a:xfrm>
              <a:off x="4295" y="1833"/>
              <a:ext cx="32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1600"/>
            </a:p>
          </p:txBody>
        </p:sp>
        <p:sp>
          <p:nvSpPr>
            <p:cNvPr id="27" name="Line 42"/>
            <p:cNvSpPr>
              <a:spLocks noChangeShapeType="1"/>
            </p:cNvSpPr>
            <p:nvPr/>
          </p:nvSpPr>
          <p:spPr bwMode="auto">
            <a:xfrm>
              <a:off x="3170" y="1216"/>
              <a:ext cx="327" cy="43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1600"/>
            </a:p>
          </p:txBody>
        </p:sp>
        <p:sp>
          <p:nvSpPr>
            <p:cNvPr id="28" name="Line 43"/>
            <p:cNvSpPr>
              <a:spLocks noChangeShapeType="1"/>
            </p:cNvSpPr>
            <p:nvPr/>
          </p:nvSpPr>
          <p:spPr bwMode="auto">
            <a:xfrm flipV="1">
              <a:off x="3170" y="2014"/>
              <a:ext cx="327" cy="43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1600"/>
            </a:p>
          </p:txBody>
        </p:sp>
        <p:sp>
          <p:nvSpPr>
            <p:cNvPr id="29" name="Line 44"/>
            <p:cNvSpPr>
              <a:spLocks noChangeShapeType="1"/>
            </p:cNvSpPr>
            <p:nvPr/>
          </p:nvSpPr>
          <p:spPr bwMode="auto">
            <a:xfrm flipV="1">
              <a:off x="3896" y="2015"/>
              <a:ext cx="0" cy="25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1600"/>
            </a:p>
          </p:txBody>
        </p:sp>
        <p:sp>
          <p:nvSpPr>
            <p:cNvPr id="30" name="Text Box 45"/>
            <p:cNvSpPr txBox="1">
              <a:spLocks noChangeArrowheads="1"/>
            </p:cNvSpPr>
            <p:nvPr/>
          </p:nvSpPr>
          <p:spPr bwMode="auto">
            <a:xfrm>
              <a:off x="3606" y="2342"/>
              <a:ext cx="580" cy="290"/>
            </a:xfrm>
            <a:prstGeom prst="rect">
              <a:avLst/>
            </a:prstGeom>
            <a:solidFill>
              <a:srgbClr val="FFBA7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1600"/>
                <a:t>Link</a:t>
              </a:r>
            </a:p>
            <a:p>
              <a:pPr algn="ctr" eaLnBrk="1" hangingPunct="1"/>
              <a:r>
                <a:rPr lang="en-US" sz="1600"/>
                <a:t>Libraries</a:t>
              </a:r>
            </a:p>
          </p:txBody>
        </p:sp>
      </p:grpSp>
      <mc:AlternateContent xmlns:mc="http://schemas.openxmlformats.org/markup-compatibility/2006" xmlns:p14="http://schemas.microsoft.com/office/powerpoint/2010/main">
        <mc:Choice Requires="p14">
          <p:contentPart p14:bwMode="auto" r:id="rId2">
            <p14:nvContentPartPr>
              <p14:cNvPr id="21506" name="Ink 2"/>
              <p14:cNvContentPartPr>
                <a14:cpLocks xmlns:a14="http://schemas.microsoft.com/office/drawing/2010/main" noRot="1" noChangeAspect="1" noEditPoints="1" noChangeArrowheads="1" noChangeShapeType="1"/>
              </p14:cNvContentPartPr>
              <p14:nvPr/>
            </p14:nvContentPartPr>
            <p14:xfrm>
              <a:off x="1312863" y="992188"/>
              <a:ext cx="6099175" cy="3616325"/>
            </p14:xfrm>
          </p:contentPart>
        </mc:Choice>
        <mc:Fallback xmlns="">
          <p:pic>
            <p:nvPicPr>
              <p:cNvPr id="21506" name="Ink 2"/>
              <p:cNvPicPr>
                <a:picLocks noRot="1" noChangeAspect="1" noEditPoints="1" noChangeArrowheads="1" noChangeShapeType="1"/>
              </p:cNvPicPr>
              <p:nvPr/>
            </p:nvPicPr>
            <p:blipFill>
              <a:blip r:embed="rId3"/>
              <a:stretch>
                <a:fillRect/>
              </a:stretch>
            </p:blipFill>
            <p:spPr>
              <a:xfrm>
                <a:off x="1306383" y="985708"/>
                <a:ext cx="6112135" cy="362928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1507" name="Ink 3"/>
              <p14:cNvContentPartPr>
                <a14:cpLocks xmlns:a14="http://schemas.microsoft.com/office/drawing/2010/main" noRot="1" noChangeAspect="1" noEditPoints="1" noChangeArrowheads="1" noChangeShapeType="1"/>
              </p14:cNvContentPartPr>
              <p14:nvPr/>
            </p14:nvContentPartPr>
            <p14:xfrm>
              <a:off x="7286625" y="1071563"/>
              <a:ext cx="1866900" cy="2840037"/>
            </p14:xfrm>
          </p:contentPart>
        </mc:Choice>
        <mc:Fallback xmlns="">
          <p:pic>
            <p:nvPicPr>
              <p:cNvPr id="21507" name="Ink 3"/>
              <p:cNvPicPr>
                <a:picLocks noRot="1" noChangeAspect="1" noEditPoints="1" noChangeArrowheads="1" noChangeShapeType="1"/>
              </p:cNvPicPr>
              <p:nvPr/>
            </p:nvPicPr>
            <p:blipFill>
              <a:blip r:embed="rId5"/>
              <a:stretch>
                <a:fillRect/>
              </a:stretch>
            </p:blipFill>
            <p:spPr>
              <a:xfrm>
                <a:off x="7280145" y="1065084"/>
                <a:ext cx="1879860" cy="285299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508" name="Ink 4"/>
              <p14:cNvContentPartPr>
                <a14:cpLocks xmlns:a14="http://schemas.microsoft.com/office/drawing/2010/main" noRot="1" noChangeAspect="1" noEditPoints="1" noChangeArrowheads="1" noChangeShapeType="1"/>
              </p14:cNvContentPartPr>
              <p14:nvPr/>
            </p14:nvContentPartPr>
            <p14:xfrm>
              <a:off x="4116388" y="973138"/>
              <a:ext cx="3305175" cy="3938587"/>
            </p14:xfrm>
          </p:contentPart>
        </mc:Choice>
        <mc:Fallback xmlns="">
          <p:pic>
            <p:nvPicPr>
              <p:cNvPr id="21508" name="Ink 4"/>
              <p:cNvPicPr>
                <a:picLocks noRot="1" noChangeAspect="1" noEditPoints="1" noChangeArrowheads="1" noChangeShapeType="1"/>
              </p:cNvPicPr>
              <p:nvPr/>
            </p:nvPicPr>
            <p:blipFill>
              <a:blip r:embed="rId7"/>
              <a:stretch>
                <a:fillRect/>
              </a:stretch>
            </p:blipFill>
            <p:spPr>
              <a:xfrm>
                <a:off x="4109908" y="966658"/>
                <a:ext cx="3318135" cy="3951546"/>
              </a:xfrm>
              <a:prstGeom prst="rect">
                <a:avLst/>
              </a:prstGeom>
            </p:spPr>
          </p:pic>
        </mc:Fallback>
      </mc:AlternateContent>
    </p:spTree>
    <p:extLst>
      <p:ext uri="{BB962C8B-B14F-4D97-AF65-F5344CB8AC3E}">
        <p14:creationId xmlns:p14="http://schemas.microsoft.com/office/powerpoint/2010/main" val="8055887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52400"/>
            <a:ext cx="8534400" cy="523220"/>
          </a:xfrm>
          <a:prstGeom prst="rect">
            <a:avLst/>
          </a:prstGeom>
          <a:noFill/>
          <a:ln>
            <a:noFill/>
          </a:ln>
        </p:spPr>
        <p:txBody>
          <a:bodyPr wrap="square" rtlCol="0">
            <a:spAutoFit/>
          </a:bodyPr>
          <a:lstStyle/>
          <a:p>
            <a:pPr algn="ctr"/>
            <a:r>
              <a:rPr lang="en-US" sz="2800" b="1" dirty="0" smtClean="0">
                <a:latin typeface="Arial"/>
                <a:cs typeface="Arial"/>
              </a:rPr>
              <a:t>Summary</a:t>
            </a:r>
            <a:endParaRPr lang="en-US" sz="2400" b="1" dirty="0">
              <a:latin typeface="Arial"/>
              <a:cs typeface="Arial"/>
            </a:endParaRPr>
          </a:p>
        </p:txBody>
      </p:sp>
      <p:sp>
        <p:nvSpPr>
          <p:cNvPr id="6" name="TextBox 5"/>
          <p:cNvSpPr txBox="1"/>
          <p:nvPr/>
        </p:nvSpPr>
        <p:spPr>
          <a:xfrm>
            <a:off x="381000" y="609600"/>
            <a:ext cx="8534400" cy="5943600"/>
          </a:xfrm>
          <a:prstGeom prst="rect">
            <a:avLst/>
          </a:prstGeom>
          <a:noFill/>
          <a:ln>
            <a:noFill/>
          </a:ln>
        </p:spPr>
        <p:txBody>
          <a:bodyPr wrap="square" numCol="1" rtlCol="0">
            <a:noAutofit/>
          </a:bodyPr>
          <a:lstStyle/>
          <a:p>
            <a:pPr marL="285750" indent="-285750">
              <a:spcBef>
                <a:spcPts val="1200"/>
              </a:spcBef>
              <a:buFont typeface="Arial"/>
              <a:buChar char="•"/>
            </a:pPr>
            <a:endParaRPr lang="en-US" sz="2000" dirty="0" smtClean="0">
              <a:latin typeface="Arial"/>
              <a:cs typeface="Arial"/>
            </a:endParaRPr>
          </a:p>
          <a:p>
            <a:pPr marL="285750" indent="-285750">
              <a:spcBef>
                <a:spcPts val="1200"/>
              </a:spcBef>
              <a:buFont typeface="Arial"/>
              <a:buChar char="•"/>
            </a:pPr>
            <a:r>
              <a:rPr lang="en-US" sz="2000" dirty="0" smtClean="0">
                <a:latin typeface="Arial"/>
                <a:cs typeface="Arial"/>
              </a:rPr>
              <a:t>Complete anatomy and functional view of a Computer.</a:t>
            </a:r>
          </a:p>
          <a:p>
            <a:pPr marL="285750" indent="-285750">
              <a:spcBef>
                <a:spcPts val="1200"/>
              </a:spcBef>
              <a:buFont typeface="Arial"/>
              <a:buChar char="•"/>
            </a:pPr>
            <a:r>
              <a:rPr lang="en-US" sz="2000" dirty="0" smtClean="0">
                <a:latin typeface="Arial"/>
                <a:cs typeface="Arial"/>
              </a:rPr>
              <a:t>How different components </a:t>
            </a:r>
            <a:r>
              <a:rPr lang="en-US" sz="2000" dirty="0">
                <a:latin typeface="Arial"/>
                <a:cs typeface="Arial"/>
              </a:rPr>
              <a:t>fit together to create working computer </a:t>
            </a:r>
            <a:r>
              <a:rPr lang="en-US" sz="2000" dirty="0" smtClean="0">
                <a:latin typeface="Arial"/>
                <a:cs typeface="Arial"/>
              </a:rPr>
              <a:t>system.</a:t>
            </a:r>
            <a:endParaRPr lang="en-US" sz="2000" dirty="0">
              <a:latin typeface="Arial"/>
              <a:cs typeface="Arial"/>
            </a:endParaRPr>
          </a:p>
          <a:p>
            <a:pPr marL="285750" indent="-285750">
              <a:spcBef>
                <a:spcPts val="1200"/>
              </a:spcBef>
              <a:buFont typeface="Arial"/>
              <a:buChar char="•"/>
            </a:pPr>
            <a:r>
              <a:rPr lang="en-US" sz="2000" dirty="0" smtClean="0">
                <a:latin typeface="Arial"/>
                <a:cs typeface="Arial"/>
              </a:rPr>
              <a:t>A </a:t>
            </a:r>
            <a:r>
              <a:rPr lang="en-US" sz="2000" dirty="0">
                <a:latin typeface="Arial"/>
                <a:cs typeface="Arial"/>
              </a:rPr>
              <a:t>computer system can be viewed as consisting of layers. Programs at one layer are translated or interpreted by the next lower-level </a:t>
            </a:r>
            <a:r>
              <a:rPr lang="en-US" sz="2000" dirty="0" smtClean="0">
                <a:latin typeface="Arial"/>
                <a:cs typeface="Arial"/>
              </a:rPr>
              <a:t>layer.</a:t>
            </a:r>
          </a:p>
          <a:p>
            <a:pPr marL="285750" indent="-285750">
              <a:spcBef>
                <a:spcPts val="1200"/>
              </a:spcBef>
              <a:buFont typeface="Arial"/>
              <a:buChar char="•"/>
            </a:pPr>
            <a:r>
              <a:rPr lang="en-US" sz="2000" dirty="0" smtClean="0">
                <a:latin typeface="Arial"/>
                <a:cs typeface="Arial"/>
              </a:rPr>
              <a:t>Assembly </a:t>
            </a:r>
            <a:r>
              <a:rPr lang="en-US" sz="2000" dirty="0">
                <a:latin typeface="Arial"/>
                <a:cs typeface="Arial"/>
              </a:rPr>
              <a:t>language helps you learn how software is constructed at the lowest </a:t>
            </a:r>
            <a:r>
              <a:rPr lang="en-US" sz="2000" dirty="0" smtClean="0">
                <a:latin typeface="Arial"/>
                <a:cs typeface="Arial"/>
              </a:rPr>
              <a:t>levels.</a:t>
            </a:r>
            <a:endParaRPr lang="en-US" sz="2000" dirty="0">
              <a:latin typeface="Arial"/>
              <a:cs typeface="Arial"/>
            </a:endParaRPr>
          </a:p>
          <a:p>
            <a:pPr marL="285750" indent="-285750">
              <a:spcBef>
                <a:spcPts val="1200"/>
              </a:spcBef>
              <a:buFont typeface="Arial"/>
              <a:buChar char="•"/>
            </a:pPr>
            <a:r>
              <a:rPr lang="en-US" sz="2000" dirty="0">
                <a:latin typeface="Arial"/>
                <a:cs typeface="Arial"/>
              </a:rPr>
              <a:t>Assembly language has a one-to-one relationship with machine </a:t>
            </a:r>
            <a:r>
              <a:rPr lang="en-US" sz="2000" dirty="0" smtClean="0">
                <a:latin typeface="Arial"/>
                <a:cs typeface="Arial"/>
              </a:rPr>
              <a:t>language.</a:t>
            </a:r>
            <a:endParaRPr lang="en-US" sz="2000" dirty="0">
              <a:latin typeface="Arial"/>
              <a:cs typeface="Arial"/>
            </a:endParaRPr>
          </a:p>
          <a:p>
            <a:pPr marL="285750" indent="-285750">
              <a:spcBef>
                <a:spcPts val="1200"/>
              </a:spcBef>
              <a:buFont typeface="Arial"/>
              <a:buChar char="•"/>
            </a:pPr>
            <a:r>
              <a:rPr lang="en-US" sz="2000" dirty="0">
                <a:latin typeface="Arial"/>
                <a:cs typeface="Arial"/>
              </a:rPr>
              <a:t>An assembler is a program that converts assembly language programs into machine </a:t>
            </a:r>
            <a:r>
              <a:rPr lang="en-US" sz="2000" dirty="0" smtClean="0">
                <a:latin typeface="Arial"/>
                <a:cs typeface="Arial"/>
              </a:rPr>
              <a:t>language.</a:t>
            </a:r>
            <a:endParaRPr lang="en-US" sz="2000" dirty="0">
              <a:latin typeface="Arial"/>
              <a:cs typeface="Arial"/>
            </a:endParaRPr>
          </a:p>
          <a:p>
            <a:pPr marL="285750" indent="-285750">
              <a:spcBef>
                <a:spcPts val="1200"/>
              </a:spcBef>
              <a:buFont typeface="Arial"/>
              <a:buChar char="•"/>
            </a:pPr>
            <a:r>
              <a:rPr lang="en-US" sz="2000" dirty="0">
                <a:latin typeface="Arial"/>
                <a:cs typeface="Arial"/>
              </a:rPr>
              <a:t>A linker combines individual files created by an assembler into a single executable </a:t>
            </a:r>
            <a:r>
              <a:rPr lang="en-US" sz="2000" dirty="0" smtClean="0">
                <a:latin typeface="Arial"/>
                <a:cs typeface="Arial"/>
              </a:rPr>
              <a:t>file.</a:t>
            </a:r>
            <a:endParaRPr lang="en-US" sz="2000" dirty="0">
              <a:latin typeface="Arial"/>
              <a:cs typeface="Arial"/>
            </a:endParaRP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mc:AlternateContent xmlns:mc="http://schemas.openxmlformats.org/markup-compatibility/2006" xmlns:p14="http://schemas.microsoft.com/office/powerpoint/2010/main">
        <mc:Choice Requires="p14">
          <p:contentPart p14:bwMode="auto" r:id="rId2">
            <p14:nvContentPartPr>
              <p14:cNvPr id="22530" name="Ink 2"/>
              <p14:cNvContentPartPr>
                <a14:cpLocks xmlns:a14="http://schemas.microsoft.com/office/drawing/2010/main" noRot="1" noChangeAspect="1" noEditPoints="1" noChangeArrowheads="1" noChangeShapeType="1"/>
              </p14:cNvContentPartPr>
              <p14:nvPr/>
            </p14:nvContentPartPr>
            <p14:xfrm>
              <a:off x="7045325" y="1116013"/>
              <a:ext cx="652463" cy="349250"/>
            </p14:xfrm>
          </p:contentPart>
        </mc:Choice>
        <mc:Fallback xmlns="">
          <p:pic>
            <p:nvPicPr>
              <p:cNvPr id="22530" name="Ink 2"/>
              <p:cNvPicPr>
                <a:picLocks noRot="1" noChangeAspect="1" noEditPoints="1" noChangeArrowheads="1" noChangeShapeType="1"/>
              </p:cNvPicPr>
              <p:nvPr/>
            </p:nvPicPr>
            <p:blipFill>
              <a:blip r:embed="rId3"/>
              <a:stretch>
                <a:fillRect/>
              </a:stretch>
            </p:blipFill>
            <p:spPr>
              <a:xfrm>
                <a:off x="7038844" y="1109532"/>
                <a:ext cx="665426" cy="362212"/>
              </a:xfrm>
              <a:prstGeom prst="rect">
                <a:avLst/>
              </a:prstGeom>
            </p:spPr>
          </p:pic>
        </mc:Fallback>
      </mc:AlternateContent>
    </p:spTree>
    <p:extLst>
      <p:ext uri="{BB962C8B-B14F-4D97-AF65-F5344CB8AC3E}">
        <p14:creationId xmlns:p14="http://schemas.microsoft.com/office/powerpoint/2010/main" val="26714132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THINGS TO REMEMBER</a:t>
            </a:r>
            <a:endParaRPr lang="en-US" dirty="0">
              <a:solidFill>
                <a:srgbClr val="FF0000"/>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b="1" dirty="0" smtClean="0"/>
              <a:t>General-Purpose </a:t>
            </a:r>
            <a:r>
              <a:rPr lang="en-US" b="1" dirty="0"/>
              <a:t>Registers (GPRs)</a:t>
            </a:r>
          </a:p>
          <a:p>
            <a:pPr marL="0" indent="0">
              <a:buNone/>
            </a:pPr>
            <a:r>
              <a:rPr lang="en-US" b="1" dirty="0" smtClean="0"/>
              <a:t>	These </a:t>
            </a:r>
            <a:r>
              <a:rPr lang="en-US" b="1" dirty="0"/>
              <a:t>are used for arithmetic, logic, data </a:t>
            </a:r>
            <a:r>
              <a:rPr lang="en-US" b="1" dirty="0" smtClean="0"/>
              <a:t>	movement</a:t>
            </a:r>
            <a:r>
              <a:rPr lang="en-US" b="1" dirty="0"/>
              <a:t>, and function calls.</a:t>
            </a:r>
            <a:endParaRPr lang="en-US" dirty="0"/>
          </a:p>
        </p:txBody>
      </p:sp>
      <p:pic>
        <p:nvPicPr>
          <p:cNvPr id="4" name="Picture 3"/>
          <p:cNvPicPr>
            <a:picLocks noChangeAspect="1"/>
          </p:cNvPicPr>
          <p:nvPr/>
        </p:nvPicPr>
        <p:blipFill>
          <a:blip r:embed="rId2"/>
          <a:stretch>
            <a:fillRect/>
          </a:stretch>
        </p:blipFill>
        <p:spPr>
          <a:xfrm>
            <a:off x="685800" y="3581400"/>
            <a:ext cx="8251373" cy="2286000"/>
          </a:xfrm>
          <a:prstGeom prst="rect">
            <a:avLst/>
          </a:prstGeom>
        </p:spPr>
      </p:pic>
    </p:spTree>
    <p:extLst>
      <p:ext uri="{BB962C8B-B14F-4D97-AF65-F5344CB8AC3E}">
        <p14:creationId xmlns:p14="http://schemas.microsoft.com/office/powerpoint/2010/main" val="13059326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THINGS TO REMEMBER</a:t>
            </a:r>
            <a:endParaRPr lang="en-US" dirty="0">
              <a:solidFill>
                <a:srgbClr val="FF0000"/>
              </a:solidFill>
            </a:endParaRPr>
          </a:p>
        </p:txBody>
      </p:sp>
      <p:sp>
        <p:nvSpPr>
          <p:cNvPr id="3" name="Content Placeholder 2"/>
          <p:cNvSpPr>
            <a:spLocks noGrp="1"/>
          </p:cNvSpPr>
          <p:nvPr>
            <p:ph idx="1"/>
          </p:nvPr>
        </p:nvSpPr>
        <p:spPr/>
        <p:txBody>
          <a:bodyPr/>
          <a:lstStyle/>
          <a:p>
            <a:pPr marL="514350" indent="-514350">
              <a:buFont typeface="+mj-lt"/>
              <a:buAutoNum type="arabicPeriod" startAt="2"/>
            </a:pPr>
            <a:r>
              <a:rPr lang="en-US" b="1" dirty="0" smtClean="0"/>
              <a:t>Index </a:t>
            </a:r>
            <a:r>
              <a:rPr lang="en-US" b="1" dirty="0"/>
              <a:t>&amp; Pointer </a:t>
            </a:r>
            <a:r>
              <a:rPr lang="en-US" b="1" dirty="0" smtClean="0"/>
              <a:t>Registers</a:t>
            </a:r>
          </a:p>
          <a:p>
            <a:pPr marL="0" indent="0">
              <a:buNone/>
            </a:pPr>
            <a:r>
              <a:rPr lang="en-US" b="1" dirty="0" smtClean="0"/>
              <a:t>	</a:t>
            </a:r>
            <a:r>
              <a:rPr lang="en-US" dirty="0"/>
              <a:t>These are used for memory addressing and </a:t>
            </a:r>
            <a:r>
              <a:rPr lang="en-US" dirty="0" smtClean="0"/>
              <a:t>	stack </a:t>
            </a:r>
            <a:r>
              <a:rPr lang="en-US" dirty="0"/>
              <a:t>operations</a:t>
            </a:r>
            <a:r>
              <a:rPr lang="en-US" dirty="0" smtClean="0"/>
              <a:t>.</a:t>
            </a:r>
            <a:endParaRPr lang="en-US" dirty="0"/>
          </a:p>
        </p:txBody>
      </p:sp>
      <p:pic>
        <p:nvPicPr>
          <p:cNvPr id="5" name="Picture 4"/>
          <p:cNvPicPr>
            <a:picLocks noChangeAspect="1"/>
          </p:cNvPicPr>
          <p:nvPr/>
        </p:nvPicPr>
        <p:blipFill>
          <a:blip r:embed="rId2"/>
          <a:stretch>
            <a:fillRect/>
          </a:stretch>
        </p:blipFill>
        <p:spPr>
          <a:xfrm>
            <a:off x="685800" y="3581400"/>
            <a:ext cx="8227392" cy="2286000"/>
          </a:xfrm>
          <a:prstGeom prst="rect">
            <a:avLst/>
          </a:prstGeom>
        </p:spPr>
      </p:pic>
    </p:spTree>
    <p:extLst>
      <p:ext uri="{BB962C8B-B14F-4D97-AF65-F5344CB8AC3E}">
        <p14:creationId xmlns:p14="http://schemas.microsoft.com/office/powerpoint/2010/main" val="2357556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152400"/>
            <a:ext cx="8305800" cy="523220"/>
          </a:xfrm>
          <a:prstGeom prst="rect">
            <a:avLst/>
          </a:prstGeom>
          <a:noFill/>
          <a:ln>
            <a:noFill/>
          </a:ln>
        </p:spPr>
        <p:txBody>
          <a:bodyPr wrap="square" rtlCol="0">
            <a:spAutoFit/>
          </a:bodyPr>
          <a:lstStyle/>
          <a:p>
            <a:pPr algn="ctr"/>
            <a:r>
              <a:rPr lang="en-US" sz="2800" b="1" dirty="0" smtClean="0">
                <a:latin typeface="Arial" pitchFamily="34" charset="0"/>
                <a:cs typeface="Arial" pitchFamily="34" charset="0"/>
              </a:rPr>
              <a:t>Course Objectives</a:t>
            </a:r>
            <a:endParaRPr lang="en-US" sz="2400" dirty="0">
              <a:latin typeface="Arial" pitchFamily="34" charset="0"/>
              <a:cs typeface="Arial" pitchFamily="34" charset="0"/>
            </a:endParaRPr>
          </a:p>
        </p:txBody>
      </p:sp>
      <p:sp>
        <p:nvSpPr>
          <p:cNvPr id="6" name="TextBox 5"/>
          <p:cNvSpPr txBox="1"/>
          <p:nvPr/>
        </p:nvSpPr>
        <p:spPr>
          <a:xfrm>
            <a:off x="685800" y="609600"/>
            <a:ext cx="8229600" cy="7232749"/>
          </a:xfrm>
          <a:prstGeom prst="rect">
            <a:avLst/>
          </a:prstGeom>
          <a:noFill/>
          <a:ln>
            <a:noFill/>
          </a:ln>
        </p:spPr>
        <p:txBody>
          <a:bodyPr wrap="square" numCol="1" rtlCol="0">
            <a:spAutoFit/>
          </a:bodyPr>
          <a:lstStyle/>
          <a:p>
            <a:pPr marL="285750" indent="-285750">
              <a:spcBef>
                <a:spcPct val="50000"/>
              </a:spcBef>
              <a:buClr>
                <a:srgbClr val="0033CC"/>
              </a:buClr>
              <a:buSzPct val="120000"/>
              <a:buFont typeface="Arial"/>
              <a:buChar char="•"/>
            </a:pPr>
            <a:endParaRPr lang="en-US" sz="2400" b="1" dirty="0" smtClean="0">
              <a:latin typeface="Arial"/>
              <a:cs typeface="Arial"/>
            </a:endParaRPr>
          </a:p>
          <a:p>
            <a:r>
              <a:rPr lang="en-US" sz="2400" b="1" dirty="0">
                <a:latin typeface="Arial" charset="0"/>
                <a:cs typeface="Arial" charset="0"/>
              </a:rPr>
              <a:t>After successfully completing the course, </a:t>
            </a:r>
            <a:r>
              <a:rPr lang="en-US" sz="2400" b="1" dirty="0" smtClean="0">
                <a:latin typeface="Arial" charset="0"/>
                <a:cs typeface="Arial" charset="0"/>
              </a:rPr>
              <a:t>you </a:t>
            </a:r>
            <a:r>
              <a:rPr lang="en-US" sz="2400" b="1" dirty="0">
                <a:latin typeface="Arial" charset="0"/>
                <a:cs typeface="Arial" charset="0"/>
              </a:rPr>
              <a:t>will be able to:</a:t>
            </a:r>
          </a:p>
          <a:p>
            <a:pPr marL="284400" indent="-284400">
              <a:spcBef>
                <a:spcPts val="2400"/>
              </a:spcBef>
              <a:buFont typeface="Arial"/>
              <a:buChar char="•"/>
            </a:pPr>
            <a:r>
              <a:rPr lang="en-US" sz="2400" dirty="0">
                <a:latin typeface="Arial" charset="0"/>
                <a:cs typeface="Arial" charset="0"/>
              </a:rPr>
              <a:t>Describe the basic components of a </a:t>
            </a:r>
            <a:r>
              <a:rPr lang="en-US" sz="2400" dirty="0" smtClean="0">
                <a:latin typeface="Arial" charset="0"/>
                <a:cs typeface="Arial" charset="0"/>
              </a:rPr>
              <a:t>Computer System</a:t>
            </a:r>
            <a:r>
              <a:rPr lang="en-US" sz="2400" dirty="0">
                <a:latin typeface="Arial" charset="0"/>
                <a:cs typeface="Arial" charset="0"/>
              </a:rPr>
              <a:t>, its instruction set architecture and its basic fetch-execute cycle operation.</a:t>
            </a:r>
          </a:p>
          <a:p>
            <a:pPr marL="284400" indent="-284400">
              <a:spcBef>
                <a:spcPts val="2400"/>
              </a:spcBef>
              <a:buFont typeface="Arial"/>
              <a:buChar char="•"/>
            </a:pPr>
            <a:r>
              <a:rPr lang="en-US" sz="2400" dirty="0">
                <a:latin typeface="Arial" charset="0"/>
                <a:cs typeface="Arial" charset="0"/>
              </a:rPr>
              <a:t>Describe how data is </a:t>
            </a:r>
            <a:r>
              <a:rPr lang="en-US" sz="2400" dirty="0" smtClean="0">
                <a:latin typeface="Arial" charset="0"/>
                <a:cs typeface="Arial" charset="0"/>
              </a:rPr>
              <a:t>represented </a:t>
            </a:r>
            <a:r>
              <a:rPr lang="en-US" sz="2400" dirty="0">
                <a:latin typeface="Arial" charset="0"/>
                <a:cs typeface="Arial" charset="0"/>
              </a:rPr>
              <a:t>and </a:t>
            </a:r>
            <a:r>
              <a:rPr lang="en-US" sz="2400" dirty="0" smtClean="0">
                <a:latin typeface="Arial" charset="0"/>
                <a:cs typeface="Arial" charset="0"/>
              </a:rPr>
              <a:t>recognized in a Computer.</a:t>
            </a:r>
            <a:endParaRPr lang="en-US" sz="2400" dirty="0">
              <a:latin typeface="Arial" charset="0"/>
              <a:cs typeface="Arial" charset="0"/>
            </a:endParaRPr>
          </a:p>
          <a:p>
            <a:pPr marL="284400" indent="-284400">
              <a:spcBef>
                <a:spcPts val="2400"/>
              </a:spcBef>
              <a:buFont typeface="Arial"/>
              <a:buChar char="•"/>
            </a:pPr>
            <a:r>
              <a:rPr lang="en-US" sz="2400" dirty="0" smtClean="0">
                <a:latin typeface="Arial" charset="0"/>
                <a:cs typeface="Arial" charset="0"/>
              </a:rPr>
              <a:t>Understand </a:t>
            </a:r>
            <a:r>
              <a:rPr lang="en-US" sz="2400" dirty="0">
                <a:latin typeface="Arial" charset="0"/>
                <a:cs typeface="Arial" charset="0"/>
              </a:rPr>
              <a:t>the basics of </a:t>
            </a:r>
            <a:r>
              <a:rPr lang="en-US" sz="2400" dirty="0" smtClean="0">
                <a:latin typeface="Arial" charset="0"/>
                <a:cs typeface="Arial" charset="0"/>
              </a:rPr>
              <a:t>Assembly Language </a:t>
            </a:r>
            <a:r>
              <a:rPr lang="en-US" sz="2400" dirty="0">
                <a:latin typeface="Arial" charset="0"/>
                <a:cs typeface="Arial" charset="0"/>
              </a:rPr>
              <a:t>programming including addressing </a:t>
            </a:r>
            <a:r>
              <a:rPr lang="en-US" sz="2400" dirty="0" smtClean="0">
                <a:latin typeface="Arial" charset="0"/>
                <a:cs typeface="Arial" charset="0"/>
              </a:rPr>
              <a:t>modes, subroutines, interrupts, stacks, etc.</a:t>
            </a:r>
            <a:endParaRPr lang="en-US" sz="2400" dirty="0">
              <a:latin typeface="Arial" charset="0"/>
              <a:cs typeface="Arial" charset="0"/>
            </a:endParaRPr>
          </a:p>
          <a:p>
            <a:pPr marL="284400" indent="-284400">
              <a:spcBef>
                <a:spcPts val="2400"/>
              </a:spcBef>
              <a:buFont typeface="Arial"/>
              <a:buChar char="•"/>
            </a:pPr>
            <a:r>
              <a:rPr lang="en-US" sz="2400" dirty="0">
                <a:latin typeface="Arial" charset="0"/>
                <a:cs typeface="Arial" charset="0"/>
              </a:rPr>
              <a:t>Analyze, design, implement, and test assembly language programs.</a:t>
            </a:r>
          </a:p>
          <a:p>
            <a:endParaRPr lang="en-US" sz="2400" dirty="0">
              <a:latin typeface="Arial" pitchFamily="34" charset="0"/>
              <a:cs typeface="Arial" pitchFamily="34" charset="0"/>
            </a:endParaRPr>
          </a:p>
          <a:p>
            <a:endParaRPr lang="en-US" sz="2400" dirty="0" smtClean="0">
              <a:latin typeface="Arial" pitchFamily="34" charset="0"/>
              <a:cs typeface="Arial" pitchFamily="34" charset="0"/>
            </a:endParaRPr>
          </a:p>
          <a:p>
            <a:endParaRPr lang="en-US" sz="2400" dirty="0">
              <a:latin typeface="Arial" pitchFamily="34" charset="0"/>
              <a:cs typeface="Arial" pitchFamily="34" charset="0"/>
            </a:endParaRP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spTree>
    <p:extLst>
      <p:ext uri="{BB962C8B-B14F-4D97-AF65-F5344CB8AC3E}">
        <p14:creationId xmlns:p14="http://schemas.microsoft.com/office/powerpoint/2010/main" val="28536296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THINGS TO REMEMBER</a:t>
            </a:r>
            <a:endParaRPr lang="en-US" dirty="0">
              <a:solidFill>
                <a:srgbClr val="FF0000"/>
              </a:solidFill>
            </a:endParaRPr>
          </a:p>
        </p:txBody>
      </p:sp>
      <p:sp>
        <p:nvSpPr>
          <p:cNvPr id="3" name="Content Placeholder 2"/>
          <p:cNvSpPr>
            <a:spLocks noGrp="1"/>
          </p:cNvSpPr>
          <p:nvPr>
            <p:ph idx="1"/>
          </p:nvPr>
        </p:nvSpPr>
        <p:spPr/>
        <p:txBody>
          <a:bodyPr/>
          <a:lstStyle/>
          <a:p>
            <a:pPr marL="514350" indent="-514350">
              <a:buFont typeface="+mj-lt"/>
              <a:buAutoNum type="arabicPeriod" startAt="3"/>
            </a:pPr>
            <a:r>
              <a:rPr lang="en-US" b="1" dirty="0"/>
              <a:t>Segment Registers (for Memory Segmentation)	</a:t>
            </a:r>
            <a:endParaRPr lang="en-US" b="1" dirty="0" smtClean="0"/>
          </a:p>
          <a:p>
            <a:pPr marL="0" indent="0">
              <a:buNone/>
            </a:pPr>
            <a:r>
              <a:rPr lang="en-US" b="1" dirty="0"/>
              <a:t>	</a:t>
            </a:r>
            <a:r>
              <a:rPr lang="en-US" dirty="0"/>
              <a:t>These store segment addresses in </a:t>
            </a:r>
            <a:r>
              <a:rPr lang="en-US" b="1" dirty="0"/>
              <a:t>Real Mode</a:t>
            </a:r>
            <a:r>
              <a:rPr lang="en-US" dirty="0"/>
              <a:t> (mostly unused in modern systems</a:t>
            </a:r>
            <a:r>
              <a:rPr lang="en-US" dirty="0" smtClean="0"/>
              <a:t>).</a:t>
            </a:r>
            <a:endParaRPr lang="en-US" dirty="0"/>
          </a:p>
        </p:txBody>
      </p:sp>
      <p:pic>
        <p:nvPicPr>
          <p:cNvPr id="4" name="Picture 3"/>
          <p:cNvPicPr>
            <a:picLocks noChangeAspect="1"/>
          </p:cNvPicPr>
          <p:nvPr/>
        </p:nvPicPr>
        <p:blipFill>
          <a:blip r:embed="rId2"/>
          <a:stretch>
            <a:fillRect/>
          </a:stretch>
        </p:blipFill>
        <p:spPr>
          <a:xfrm>
            <a:off x="685800" y="3893661"/>
            <a:ext cx="7696200" cy="2527617"/>
          </a:xfrm>
          <a:prstGeom prst="rect">
            <a:avLst/>
          </a:prstGeom>
        </p:spPr>
      </p:pic>
    </p:spTree>
    <p:extLst>
      <p:ext uri="{BB962C8B-B14F-4D97-AF65-F5344CB8AC3E}">
        <p14:creationId xmlns:p14="http://schemas.microsoft.com/office/powerpoint/2010/main" val="40113453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THINGS TO REMEMBER</a:t>
            </a:r>
            <a:endParaRPr lang="en-US" dirty="0">
              <a:solidFill>
                <a:srgbClr val="FF0000"/>
              </a:solidFill>
            </a:endParaRPr>
          </a:p>
        </p:txBody>
      </p:sp>
      <p:sp>
        <p:nvSpPr>
          <p:cNvPr id="3" name="Content Placeholder 2"/>
          <p:cNvSpPr>
            <a:spLocks noGrp="1"/>
          </p:cNvSpPr>
          <p:nvPr>
            <p:ph idx="1"/>
          </p:nvPr>
        </p:nvSpPr>
        <p:spPr/>
        <p:txBody>
          <a:bodyPr/>
          <a:lstStyle/>
          <a:p>
            <a:pPr marL="514350" indent="-514350">
              <a:buFont typeface="+mj-lt"/>
              <a:buAutoNum type="arabicPeriod" startAt="4"/>
            </a:pPr>
            <a:r>
              <a:rPr lang="en-US" b="1" dirty="0"/>
              <a:t>Control Registers (for System Control)	</a:t>
            </a:r>
            <a:endParaRPr lang="en-US" b="1" dirty="0" smtClean="0"/>
          </a:p>
          <a:p>
            <a:pPr marL="0" indent="0">
              <a:buNone/>
            </a:pPr>
            <a:r>
              <a:rPr lang="en-US" b="1" dirty="0"/>
              <a:t>	</a:t>
            </a:r>
            <a:r>
              <a:rPr lang="en-US" dirty="0"/>
              <a:t>Used for CPU operations and memory management.</a:t>
            </a:r>
          </a:p>
        </p:txBody>
      </p:sp>
      <p:pic>
        <p:nvPicPr>
          <p:cNvPr id="5" name="Picture 4"/>
          <p:cNvPicPr>
            <a:picLocks noChangeAspect="1"/>
          </p:cNvPicPr>
          <p:nvPr/>
        </p:nvPicPr>
        <p:blipFill>
          <a:blip r:embed="rId2"/>
          <a:stretch>
            <a:fillRect/>
          </a:stretch>
        </p:blipFill>
        <p:spPr>
          <a:xfrm>
            <a:off x="1066800" y="3657600"/>
            <a:ext cx="7239484" cy="1676400"/>
          </a:xfrm>
          <a:prstGeom prst="rect">
            <a:avLst/>
          </a:prstGeom>
        </p:spPr>
      </p:pic>
    </p:spTree>
    <p:extLst>
      <p:ext uri="{BB962C8B-B14F-4D97-AF65-F5344CB8AC3E}">
        <p14:creationId xmlns:p14="http://schemas.microsoft.com/office/powerpoint/2010/main" val="22583410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THINGS TO REMEMBER</a:t>
            </a:r>
            <a:endParaRPr lang="en-US" dirty="0">
              <a:solidFill>
                <a:srgbClr val="FF0000"/>
              </a:solidFill>
            </a:endParaRPr>
          </a:p>
        </p:txBody>
      </p:sp>
      <p:sp>
        <p:nvSpPr>
          <p:cNvPr id="3" name="Content Placeholder 2"/>
          <p:cNvSpPr>
            <a:spLocks noGrp="1"/>
          </p:cNvSpPr>
          <p:nvPr>
            <p:ph idx="1"/>
          </p:nvPr>
        </p:nvSpPr>
        <p:spPr/>
        <p:txBody>
          <a:bodyPr/>
          <a:lstStyle/>
          <a:p>
            <a:pPr marL="514350" indent="-514350">
              <a:buFont typeface="+mj-lt"/>
              <a:buAutoNum type="arabicPeriod" startAt="5"/>
            </a:pPr>
            <a:r>
              <a:rPr lang="en-US" b="1" dirty="0"/>
              <a:t>Flags Register (EFLAGS/RFLAGS)	</a:t>
            </a:r>
            <a:endParaRPr lang="en-US" b="1" dirty="0" smtClean="0"/>
          </a:p>
          <a:p>
            <a:pPr marL="0" indent="0">
              <a:buNone/>
            </a:pPr>
            <a:r>
              <a:rPr lang="en-US" dirty="0" smtClean="0"/>
              <a:t>	Stores </a:t>
            </a:r>
            <a:r>
              <a:rPr lang="en-US" dirty="0"/>
              <a:t>CPU status flags, which affect </a:t>
            </a:r>
            <a:r>
              <a:rPr lang="en-US" dirty="0" smtClean="0"/>
              <a:t>	decision-making </a:t>
            </a:r>
            <a:r>
              <a:rPr lang="en-US" dirty="0"/>
              <a:t>in programs</a:t>
            </a:r>
            <a:r>
              <a:rPr lang="en-US" dirty="0" smtClean="0"/>
              <a:t>.</a:t>
            </a:r>
            <a:endParaRPr lang="en-US" dirty="0"/>
          </a:p>
        </p:txBody>
      </p:sp>
      <p:pic>
        <p:nvPicPr>
          <p:cNvPr id="4" name="Picture 3"/>
          <p:cNvPicPr>
            <a:picLocks noChangeAspect="1"/>
          </p:cNvPicPr>
          <p:nvPr/>
        </p:nvPicPr>
        <p:blipFill>
          <a:blip r:embed="rId2"/>
          <a:stretch>
            <a:fillRect/>
          </a:stretch>
        </p:blipFill>
        <p:spPr>
          <a:xfrm>
            <a:off x="908382" y="3657600"/>
            <a:ext cx="7778418" cy="2233744"/>
          </a:xfrm>
          <a:prstGeom prst="rect">
            <a:avLst/>
          </a:prstGeom>
        </p:spPr>
      </p:pic>
    </p:spTree>
    <p:extLst>
      <p:ext uri="{BB962C8B-B14F-4D97-AF65-F5344CB8AC3E}">
        <p14:creationId xmlns:p14="http://schemas.microsoft.com/office/powerpoint/2010/main" val="2224061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3000" y="152400"/>
            <a:ext cx="7772400" cy="523220"/>
          </a:xfrm>
          <a:prstGeom prst="rect">
            <a:avLst/>
          </a:prstGeom>
          <a:noFill/>
          <a:ln>
            <a:noFill/>
          </a:ln>
        </p:spPr>
        <p:txBody>
          <a:bodyPr wrap="square" rtlCol="0">
            <a:spAutoFit/>
          </a:bodyPr>
          <a:lstStyle/>
          <a:p>
            <a:pPr algn="ctr"/>
            <a:r>
              <a:rPr lang="en-US" sz="2800" b="1" dirty="0" smtClean="0">
                <a:latin typeface="Arial" pitchFamily="34" charset="0"/>
                <a:cs typeface="Arial" pitchFamily="34" charset="0"/>
              </a:rPr>
              <a:t>Computing Machines</a:t>
            </a:r>
            <a:endParaRPr lang="en-US" sz="2400" dirty="0">
              <a:latin typeface="Arial" pitchFamily="34" charset="0"/>
              <a:cs typeface="Arial" pitchFamily="34" charset="0"/>
            </a:endParaRPr>
          </a:p>
        </p:txBody>
      </p:sp>
      <p:sp>
        <p:nvSpPr>
          <p:cNvPr id="6" name="TextBox 5"/>
          <p:cNvSpPr txBox="1"/>
          <p:nvPr/>
        </p:nvSpPr>
        <p:spPr>
          <a:xfrm>
            <a:off x="1295400" y="609600"/>
            <a:ext cx="7620000" cy="7889532"/>
          </a:xfrm>
          <a:prstGeom prst="rect">
            <a:avLst/>
          </a:prstGeom>
          <a:noFill/>
          <a:ln>
            <a:noFill/>
          </a:ln>
        </p:spPr>
        <p:txBody>
          <a:bodyPr wrap="square" numCol="1" rtlCol="0">
            <a:spAutoFit/>
          </a:bodyPr>
          <a:lstStyle/>
          <a:p>
            <a:pPr>
              <a:lnSpc>
                <a:spcPct val="110000"/>
              </a:lnSpc>
            </a:pPr>
            <a:r>
              <a:rPr lang="en-US" sz="2400" dirty="0"/>
              <a:t> </a:t>
            </a:r>
            <a:r>
              <a:rPr lang="en-US" sz="2400" b="1" dirty="0"/>
              <a:t>Ubiquitous ( = everywhere)</a:t>
            </a:r>
          </a:p>
          <a:p>
            <a:pPr marL="742950" lvl="1" indent="-285750">
              <a:lnSpc>
                <a:spcPct val="110000"/>
              </a:lnSpc>
              <a:spcBef>
                <a:spcPts val="1200"/>
              </a:spcBef>
              <a:buFont typeface="Arial"/>
              <a:buChar char="•"/>
            </a:pPr>
            <a:r>
              <a:rPr lang="en-US" sz="2400" i="1" u="sng" dirty="0" smtClean="0"/>
              <a:t>General </a:t>
            </a:r>
            <a:r>
              <a:rPr lang="en-US" sz="2400" i="1" u="sng" dirty="0"/>
              <a:t>purpose</a:t>
            </a:r>
            <a:r>
              <a:rPr lang="en-US" sz="2400" dirty="0"/>
              <a:t>: servers, desktops, laptops, PDAs, etc.</a:t>
            </a:r>
          </a:p>
          <a:p>
            <a:pPr marL="742950" lvl="1" indent="-285750">
              <a:lnSpc>
                <a:spcPct val="110000"/>
              </a:lnSpc>
              <a:spcBef>
                <a:spcPts val="1200"/>
              </a:spcBef>
              <a:buFont typeface="Arial"/>
              <a:buChar char="•"/>
            </a:pPr>
            <a:r>
              <a:rPr lang="en-US" sz="2400" i="1" u="sng" dirty="0" smtClean="0"/>
              <a:t>Special </a:t>
            </a:r>
            <a:r>
              <a:rPr lang="en-US" sz="2400" i="1" u="sng" dirty="0"/>
              <a:t>purpose</a:t>
            </a:r>
            <a:r>
              <a:rPr lang="en-US" sz="2400" dirty="0"/>
              <a:t>: cash registers, ATMs, games</a:t>
            </a:r>
            <a:r>
              <a:rPr lang="en-US" sz="2400" dirty="0" smtClean="0"/>
              <a:t>, Mobile Phones, etc</a:t>
            </a:r>
            <a:r>
              <a:rPr lang="en-US" sz="2400" dirty="0"/>
              <a:t>.</a:t>
            </a:r>
          </a:p>
          <a:p>
            <a:pPr marL="742950" lvl="1" indent="-285750">
              <a:lnSpc>
                <a:spcPct val="110000"/>
              </a:lnSpc>
              <a:spcBef>
                <a:spcPts val="1200"/>
              </a:spcBef>
              <a:buFont typeface="Arial"/>
              <a:buChar char="•"/>
            </a:pPr>
            <a:r>
              <a:rPr lang="en-US" sz="2400" i="1" u="sng" dirty="0" smtClean="0"/>
              <a:t>Embedded</a:t>
            </a:r>
            <a:r>
              <a:rPr lang="en-US" sz="2400" dirty="0"/>
              <a:t>: cars, </a:t>
            </a:r>
            <a:r>
              <a:rPr lang="en-US" sz="2400" dirty="0" smtClean="0"/>
              <a:t>door locks</a:t>
            </a:r>
            <a:r>
              <a:rPr lang="en-US" sz="2400" dirty="0"/>
              <a:t>, printers, </a:t>
            </a:r>
            <a:r>
              <a:rPr lang="en-US" sz="2400" dirty="0" smtClean="0"/>
              <a:t>digital players, </a:t>
            </a:r>
            <a:r>
              <a:rPr lang="en-US" sz="2400" dirty="0"/>
              <a:t>industrial machinery, medical equipment, etc.</a:t>
            </a:r>
          </a:p>
          <a:p>
            <a:pPr>
              <a:lnSpc>
                <a:spcPct val="160000"/>
              </a:lnSpc>
            </a:pPr>
            <a:r>
              <a:rPr lang="en-US" sz="2400" b="1" dirty="0"/>
              <a:t> Distinguishing Characteristics</a:t>
            </a:r>
          </a:p>
          <a:p>
            <a:pPr marL="742950" lvl="1" indent="-285750">
              <a:lnSpc>
                <a:spcPct val="110000"/>
              </a:lnSpc>
              <a:spcBef>
                <a:spcPts val="1200"/>
              </a:spcBef>
              <a:buFont typeface="Arial"/>
              <a:buChar char="•"/>
            </a:pPr>
            <a:r>
              <a:rPr lang="en-US" sz="2400" dirty="0" smtClean="0"/>
              <a:t>Speed</a:t>
            </a:r>
            <a:endParaRPr lang="en-US" sz="2400" dirty="0"/>
          </a:p>
          <a:p>
            <a:pPr marL="742950" lvl="1" indent="-285750">
              <a:lnSpc>
                <a:spcPct val="110000"/>
              </a:lnSpc>
              <a:spcBef>
                <a:spcPts val="1200"/>
              </a:spcBef>
              <a:buFont typeface="Arial"/>
              <a:buChar char="•"/>
            </a:pPr>
            <a:r>
              <a:rPr lang="en-US" sz="2400" dirty="0" smtClean="0"/>
              <a:t>Cost</a:t>
            </a:r>
            <a:endParaRPr lang="en-US" sz="2400" dirty="0"/>
          </a:p>
          <a:p>
            <a:pPr marL="742950" lvl="1" indent="-285750">
              <a:lnSpc>
                <a:spcPct val="110000"/>
              </a:lnSpc>
              <a:spcBef>
                <a:spcPts val="1200"/>
              </a:spcBef>
              <a:buFont typeface="Arial"/>
              <a:buChar char="•"/>
            </a:pPr>
            <a:r>
              <a:rPr lang="en-US" sz="2400" dirty="0" smtClean="0"/>
              <a:t>Ease </a:t>
            </a:r>
            <a:r>
              <a:rPr lang="en-US" sz="2400" dirty="0"/>
              <a:t>of use, software support &amp; interface</a:t>
            </a:r>
          </a:p>
          <a:p>
            <a:pPr marL="742950" lvl="1" indent="-285750">
              <a:lnSpc>
                <a:spcPct val="110000"/>
              </a:lnSpc>
              <a:spcBef>
                <a:spcPts val="1200"/>
              </a:spcBef>
              <a:buFont typeface="Arial"/>
              <a:buChar char="•"/>
            </a:pPr>
            <a:r>
              <a:rPr lang="en-US" sz="2400" dirty="0" smtClean="0"/>
              <a:t>Scalability</a:t>
            </a:r>
          </a:p>
          <a:p>
            <a:pPr marL="742950" lvl="1" indent="-285750">
              <a:lnSpc>
                <a:spcPct val="110000"/>
              </a:lnSpc>
              <a:spcBef>
                <a:spcPts val="1200"/>
              </a:spcBef>
              <a:buFont typeface="Arial"/>
              <a:buChar char="•"/>
            </a:pPr>
            <a:endParaRPr lang="en-US" sz="2400" dirty="0"/>
          </a:p>
          <a:p>
            <a:pPr marL="742950" lvl="1" indent="-285750">
              <a:lnSpc>
                <a:spcPct val="110000"/>
              </a:lnSpc>
              <a:spcBef>
                <a:spcPts val="1200"/>
              </a:spcBef>
              <a:buFont typeface="Arial"/>
              <a:buChar char="•"/>
            </a:pPr>
            <a:endParaRPr lang="en-US" sz="2400" dirty="0" smtClean="0"/>
          </a:p>
          <a:p>
            <a:pPr lvl="1">
              <a:lnSpc>
                <a:spcPct val="110000"/>
              </a:lnSpc>
              <a:spcBef>
                <a:spcPts val="1200"/>
              </a:spcBef>
            </a:pPr>
            <a:endParaRPr lang="en-US" sz="2400" dirty="0"/>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mc:AlternateContent xmlns:mc="http://schemas.openxmlformats.org/markup-compatibility/2006" xmlns:p14="http://schemas.microsoft.com/office/powerpoint/2010/main">
        <mc:Choice Requires="p14">
          <p:contentPart p14:bwMode="auto" r:id="rId2">
            <p14:nvContentPartPr>
              <p14:cNvPr id="1026" name="Ink 2"/>
              <p14:cNvContentPartPr>
                <a14:cpLocks xmlns:a14="http://schemas.microsoft.com/office/drawing/2010/main" noRot="1" noChangeAspect="1" noEditPoints="1" noChangeArrowheads="1" noChangeShapeType="1"/>
              </p14:cNvContentPartPr>
              <p14:nvPr/>
            </p14:nvContentPartPr>
            <p14:xfrm>
              <a:off x="3224213" y="5027613"/>
              <a:ext cx="142875" cy="53975"/>
            </p14:xfrm>
          </p:contentPart>
        </mc:Choice>
        <mc:Fallback xmlns="">
          <p:pic>
            <p:nvPicPr>
              <p:cNvPr id="1026" name="Ink 2"/>
              <p:cNvPicPr>
                <a:picLocks noRot="1" noChangeAspect="1" noEditPoints="1" noChangeArrowheads="1" noChangeShapeType="1"/>
              </p:cNvPicPr>
              <p:nvPr/>
            </p:nvPicPr>
            <p:blipFill>
              <a:blip r:embed="rId3"/>
              <a:stretch>
                <a:fillRect/>
              </a:stretch>
            </p:blipFill>
            <p:spPr>
              <a:xfrm>
                <a:off x="3214856" y="5018257"/>
                <a:ext cx="161589" cy="7268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27" name="Ink 3"/>
              <p14:cNvContentPartPr>
                <a14:cpLocks xmlns:a14="http://schemas.microsoft.com/office/drawing/2010/main" noRot="1" noChangeAspect="1" noEditPoints="1" noChangeArrowheads="1" noChangeShapeType="1"/>
              </p14:cNvContentPartPr>
              <p14:nvPr/>
            </p14:nvContentPartPr>
            <p14:xfrm>
              <a:off x="3116263" y="5330825"/>
              <a:ext cx="268287" cy="179388"/>
            </p14:xfrm>
          </p:contentPart>
        </mc:Choice>
        <mc:Fallback xmlns="">
          <p:pic>
            <p:nvPicPr>
              <p:cNvPr id="1027" name="Ink 3"/>
              <p:cNvPicPr>
                <a:picLocks noRot="1" noChangeAspect="1" noEditPoints="1" noChangeArrowheads="1" noChangeShapeType="1"/>
              </p:cNvPicPr>
              <p:nvPr/>
            </p:nvPicPr>
            <p:blipFill>
              <a:blip r:embed="rId5"/>
              <a:stretch>
                <a:fillRect/>
              </a:stretch>
            </p:blipFill>
            <p:spPr>
              <a:xfrm>
                <a:off x="3106900" y="5321459"/>
                <a:ext cx="287013" cy="198119"/>
              </a:xfrm>
              <a:prstGeom prst="rect">
                <a:avLst/>
              </a:prstGeom>
            </p:spPr>
          </p:pic>
        </mc:Fallback>
      </mc:AlternateContent>
    </p:spTree>
    <p:extLst>
      <p:ext uri="{BB962C8B-B14F-4D97-AF65-F5344CB8AC3E}">
        <p14:creationId xmlns:p14="http://schemas.microsoft.com/office/powerpoint/2010/main" val="4996994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52400"/>
            <a:ext cx="8458200" cy="523220"/>
          </a:xfrm>
          <a:prstGeom prst="rect">
            <a:avLst/>
          </a:prstGeom>
          <a:noFill/>
          <a:ln>
            <a:noFill/>
          </a:ln>
        </p:spPr>
        <p:txBody>
          <a:bodyPr wrap="square" rtlCol="0">
            <a:spAutoFit/>
          </a:bodyPr>
          <a:lstStyle/>
          <a:p>
            <a:pPr algn="ctr"/>
            <a:r>
              <a:rPr lang="en-US" sz="2800" b="1" dirty="0" smtClean="0">
                <a:latin typeface="Arial" pitchFamily="34" charset="0"/>
                <a:cs typeface="Arial" pitchFamily="34" charset="0"/>
              </a:rPr>
              <a:t>Computer</a:t>
            </a:r>
            <a:endParaRPr lang="en-US" sz="2400" dirty="0">
              <a:latin typeface="Arial" pitchFamily="34" charset="0"/>
              <a:cs typeface="Arial" pitchFamily="34" charset="0"/>
            </a:endParaRPr>
          </a:p>
        </p:txBody>
      </p:sp>
      <p:sp>
        <p:nvSpPr>
          <p:cNvPr id="6" name="TextBox 5"/>
          <p:cNvSpPr txBox="1"/>
          <p:nvPr/>
        </p:nvSpPr>
        <p:spPr>
          <a:xfrm>
            <a:off x="2209800" y="609600"/>
            <a:ext cx="6705600" cy="5943600"/>
          </a:xfrm>
          <a:prstGeom prst="rect">
            <a:avLst/>
          </a:prstGeom>
          <a:noFill/>
          <a:ln>
            <a:noFill/>
          </a:ln>
        </p:spPr>
        <p:txBody>
          <a:bodyPr wrap="square" numCol="1" rtlCol="0">
            <a:noAutofit/>
          </a:bodyPr>
          <a:lstStyle/>
          <a:p>
            <a:pPr marL="285750" indent="-285750">
              <a:spcBef>
                <a:spcPct val="50000"/>
              </a:spcBef>
              <a:buClr>
                <a:srgbClr val="0033CC"/>
              </a:buClr>
              <a:buSzPct val="120000"/>
              <a:buFont typeface="Arial"/>
              <a:buChar char="•"/>
            </a:pPr>
            <a:endParaRPr lang="en-US" b="1" dirty="0" smtClean="0">
              <a:latin typeface="Arial"/>
              <a:cs typeface="Arial"/>
            </a:endParaRPr>
          </a:p>
          <a:p>
            <a:endParaRPr lang="en-US" dirty="0">
              <a:latin typeface="Arial" pitchFamily="34" charset="0"/>
              <a:cs typeface="Arial" pitchFamily="34" charset="0"/>
            </a:endParaRPr>
          </a:p>
          <a:p>
            <a:endParaRPr lang="en-US" dirty="0" smtClean="0">
              <a:latin typeface="Arial" pitchFamily="34" charset="0"/>
              <a:cs typeface="Arial" pitchFamily="34" charset="0"/>
            </a:endParaRPr>
          </a:p>
          <a:p>
            <a:endParaRPr lang="en-US" dirty="0">
              <a:latin typeface="Arial" pitchFamily="34" charset="0"/>
              <a:cs typeface="Arial" pitchFamily="34" charset="0"/>
            </a:endParaRP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pic>
        <p:nvPicPr>
          <p:cNvPr id="9" name="Content Placeholder 3" descr="computer.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3657600" y="1143000"/>
            <a:ext cx="2032000" cy="2032000"/>
          </a:xfrm>
          <a:prstGeom prst="rect">
            <a:avLst/>
          </a:prstGeom>
        </p:spPr>
      </p:pic>
      <p:pic>
        <p:nvPicPr>
          <p:cNvPr id="10" name="Picture 4" descr="comHW.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9100" y="2786063"/>
            <a:ext cx="1524000" cy="1390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5" descr="computer_software.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9662" y="2786063"/>
            <a:ext cx="1524000" cy="136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6"/>
          <p:cNvSpPr txBox="1">
            <a:spLocks noChangeArrowheads="1"/>
          </p:cNvSpPr>
          <p:nvPr/>
        </p:nvSpPr>
        <p:spPr bwMode="auto">
          <a:xfrm>
            <a:off x="1260475" y="4429125"/>
            <a:ext cx="2681287"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alibri" charset="0"/>
              </a:rPr>
              <a:t>Hardware</a:t>
            </a:r>
          </a:p>
          <a:p>
            <a:pPr algn="ctr" eaLnBrk="1" hangingPunct="1"/>
            <a:r>
              <a:rPr lang="en-US">
                <a:latin typeface="Calibri" charset="0"/>
              </a:rPr>
              <a:t>Electronics circuit boards</a:t>
            </a:r>
          </a:p>
          <a:p>
            <a:pPr algn="ctr" eaLnBrk="1" hangingPunct="1"/>
            <a:r>
              <a:rPr lang="en-US">
                <a:latin typeface="Calibri" charset="0"/>
              </a:rPr>
              <a:t> that provide </a:t>
            </a:r>
          </a:p>
          <a:p>
            <a:pPr algn="ctr" eaLnBrk="1" hangingPunct="1"/>
            <a:r>
              <a:rPr lang="en-US">
                <a:latin typeface="Calibri" charset="0"/>
              </a:rPr>
              <a:t>functionality of the system</a:t>
            </a:r>
          </a:p>
        </p:txBody>
      </p:sp>
      <p:sp>
        <p:nvSpPr>
          <p:cNvPr id="13" name="TextBox 7"/>
          <p:cNvSpPr txBox="1">
            <a:spLocks noChangeArrowheads="1"/>
          </p:cNvSpPr>
          <p:nvPr/>
        </p:nvSpPr>
        <p:spPr bwMode="auto">
          <a:xfrm>
            <a:off x="5697537" y="4357688"/>
            <a:ext cx="2390775"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b="1">
                <a:latin typeface="Calibri" charset="0"/>
              </a:rPr>
              <a:t>Software</a:t>
            </a:r>
          </a:p>
          <a:p>
            <a:pPr algn="ctr" eaLnBrk="1" hangingPunct="1"/>
            <a:r>
              <a:rPr lang="en-US">
                <a:latin typeface="Calibri" charset="0"/>
              </a:rPr>
              <a:t>Program consists </a:t>
            </a:r>
          </a:p>
          <a:p>
            <a:pPr algn="ctr" eaLnBrk="1" hangingPunct="1"/>
            <a:r>
              <a:rPr lang="en-US">
                <a:latin typeface="Calibri" charset="0"/>
              </a:rPr>
              <a:t>of sets of instructions</a:t>
            </a:r>
          </a:p>
          <a:p>
            <a:pPr algn="ctr" eaLnBrk="1" hangingPunct="1"/>
            <a:r>
              <a:rPr lang="en-US">
                <a:latin typeface="Calibri" charset="0"/>
              </a:rPr>
              <a:t>that control the system</a:t>
            </a:r>
          </a:p>
        </p:txBody>
      </p:sp>
      <p:cxnSp>
        <p:nvCxnSpPr>
          <p:cNvPr id="14" name="Shape 11"/>
          <p:cNvCxnSpPr/>
          <p:nvPr/>
        </p:nvCxnSpPr>
        <p:spPr>
          <a:xfrm>
            <a:off x="5689600" y="2159000"/>
            <a:ext cx="1262062" cy="627063"/>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hape 13"/>
          <p:cNvCxnSpPr/>
          <p:nvPr/>
        </p:nvCxnSpPr>
        <p:spPr>
          <a:xfrm rot="10800000" flipV="1">
            <a:off x="2451100" y="2159000"/>
            <a:ext cx="1206500" cy="627063"/>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2050" name="Ink 2"/>
              <p14:cNvContentPartPr>
                <a14:cpLocks xmlns:a14="http://schemas.microsoft.com/office/drawing/2010/main" noRot="1" noChangeAspect="1" noEditPoints="1" noChangeArrowheads="1" noChangeShapeType="1"/>
              </p14:cNvContentPartPr>
              <p14:nvPr/>
            </p14:nvContentPartPr>
            <p14:xfrm>
              <a:off x="7581900" y="4483100"/>
              <a:ext cx="428625" cy="258763"/>
            </p14:xfrm>
          </p:contentPart>
        </mc:Choice>
        <mc:Fallback xmlns="">
          <p:pic>
            <p:nvPicPr>
              <p:cNvPr id="2050" name="Ink 2"/>
              <p:cNvPicPr>
                <a:picLocks noRot="1" noChangeAspect="1" noEditPoints="1" noChangeArrowheads="1" noChangeShapeType="1"/>
              </p:cNvPicPr>
              <p:nvPr/>
            </p:nvPicPr>
            <p:blipFill>
              <a:blip r:embed="rId6"/>
              <a:stretch>
                <a:fillRect/>
              </a:stretch>
            </p:blipFill>
            <p:spPr>
              <a:xfrm>
                <a:off x="7572543" y="4473743"/>
                <a:ext cx="447339" cy="277477"/>
              </a:xfrm>
              <a:prstGeom prst="rect">
                <a:avLst/>
              </a:prstGeom>
            </p:spPr>
          </p:pic>
        </mc:Fallback>
      </mc:AlternateContent>
    </p:spTree>
    <p:extLst>
      <p:ext uri="{BB962C8B-B14F-4D97-AF65-F5344CB8AC3E}">
        <p14:creationId xmlns:p14="http://schemas.microsoft.com/office/powerpoint/2010/main" val="2916810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 y="152400"/>
            <a:ext cx="8153400" cy="400110"/>
          </a:xfrm>
          <a:prstGeom prst="rect">
            <a:avLst/>
          </a:prstGeom>
          <a:noFill/>
          <a:ln>
            <a:noFill/>
          </a:ln>
        </p:spPr>
        <p:txBody>
          <a:bodyPr wrap="square" rtlCol="0">
            <a:spAutoFit/>
          </a:bodyPr>
          <a:lstStyle/>
          <a:p>
            <a:pPr algn="ctr"/>
            <a:r>
              <a:rPr lang="en-US" sz="2000" b="1" dirty="0" smtClean="0">
                <a:latin typeface="Arial" pitchFamily="34" charset="0"/>
                <a:cs typeface="Arial" pitchFamily="34" charset="0"/>
              </a:rPr>
              <a:t>Inside the Computer</a:t>
            </a:r>
            <a:endParaRPr lang="en-US" dirty="0">
              <a:latin typeface="Arial" pitchFamily="34" charset="0"/>
              <a:cs typeface="Arial" pitchFamily="34" charset="0"/>
            </a:endParaRPr>
          </a:p>
        </p:txBody>
      </p:sp>
      <p:sp>
        <p:nvSpPr>
          <p:cNvPr id="6" name="TextBox 5"/>
          <p:cNvSpPr txBox="1"/>
          <p:nvPr/>
        </p:nvSpPr>
        <p:spPr>
          <a:xfrm>
            <a:off x="457200" y="609600"/>
            <a:ext cx="8458200" cy="5943600"/>
          </a:xfrm>
          <a:prstGeom prst="rect">
            <a:avLst/>
          </a:prstGeom>
          <a:noFill/>
          <a:ln>
            <a:noFill/>
          </a:ln>
        </p:spPr>
        <p:txBody>
          <a:bodyPr wrap="square" numCol="1" rtlCol="0">
            <a:noAutofit/>
          </a:bodyPr>
          <a:lstStyle/>
          <a:p>
            <a:pPr marL="457200" indent="-457200">
              <a:buFont typeface="Arial"/>
              <a:buChar char="•"/>
            </a:pPr>
            <a:endParaRPr lang="en-US" sz="2400" b="1" dirty="0" smtClean="0">
              <a:latin typeface="Arial" charset="0"/>
              <a:ea typeface="ＭＳ Ｐゴシック" charset="0"/>
              <a:cs typeface="ＭＳ Ｐゴシック" charset="0"/>
            </a:endParaRPr>
          </a:p>
          <a:p>
            <a:pPr marL="457200" indent="-457200">
              <a:buFont typeface="Arial"/>
              <a:buChar char="•"/>
            </a:pPr>
            <a:endParaRPr lang="en-US" sz="2400" b="1" dirty="0">
              <a:latin typeface="Arial" charset="0"/>
              <a:ea typeface="ＭＳ Ｐゴシック" charset="0"/>
              <a:cs typeface="ＭＳ Ｐゴシック" charset="0"/>
            </a:endParaRPr>
          </a:p>
          <a:p>
            <a:endParaRPr lang="en-US" sz="3200" b="1" dirty="0">
              <a:latin typeface="Arial" charset="0"/>
              <a:ea typeface="ＭＳ Ｐゴシック" charset="0"/>
              <a:cs typeface="ＭＳ Ｐゴシック" charset="0"/>
            </a:endParaRPr>
          </a:p>
          <a:p>
            <a:pPr marL="457200" indent="-457200">
              <a:buFont typeface="Arial"/>
              <a:buChar char="•"/>
            </a:pPr>
            <a:r>
              <a:rPr lang="en-US" sz="2400" b="1" dirty="0" smtClean="0">
                <a:latin typeface="Arial" charset="0"/>
                <a:ea typeface="ＭＳ Ｐゴシック" charset="0"/>
                <a:cs typeface="ＭＳ Ｐゴシック" charset="0"/>
              </a:rPr>
              <a:t>Application </a:t>
            </a:r>
            <a:r>
              <a:rPr lang="en-US" sz="2400" b="1" dirty="0">
                <a:latin typeface="Arial" charset="0"/>
                <a:ea typeface="ＭＳ Ｐゴシック" charset="0"/>
                <a:cs typeface="ＭＳ Ｐゴシック" charset="0"/>
              </a:rPr>
              <a:t>software</a:t>
            </a:r>
          </a:p>
          <a:p>
            <a:pPr marL="800100" lvl="1" indent="-342900">
              <a:buFont typeface="Arial"/>
              <a:buChar char="•"/>
            </a:pPr>
            <a:r>
              <a:rPr lang="en-US" sz="2000" dirty="0">
                <a:latin typeface="Arial" charset="0"/>
                <a:ea typeface="ＭＳ Ｐゴシック" charset="0"/>
              </a:rPr>
              <a:t>Written in high-level language</a:t>
            </a:r>
          </a:p>
          <a:p>
            <a:pPr marL="457200" indent="-457200">
              <a:buFont typeface="Arial"/>
              <a:buChar char="•"/>
            </a:pPr>
            <a:r>
              <a:rPr lang="en-US" sz="2400" b="1" dirty="0">
                <a:latin typeface="Arial" charset="0"/>
                <a:ea typeface="ＭＳ Ｐゴシック" charset="0"/>
                <a:cs typeface="ＭＳ Ｐゴシック" charset="0"/>
              </a:rPr>
              <a:t>System software</a:t>
            </a:r>
          </a:p>
          <a:p>
            <a:pPr marL="800100" lvl="1" indent="-342900">
              <a:buFont typeface="Arial"/>
              <a:buChar char="•"/>
            </a:pPr>
            <a:r>
              <a:rPr lang="en-US" sz="2000" dirty="0">
                <a:latin typeface="Arial" charset="0"/>
                <a:ea typeface="ＭＳ Ｐゴシック" charset="0"/>
              </a:rPr>
              <a:t>Compiler: translates HLL code to machine code</a:t>
            </a:r>
          </a:p>
          <a:p>
            <a:pPr marL="800100" lvl="1" indent="-342900">
              <a:buFont typeface="Arial"/>
              <a:buChar char="•"/>
            </a:pPr>
            <a:r>
              <a:rPr lang="en-US" sz="2000" dirty="0">
                <a:latin typeface="Arial" charset="0"/>
                <a:ea typeface="ＭＳ Ｐゴシック" charset="0"/>
              </a:rPr>
              <a:t>Operating System: service code</a:t>
            </a:r>
          </a:p>
          <a:p>
            <a:pPr marL="1257300" lvl="2" indent="-342900">
              <a:buFont typeface="Arial"/>
              <a:buChar char="•"/>
            </a:pPr>
            <a:r>
              <a:rPr lang="en-US" dirty="0">
                <a:latin typeface="Arial" charset="0"/>
                <a:ea typeface="ＭＳ Ｐゴシック" charset="0"/>
              </a:rPr>
              <a:t>Handling input/output</a:t>
            </a:r>
          </a:p>
          <a:p>
            <a:pPr marL="1257300" lvl="2" indent="-342900">
              <a:buFont typeface="Arial"/>
              <a:buChar char="•"/>
            </a:pPr>
            <a:r>
              <a:rPr lang="en-US" dirty="0">
                <a:latin typeface="Arial" charset="0"/>
                <a:ea typeface="ＭＳ Ｐゴシック" charset="0"/>
              </a:rPr>
              <a:t>Managing memory and storage</a:t>
            </a:r>
          </a:p>
          <a:p>
            <a:pPr marL="1257300" lvl="2" indent="-342900">
              <a:buFont typeface="Arial"/>
              <a:buChar char="•"/>
            </a:pPr>
            <a:r>
              <a:rPr lang="en-US" dirty="0">
                <a:latin typeface="Arial" charset="0"/>
                <a:ea typeface="ＭＳ Ｐゴシック" charset="0"/>
              </a:rPr>
              <a:t>Scheduling tasks &amp; sharing resources</a:t>
            </a:r>
          </a:p>
          <a:p>
            <a:pPr marL="457200" indent="-457200">
              <a:buFont typeface="Arial"/>
              <a:buChar char="•"/>
            </a:pPr>
            <a:r>
              <a:rPr lang="en-US" sz="2800" dirty="0">
                <a:latin typeface="Arial" charset="0"/>
                <a:ea typeface="ＭＳ Ｐゴシック" charset="0"/>
                <a:cs typeface="ＭＳ Ｐゴシック" charset="0"/>
              </a:rPr>
              <a:t>Hardware</a:t>
            </a:r>
          </a:p>
          <a:p>
            <a:pPr marL="800100" lvl="1" indent="-342900">
              <a:buFont typeface="Arial"/>
              <a:buChar char="•"/>
            </a:pPr>
            <a:r>
              <a:rPr lang="en-US" sz="2400" dirty="0">
                <a:latin typeface="Arial" charset="0"/>
                <a:ea typeface="ＭＳ Ｐゴシック" charset="0"/>
              </a:rPr>
              <a:t>Processor, memory, I/O controllers</a:t>
            </a:r>
            <a:endParaRPr lang="en-AU" sz="2400" dirty="0">
              <a:latin typeface="Arial" charset="0"/>
              <a:ea typeface="ＭＳ Ｐゴシック" charset="0"/>
            </a:endParaRPr>
          </a:p>
        </p:txBody>
      </p:sp>
      <p:sp>
        <p:nvSpPr>
          <p:cNvPr id="8" name="TextBox 7"/>
          <p:cNvSpPr txBox="1"/>
          <p:nvPr/>
        </p:nvSpPr>
        <p:spPr>
          <a:xfrm>
            <a:off x="228600" y="609600"/>
            <a:ext cx="1905000" cy="5909308"/>
          </a:xfrm>
          <a:prstGeom prst="rect">
            <a:avLst/>
          </a:prstGeom>
          <a:noFill/>
          <a:ln>
            <a:noFill/>
          </a:ln>
        </p:spPr>
        <p:txBody>
          <a:bodyPr wrap="square" rtlCol="0">
            <a:spAutoFit/>
          </a:bodyPr>
          <a:lstStyle/>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pic>
        <p:nvPicPr>
          <p:cNvPr id="16" name="Picture 11" descr="f01-02-P3744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3733800"/>
            <a:ext cx="2895600" cy="289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3074" name="Ink 2"/>
              <p14:cNvContentPartPr>
                <a14:cpLocks xmlns:a14="http://schemas.microsoft.com/office/drawing/2010/main" noRot="1" noChangeAspect="1" noEditPoints="1" noChangeArrowheads="1" noChangeShapeType="1"/>
              </p14:cNvContentPartPr>
              <p14:nvPr/>
            </p14:nvContentPartPr>
            <p14:xfrm>
              <a:off x="7500938" y="3778250"/>
              <a:ext cx="223837" cy="268288"/>
            </p14:xfrm>
          </p:contentPart>
        </mc:Choice>
        <mc:Fallback xmlns="">
          <p:pic>
            <p:nvPicPr>
              <p:cNvPr id="3074" name="Ink 2"/>
              <p:cNvPicPr>
                <a:picLocks noRot="1" noChangeAspect="1" noEditPoints="1" noChangeArrowheads="1" noChangeShapeType="1"/>
              </p:cNvPicPr>
              <p:nvPr/>
            </p:nvPicPr>
            <p:blipFill>
              <a:blip r:embed="rId4"/>
              <a:stretch>
                <a:fillRect/>
              </a:stretch>
            </p:blipFill>
            <p:spPr>
              <a:xfrm>
                <a:off x="7491581" y="3768887"/>
                <a:ext cx="242550" cy="28701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075" name="Ink 3"/>
              <p14:cNvContentPartPr>
                <a14:cpLocks xmlns:a14="http://schemas.microsoft.com/office/drawing/2010/main" noRot="1" noChangeAspect="1" noEditPoints="1" noChangeArrowheads="1" noChangeShapeType="1"/>
              </p14:cNvContentPartPr>
              <p14:nvPr/>
            </p14:nvContentPartPr>
            <p14:xfrm>
              <a:off x="8232775" y="4687888"/>
              <a:ext cx="152400" cy="179387"/>
            </p14:xfrm>
          </p:contentPart>
        </mc:Choice>
        <mc:Fallback xmlns="">
          <p:pic>
            <p:nvPicPr>
              <p:cNvPr id="3075" name="Ink 3"/>
              <p:cNvPicPr>
                <a:picLocks noRot="1" noChangeAspect="1" noEditPoints="1" noChangeArrowheads="1" noChangeShapeType="1"/>
              </p:cNvPicPr>
              <p:nvPr/>
            </p:nvPicPr>
            <p:blipFill>
              <a:blip r:embed="rId6"/>
              <a:stretch>
                <a:fillRect/>
              </a:stretch>
            </p:blipFill>
            <p:spPr>
              <a:xfrm>
                <a:off x="8223408" y="4678522"/>
                <a:ext cx="171135" cy="19811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076" name="Ink 4"/>
              <p14:cNvContentPartPr>
                <a14:cpLocks xmlns:a14="http://schemas.microsoft.com/office/drawing/2010/main" noRot="1" noChangeAspect="1" noEditPoints="1" noChangeArrowheads="1" noChangeShapeType="1"/>
              </p14:cNvContentPartPr>
              <p14:nvPr/>
            </p14:nvContentPartPr>
            <p14:xfrm>
              <a:off x="7929563" y="5438775"/>
              <a:ext cx="260350" cy="152400"/>
            </p14:xfrm>
          </p:contentPart>
        </mc:Choice>
        <mc:Fallback xmlns="">
          <p:pic>
            <p:nvPicPr>
              <p:cNvPr id="3076" name="Ink 4"/>
              <p:cNvPicPr>
                <a:picLocks noRot="1" noChangeAspect="1" noEditPoints="1" noChangeArrowheads="1" noChangeShapeType="1"/>
              </p:cNvPicPr>
              <p:nvPr/>
            </p:nvPicPr>
            <p:blipFill>
              <a:blip r:embed="rId8"/>
              <a:stretch>
                <a:fillRect/>
              </a:stretch>
            </p:blipFill>
            <p:spPr>
              <a:xfrm>
                <a:off x="7920200" y="5429408"/>
                <a:ext cx="279075" cy="171135"/>
              </a:xfrm>
              <a:prstGeom prst="rect">
                <a:avLst/>
              </a:prstGeom>
            </p:spPr>
          </p:pic>
        </mc:Fallback>
      </mc:AlternateContent>
    </p:spTree>
    <p:extLst>
      <p:ext uri="{BB962C8B-B14F-4D97-AF65-F5344CB8AC3E}">
        <p14:creationId xmlns:p14="http://schemas.microsoft.com/office/powerpoint/2010/main" val="144817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1387</TotalTime>
  <Words>2609</Words>
  <Application>Microsoft Office PowerPoint</Application>
  <PresentationFormat>On-screen Show (4:3)</PresentationFormat>
  <Paragraphs>1799</Paragraphs>
  <Slides>62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MS PGothic</vt:lpstr>
      <vt:lpstr>Arial</vt:lpstr>
      <vt:lpstr>Calibri</vt:lpstr>
      <vt:lpstr>新細明體</vt:lpstr>
      <vt:lpstr>Wingdings</vt:lpstr>
      <vt:lpstr>Office Theme</vt:lpstr>
      <vt:lpstr>PowerPoint Presentation</vt:lpstr>
      <vt:lpstr>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THINGS TO REMEMBER</vt:lpstr>
      <vt:lpstr>THINGS TO REMEMBER</vt:lpstr>
      <vt:lpstr>THINGS TO REMEMBER</vt:lpstr>
      <vt:lpstr>THINGS TO REMEMBER</vt:lpstr>
      <vt:lpstr>THINGS TO REMEMBER</vt:lpstr>
    </vt:vector>
  </TitlesOfParts>
  <Company>GHAZALA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GHAZALA</dc:creator>
  <cp:lastModifiedBy>Mustafa Ali</cp:lastModifiedBy>
  <cp:revision>124</cp:revision>
  <dcterms:created xsi:type="dcterms:W3CDTF">2012-02-27T05:45:45Z</dcterms:created>
  <dcterms:modified xsi:type="dcterms:W3CDTF">2025-03-05T08:27:56Z</dcterms:modified>
</cp:coreProperties>
</file>