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415827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43890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81318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CD61A-E746-4AF6-B020-694C82EE46DA}"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360497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9CD61A-E746-4AF6-B020-694C82EE46DA}"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18213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9CD61A-E746-4AF6-B020-694C82EE46DA}"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09977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9CD61A-E746-4AF6-B020-694C82EE46DA}"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122769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9CD61A-E746-4AF6-B020-694C82EE46DA}"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459678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CD61A-E746-4AF6-B020-694C82EE46DA}"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221580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CD61A-E746-4AF6-B020-694C82EE46DA}"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51260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CD61A-E746-4AF6-B020-694C82EE46DA}"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424B9-F7AC-4A40-BDD7-C3B1D2B26AA9}" type="slidenum">
              <a:rPr lang="en-US" smtClean="0"/>
              <a:t>‹#›</a:t>
            </a:fld>
            <a:endParaRPr lang="en-US"/>
          </a:p>
        </p:txBody>
      </p:sp>
    </p:spTree>
    <p:extLst>
      <p:ext uri="{BB962C8B-B14F-4D97-AF65-F5344CB8AC3E}">
        <p14:creationId xmlns:p14="http://schemas.microsoft.com/office/powerpoint/2010/main" val="4331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CD61A-E746-4AF6-B020-694C82EE46DA}" type="datetimeFigureOut">
              <a:rPr lang="en-US" smtClean="0"/>
              <a:t>5/19/2024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424B9-F7AC-4A40-BDD7-C3B1D2B26AA9}" type="slidenum">
              <a:rPr lang="en-US" smtClean="0"/>
              <a:t>‹#›</a:t>
            </a:fld>
            <a:endParaRPr lang="en-US"/>
          </a:p>
        </p:txBody>
      </p:sp>
    </p:spTree>
    <p:extLst>
      <p:ext uri="{BB962C8B-B14F-4D97-AF65-F5344CB8AC3E}">
        <p14:creationId xmlns:p14="http://schemas.microsoft.com/office/powerpoint/2010/main" val="124288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- 14</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920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US" dirty="0" smtClean="0">
                <a:solidFill>
                  <a:srgbClr val="FF0000"/>
                </a:solidFill>
              </a:rPr>
              <a:t>Deadlock Characterization</a:t>
            </a:r>
            <a:endParaRPr lang="en-US" dirty="0"/>
          </a:p>
        </p:txBody>
      </p:sp>
      <p:sp>
        <p:nvSpPr>
          <p:cNvPr id="3" name="Content Placeholder 2"/>
          <p:cNvSpPr>
            <a:spLocks noGrp="1"/>
          </p:cNvSpPr>
          <p:nvPr>
            <p:ph idx="1"/>
          </p:nvPr>
        </p:nvSpPr>
        <p:spPr>
          <a:xfrm>
            <a:off x="838200" y="1437259"/>
            <a:ext cx="10515600" cy="4937037"/>
          </a:xfrm>
        </p:spPr>
        <p:txBody>
          <a:bodyPr>
            <a:normAutofit lnSpcReduction="10000"/>
          </a:bodyPr>
          <a:lstStyle/>
          <a:p>
            <a:r>
              <a:rPr lang="en-US" dirty="0"/>
              <a:t>The following four conditions must hold simultaneously for a deadlock to occur</a:t>
            </a:r>
            <a:r>
              <a:rPr lang="en-US" dirty="0" smtClean="0"/>
              <a:t>:</a:t>
            </a:r>
          </a:p>
          <a:p>
            <a:pPr lvl="1"/>
            <a:r>
              <a:rPr lang="en-US" b="1" dirty="0"/>
              <a:t>Mutual exclusion</a:t>
            </a:r>
            <a:r>
              <a:rPr lang="en-US" dirty="0"/>
              <a:t>: At least one resource must be held in a non-sharable mode; that is only one process at a time can use the resource. If another process requests that resource, the requesting process must be delayed until the resource has been </a:t>
            </a:r>
            <a:r>
              <a:rPr lang="en-US" dirty="0" smtClean="0"/>
              <a:t>released</a:t>
            </a:r>
          </a:p>
          <a:p>
            <a:pPr lvl="1"/>
            <a:r>
              <a:rPr lang="en-US" b="1" dirty="0"/>
              <a:t>Hold and wait</a:t>
            </a:r>
            <a:r>
              <a:rPr lang="en-US" dirty="0"/>
              <a:t>: A process must be holding at least one resource and waiting to acquire additional resources that are currently being held by other </a:t>
            </a:r>
            <a:r>
              <a:rPr lang="en-US" dirty="0" smtClean="0"/>
              <a:t>processes</a:t>
            </a:r>
          </a:p>
          <a:p>
            <a:pPr lvl="1"/>
            <a:r>
              <a:rPr lang="en-US" b="1" dirty="0"/>
              <a:t>No preemption</a:t>
            </a:r>
            <a:r>
              <a:rPr lang="en-US" dirty="0"/>
              <a:t>: Resources cannot be preempted. That is, after using it a process releases a resource only </a:t>
            </a:r>
            <a:r>
              <a:rPr lang="en-US" dirty="0" smtClean="0"/>
              <a:t>voluntarily</a:t>
            </a:r>
          </a:p>
          <a:p>
            <a:pPr lvl="1"/>
            <a:r>
              <a:rPr lang="en-US" b="1" dirty="0"/>
              <a:t>Circular wait</a:t>
            </a:r>
            <a:r>
              <a:rPr lang="en-US" dirty="0"/>
              <a:t>: A set {P</a:t>
            </a:r>
            <a:r>
              <a:rPr lang="en-US" sz="2000" dirty="0"/>
              <a:t>0</a:t>
            </a:r>
            <a:r>
              <a:rPr lang="en-US" dirty="0"/>
              <a:t>, P</a:t>
            </a:r>
            <a:r>
              <a:rPr lang="en-US" sz="2000" dirty="0"/>
              <a:t>1</a:t>
            </a:r>
            <a:r>
              <a:rPr lang="en-US" dirty="0"/>
              <a:t>… </a:t>
            </a:r>
            <a:r>
              <a:rPr lang="en-US" dirty="0" err="1"/>
              <a:t>P</a:t>
            </a:r>
            <a:r>
              <a:rPr lang="en-US" sz="2000" dirty="0" err="1"/>
              <a:t>n</a:t>
            </a:r>
            <a:r>
              <a:rPr lang="en-US" dirty="0"/>
              <a:t>} of waiting processes must exist such that P</a:t>
            </a:r>
            <a:r>
              <a:rPr lang="en-US" sz="2000" dirty="0"/>
              <a:t>0</a:t>
            </a:r>
            <a:r>
              <a:rPr lang="en-US" dirty="0"/>
              <a:t> is waiting for a resource that is held by P</a:t>
            </a:r>
            <a:r>
              <a:rPr lang="en-US" sz="2000" dirty="0"/>
              <a:t>1</a:t>
            </a:r>
            <a:r>
              <a:rPr lang="en-US" dirty="0"/>
              <a:t>, P</a:t>
            </a:r>
            <a:r>
              <a:rPr lang="en-US" sz="2000" dirty="0"/>
              <a:t>1</a:t>
            </a:r>
            <a:r>
              <a:rPr lang="en-US" dirty="0"/>
              <a:t> is waiting for a resource that is held by P</a:t>
            </a:r>
            <a:r>
              <a:rPr lang="en-US" sz="2000" dirty="0"/>
              <a:t>2</a:t>
            </a:r>
            <a:r>
              <a:rPr lang="en-US" dirty="0"/>
              <a:t>, and so on, P</a:t>
            </a:r>
            <a:r>
              <a:rPr lang="en-US" sz="2000" dirty="0"/>
              <a:t>n-1</a:t>
            </a:r>
            <a:r>
              <a:rPr lang="en-US" dirty="0"/>
              <a:t> is waiting for a resource held by </a:t>
            </a:r>
            <a:r>
              <a:rPr lang="en-US" dirty="0" err="1"/>
              <a:t>P</a:t>
            </a:r>
            <a:r>
              <a:rPr lang="en-US" sz="2000" dirty="0" err="1"/>
              <a:t>n</a:t>
            </a:r>
            <a:r>
              <a:rPr lang="en-US" dirty="0"/>
              <a:t>, and </a:t>
            </a:r>
            <a:r>
              <a:rPr lang="en-US" dirty="0" err="1"/>
              <a:t>P</a:t>
            </a:r>
            <a:r>
              <a:rPr lang="en-US" sz="2000" dirty="0" err="1"/>
              <a:t>n</a:t>
            </a:r>
            <a:r>
              <a:rPr lang="en-US" dirty="0"/>
              <a:t> is waiting for a resource held by P</a:t>
            </a:r>
            <a:r>
              <a:rPr lang="en-US" sz="2000" dirty="0"/>
              <a:t>0</a:t>
            </a:r>
            <a:r>
              <a:rPr lang="en-US" dirty="0" smtClean="0"/>
              <a:t>.</a:t>
            </a:r>
            <a:endParaRPr lang="en-US" dirty="0"/>
          </a:p>
        </p:txBody>
      </p:sp>
    </p:spTree>
    <p:extLst>
      <p:ext uri="{BB962C8B-B14F-4D97-AF65-F5344CB8AC3E}">
        <p14:creationId xmlns:p14="http://schemas.microsoft.com/office/powerpoint/2010/main" val="19848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US" dirty="0">
                <a:solidFill>
                  <a:srgbClr val="FF0000"/>
                </a:solidFill>
              </a:rPr>
              <a:t>Resource Allocation Graphs</a:t>
            </a:r>
            <a:endParaRPr lang="en-US" dirty="0"/>
          </a:p>
        </p:txBody>
      </p:sp>
      <p:sp>
        <p:nvSpPr>
          <p:cNvPr id="3" name="Content Placeholder 2"/>
          <p:cNvSpPr>
            <a:spLocks noGrp="1"/>
          </p:cNvSpPr>
          <p:nvPr>
            <p:ph idx="1"/>
          </p:nvPr>
        </p:nvSpPr>
        <p:spPr>
          <a:xfrm>
            <a:off x="838200" y="1437259"/>
            <a:ext cx="10515600" cy="4937037"/>
          </a:xfrm>
        </p:spPr>
        <p:txBody>
          <a:bodyPr>
            <a:normAutofit lnSpcReduction="10000"/>
          </a:bodyPr>
          <a:lstStyle/>
          <a:p>
            <a:r>
              <a:rPr lang="en-US" dirty="0"/>
              <a:t>Deadlocks can be described more precisely in terms of a directed graph called a </a:t>
            </a:r>
            <a:r>
              <a:rPr lang="en-US" dirty="0" smtClean="0"/>
              <a:t>system resource </a:t>
            </a:r>
            <a:r>
              <a:rPr lang="en-US" dirty="0"/>
              <a:t>allocation graph. </a:t>
            </a:r>
            <a:endParaRPr lang="en-US" dirty="0" smtClean="0"/>
          </a:p>
          <a:p>
            <a:r>
              <a:rPr lang="en-US" dirty="0" smtClean="0"/>
              <a:t>This </a:t>
            </a:r>
            <a:r>
              <a:rPr lang="en-US" dirty="0"/>
              <a:t>graph consists of a set of vertices V and a set of edges E. </a:t>
            </a:r>
            <a:endParaRPr lang="en-US" dirty="0" smtClean="0"/>
          </a:p>
          <a:p>
            <a:r>
              <a:rPr lang="en-US" dirty="0"/>
              <a:t>The set of vertices is portioned into two different types of nodes P={P0, P1… </a:t>
            </a:r>
            <a:r>
              <a:rPr lang="en-US" dirty="0" err="1"/>
              <a:t>Pn</a:t>
            </a:r>
            <a:r>
              <a:rPr lang="en-US" dirty="0"/>
              <a:t>}, the set of the active processes in the system, and R={R0, R1… Rn}, the set consisting of all resource types in the system. </a:t>
            </a:r>
            <a:endParaRPr lang="en-US" dirty="0" smtClean="0"/>
          </a:p>
          <a:p>
            <a:r>
              <a:rPr lang="en-US" dirty="0" smtClean="0"/>
              <a:t>A </a:t>
            </a:r>
            <a:r>
              <a:rPr lang="en-US" dirty="0"/>
              <a:t>directed edge from a process Pi to resource type </a:t>
            </a:r>
            <a:r>
              <a:rPr lang="en-US" dirty="0" err="1" smtClean="0"/>
              <a:t>Rj</a:t>
            </a:r>
            <a:r>
              <a:rPr lang="en-US" dirty="0" smtClean="0"/>
              <a:t> signifies </a:t>
            </a:r>
            <a:r>
              <a:rPr lang="en-US" dirty="0"/>
              <a:t>that process Pi requested an instance of </a:t>
            </a:r>
            <a:r>
              <a:rPr lang="en-US" dirty="0" err="1"/>
              <a:t>Rj</a:t>
            </a:r>
            <a:r>
              <a:rPr lang="en-US" dirty="0"/>
              <a:t> and is waiting for that </a:t>
            </a:r>
            <a:r>
              <a:rPr lang="en-US" dirty="0" smtClean="0"/>
              <a:t>resource.</a:t>
            </a:r>
          </a:p>
          <a:p>
            <a:r>
              <a:rPr lang="en-US" dirty="0" smtClean="0"/>
              <a:t>A directed </a:t>
            </a:r>
            <a:r>
              <a:rPr lang="en-US" dirty="0"/>
              <a:t>edge from </a:t>
            </a:r>
            <a:r>
              <a:rPr lang="en-US" dirty="0" err="1"/>
              <a:t>Rj</a:t>
            </a:r>
            <a:r>
              <a:rPr lang="en-US" dirty="0"/>
              <a:t> to Pi signifies that an instance of </a:t>
            </a:r>
            <a:r>
              <a:rPr lang="en-US" dirty="0" err="1"/>
              <a:t>Rj</a:t>
            </a:r>
            <a:r>
              <a:rPr lang="en-US" dirty="0"/>
              <a:t> has been allocated to Pi. </a:t>
            </a:r>
            <a:endParaRPr lang="en-US" dirty="0" smtClean="0"/>
          </a:p>
          <a:p>
            <a:r>
              <a:rPr lang="en-US" dirty="0" smtClean="0"/>
              <a:t>We will use </a:t>
            </a:r>
            <a:r>
              <a:rPr lang="en-US" dirty="0"/>
              <a:t>the following symbols in a resource allocation graph.</a:t>
            </a:r>
          </a:p>
        </p:txBody>
      </p:sp>
    </p:spTree>
    <p:extLst>
      <p:ext uri="{BB962C8B-B14F-4D97-AF65-F5344CB8AC3E}">
        <p14:creationId xmlns:p14="http://schemas.microsoft.com/office/powerpoint/2010/main" val="283143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US" dirty="0">
                <a:solidFill>
                  <a:srgbClr val="FF0000"/>
                </a:solidFill>
              </a:rPr>
              <a:t>Resource Allocation </a:t>
            </a:r>
            <a:r>
              <a:rPr lang="en-US" dirty="0" smtClean="0">
                <a:solidFill>
                  <a:srgbClr val="FF0000"/>
                </a:solidFill>
              </a:rPr>
              <a:t>Graphs (Continue..)</a:t>
            </a:r>
            <a:endParaRPr lang="en-US" dirty="0"/>
          </a:p>
        </p:txBody>
      </p:sp>
      <p:pic>
        <p:nvPicPr>
          <p:cNvPr id="5" name="Picture 4"/>
          <p:cNvPicPr>
            <a:picLocks noChangeAspect="1"/>
          </p:cNvPicPr>
          <p:nvPr/>
        </p:nvPicPr>
        <p:blipFill>
          <a:blip r:embed="rId2"/>
          <a:stretch>
            <a:fillRect/>
          </a:stretch>
        </p:blipFill>
        <p:spPr>
          <a:xfrm>
            <a:off x="2067339" y="1432429"/>
            <a:ext cx="6970644" cy="5058831"/>
          </a:xfrm>
          <a:prstGeom prst="rect">
            <a:avLst/>
          </a:prstGeom>
        </p:spPr>
      </p:pic>
    </p:spTree>
    <p:extLst>
      <p:ext uri="{BB962C8B-B14F-4D97-AF65-F5344CB8AC3E}">
        <p14:creationId xmlns:p14="http://schemas.microsoft.com/office/powerpoint/2010/main" val="865215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normAutofit/>
          </a:bodyPr>
          <a:lstStyle/>
          <a:p>
            <a:r>
              <a:rPr lang="en-US" dirty="0">
                <a:solidFill>
                  <a:srgbClr val="FF0000"/>
                </a:solidFill>
              </a:rPr>
              <a:t>Resource Allocation </a:t>
            </a:r>
            <a:r>
              <a:rPr lang="en-US" dirty="0" smtClean="0">
                <a:solidFill>
                  <a:srgbClr val="FF0000"/>
                </a:solidFill>
              </a:rPr>
              <a:t>Graphs (Continue..)</a:t>
            </a:r>
            <a:endParaRPr lang="en-US" dirty="0"/>
          </a:p>
        </p:txBody>
      </p:sp>
      <p:sp>
        <p:nvSpPr>
          <p:cNvPr id="3" name="Content Placeholder 2"/>
          <p:cNvSpPr>
            <a:spLocks noGrp="1"/>
          </p:cNvSpPr>
          <p:nvPr>
            <p:ph idx="1"/>
          </p:nvPr>
        </p:nvSpPr>
        <p:spPr>
          <a:xfrm>
            <a:off x="838199" y="1437259"/>
            <a:ext cx="5840897" cy="4937037"/>
          </a:xfrm>
        </p:spPr>
        <p:txBody>
          <a:bodyPr>
            <a:normAutofit/>
          </a:bodyPr>
          <a:lstStyle/>
          <a:p>
            <a:r>
              <a:rPr lang="en-US" dirty="0"/>
              <a:t>The resource allocation graph shown </a:t>
            </a:r>
            <a:r>
              <a:rPr lang="en-US" dirty="0" smtClean="0"/>
              <a:t>depicts </a:t>
            </a:r>
            <a:r>
              <a:rPr lang="en-US" dirty="0"/>
              <a:t>the following situation</a:t>
            </a:r>
            <a:r>
              <a:rPr lang="en-US" dirty="0" smtClean="0"/>
              <a:t>:</a:t>
            </a:r>
          </a:p>
          <a:p>
            <a:pPr lvl="1"/>
            <a:r>
              <a:rPr lang="pt-BR" dirty="0"/>
              <a:t>P={P1, P2, P3 }</a:t>
            </a:r>
          </a:p>
          <a:p>
            <a:pPr lvl="1"/>
            <a:r>
              <a:rPr lang="pt-BR" dirty="0" smtClean="0"/>
              <a:t>R</a:t>
            </a:r>
            <a:r>
              <a:rPr lang="pt-BR" dirty="0"/>
              <a:t>={R1, R2, R3}</a:t>
            </a:r>
          </a:p>
          <a:p>
            <a:pPr lvl="1"/>
            <a:r>
              <a:rPr lang="pt-BR" dirty="0" smtClean="0"/>
              <a:t>E</a:t>
            </a:r>
            <a:r>
              <a:rPr lang="pt-BR" dirty="0"/>
              <a:t>={P1 → R1, P2 → R3, R1 → P2, R2 → P2, R2 → P1, P3 → R3</a:t>
            </a:r>
            <a:r>
              <a:rPr lang="pt-BR" dirty="0" smtClean="0"/>
              <a:t>}</a:t>
            </a:r>
          </a:p>
          <a:p>
            <a:r>
              <a:rPr lang="en-US" u="sng" dirty="0"/>
              <a:t>Resource Instances</a:t>
            </a:r>
          </a:p>
          <a:p>
            <a:pPr lvl="1"/>
            <a:r>
              <a:rPr lang="en-US" dirty="0" smtClean="0"/>
              <a:t>One </a:t>
            </a:r>
            <a:r>
              <a:rPr lang="en-US" dirty="0"/>
              <a:t>instance of resource type R1</a:t>
            </a:r>
          </a:p>
          <a:p>
            <a:pPr lvl="1"/>
            <a:r>
              <a:rPr lang="en-US" dirty="0" smtClean="0"/>
              <a:t>Two </a:t>
            </a:r>
            <a:r>
              <a:rPr lang="en-US" dirty="0"/>
              <a:t>instances of resource type R2</a:t>
            </a:r>
          </a:p>
          <a:p>
            <a:pPr lvl="1"/>
            <a:r>
              <a:rPr lang="en-US" dirty="0" smtClean="0"/>
              <a:t>One </a:t>
            </a:r>
            <a:r>
              <a:rPr lang="en-US" dirty="0"/>
              <a:t>instance of resource type R3</a:t>
            </a:r>
          </a:p>
          <a:p>
            <a:pPr lvl="1"/>
            <a:r>
              <a:rPr lang="en-US" dirty="0" smtClean="0"/>
              <a:t>Three </a:t>
            </a:r>
            <a:r>
              <a:rPr lang="en-US" dirty="0"/>
              <a:t>instances of resource type R4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209" y="1063295"/>
            <a:ext cx="4256846" cy="5652244"/>
          </a:xfrm>
          <a:prstGeom prst="rect">
            <a:avLst/>
          </a:prstGeom>
          <a:ln>
            <a:solidFill>
              <a:schemeClr val="tx1"/>
            </a:solidFill>
          </a:ln>
        </p:spPr>
      </p:pic>
    </p:spTree>
    <p:extLst>
      <p:ext uri="{BB962C8B-B14F-4D97-AF65-F5344CB8AC3E}">
        <p14:creationId xmlns:p14="http://schemas.microsoft.com/office/powerpoint/2010/main" val="415623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normAutofit/>
          </a:bodyPr>
          <a:lstStyle/>
          <a:p>
            <a:r>
              <a:rPr lang="en-US" dirty="0">
                <a:solidFill>
                  <a:srgbClr val="FF0000"/>
                </a:solidFill>
              </a:rPr>
              <a:t>Resource Allocation </a:t>
            </a:r>
            <a:r>
              <a:rPr lang="en-US" dirty="0" smtClean="0">
                <a:solidFill>
                  <a:srgbClr val="FF0000"/>
                </a:solidFill>
              </a:rPr>
              <a:t>Graphs (Continue..)</a:t>
            </a:r>
            <a:endParaRPr lang="en-US" dirty="0"/>
          </a:p>
        </p:txBody>
      </p:sp>
      <p:sp>
        <p:nvSpPr>
          <p:cNvPr id="3" name="Content Placeholder 2"/>
          <p:cNvSpPr>
            <a:spLocks noGrp="1"/>
          </p:cNvSpPr>
          <p:nvPr>
            <p:ph idx="1"/>
          </p:nvPr>
        </p:nvSpPr>
        <p:spPr>
          <a:xfrm>
            <a:off x="838201" y="1437259"/>
            <a:ext cx="5840896" cy="4937037"/>
          </a:xfrm>
        </p:spPr>
        <p:txBody>
          <a:bodyPr>
            <a:normAutofit/>
          </a:bodyPr>
          <a:lstStyle/>
          <a:p>
            <a:r>
              <a:rPr lang="en-US" u="sng" dirty="0"/>
              <a:t>Process States</a:t>
            </a:r>
          </a:p>
          <a:p>
            <a:pPr lvl="1"/>
            <a:r>
              <a:rPr lang="en-US" dirty="0" smtClean="0"/>
              <a:t>Process </a:t>
            </a:r>
            <a:r>
              <a:rPr lang="en-US" dirty="0"/>
              <a:t>P1 is holding an instance of resource R2, and is waiting for an instance </a:t>
            </a:r>
            <a:r>
              <a:rPr lang="en-US" dirty="0" smtClean="0"/>
              <a:t>of resource </a:t>
            </a:r>
            <a:r>
              <a:rPr lang="en-US" dirty="0"/>
              <a:t>R1.</a:t>
            </a:r>
          </a:p>
          <a:p>
            <a:pPr lvl="1"/>
            <a:r>
              <a:rPr lang="en-US" dirty="0" smtClean="0"/>
              <a:t>Process </a:t>
            </a:r>
            <a:r>
              <a:rPr lang="en-US" dirty="0"/>
              <a:t>P2 is holding an instance of resource R1 and R2, and is waiting for </a:t>
            </a:r>
            <a:r>
              <a:rPr lang="en-US" dirty="0" smtClean="0"/>
              <a:t>an instance </a:t>
            </a:r>
            <a:r>
              <a:rPr lang="en-US" dirty="0"/>
              <a:t>of resource R3</a:t>
            </a:r>
            <a:r>
              <a:rPr lang="en-US" dirty="0" smtClean="0"/>
              <a:t>.</a:t>
            </a:r>
          </a:p>
          <a:p>
            <a:pPr lvl="1"/>
            <a:r>
              <a:rPr lang="en-US" dirty="0" smtClean="0"/>
              <a:t>Process </a:t>
            </a:r>
            <a:r>
              <a:rPr lang="en-US" dirty="0"/>
              <a:t>P3 is holding an instance of resource R3.</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209" y="1063295"/>
            <a:ext cx="4256846" cy="5652244"/>
          </a:xfrm>
          <a:prstGeom prst="rect">
            <a:avLst/>
          </a:prstGeom>
          <a:ln>
            <a:solidFill>
              <a:schemeClr val="tx1"/>
            </a:solidFill>
          </a:ln>
        </p:spPr>
      </p:pic>
    </p:spTree>
    <p:extLst>
      <p:ext uri="{BB962C8B-B14F-4D97-AF65-F5344CB8AC3E}">
        <p14:creationId xmlns:p14="http://schemas.microsoft.com/office/powerpoint/2010/main" val="249286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normAutofit/>
          </a:bodyPr>
          <a:lstStyle/>
          <a:p>
            <a:r>
              <a:rPr lang="en-US" dirty="0">
                <a:solidFill>
                  <a:srgbClr val="FF0000"/>
                </a:solidFill>
              </a:rPr>
              <a:t>Resource Allocation </a:t>
            </a:r>
            <a:r>
              <a:rPr lang="en-US" dirty="0" smtClean="0">
                <a:solidFill>
                  <a:srgbClr val="FF0000"/>
                </a:solidFill>
              </a:rPr>
              <a:t>Graphs (Continue..)</a:t>
            </a:r>
            <a:endParaRPr lang="en-US" dirty="0"/>
          </a:p>
        </p:txBody>
      </p:sp>
      <p:sp>
        <p:nvSpPr>
          <p:cNvPr id="3" name="Content Placeholder 2"/>
          <p:cNvSpPr>
            <a:spLocks noGrp="1"/>
          </p:cNvSpPr>
          <p:nvPr>
            <p:ph idx="1"/>
          </p:nvPr>
        </p:nvSpPr>
        <p:spPr>
          <a:xfrm>
            <a:off x="838201" y="1437259"/>
            <a:ext cx="5840896" cy="4937037"/>
          </a:xfrm>
        </p:spPr>
        <p:txBody>
          <a:bodyPr>
            <a:normAutofit/>
          </a:bodyPr>
          <a:lstStyle/>
          <a:p>
            <a:r>
              <a:rPr lang="en-US" dirty="0"/>
              <a:t>Given the definition of a resource allocation graph, it can be shown that if the </a:t>
            </a:r>
            <a:r>
              <a:rPr lang="en-US" dirty="0" smtClean="0"/>
              <a:t>graph contains </a:t>
            </a:r>
            <a:r>
              <a:rPr lang="en-US" dirty="0"/>
              <a:t>no cycles, then no process is deadlocked. If the graph contains cycles then</a:t>
            </a:r>
            <a:r>
              <a:rPr lang="en-US" dirty="0" smtClean="0"/>
              <a:t>:</a:t>
            </a:r>
          </a:p>
          <a:p>
            <a:pPr lvl="1"/>
            <a:r>
              <a:rPr lang="en-US" dirty="0"/>
              <a:t>If only one instance per resource type, then a deadlock exists</a:t>
            </a:r>
            <a:r>
              <a:rPr lang="en-US" dirty="0" smtClean="0"/>
              <a:t>.</a:t>
            </a:r>
          </a:p>
          <a:p>
            <a:pPr lvl="1"/>
            <a:r>
              <a:rPr lang="en-US" dirty="0" smtClean="0"/>
              <a:t>If </a:t>
            </a:r>
            <a:r>
              <a:rPr lang="en-US" dirty="0"/>
              <a:t>several instances per resource type, possibility of deadlock exists</a:t>
            </a:r>
            <a:r>
              <a:rPr lang="en-US" dirty="0" smtClean="0"/>
              <a:t>.</a:t>
            </a:r>
          </a:p>
          <a:p>
            <a:r>
              <a:rPr lang="en-US" dirty="0"/>
              <a:t>Here is a resource allocation graph with a deadlock. There are two cycles in this graph:</a:t>
            </a:r>
            <a:endParaRPr lang="en-US" dirty="0"/>
          </a:p>
        </p:txBody>
      </p:sp>
      <p:pic>
        <p:nvPicPr>
          <p:cNvPr id="5" name="Picture 4"/>
          <p:cNvPicPr>
            <a:picLocks noChangeAspect="1"/>
          </p:cNvPicPr>
          <p:nvPr/>
        </p:nvPicPr>
        <p:blipFill>
          <a:blip r:embed="rId2"/>
          <a:stretch>
            <a:fillRect/>
          </a:stretch>
        </p:blipFill>
        <p:spPr>
          <a:xfrm>
            <a:off x="7947980" y="1232452"/>
            <a:ext cx="3687680" cy="4943061"/>
          </a:xfrm>
          <a:prstGeom prst="rect">
            <a:avLst/>
          </a:prstGeom>
        </p:spPr>
      </p:pic>
    </p:spTree>
    <p:extLst>
      <p:ext uri="{BB962C8B-B14F-4D97-AF65-F5344CB8AC3E}">
        <p14:creationId xmlns:p14="http://schemas.microsoft.com/office/powerpoint/2010/main" val="29215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normAutofit/>
          </a:bodyPr>
          <a:lstStyle/>
          <a:p>
            <a:r>
              <a:rPr lang="en-US" dirty="0">
                <a:solidFill>
                  <a:srgbClr val="FF0000"/>
                </a:solidFill>
              </a:rPr>
              <a:t>Resource Allocation </a:t>
            </a:r>
            <a:r>
              <a:rPr lang="en-US" dirty="0" smtClean="0">
                <a:solidFill>
                  <a:srgbClr val="FF0000"/>
                </a:solidFill>
              </a:rPr>
              <a:t>Graphs (Continue..)</a:t>
            </a:r>
            <a:endParaRPr lang="en-US" dirty="0"/>
          </a:p>
        </p:txBody>
      </p:sp>
      <p:sp>
        <p:nvSpPr>
          <p:cNvPr id="3" name="Content Placeholder 2"/>
          <p:cNvSpPr>
            <a:spLocks noGrp="1"/>
          </p:cNvSpPr>
          <p:nvPr>
            <p:ph idx="1"/>
          </p:nvPr>
        </p:nvSpPr>
        <p:spPr>
          <a:xfrm>
            <a:off x="838201" y="1437259"/>
            <a:ext cx="5840896" cy="4937037"/>
          </a:xfrm>
        </p:spPr>
        <p:txBody>
          <a:bodyPr>
            <a:normAutofit/>
          </a:bodyPr>
          <a:lstStyle/>
          <a:p>
            <a:r>
              <a:rPr lang="pt-BR" dirty="0"/>
              <a:t>{P1 → R1, R1 → P2, P2 → R3, R3 → P3, P3 → R2, R2 → P1} and</a:t>
            </a:r>
          </a:p>
          <a:p>
            <a:r>
              <a:rPr lang="pt-BR" dirty="0"/>
              <a:t>{P2 → R3, R3 → P3, P3 → R2, R2 → P2</a:t>
            </a:r>
            <a:r>
              <a:rPr lang="pt-BR" dirty="0" smtClean="0"/>
              <a:t>}</a:t>
            </a:r>
          </a:p>
          <a:p>
            <a:r>
              <a:rPr lang="en-US" dirty="0"/>
              <a:t>No process will release an already acquired resource and the three processes will </a:t>
            </a:r>
            <a:r>
              <a:rPr lang="en-US" dirty="0" smtClean="0"/>
              <a:t>remain in </a:t>
            </a:r>
            <a:r>
              <a:rPr lang="en-US" dirty="0"/>
              <a:t>the deadlock state.</a:t>
            </a:r>
            <a:endParaRPr lang="en-US" dirty="0"/>
          </a:p>
        </p:txBody>
      </p:sp>
      <p:pic>
        <p:nvPicPr>
          <p:cNvPr id="5" name="Picture 4"/>
          <p:cNvPicPr>
            <a:picLocks noChangeAspect="1"/>
          </p:cNvPicPr>
          <p:nvPr/>
        </p:nvPicPr>
        <p:blipFill>
          <a:blip r:embed="rId2"/>
          <a:stretch>
            <a:fillRect/>
          </a:stretch>
        </p:blipFill>
        <p:spPr>
          <a:xfrm>
            <a:off x="7947980" y="1232452"/>
            <a:ext cx="3687680" cy="4943061"/>
          </a:xfrm>
          <a:prstGeom prst="rect">
            <a:avLst/>
          </a:prstGeom>
        </p:spPr>
      </p:pic>
    </p:spTree>
    <p:extLst>
      <p:ext uri="{BB962C8B-B14F-4D97-AF65-F5344CB8AC3E}">
        <p14:creationId xmlns:p14="http://schemas.microsoft.com/office/powerpoint/2010/main" val="393891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normAutofit/>
          </a:bodyPr>
          <a:lstStyle/>
          <a:p>
            <a:r>
              <a:rPr lang="en-US" dirty="0">
                <a:solidFill>
                  <a:srgbClr val="FF0000"/>
                </a:solidFill>
              </a:rPr>
              <a:t>Resource Allocation </a:t>
            </a:r>
            <a:r>
              <a:rPr lang="en-US" dirty="0" smtClean="0">
                <a:solidFill>
                  <a:srgbClr val="FF0000"/>
                </a:solidFill>
              </a:rPr>
              <a:t>Graphs (Continue..)</a:t>
            </a:r>
            <a:endParaRPr lang="en-US" dirty="0"/>
          </a:p>
        </p:txBody>
      </p:sp>
      <p:sp>
        <p:nvSpPr>
          <p:cNvPr id="3" name="Content Placeholder 2"/>
          <p:cNvSpPr>
            <a:spLocks noGrp="1"/>
          </p:cNvSpPr>
          <p:nvPr>
            <p:ph idx="1"/>
          </p:nvPr>
        </p:nvSpPr>
        <p:spPr>
          <a:xfrm>
            <a:off x="838201" y="1437259"/>
            <a:ext cx="5840896" cy="4937037"/>
          </a:xfrm>
        </p:spPr>
        <p:txBody>
          <a:bodyPr>
            <a:normAutofit/>
          </a:bodyPr>
          <a:lstStyle/>
          <a:p>
            <a:r>
              <a:rPr lang="en-US" dirty="0"/>
              <a:t>The graph shown below has a cycle but there is no deadlock because processes </a:t>
            </a:r>
            <a:r>
              <a:rPr lang="en-US" dirty="0" smtClean="0"/>
              <a:t>P2 and </a:t>
            </a:r>
            <a:r>
              <a:rPr lang="en-US" dirty="0"/>
              <a:t>P4 do not require further resources to complete their execution and will release </a:t>
            </a:r>
            <a:r>
              <a:rPr lang="en-US" dirty="0" smtClean="0"/>
              <a:t>the resources </a:t>
            </a:r>
            <a:r>
              <a:rPr lang="en-US" dirty="0"/>
              <a:t>they are currently hold in finite time. </a:t>
            </a:r>
            <a:endParaRPr lang="en-US" dirty="0" smtClean="0"/>
          </a:p>
          <a:p>
            <a:r>
              <a:rPr lang="en-US" dirty="0" smtClean="0"/>
              <a:t>These </a:t>
            </a:r>
            <a:r>
              <a:rPr lang="en-US" dirty="0"/>
              <a:t>resources can then be allocated </a:t>
            </a:r>
            <a:r>
              <a:rPr lang="en-US" dirty="0" smtClean="0"/>
              <a:t>to P1 </a:t>
            </a:r>
            <a:r>
              <a:rPr lang="en-US" dirty="0"/>
              <a:t>and P3 for them to resume their execution.</a:t>
            </a:r>
            <a:endParaRPr lang="en-US" dirty="0"/>
          </a:p>
        </p:txBody>
      </p:sp>
      <p:pic>
        <p:nvPicPr>
          <p:cNvPr id="4" name="Picture 3"/>
          <p:cNvPicPr>
            <a:picLocks noChangeAspect="1"/>
          </p:cNvPicPr>
          <p:nvPr/>
        </p:nvPicPr>
        <p:blipFill>
          <a:blip r:embed="rId2"/>
          <a:stretch>
            <a:fillRect/>
          </a:stretch>
        </p:blipFill>
        <p:spPr>
          <a:xfrm>
            <a:off x="7461615" y="1232452"/>
            <a:ext cx="4204660" cy="5141844"/>
          </a:xfrm>
          <a:prstGeom prst="rect">
            <a:avLst/>
          </a:prstGeom>
        </p:spPr>
      </p:pic>
    </p:spTree>
    <p:extLst>
      <p:ext uri="{BB962C8B-B14F-4D97-AF65-F5344CB8AC3E}">
        <p14:creationId xmlns:p14="http://schemas.microsoft.com/office/powerpoint/2010/main" val="342987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Dining Philosophers Problem (continue…)</a:t>
            </a:r>
            <a:endParaRPr lang="en-US" dirty="0">
              <a:solidFill>
                <a:srgbClr val="FF0000"/>
              </a:solidFill>
            </a:endParaRPr>
          </a:p>
        </p:txBody>
      </p:sp>
      <p:sp>
        <p:nvSpPr>
          <p:cNvPr id="6" name="Content Placeholder 2"/>
          <p:cNvSpPr>
            <a:spLocks noGrp="1"/>
          </p:cNvSpPr>
          <p:nvPr>
            <p:ph idx="1"/>
          </p:nvPr>
        </p:nvSpPr>
        <p:spPr>
          <a:xfrm>
            <a:off x="665922" y="1374137"/>
            <a:ext cx="7934739" cy="5106176"/>
          </a:xfrm>
        </p:spPr>
        <p:txBody>
          <a:bodyPr>
            <a:normAutofit/>
          </a:bodyPr>
          <a:lstStyle/>
          <a:p>
            <a:r>
              <a:rPr lang="en-US" dirty="0" smtClean="0"/>
              <a:t>Several possibilities that remedy the deadlock situation discussed in the last lecture are listed.</a:t>
            </a:r>
          </a:p>
          <a:p>
            <a:r>
              <a:rPr lang="en-US" dirty="0" smtClean="0"/>
              <a:t>Each results in a good solution for the problem.</a:t>
            </a:r>
          </a:p>
          <a:p>
            <a:pPr lvl="1"/>
            <a:r>
              <a:rPr lang="en-US" dirty="0" smtClean="0"/>
              <a:t>Allow at most four philosophers to be sitting simultaneously at the table.</a:t>
            </a:r>
          </a:p>
          <a:p>
            <a:pPr lvl="1"/>
            <a:r>
              <a:rPr lang="en-US" dirty="0" smtClean="0"/>
              <a:t>Allow a philosopher to pick up her chopsticks only if both chopsticks are available (to do this she must pick them up in a critical section)</a:t>
            </a:r>
          </a:p>
          <a:p>
            <a:pPr lvl="1"/>
            <a:r>
              <a:rPr lang="en-US" dirty="0" smtClean="0"/>
              <a:t>Use an asymmetric solution; that is, an odd philosopher picks up first her left chopstick, whereas an even philosopher picks up her right chopstick and then her left chopstick.</a:t>
            </a:r>
          </a:p>
        </p:txBody>
      </p:sp>
      <p:pic>
        <p:nvPicPr>
          <p:cNvPr id="3" name="Picture 2"/>
          <p:cNvPicPr>
            <a:picLocks noChangeAspect="1"/>
          </p:cNvPicPr>
          <p:nvPr/>
        </p:nvPicPr>
        <p:blipFill>
          <a:blip r:embed="rId2"/>
          <a:stretch>
            <a:fillRect/>
          </a:stretch>
        </p:blipFill>
        <p:spPr>
          <a:xfrm>
            <a:off x="8433081" y="1205948"/>
            <a:ext cx="3351258" cy="3433397"/>
          </a:xfrm>
          <a:prstGeom prst="rect">
            <a:avLst/>
          </a:prstGeom>
        </p:spPr>
      </p:pic>
    </p:spTree>
    <p:extLst>
      <p:ext uri="{BB962C8B-B14F-4D97-AF65-F5344CB8AC3E}">
        <p14:creationId xmlns:p14="http://schemas.microsoft.com/office/powerpoint/2010/main" val="403032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Dining Philosophers Problem (continue…)</a:t>
            </a:r>
            <a:endParaRPr lang="en-US" dirty="0">
              <a:solidFill>
                <a:srgbClr val="FF0000"/>
              </a:solidFill>
            </a:endParaRPr>
          </a:p>
        </p:txBody>
      </p:sp>
      <p:sp>
        <p:nvSpPr>
          <p:cNvPr id="6" name="Content Placeholder 2"/>
          <p:cNvSpPr>
            <a:spLocks noGrp="1"/>
          </p:cNvSpPr>
          <p:nvPr>
            <p:ph idx="1"/>
          </p:nvPr>
        </p:nvSpPr>
        <p:spPr>
          <a:xfrm>
            <a:off x="665922" y="1374137"/>
            <a:ext cx="7934739" cy="5132680"/>
          </a:xfrm>
        </p:spPr>
        <p:txBody>
          <a:bodyPr>
            <a:noAutofit/>
          </a:bodyPr>
          <a:lstStyle/>
          <a:p>
            <a:r>
              <a:rPr lang="en-US" sz="2000" dirty="0" smtClean="0"/>
              <a:t>Removing the possibility of deadlock does not ensure that starvation does not occur.</a:t>
            </a:r>
          </a:p>
          <a:p>
            <a:r>
              <a:rPr lang="en-US" sz="2000" dirty="0" smtClean="0"/>
              <a:t>Imagine that two philosophers are fast thinkers and fast eaters. </a:t>
            </a:r>
          </a:p>
          <a:p>
            <a:r>
              <a:rPr lang="en-US" sz="2000" dirty="0" smtClean="0"/>
              <a:t>They think fast and get hungry fast. Then, they sit down in opposite chairs as shown in the figure. </a:t>
            </a:r>
          </a:p>
          <a:p>
            <a:r>
              <a:rPr lang="en-US" sz="2000" dirty="0" smtClean="0"/>
              <a:t>Because they are so fast, it is possible that they can lock their chopsticks and eat. </a:t>
            </a:r>
          </a:p>
          <a:p>
            <a:r>
              <a:rPr lang="en-US" sz="2000" dirty="0" smtClean="0"/>
              <a:t>After finish eating and before their neighbors can lock the chopsticks and eat, they come back again and lock the chopsticks and eat. </a:t>
            </a:r>
          </a:p>
          <a:p>
            <a:r>
              <a:rPr lang="en-US" sz="2000" dirty="0" smtClean="0"/>
              <a:t>In this case, the other three philosophers, even though they have been sitting for a long time, they have no chance to eat. </a:t>
            </a:r>
          </a:p>
          <a:p>
            <a:r>
              <a:rPr lang="en-US" sz="2000" dirty="0" smtClean="0"/>
              <a:t>This is a starvation. Note that it is not a deadlock because there is no circular waiting, and everyone has a chance to eat!</a:t>
            </a:r>
          </a:p>
        </p:txBody>
      </p:sp>
      <p:pic>
        <p:nvPicPr>
          <p:cNvPr id="4" name="Picture 3"/>
          <p:cNvPicPr>
            <a:picLocks noChangeAspect="1"/>
          </p:cNvPicPr>
          <p:nvPr/>
        </p:nvPicPr>
        <p:blipFill>
          <a:blip r:embed="rId2"/>
          <a:stretch>
            <a:fillRect/>
          </a:stretch>
        </p:blipFill>
        <p:spPr>
          <a:xfrm>
            <a:off x="8879068" y="1205948"/>
            <a:ext cx="2818390" cy="2570922"/>
          </a:xfrm>
          <a:prstGeom prst="rect">
            <a:avLst/>
          </a:prstGeom>
        </p:spPr>
      </p:pic>
    </p:spTree>
    <p:extLst>
      <p:ext uri="{BB962C8B-B14F-4D97-AF65-F5344CB8AC3E}">
        <p14:creationId xmlns:p14="http://schemas.microsoft.com/office/powerpoint/2010/main" val="236153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The Deadlock Problem</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A set of blocked processes each holding a resource and waiting to acquire a resource held by another process in the set. Here’s an example:</a:t>
            </a:r>
          </a:p>
          <a:p>
            <a:pPr lvl="1"/>
            <a:r>
              <a:rPr lang="en-US" dirty="0" smtClean="0"/>
              <a:t>System has 2 tape drives.</a:t>
            </a:r>
          </a:p>
          <a:p>
            <a:pPr lvl="1"/>
            <a:r>
              <a:rPr lang="en-US" dirty="0" smtClean="0"/>
              <a:t>P1 and P2 each hold one tape drive and each needs another one.</a:t>
            </a:r>
          </a:p>
          <a:p>
            <a:r>
              <a:rPr lang="en-US" dirty="0" smtClean="0"/>
              <a:t>Another deadlock situation can occur when the poor use of semaphores, as discussed in the previous lecture. </a:t>
            </a:r>
          </a:p>
          <a:p>
            <a:r>
              <a:rPr lang="en-US" dirty="0" smtClean="0"/>
              <a:t>We reproduce that situation here. Assume that two processes, P0 and P1, need to access two semaphores, A and B, before executing their critical sections.</a:t>
            </a:r>
            <a:endParaRPr lang="en-US" dirty="0"/>
          </a:p>
        </p:txBody>
      </p:sp>
    </p:spTree>
    <p:extLst>
      <p:ext uri="{BB962C8B-B14F-4D97-AF65-F5344CB8AC3E}">
        <p14:creationId xmlns:p14="http://schemas.microsoft.com/office/powerpoint/2010/main" val="107628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The Deadlock Problem (continue…)</a:t>
            </a:r>
            <a:endParaRPr lang="en-US" dirty="0">
              <a:solidFill>
                <a:srgbClr val="FF0000"/>
              </a:solidFill>
            </a:endParaRPr>
          </a:p>
        </p:txBody>
      </p:sp>
      <p:sp>
        <p:nvSpPr>
          <p:cNvPr id="3" name="Content Placeholder 2"/>
          <p:cNvSpPr>
            <a:spLocks noGrp="1"/>
          </p:cNvSpPr>
          <p:nvPr>
            <p:ph idx="1"/>
          </p:nvPr>
        </p:nvSpPr>
        <p:spPr>
          <a:xfrm>
            <a:off x="838200" y="1322043"/>
            <a:ext cx="10515600" cy="1818722"/>
          </a:xfrm>
        </p:spPr>
        <p:txBody>
          <a:bodyPr>
            <a:normAutofit/>
          </a:bodyPr>
          <a:lstStyle/>
          <a:p>
            <a:r>
              <a:rPr lang="en-US" dirty="0" smtClean="0"/>
              <a:t>Semaphores are initialized to 1 each. The following code snippets show how a situation can arise where P0 holds semaphore A, P1 holds semaphore B, and both wait for the other semaphore—a typical deadlock situation as shown in the figure that follows the code.</a:t>
            </a:r>
            <a:endParaRPr lang="en-US" dirty="0"/>
          </a:p>
        </p:txBody>
      </p:sp>
      <p:pic>
        <p:nvPicPr>
          <p:cNvPr id="4" name="Picture 3"/>
          <p:cNvPicPr>
            <a:picLocks noChangeAspect="1"/>
          </p:cNvPicPr>
          <p:nvPr/>
        </p:nvPicPr>
        <p:blipFill>
          <a:blip r:embed="rId2"/>
          <a:stretch>
            <a:fillRect/>
          </a:stretch>
        </p:blipFill>
        <p:spPr>
          <a:xfrm>
            <a:off x="3068405" y="3055009"/>
            <a:ext cx="5240708" cy="3802991"/>
          </a:xfrm>
          <a:prstGeom prst="rect">
            <a:avLst/>
          </a:prstGeom>
        </p:spPr>
      </p:pic>
    </p:spTree>
    <p:extLst>
      <p:ext uri="{BB962C8B-B14F-4D97-AF65-F5344CB8AC3E}">
        <p14:creationId xmlns:p14="http://schemas.microsoft.com/office/powerpoint/2010/main" val="342785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normAutofit/>
          </a:bodyPr>
          <a:lstStyle/>
          <a:p>
            <a:r>
              <a:rPr lang="en-US" dirty="0" smtClean="0">
                <a:solidFill>
                  <a:srgbClr val="FF0000"/>
                </a:solidFill>
              </a:rPr>
              <a:t>The Deadlock Problem (continue…)</a:t>
            </a:r>
            <a:endParaRPr lang="en-US" dirty="0">
              <a:solidFill>
                <a:srgbClr val="FF0000"/>
              </a:solidFill>
            </a:endParaRPr>
          </a:p>
        </p:txBody>
      </p:sp>
      <p:sp>
        <p:nvSpPr>
          <p:cNvPr id="3" name="Content Placeholder 2"/>
          <p:cNvSpPr>
            <a:spLocks noGrp="1"/>
          </p:cNvSpPr>
          <p:nvPr>
            <p:ph idx="1"/>
          </p:nvPr>
        </p:nvSpPr>
        <p:spPr>
          <a:xfrm>
            <a:off x="838200" y="1335295"/>
            <a:ext cx="10515600" cy="4351338"/>
          </a:xfrm>
        </p:spPr>
        <p:txBody>
          <a:bodyPr>
            <a:normAutofit/>
          </a:bodyPr>
          <a:lstStyle/>
          <a:p>
            <a:r>
              <a:rPr lang="en-US" dirty="0" smtClean="0"/>
              <a:t>In the first solution for the dining philosophers problem, if all philosophers become hungry at the same time, they will pick up the chopsticks on their right and wait to get the chopsticks on their left. This causes a deadlock.</a:t>
            </a:r>
          </a:p>
          <a:p>
            <a:r>
              <a:rPr lang="en-US" dirty="0" smtClean="0"/>
              <a:t>Yet another example of a deadlock situation can occur on a one-way bridge, as shown the figure. Traffic flows only in one direction, and each section of a bridge can be viewed as a resource. </a:t>
            </a:r>
          </a:p>
          <a:p>
            <a:r>
              <a:rPr lang="en-US" dirty="0" smtClean="0"/>
              <a:t>If a deadlock occurs, it can be resolved if one car backs up (preempt resources and rollback). Several cars may have to be backed up if a deadlock occurs. Starvation is possible.</a:t>
            </a:r>
            <a:endParaRPr lang="en-US" dirty="0"/>
          </a:p>
        </p:txBody>
      </p:sp>
    </p:spTree>
    <p:extLst>
      <p:ext uri="{BB962C8B-B14F-4D97-AF65-F5344CB8AC3E}">
        <p14:creationId xmlns:p14="http://schemas.microsoft.com/office/powerpoint/2010/main" val="88256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US" dirty="0" smtClean="0">
                <a:solidFill>
                  <a:srgbClr val="FF0000"/>
                </a:solidFill>
              </a:rPr>
              <a:t>The Deadlock Problem (continue…)</a:t>
            </a:r>
            <a:endParaRPr lang="en-US" dirty="0"/>
          </a:p>
        </p:txBody>
      </p:sp>
      <p:sp>
        <p:nvSpPr>
          <p:cNvPr id="3" name="Content Placeholder 2"/>
          <p:cNvSpPr>
            <a:spLocks noGrp="1"/>
          </p:cNvSpPr>
          <p:nvPr>
            <p:ph idx="1"/>
          </p:nvPr>
        </p:nvSpPr>
        <p:spPr>
          <a:xfrm>
            <a:off x="838200" y="3875659"/>
            <a:ext cx="10515600" cy="722845"/>
          </a:xfrm>
        </p:spPr>
        <p:txBody>
          <a:bodyPr>
            <a:normAutofit/>
          </a:bodyPr>
          <a:lstStyle/>
          <a:p>
            <a:r>
              <a:rPr lang="en-US" dirty="0" smtClean="0"/>
              <a:t> we will discuss the issue of deadlocks in computer systems in detail.</a:t>
            </a:r>
            <a:endParaRPr lang="en-US" dirty="0"/>
          </a:p>
        </p:txBody>
      </p:sp>
      <p:pic>
        <p:nvPicPr>
          <p:cNvPr id="4" name="Picture 3"/>
          <p:cNvPicPr>
            <a:picLocks noChangeAspect="1"/>
          </p:cNvPicPr>
          <p:nvPr/>
        </p:nvPicPr>
        <p:blipFill>
          <a:blip r:embed="rId2"/>
          <a:stretch>
            <a:fillRect/>
          </a:stretch>
        </p:blipFill>
        <p:spPr>
          <a:xfrm>
            <a:off x="2957716" y="1825625"/>
            <a:ext cx="6476246" cy="2050034"/>
          </a:xfrm>
          <a:prstGeom prst="rect">
            <a:avLst/>
          </a:prstGeom>
        </p:spPr>
      </p:pic>
    </p:spTree>
    <p:extLst>
      <p:ext uri="{BB962C8B-B14F-4D97-AF65-F5344CB8AC3E}">
        <p14:creationId xmlns:p14="http://schemas.microsoft.com/office/powerpoint/2010/main" val="337657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US" dirty="0" smtClean="0">
                <a:solidFill>
                  <a:srgbClr val="FF0000"/>
                </a:solidFill>
              </a:rPr>
              <a:t>System Model (part of Deadlock topic)</a:t>
            </a:r>
            <a:endParaRPr lang="en-US" dirty="0"/>
          </a:p>
        </p:txBody>
      </p:sp>
      <p:sp>
        <p:nvSpPr>
          <p:cNvPr id="3" name="Content Placeholder 2"/>
          <p:cNvSpPr>
            <a:spLocks noGrp="1"/>
          </p:cNvSpPr>
          <p:nvPr>
            <p:ph idx="1"/>
          </p:nvPr>
        </p:nvSpPr>
        <p:spPr>
          <a:xfrm>
            <a:off x="838200" y="1437259"/>
            <a:ext cx="10515600" cy="4486463"/>
          </a:xfrm>
        </p:spPr>
        <p:txBody>
          <a:bodyPr>
            <a:normAutofit fontScale="92500" lnSpcReduction="10000"/>
          </a:bodyPr>
          <a:lstStyle/>
          <a:p>
            <a:r>
              <a:rPr lang="en-US" dirty="0" smtClean="0"/>
              <a:t>A system consists of a finite number of resources to be distributed among a finite number of cooperating processes. </a:t>
            </a:r>
          </a:p>
          <a:p>
            <a:r>
              <a:rPr lang="en-US" dirty="0" smtClean="0"/>
              <a:t>The resources are partitioned into several types, each of which consists of some number of identical instances. Memory space, CPU cycles, disk drive, file are examples of resource types. </a:t>
            </a:r>
          </a:p>
          <a:p>
            <a:r>
              <a:rPr lang="en-US" dirty="0" smtClean="0"/>
              <a:t>A system with two identical tape drives is said to have two instances of the resource type disk drive. </a:t>
            </a:r>
          </a:p>
          <a:p>
            <a:r>
              <a:rPr lang="en-US" dirty="0" smtClean="0"/>
              <a:t>If a process requests an instance of a resource type, the allocation of any instance of that type will satisfy the request. </a:t>
            </a:r>
          </a:p>
          <a:p>
            <a:r>
              <a:rPr lang="en-US" dirty="0" smtClean="0"/>
              <a:t>If it will not, then the instances are not identical and the resource type classes have not been defined properly</a:t>
            </a:r>
            <a:endParaRPr lang="en-US" dirty="0"/>
          </a:p>
        </p:txBody>
      </p:sp>
    </p:spTree>
    <p:extLst>
      <p:ext uri="{BB962C8B-B14F-4D97-AF65-F5344CB8AC3E}">
        <p14:creationId xmlns:p14="http://schemas.microsoft.com/office/powerpoint/2010/main" val="36949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US" dirty="0" smtClean="0">
                <a:solidFill>
                  <a:srgbClr val="FF0000"/>
                </a:solidFill>
              </a:rPr>
              <a:t>System Model (Continue)</a:t>
            </a:r>
            <a:endParaRPr lang="en-US" dirty="0"/>
          </a:p>
        </p:txBody>
      </p:sp>
      <p:sp>
        <p:nvSpPr>
          <p:cNvPr id="3" name="Content Placeholder 2"/>
          <p:cNvSpPr>
            <a:spLocks noGrp="1"/>
          </p:cNvSpPr>
          <p:nvPr>
            <p:ph idx="1"/>
          </p:nvPr>
        </p:nvSpPr>
        <p:spPr>
          <a:xfrm>
            <a:off x="838200" y="1437259"/>
            <a:ext cx="10515600" cy="4486463"/>
          </a:xfrm>
        </p:spPr>
        <p:txBody>
          <a:bodyPr>
            <a:normAutofit fontScale="92500" lnSpcReduction="10000"/>
          </a:bodyPr>
          <a:lstStyle/>
          <a:p>
            <a:r>
              <a:rPr lang="en-US" dirty="0" smtClean="0"/>
              <a:t>A process must request a resource before using it, and must release the resource after using it. </a:t>
            </a:r>
          </a:p>
          <a:p>
            <a:r>
              <a:rPr lang="en-US" dirty="0" smtClean="0"/>
              <a:t>A process may request as many resources as it requires in order to carryout its designated task. Obviously, the number of resources requested may not exceed the total number of resources available in the system. </a:t>
            </a:r>
          </a:p>
          <a:p>
            <a:r>
              <a:rPr lang="en-US" dirty="0" smtClean="0"/>
              <a:t>Under the normal mode of operation, a process may utilize a resource in only the following sequence:</a:t>
            </a:r>
          </a:p>
          <a:p>
            <a:pPr marL="914400" lvl="1" indent="-457200">
              <a:buFont typeface="+mj-lt"/>
              <a:buAutoNum type="arabicPeriod"/>
            </a:pPr>
            <a:r>
              <a:rPr lang="en-US" b="1" dirty="0" smtClean="0"/>
              <a:t>Request</a:t>
            </a:r>
            <a:r>
              <a:rPr lang="en-US" dirty="0" smtClean="0"/>
              <a:t>: The process requests a needed resource. If the request cannot be granted immediately, then the requesting process must wait until it can acquire the resource.</a:t>
            </a:r>
          </a:p>
          <a:p>
            <a:pPr marL="914400" lvl="1" indent="-457200">
              <a:buFont typeface="+mj-lt"/>
              <a:buAutoNum type="arabicPeriod"/>
            </a:pPr>
            <a:r>
              <a:rPr lang="en-US" b="1" dirty="0" smtClean="0"/>
              <a:t>Use</a:t>
            </a:r>
            <a:r>
              <a:rPr lang="en-US" dirty="0" smtClean="0"/>
              <a:t>: The process can use the resource.</a:t>
            </a:r>
          </a:p>
          <a:p>
            <a:pPr marL="914400" lvl="1" indent="-457200">
              <a:buFont typeface="+mj-lt"/>
              <a:buAutoNum type="arabicPeriod"/>
            </a:pPr>
            <a:r>
              <a:rPr lang="en-US" b="1" dirty="0" smtClean="0"/>
              <a:t>Release</a:t>
            </a:r>
            <a:r>
              <a:rPr lang="en-US" dirty="0" smtClean="0"/>
              <a:t>: The process releases the resource</a:t>
            </a:r>
            <a:endParaRPr lang="en-US" dirty="0"/>
          </a:p>
        </p:txBody>
      </p:sp>
    </p:spTree>
    <p:extLst>
      <p:ext uri="{BB962C8B-B14F-4D97-AF65-F5344CB8AC3E}">
        <p14:creationId xmlns:p14="http://schemas.microsoft.com/office/powerpoint/2010/main" val="81499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1499</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Operating Systems Lecture - 14</vt:lpstr>
      <vt:lpstr>Dining Philosophers Problem (continue…)</vt:lpstr>
      <vt:lpstr>Dining Philosophers Problem (continue…)</vt:lpstr>
      <vt:lpstr>The Deadlock Problem</vt:lpstr>
      <vt:lpstr>The Deadlock Problem (continue…)</vt:lpstr>
      <vt:lpstr>The Deadlock Problem (continue…)</vt:lpstr>
      <vt:lpstr>The Deadlock Problem (continue…)</vt:lpstr>
      <vt:lpstr>System Model (part of Deadlock topic)</vt:lpstr>
      <vt:lpstr>System Model (Continue)</vt:lpstr>
      <vt:lpstr>Deadlock Characterization</vt:lpstr>
      <vt:lpstr>Resource Allocation Graphs</vt:lpstr>
      <vt:lpstr>Resource Allocation Graphs (Continue..)</vt:lpstr>
      <vt:lpstr>Resource Allocation Graphs (Continue..)</vt:lpstr>
      <vt:lpstr>Resource Allocation Graphs (Continue..)</vt:lpstr>
      <vt:lpstr>Resource Allocation Graphs (Continue..)</vt:lpstr>
      <vt:lpstr>Resource Allocation Graphs (Continue..)</vt:lpstr>
      <vt:lpstr>Resource Allocation Graphs (Continue..)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- 14</dc:title>
  <dc:creator>bambi</dc:creator>
  <cp:lastModifiedBy>bambi</cp:lastModifiedBy>
  <cp:revision>25</cp:revision>
  <dcterms:created xsi:type="dcterms:W3CDTF">2024-05-19T04:44:03Z</dcterms:created>
  <dcterms:modified xsi:type="dcterms:W3CDTF">2024-05-19T05:33:52Z</dcterms:modified>
</cp:coreProperties>
</file>