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9CD61A-E746-4AF6-B020-694C82EE46DA}"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415827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CD61A-E746-4AF6-B020-694C82EE46DA}"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43890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CD61A-E746-4AF6-B020-694C82EE46DA}"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81318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CD61A-E746-4AF6-B020-694C82EE46DA}"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360497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9CD61A-E746-4AF6-B020-694C82EE46DA}"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18213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9CD61A-E746-4AF6-B020-694C82EE46DA}"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09977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9CD61A-E746-4AF6-B020-694C82EE46DA}"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122769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9CD61A-E746-4AF6-B020-694C82EE46DA}"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459678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CD61A-E746-4AF6-B020-694C82EE46DA}" type="datetimeFigureOut">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21580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CD61A-E746-4AF6-B020-694C82EE46DA}"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51260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CD61A-E746-4AF6-B020-694C82EE46DA}"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4331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CD61A-E746-4AF6-B020-694C82EE46DA}" type="datetimeFigureOut">
              <a:rPr lang="en-US" smtClean="0"/>
              <a:t>5/19/2024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424B9-F7AC-4A40-BDD7-C3B1D2B26AA9}" type="slidenum">
              <a:rPr lang="en-US" smtClean="0"/>
              <a:t>‹#›</a:t>
            </a:fld>
            <a:endParaRPr lang="en-US"/>
          </a:p>
        </p:txBody>
      </p:sp>
    </p:spTree>
    <p:extLst>
      <p:ext uri="{BB962C8B-B14F-4D97-AF65-F5344CB8AC3E}">
        <p14:creationId xmlns:p14="http://schemas.microsoft.com/office/powerpoint/2010/main" val="1242880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- 15</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9207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a:solidFill>
                  <a:srgbClr val="FF0000"/>
                </a:solidFill>
              </a:rPr>
              <a:t>Safe State</a:t>
            </a:r>
            <a:endParaRPr lang="en-US" dirty="0">
              <a:solidFill>
                <a:srgbClr val="FF0000"/>
              </a:solidFill>
            </a:endParaRPr>
          </a:p>
        </p:txBody>
      </p:sp>
      <p:sp>
        <p:nvSpPr>
          <p:cNvPr id="6" name="Content Placeholder 2"/>
          <p:cNvSpPr>
            <a:spLocks noGrp="1"/>
          </p:cNvSpPr>
          <p:nvPr>
            <p:ph idx="1"/>
          </p:nvPr>
        </p:nvSpPr>
        <p:spPr>
          <a:xfrm>
            <a:off x="665922" y="1374137"/>
            <a:ext cx="10956235" cy="5106176"/>
          </a:xfrm>
        </p:spPr>
        <p:txBody>
          <a:bodyPr>
            <a:normAutofit fontScale="92500" lnSpcReduction="10000"/>
          </a:bodyPr>
          <a:lstStyle/>
          <a:p>
            <a:r>
              <a:rPr lang="en-US" dirty="0"/>
              <a:t>A state is safe if the system can allocate resources to each process in some order and </a:t>
            </a:r>
            <a:r>
              <a:rPr lang="en-US" dirty="0" smtClean="0"/>
              <a:t>still avoid </a:t>
            </a:r>
            <a:r>
              <a:rPr lang="en-US" dirty="0"/>
              <a:t>a deadlock. More formally a system is in a safe state only if there exists a </a:t>
            </a:r>
            <a:r>
              <a:rPr lang="en-US" dirty="0" smtClean="0"/>
              <a:t>safe sequence</a:t>
            </a:r>
            <a:r>
              <a:rPr lang="en-US" dirty="0"/>
              <a:t>. </a:t>
            </a:r>
            <a:endParaRPr lang="en-US" dirty="0" smtClean="0"/>
          </a:p>
          <a:p>
            <a:r>
              <a:rPr lang="en-US" dirty="0" smtClean="0"/>
              <a:t>A </a:t>
            </a:r>
            <a:r>
              <a:rPr lang="en-US" dirty="0"/>
              <a:t>sequence of processes &lt;P1, P2… </a:t>
            </a:r>
            <a:r>
              <a:rPr lang="en-US" dirty="0" err="1"/>
              <a:t>Pn</a:t>
            </a:r>
            <a:r>
              <a:rPr lang="en-US" dirty="0"/>
              <a:t>&gt; is a safe sequence for the </a:t>
            </a:r>
            <a:r>
              <a:rPr lang="en-US" dirty="0" smtClean="0"/>
              <a:t>current allocation </a:t>
            </a:r>
            <a:r>
              <a:rPr lang="en-US" dirty="0"/>
              <a:t>state if, for each Pi, the resources that Pi can still request can be satisfied by </a:t>
            </a:r>
            <a:r>
              <a:rPr lang="en-US" dirty="0" smtClean="0"/>
              <a:t>the currently </a:t>
            </a:r>
            <a:r>
              <a:rPr lang="en-US" dirty="0"/>
              <a:t>available resources plus all the resources held by all the </a:t>
            </a:r>
            <a:r>
              <a:rPr lang="en-US" dirty="0" err="1"/>
              <a:t>Pj</a:t>
            </a:r>
            <a:r>
              <a:rPr lang="en-US" dirty="0"/>
              <a:t> with j &lt; </a:t>
            </a:r>
            <a:r>
              <a:rPr lang="en-US" dirty="0" err="1"/>
              <a:t>i</a:t>
            </a:r>
            <a:r>
              <a:rPr lang="en-US" dirty="0"/>
              <a:t>. </a:t>
            </a:r>
            <a:endParaRPr lang="en-US" dirty="0" smtClean="0"/>
          </a:p>
          <a:p>
            <a:r>
              <a:rPr lang="en-US" dirty="0" smtClean="0"/>
              <a:t>In this situation</a:t>
            </a:r>
            <a:r>
              <a:rPr lang="en-US" dirty="0"/>
              <a:t>, if the resources that Pi needs are not immediately available, then Pi can </a:t>
            </a:r>
            <a:r>
              <a:rPr lang="en-US" dirty="0" smtClean="0"/>
              <a:t>wait until </a:t>
            </a:r>
            <a:r>
              <a:rPr lang="en-US" dirty="0"/>
              <a:t>all </a:t>
            </a:r>
            <a:r>
              <a:rPr lang="en-US" dirty="0" err="1"/>
              <a:t>Pj</a:t>
            </a:r>
            <a:r>
              <a:rPr lang="en-US" dirty="0"/>
              <a:t> have finished. </a:t>
            </a:r>
            <a:endParaRPr lang="en-US" dirty="0" smtClean="0"/>
          </a:p>
          <a:p>
            <a:r>
              <a:rPr lang="en-US" dirty="0"/>
              <a:t>When they have finished, Pi can obtain all of its </a:t>
            </a:r>
            <a:r>
              <a:rPr lang="en-US" dirty="0" smtClean="0"/>
              <a:t>needed resources</a:t>
            </a:r>
            <a:r>
              <a:rPr lang="en-US" dirty="0"/>
              <a:t>, complete its designated task, return its allocated resources and </a:t>
            </a:r>
            <a:r>
              <a:rPr lang="en-US" dirty="0" smtClean="0"/>
              <a:t>terminate.</a:t>
            </a:r>
          </a:p>
          <a:p>
            <a:r>
              <a:rPr lang="en-US" dirty="0" smtClean="0"/>
              <a:t>When </a:t>
            </a:r>
            <a:r>
              <a:rPr lang="en-US" dirty="0"/>
              <a:t>Pi terminates, Pi+1 can obtain its needed resources and terminate. If no </a:t>
            </a:r>
            <a:r>
              <a:rPr lang="en-US" dirty="0" smtClean="0"/>
              <a:t>such sequence </a:t>
            </a:r>
            <a:r>
              <a:rPr lang="en-US" dirty="0"/>
              <a:t>exists, then the system is said to be unsafe.</a:t>
            </a:r>
            <a:endParaRPr lang="en-US" dirty="0" smtClean="0"/>
          </a:p>
        </p:txBody>
      </p:sp>
    </p:spTree>
    <p:extLst>
      <p:ext uri="{BB962C8B-B14F-4D97-AF65-F5344CB8AC3E}">
        <p14:creationId xmlns:p14="http://schemas.microsoft.com/office/powerpoint/2010/main" val="383384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a:solidFill>
                  <a:srgbClr val="FF0000"/>
                </a:solidFill>
              </a:rPr>
              <a:t>Safe </a:t>
            </a:r>
            <a:r>
              <a:rPr lang="en-US" dirty="0" smtClean="0">
                <a:solidFill>
                  <a:srgbClr val="FF0000"/>
                </a:solidFill>
              </a:rPr>
              <a:t>State (Continue..)</a:t>
            </a:r>
            <a:endParaRPr lang="en-US" dirty="0">
              <a:solidFill>
                <a:srgbClr val="FF0000"/>
              </a:solidFill>
            </a:endParaRPr>
          </a:p>
        </p:txBody>
      </p:sp>
      <p:sp>
        <p:nvSpPr>
          <p:cNvPr id="6" name="Content Placeholder 2"/>
          <p:cNvSpPr>
            <a:spLocks noGrp="1"/>
          </p:cNvSpPr>
          <p:nvPr>
            <p:ph idx="1"/>
          </p:nvPr>
        </p:nvSpPr>
        <p:spPr>
          <a:xfrm>
            <a:off x="665922" y="1374137"/>
            <a:ext cx="6848061" cy="5106176"/>
          </a:xfrm>
        </p:spPr>
        <p:txBody>
          <a:bodyPr>
            <a:normAutofit lnSpcReduction="10000"/>
          </a:bodyPr>
          <a:lstStyle/>
          <a:p>
            <a:r>
              <a:rPr lang="en-US" dirty="0"/>
              <a:t>If a system is in a safe state, there can be no deadlocks. </a:t>
            </a:r>
            <a:endParaRPr lang="en-US" dirty="0" smtClean="0"/>
          </a:p>
          <a:p>
            <a:r>
              <a:rPr lang="en-US" dirty="0" smtClean="0"/>
              <a:t>An </a:t>
            </a:r>
            <a:r>
              <a:rPr lang="en-US" dirty="0"/>
              <a:t>unsafe state is not </a:t>
            </a:r>
            <a:r>
              <a:rPr lang="en-US" dirty="0" smtClean="0"/>
              <a:t>a deadlocked </a:t>
            </a:r>
            <a:r>
              <a:rPr lang="en-US" dirty="0"/>
              <a:t>state; a deadlocked state is conversely an unsafe state. </a:t>
            </a:r>
            <a:endParaRPr lang="en-US" dirty="0" smtClean="0"/>
          </a:p>
          <a:p>
            <a:r>
              <a:rPr lang="en-US" dirty="0" smtClean="0"/>
              <a:t>Not </a:t>
            </a:r>
            <a:r>
              <a:rPr lang="en-US" dirty="0"/>
              <a:t>all unsafe </a:t>
            </a:r>
            <a:r>
              <a:rPr lang="en-US" dirty="0" smtClean="0"/>
              <a:t>states are </a:t>
            </a:r>
            <a:r>
              <a:rPr lang="en-US" dirty="0"/>
              <a:t>deadlocks, however an unsafe state may lead to a deadlock state. </a:t>
            </a:r>
            <a:endParaRPr lang="en-US" dirty="0" smtClean="0"/>
          </a:p>
          <a:p>
            <a:r>
              <a:rPr lang="en-US" dirty="0" smtClean="0"/>
              <a:t>Deadlock avoidance makes </a:t>
            </a:r>
            <a:r>
              <a:rPr lang="en-US" dirty="0"/>
              <a:t>sure that a system never enters an unsafe state. </a:t>
            </a:r>
            <a:endParaRPr lang="en-US" dirty="0" smtClean="0"/>
          </a:p>
          <a:p>
            <a:r>
              <a:rPr lang="en-US" dirty="0" smtClean="0"/>
              <a:t>The </a:t>
            </a:r>
            <a:r>
              <a:rPr lang="en-US" dirty="0"/>
              <a:t>following diagram shows </a:t>
            </a:r>
            <a:r>
              <a:rPr lang="en-US" dirty="0" smtClean="0"/>
              <a:t>the relationship </a:t>
            </a:r>
            <a:r>
              <a:rPr lang="en-US" dirty="0"/>
              <a:t>between safe, unsafe, and deadlock states.</a:t>
            </a:r>
            <a:endParaRPr lang="en-US" dirty="0" smtClean="0"/>
          </a:p>
        </p:txBody>
      </p:sp>
      <p:pic>
        <p:nvPicPr>
          <p:cNvPr id="3" name="Picture 2"/>
          <p:cNvPicPr>
            <a:picLocks noChangeAspect="1"/>
          </p:cNvPicPr>
          <p:nvPr/>
        </p:nvPicPr>
        <p:blipFill>
          <a:blip r:embed="rId2"/>
          <a:stretch>
            <a:fillRect/>
          </a:stretch>
        </p:blipFill>
        <p:spPr>
          <a:xfrm>
            <a:off x="7630608" y="785536"/>
            <a:ext cx="4183515" cy="4926151"/>
          </a:xfrm>
          <a:prstGeom prst="rect">
            <a:avLst/>
          </a:prstGeom>
        </p:spPr>
      </p:pic>
    </p:spTree>
    <p:extLst>
      <p:ext uri="{BB962C8B-B14F-4D97-AF65-F5344CB8AC3E}">
        <p14:creationId xmlns:p14="http://schemas.microsoft.com/office/powerpoint/2010/main" val="30631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a:solidFill>
                  <a:srgbClr val="FF0000"/>
                </a:solidFill>
              </a:rPr>
              <a:t>Safe </a:t>
            </a:r>
            <a:r>
              <a:rPr lang="en-US" dirty="0" smtClean="0">
                <a:solidFill>
                  <a:srgbClr val="FF0000"/>
                </a:solidFill>
              </a:rPr>
              <a:t>State (Continue..)</a:t>
            </a:r>
            <a:endParaRPr lang="en-US" dirty="0">
              <a:solidFill>
                <a:srgbClr val="FF0000"/>
              </a:solidFill>
            </a:endParaRPr>
          </a:p>
        </p:txBody>
      </p:sp>
      <p:sp>
        <p:nvSpPr>
          <p:cNvPr id="6" name="Content Placeholder 2"/>
          <p:cNvSpPr>
            <a:spLocks noGrp="1"/>
          </p:cNvSpPr>
          <p:nvPr>
            <p:ph idx="1"/>
          </p:nvPr>
        </p:nvSpPr>
        <p:spPr>
          <a:xfrm>
            <a:off x="665922" y="1374138"/>
            <a:ext cx="6073741" cy="2230454"/>
          </a:xfrm>
        </p:spPr>
        <p:txBody>
          <a:bodyPr>
            <a:normAutofit fontScale="85000" lnSpcReduction="20000"/>
          </a:bodyPr>
          <a:lstStyle/>
          <a:p>
            <a:r>
              <a:rPr lang="en-US" dirty="0"/>
              <a:t>Let’ consider the following example to explain how a deadlock avoidance </a:t>
            </a:r>
            <a:r>
              <a:rPr lang="en-US" dirty="0" smtClean="0"/>
              <a:t>algorithm works</a:t>
            </a:r>
            <a:r>
              <a:rPr lang="en-US" dirty="0"/>
              <a:t>. </a:t>
            </a:r>
            <a:endParaRPr lang="en-US" dirty="0" smtClean="0"/>
          </a:p>
          <a:p>
            <a:r>
              <a:rPr lang="en-US" dirty="0" smtClean="0"/>
              <a:t>There </a:t>
            </a:r>
            <a:r>
              <a:rPr lang="en-US" dirty="0"/>
              <a:t>is a system with 12 tape drives and three processes. </a:t>
            </a:r>
            <a:endParaRPr lang="en-US" dirty="0" smtClean="0"/>
          </a:p>
          <a:p>
            <a:r>
              <a:rPr lang="en-US" dirty="0" smtClean="0"/>
              <a:t>The </a:t>
            </a:r>
            <a:r>
              <a:rPr lang="en-US" dirty="0"/>
              <a:t>current </a:t>
            </a:r>
            <a:r>
              <a:rPr lang="en-US" dirty="0" smtClean="0"/>
              <a:t>system state </a:t>
            </a:r>
            <a:r>
              <a:rPr lang="en-US" dirty="0"/>
              <a:t>is as shown in the following table. </a:t>
            </a:r>
            <a:endParaRPr lang="en-US" dirty="0" smtClean="0"/>
          </a:p>
        </p:txBody>
      </p:sp>
      <p:pic>
        <p:nvPicPr>
          <p:cNvPr id="4" name="Picture 3"/>
          <p:cNvPicPr>
            <a:picLocks noChangeAspect="1"/>
          </p:cNvPicPr>
          <p:nvPr/>
        </p:nvPicPr>
        <p:blipFill>
          <a:blip r:embed="rId2"/>
          <a:stretch>
            <a:fillRect/>
          </a:stretch>
        </p:blipFill>
        <p:spPr>
          <a:xfrm>
            <a:off x="6739663" y="1205948"/>
            <a:ext cx="4989656" cy="1719125"/>
          </a:xfrm>
          <a:prstGeom prst="rect">
            <a:avLst/>
          </a:prstGeom>
        </p:spPr>
      </p:pic>
      <p:sp>
        <p:nvSpPr>
          <p:cNvPr id="5" name="Rectangle 4"/>
          <p:cNvSpPr/>
          <p:nvPr/>
        </p:nvSpPr>
        <p:spPr>
          <a:xfrm>
            <a:off x="490329" y="3441680"/>
            <a:ext cx="11238990" cy="3416320"/>
          </a:xfrm>
          <a:prstGeom prst="rect">
            <a:avLst/>
          </a:prstGeom>
        </p:spPr>
        <p:txBody>
          <a:bodyPr wrap="square">
            <a:spAutoFit/>
          </a:bodyPr>
          <a:lstStyle/>
          <a:p>
            <a:pPr marL="342900" indent="-342900" algn="just">
              <a:buFont typeface="Arial" panose="020B0604020202020204" pitchFamily="34" charset="0"/>
              <a:buChar char="•"/>
            </a:pPr>
            <a:r>
              <a:rPr lang="en-US" sz="2400" dirty="0"/>
              <a:t>The available column shows that initially there are three tapes drives available and when process P1 finishes, the two rape drives allocated to it are returned, making the total number of tape drives 5. </a:t>
            </a:r>
          </a:p>
          <a:p>
            <a:pPr marL="342900" indent="-342900" algn="just">
              <a:buFont typeface="Arial" panose="020B0604020202020204" pitchFamily="34" charset="0"/>
              <a:buChar char="•"/>
            </a:pPr>
            <a:r>
              <a:rPr lang="en-US" sz="2400" dirty="0"/>
              <a:t>With 5 available tape drives, the maximum remaining future needs of P0 (of 5 tape drives) can be met.</a:t>
            </a:r>
          </a:p>
          <a:p>
            <a:pPr marL="342900" indent="-342900" algn="just">
              <a:buFont typeface="Arial" panose="020B0604020202020204" pitchFamily="34" charset="0"/>
              <a:buChar char="•"/>
            </a:pPr>
            <a:r>
              <a:rPr lang="en-US" sz="2400" dirty="0"/>
              <a:t>Once this happens, the 5 tape drives that P0 currently holds will go back to the available pool of drives, making the grand total of available tape drives 10. </a:t>
            </a:r>
          </a:p>
          <a:p>
            <a:pPr marL="342900" indent="-342900" algn="just">
              <a:buFont typeface="Arial" panose="020B0604020202020204" pitchFamily="34" charset="0"/>
              <a:buChar char="•"/>
            </a:pPr>
            <a:r>
              <a:rPr lang="en-US" sz="2400" dirty="0"/>
              <a:t>With 10 available drives, the maximum future need of P2 of 7 drives can be met.</a:t>
            </a:r>
          </a:p>
          <a:p>
            <a:pPr marL="342900" indent="-342900" algn="just">
              <a:buFont typeface="Arial" panose="020B0604020202020204" pitchFamily="34" charset="0"/>
              <a:buChar char="•"/>
            </a:pPr>
            <a:r>
              <a:rPr lang="en-US" sz="2400" dirty="0"/>
              <a:t>Therefore, system is currently in a safe state, with the safe sequence &lt;P1, P0, P2&gt;</a:t>
            </a:r>
          </a:p>
        </p:txBody>
      </p:sp>
    </p:spTree>
    <p:extLst>
      <p:ext uri="{BB962C8B-B14F-4D97-AF65-F5344CB8AC3E}">
        <p14:creationId xmlns:p14="http://schemas.microsoft.com/office/powerpoint/2010/main" val="116342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a:solidFill>
                  <a:srgbClr val="FF0000"/>
                </a:solidFill>
              </a:rPr>
              <a:t>Safe </a:t>
            </a:r>
            <a:r>
              <a:rPr lang="en-US" dirty="0" smtClean="0">
                <a:solidFill>
                  <a:srgbClr val="FF0000"/>
                </a:solidFill>
              </a:rPr>
              <a:t>State (Continue..)</a:t>
            </a:r>
            <a:endParaRPr lang="en-US" dirty="0">
              <a:solidFill>
                <a:srgbClr val="FF0000"/>
              </a:solidFill>
            </a:endParaRPr>
          </a:p>
        </p:txBody>
      </p:sp>
      <p:sp>
        <p:nvSpPr>
          <p:cNvPr id="6" name="Content Placeholder 2"/>
          <p:cNvSpPr>
            <a:spLocks noGrp="1"/>
          </p:cNvSpPr>
          <p:nvPr>
            <p:ph idx="1"/>
          </p:nvPr>
        </p:nvSpPr>
        <p:spPr>
          <a:xfrm>
            <a:off x="665922" y="1374138"/>
            <a:ext cx="6073741" cy="2230454"/>
          </a:xfrm>
        </p:spPr>
        <p:txBody>
          <a:bodyPr>
            <a:normAutofit/>
          </a:bodyPr>
          <a:lstStyle/>
          <a:p>
            <a:r>
              <a:rPr lang="en-US" dirty="0"/>
              <a:t>Now, consider that P2 requests and is allocated one more tape drive. Assuming </a:t>
            </a:r>
            <a:r>
              <a:rPr lang="en-US" dirty="0" smtClean="0"/>
              <a:t>that the </a:t>
            </a:r>
            <a:r>
              <a:rPr lang="en-US" dirty="0"/>
              <a:t>tape drive is allocated to P2, the new system state will be:</a:t>
            </a:r>
            <a:endParaRPr lang="en-US" dirty="0" smtClean="0"/>
          </a:p>
        </p:txBody>
      </p:sp>
      <p:sp>
        <p:nvSpPr>
          <p:cNvPr id="5" name="Rectangle 4"/>
          <p:cNvSpPr/>
          <p:nvPr/>
        </p:nvSpPr>
        <p:spPr>
          <a:xfrm>
            <a:off x="490329" y="3441680"/>
            <a:ext cx="11238990" cy="3357842"/>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2600" dirty="0"/>
              <a:t>This new system is not safe. With two tape drives available, P1’s maximum </a:t>
            </a:r>
            <a:r>
              <a:rPr lang="en-US" sz="2600" dirty="0"/>
              <a:t>remaining future </a:t>
            </a:r>
            <a:r>
              <a:rPr lang="en-US" sz="2600" dirty="0"/>
              <a:t>need can be satisfied which would increase the number of available tapes to 4.</a:t>
            </a:r>
          </a:p>
          <a:p>
            <a:pPr marL="228600" indent="-228600">
              <a:lnSpc>
                <a:spcPct val="90000"/>
              </a:lnSpc>
              <a:spcBef>
                <a:spcPts val="1000"/>
              </a:spcBef>
              <a:buFont typeface="Arial" panose="020B0604020202020204" pitchFamily="34" charset="0"/>
              <a:buChar char="•"/>
            </a:pPr>
            <a:r>
              <a:rPr lang="en-US" sz="2600" dirty="0"/>
              <a:t>With 4 tapes available, neither P0’s nor P2’s maximum future needs can be </a:t>
            </a:r>
            <a:r>
              <a:rPr lang="en-US" sz="2600" dirty="0"/>
              <a:t>satisfied.</a:t>
            </a:r>
          </a:p>
          <a:p>
            <a:pPr marL="228600" indent="-228600">
              <a:lnSpc>
                <a:spcPct val="90000"/>
              </a:lnSpc>
              <a:spcBef>
                <a:spcPts val="1000"/>
              </a:spcBef>
              <a:buFont typeface="Arial" panose="020B0604020202020204" pitchFamily="34" charset="0"/>
              <a:buChar char="•"/>
            </a:pPr>
            <a:r>
              <a:rPr lang="en-US" sz="2600" dirty="0"/>
              <a:t>This means </a:t>
            </a:r>
            <a:r>
              <a:rPr lang="en-US" sz="2600" dirty="0"/>
              <a:t>that if P2 request for an additional tape drive is satisfied, it would the system in </a:t>
            </a:r>
            <a:r>
              <a:rPr lang="en-US" sz="2600" dirty="0"/>
              <a:t>an unsafe </a:t>
            </a:r>
            <a:r>
              <a:rPr lang="en-US" sz="2600" dirty="0"/>
              <a:t>state</a:t>
            </a:r>
            <a:r>
              <a:rPr lang="en-US" sz="2600" dirty="0"/>
              <a:t>.</a:t>
            </a:r>
          </a:p>
          <a:p>
            <a:pPr marL="228600" indent="-228600">
              <a:lnSpc>
                <a:spcPct val="90000"/>
              </a:lnSpc>
              <a:spcBef>
                <a:spcPts val="1000"/>
              </a:spcBef>
              <a:buFont typeface="Arial" panose="020B0604020202020204" pitchFamily="34" charset="0"/>
              <a:buChar char="•"/>
            </a:pPr>
            <a:r>
              <a:rPr lang="en-US" sz="2600" dirty="0"/>
              <a:t> </a:t>
            </a:r>
            <a:r>
              <a:rPr lang="en-US" sz="2600" dirty="0"/>
              <a:t>Thus, P2’s request should be denied at this time.</a:t>
            </a:r>
          </a:p>
        </p:txBody>
      </p:sp>
      <p:pic>
        <p:nvPicPr>
          <p:cNvPr id="3" name="Picture 2"/>
          <p:cNvPicPr>
            <a:picLocks noChangeAspect="1"/>
          </p:cNvPicPr>
          <p:nvPr/>
        </p:nvPicPr>
        <p:blipFill>
          <a:blip r:embed="rId2"/>
          <a:stretch>
            <a:fillRect/>
          </a:stretch>
        </p:blipFill>
        <p:spPr>
          <a:xfrm>
            <a:off x="6403259" y="1005447"/>
            <a:ext cx="5663164" cy="2029301"/>
          </a:xfrm>
          <a:prstGeom prst="rect">
            <a:avLst/>
          </a:prstGeom>
        </p:spPr>
      </p:pic>
    </p:spTree>
    <p:extLst>
      <p:ext uri="{BB962C8B-B14F-4D97-AF65-F5344CB8AC3E}">
        <p14:creationId xmlns:p14="http://schemas.microsoft.com/office/powerpoint/2010/main" val="262925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a:solidFill>
                  <a:srgbClr val="FF0000"/>
                </a:solidFill>
              </a:rPr>
              <a:t>Deadlock Handling</a:t>
            </a:r>
          </a:p>
        </p:txBody>
      </p:sp>
      <p:sp>
        <p:nvSpPr>
          <p:cNvPr id="6" name="Content Placeholder 2"/>
          <p:cNvSpPr>
            <a:spLocks noGrp="1"/>
          </p:cNvSpPr>
          <p:nvPr>
            <p:ph idx="1"/>
          </p:nvPr>
        </p:nvSpPr>
        <p:spPr>
          <a:xfrm>
            <a:off x="665922" y="1374137"/>
            <a:ext cx="10956235" cy="5106176"/>
          </a:xfrm>
        </p:spPr>
        <p:txBody>
          <a:bodyPr>
            <a:normAutofit fontScale="92500" lnSpcReduction="20000"/>
          </a:bodyPr>
          <a:lstStyle/>
          <a:p>
            <a:r>
              <a:rPr lang="en-US" dirty="0"/>
              <a:t>We can deal with deadlocks in a number of ways:</a:t>
            </a:r>
          </a:p>
          <a:p>
            <a:pPr lvl="1"/>
            <a:r>
              <a:rPr lang="en-US" dirty="0" smtClean="0"/>
              <a:t>Ensure </a:t>
            </a:r>
            <a:r>
              <a:rPr lang="en-US" dirty="0"/>
              <a:t>that the system will never enter a deadlock state</a:t>
            </a:r>
            <a:r>
              <a:rPr lang="en-US" dirty="0" smtClean="0"/>
              <a:t>.</a:t>
            </a:r>
          </a:p>
          <a:p>
            <a:pPr lvl="1"/>
            <a:r>
              <a:rPr lang="en-US" dirty="0" smtClean="0"/>
              <a:t>Allow </a:t>
            </a:r>
            <a:r>
              <a:rPr lang="en-US" dirty="0"/>
              <a:t>the system to enter a deadlock state and then recover from deadlock</a:t>
            </a:r>
            <a:r>
              <a:rPr lang="en-US" dirty="0" smtClean="0"/>
              <a:t>.</a:t>
            </a:r>
          </a:p>
          <a:p>
            <a:pPr lvl="1"/>
            <a:r>
              <a:rPr lang="en-US" dirty="0" smtClean="0"/>
              <a:t>Ignore </a:t>
            </a:r>
            <a:r>
              <a:rPr lang="en-US" dirty="0"/>
              <a:t>the problem and pretend that deadlocks never occur in the </a:t>
            </a:r>
            <a:r>
              <a:rPr lang="en-US" dirty="0" smtClean="0"/>
              <a:t>system</a:t>
            </a:r>
          </a:p>
          <a:p>
            <a:r>
              <a:rPr lang="en-US" dirty="0"/>
              <a:t>These three ways result in the following general methods of handling deadlocks</a:t>
            </a:r>
            <a:r>
              <a:rPr lang="en-US" dirty="0" smtClean="0"/>
              <a:t>:</a:t>
            </a:r>
          </a:p>
          <a:p>
            <a:pPr marL="514350" indent="-514350">
              <a:buFont typeface="+mj-lt"/>
              <a:buAutoNum type="arabicPeriod"/>
            </a:pPr>
            <a:r>
              <a:rPr lang="en-US" b="1" u="sng" dirty="0"/>
              <a:t>Deadlock prevention</a:t>
            </a:r>
            <a:r>
              <a:rPr lang="en-US" dirty="0"/>
              <a:t>: is a set of methods for ensuring that at least one of </a:t>
            </a:r>
            <a:r>
              <a:rPr lang="en-US" dirty="0" smtClean="0"/>
              <a:t>the necessary </a:t>
            </a:r>
            <a:r>
              <a:rPr lang="en-US" dirty="0"/>
              <a:t>conditions cannot hold. These methods prevent deadlocks </a:t>
            </a:r>
            <a:r>
              <a:rPr lang="en-US" dirty="0" smtClean="0"/>
              <a:t>by constraining </a:t>
            </a:r>
            <a:r>
              <a:rPr lang="en-US" dirty="0"/>
              <a:t>how processes can request for </a:t>
            </a:r>
            <a:r>
              <a:rPr lang="en-US" dirty="0" smtClean="0"/>
              <a:t>resources.</a:t>
            </a:r>
          </a:p>
          <a:p>
            <a:pPr marL="514350" indent="-514350">
              <a:buFont typeface="+mj-lt"/>
              <a:buAutoNum type="arabicPeriod"/>
            </a:pPr>
            <a:r>
              <a:rPr lang="en-US" b="1" u="sng" dirty="0" smtClean="0"/>
              <a:t>Deadlock </a:t>
            </a:r>
            <a:r>
              <a:rPr lang="en-US" b="1" u="sng" dirty="0"/>
              <a:t>Avoidance</a:t>
            </a:r>
            <a:r>
              <a:rPr lang="en-US" dirty="0"/>
              <a:t>: This method of handling deadlocks requires that </a:t>
            </a:r>
            <a:r>
              <a:rPr lang="en-US" dirty="0" smtClean="0"/>
              <a:t>processes give </a:t>
            </a:r>
            <a:r>
              <a:rPr lang="en-US" dirty="0"/>
              <a:t>advance additional information concerning which resources they will </a:t>
            </a:r>
            <a:r>
              <a:rPr lang="en-US" dirty="0" smtClean="0"/>
              <a:t>request and </a:t>
            </a:r>
            <a:r>
              <a:rPr lang="en-US" dirty="0"/>
              <a:t>use during their lifetimes. With this information, it may be decided whether </a:t>
            </a:r>
            <a:r>
              <a:rPr lang="en-US" dirty="0" smtClean="0"/>
              <a:t>a process </a:t>
            </a:r>
            <a:r>
              <a:rPr lang="en-US" dirty="0"/>
              <a:t>should wait or </a:t>
            </a:r>
            <a:r>
              <a:rPr lang="en-US" dirty="0" smtClean="0"/>
              <a:t>not.</a:t>
            </a:r>
          </a:p>
          <a:p>
            <a:pPr marL="514350" indent="-514350">
              <a:buFont typeface="+mj-lt"/>
              <a:buAutoNum type="arabicPeriod"/>
            </a:pPr>
            <a:r>
              <a:rPr lang="en-US" b="1" u="sng" dirty="0" smtClean="0"/>
              <a:t>Allowing </a:t>
            </a:r>
            <a:r>
              <a:rPr lang="en-US" b="1" u="sng" dirty="0"/>
              <a:t>Deadlocks and Recovering</a:t>
            </a:r>
            <a:r>
              <a:rPr lang="en-US" dirty="0"/>
              <a:t>: One method is to allow the system </a:t>
            </a:r>
            <a:r>
              <a:rPr lang="en-US" dirty="0" smtClean="0"/>
              <a:t>to enter </a:t>
            </a:r>
            <a:r>
              <a:rPr lang="en-US" dirty="0"/>
              <a:t>a deadlocked state, detect it, and recover.</a:t>
            </a:r>
            <a:endParaRPr lang="en-US" dirty="0" smtClean="0"/>
          </a:p>
        </p:txBody>
      </p:sp>
    </p:spTree>
    <p:extLst>
      <p:ext uri="{BB962C8B-B14F-4D97-AF65-F5344CB8AC3E}">
        <p14:creationId xmlns:p14="http://schemas.microsoft.com/office/powerpoint/2010/main" val="403032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a:solidFill>
                  <a:srgbClr val="FF0000"/>
                </a:solidFill>
              </a:rPr>
              <a:t>Deadlock Prevention</a:t>
            </a:r>
          </a:p>
        </p:txBody>
      </p:sp>
      <p:sp>
        <p:nvSpPr>
          <p:cNvPr id="6" name="Content Placeholder 2"/>
          <p:cNvSpPr>
            <a:spLocks noGrp="1"/>
          </p:cNvSpPr>
          <p:nvPr>
            <p:ph idx="1"/>
          </p:nvPr>
        </p:nvSpPr>
        <p:spPr>
          <a:xfrm>
            <a:off x="665922" y="1374137"/>
            <a:ext cx="10956235" cy="5106176"/>
          </a:xfrm>
        </p:spPr>
        <p:txBody>
          <a:bodyPr>
            <a:normAutofit/>
          </a:bodyPr>
          <a:lstStyle/>
          <a:p>
            <a:r>
              <a:rPr lang="en-US" dirty="0"/>
              <a:t>By ensuring that one of the four necessary conditions for a deadlock does not occur, </a:t>
            </a:r>
            <a:r>
              <a:rPr lang="en-US" dirty="0" smtClean="0"/>
              <a:t>we may </a:t>
            </a:r>
            <a:r>
              <a:rPr lang="en-US" dirty="0"/>
              <a:t>prevent a deadlock</a:t>
            </a:r>
            <a:r>
              <a:rPr lang="en-US" dirty="0" smtClean="0"/>
              <a:t>.</a:t>
            </a:r>
          </a:p>
          <a:p>
            <a:r>
              <a:rPr lang="en-US" b="1" u="sng" dirty="0"/>
              <a:t>Mutual </a:t>
            </a:r>
            <a:r>
              <a:rPr lang="en-US" b="1" u="sng" dirty="0" smtClean="0"/>
              <a:t>exclusion</a:t>
            </a:r>
            <a:r>
              <a:rPr lang="en-US" dirty="0" smtClean="0"/>
              <a:t>: </a:t>
            </a:r>
          </a:p>
          <a:p>
            <a:pPr marL="0" indent="0" algn="just">
              <a:buNone/>
            </a:pPr>
            <a:r>
              <a:rPr lang="en-US" dirty="0" smtClean="0"/>
              <a:t>	The </a:t>
            </a:r>
            <a:r>
              <a:rPr lang="en-US" dirty="0"/>
              <a:t>mutual exclusion condition must hold for non-sharable resources, e.g., </a:t>
            </a:r>
            <a:r>
              <a:rPr lang="en-US" dirty="0" smtClean="0"/>
              <a:t>printers. Sharable </a:t>
            </a:r>
            <a:r>
              <a:rPr lang="en-US" dirty="0"/>
              <a:t>resources do not require mutually exclusive access and thus cannot be </a:t>
            </a:r>
            <a:r>
              <a:rPr lang="en-US" dirty="0" smtClean="0"/>
              <a:t>involved in </a:t>
            </a:r>
            <a:r>
              <a:rPr lang="en-US" dirty="0"/>
              <a:t>a deadlock, e.g., read-only files. Also, resources whose states can be saved </a:t>
            </a:r>
            <a:r>
              <a:rPr lang="en-US" dirty="0" smtClean="0"/>
              <a:t>and restored </a:t>
            </a:r>
            <a:r>
              <a:rPr lang="en-US" dirty="0"/>
              <a:t>can be shared, such as a CPU. </a:t>
            </a:r>
            <a:r>
              <a:rPr lang="en-US" dirty="0" smtClean="0"/>
              <a:t>In </a:t>
            </a:r>
            <a:r>
              <a:rPr lang="en-US" dirty="0"/>
              <a:t>general, we cannot prevent </a:t>
            </a:r>
            <a:r>
              <a:rPr lang="en-US" dirty="0" smtClean="0"/>
              <a:t>deadlocks by denying </a:t>
            </a:r>
            <a:r>
              <a:rPr lang="en-US" dirty="0"/>
              <a:t>the mutual exclusion condition, as some resources are intrinsically non-sharable</a:t>
            </a:r>
            <a:endParaRPr lang="en-US" dirty="0" smtClean="0"/>
          </a:p>
        </p:txBody>
      </p:sp>
    </p:spTree>
    <p:extLst>
      <p:ext uri="{BB962C8B-B14F-4D97-AF65-F5344CB8AC3E}">
        <p14:creationId xmlns:p14="http://schemas.microsoft.com/office/powerpoint/2010/main" val="401922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a:solidFill>
                  <a:srgbClr val="FF0000"/>
                </a:solidFill>
              </a:rPr>
              <a:t>Deadlock </a:t>
            </a:r>
            <a:r>
              <a:rPr lang="en-US" dirty="0" smtClean="0">
                <a:solidFill>
                  <a:srgbClr val="FF0000"/>
                </a:solidFill>
              </a:rPr>
              <a:t>Prevention (Continue..)</a:t>
            </a:r>
            <a:endParaRPr lang="en-US" dirty="0">
              <a:solidFill>
                <a:srgbClr val="FF0000"/>
              </a:solidFill>
            </a:endParaRPr>
          </a:p>
        </p:txBody>
      </p:sp>
      <p:sp>
        <p:nvSpPr>
          <p:cNvPr id="6" name="Content Placeholder 2"/>
          <p:cNvSpPr>
            <a:spLocks noGrp="1"/>
          </p:cNvSpPr>
          <p:nvPr>
            <p:ph idx="1"/>
          </p:nvPr>
        </p:nvSpPr>
        <p:spPr>
          <a:xfrm>
            <a:off x="665922" y="1374137"/>
            <a:ext cx="10956235" cy="5106176"/>
          </a:xfrm>
        </p:spPr>
        <p:txBody>
          <a:bodyPr>
            <a:normAutofit/>
          </a:bodyPr>
          <a:lstStyle/>
          <a:p>
            <a:r>
              <a:rPr lang="en-US" b="1" u="sng" dirty="0"/>
              <a:t>Hold and Wait</a:t>
            </a:r>
            <a:r>
              <a:rPr lang="en-US" dirty="0" smtClean="0"/>
              <a:t>: </a:t>
            </a:r>
          </a:p>
          <a:p>
            <a:pPr marL="0" indent="0" algn="just">
              <a:buNone/>
            </a:pPr>
            <a:r>
              <a:rPr lang="en-US" dirty="0"/>
              <a:t>	To ensure that the hold and wait condition does not occur in a system, we must </a:t>
            </a:r>
            <a:r>
              <a:rPr lang="en-US" dirty="0" smtClean="0"/>
              <a:t>guarantee that </a:t>
            </a:r>
            <a:r>
              <a:rPr lang="en-US" dirty="0"/>
              <a:t>whenever a process requests a resource, it does not hold any other resources. </a:t>
            </a:r>
            <a:endParaRPr lang="en-US" dirty="0" smtClean="0"/>
          </a:p>
          <a:p>
            <a:pPr marL="0" indent="0" algn="just">
              <a:buNone/>
            </a:pPr>
            <a:r>
              <a:rPr lang="en-US" dirty="0"/>
              <a:t>	</a:t>
            </a:r>
            <a:r>
              <a:rPr lang="en-US" dirty="0" smtClean="0"/>
              <a:t>One protocol </a:t>
            </a:r>
            <a:r>
              <a:rPr lang="en-US" dirty="0"/>
              <a:t>that can be used requires each process to request and be allocated all its resources before it begins execution. We can implement this provision by requiring </a:t>
            </a:r>
            <a:r>
              <a:rPr lang="en-US" dirty="0" smtClean="0"/>
              <a:t>that system </a:t>
            </a:r>
            <a:r>
              <a:rPr lang="en-US" dirty="0"/>
              <a:t>calls requesting resources for a process precede all other system calls</a:t>
            </a:r>
            <a:r>
              <a:rPr lang="en-US" dirty="0" smtClean="0"/>
              <a:t>.</a:t>
            </a:r>
          </a:p>
          <a:p>
            <a:pPr marL="0" indent="0" algn="just">
              <a:buNone/>
            </a:pPr>
            <a:r>
              <a:rPr lang="en-US" dirty="0" smtClean="0"/>
              <a:t>	An </a:t>
            </a:r>
            <a:r>
              <a:rPr lang="en-US" dirty="0"/>
              <a:t>alternative protocol requires a process to request resources only when it has </a:t>
            </a:r>
            <a:r>
              <a:rPr lang="en-US" dirty="0" smtClean="0"/>
              <a:t>none. A </a:t>
            </a:r>
            <a:r>
              <a:rPr lang="en-US" dirty="0"/>
              <a:t>process may request some resources and use them. But it must release these </a:t>
            </a:r>
            <a:r>
              <a:rPr lang="en-US" dirty="0" smtClean="0"/>
              <a:t>before requesting </a:t>
            </a:r>
            <a:r>
              <a:rPr lang="en-US" dirty="0"/>
              <a:t>more resources.</a:t>
            </a:r>
            <a:endParaRPr lang="en-US" dirty="0" smtClean="0"/>
          </a:p>
        </p:txBody>
      </p:sp>
    </p:spTree>
    <p:extLst>
      <p:ext uri="{BB962C8B-B14F-4D97-AF65-F5344CB8AC3E}">
        <p14:creationId xmlns:p14="http://schemas.microsoft.com/office/powerpoint/2010/main" val="174235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a:solidFill>
                  <a:srgbClr val="FF0000"/>
                </a:solidFill>
              </a:rPr>
              <a:t>Deadlock </a:t>
            </a:r>
            <a:r>
              <a:rPr lang="en-US" dirty="0" smtClean="0">
                <a:solidFill>
                  <a:srgbClr val="FF0000"/>
                </a:solidFill>
              </a:rPr>
              <a:t>Prevention (Continue..)</a:t>
            </a:r>
            <a:endParaRPr lang="en-US" dirty="0">
              <a:solidFill>
                <a:srgbClr val="FF0000"/>
              </a:solidFill>
            </a:endParaRPr>
          </a:p>
        </p:txBody>
      </p:sp>
      <p:sp>
        <p:nvSpPr>
          <p:cNvPr id="6" name="Content Placeholder 2"/>
          <p:cNvSpPr>
            <a:spLocks noGrp="1"/>
          </p:cNvSpPr>
          <p:nvPr>
            <p:ph idx="1"/>
          </p:nvPr>
        </p:nvSpPr>
        <p:spPr>
          <a:xfrm>
            <a:off x="665922" y="1374137"/>
            <a:ext cx="10956235" cy="5106176"/>
          </a:xfrm>
        </p:spPr>
        <p:txBody>
          <a:bodyPr>
            <a:normAutofit/>
          </a:bodyPr>
          <a:lstStyle/>
          <a:p>
            <a:r>
              <a:rPr lang="en-US" dirty="0"/>
              <a:t>The two main disadvantages of these protocols are: firstly, resource utilization </a:t>
            </a:r>
            <a:r>
              <a:rPr lang="en-US" dirty="0" smtClean="0"/>
              <a:t>may be </a:t>
            </a:r>
            <a:r>
              <a:rPr lang="en-US" dirty="0"/>
              <a:t>low, since many resources may be allocated but unused for a long time. </a:t>
            </a:r>
            <a:endParaRPr lang="en-US" dirty="0" smtClean="0"/>
          </a:p>
          <a:p>
            <a:r>
              <a:rPr lang="en-US" dirty="0" smtClean="0"/>
              <a:t>Secondly, starvation </a:t>
            </a:r>
            <a:r>
              <a:rPr lang="en-US" dirty="0"/>
              <a:t>is possible. A process that needs several popular resources may have to </a:t>
            </a:r>
            <a:r>
              <a:rPr lang="en-US" dirty="0" smtClean="0"/>
              <a:t>wait indefinitely</a:t>
            </a:r>
            <a:r>
              <a:rPr lang="en-US" dirty="0"/>
              <a:t>, because at least one of the resources that it needs is always allocated to </a:t>
            </a:r>
            <a:r>
              <a:rPr lang="en-US" dirty="0" smtClean="0"/>
              <a:t>some other </a:t>
            </a:r>
            <a:r>
              <a:rPr lang="en-US" dirty="0"/>
              <a:t>process.</a:t>
            </a:r>
            <a:endParaRPr lang="en-US" dirty="0" smtClean="0"/>
          </a:p>
        </p:txBody>
      </p:sp>
    </p:spTree>
    <p:extLst>
      <p:ext uri="{BB962C8B-B14F-4D97-AF65-F5344CB8AC3E}">
        <p14:creationId xmlns:p14="http://schemas.microsoft.com/office/powerpoint/2010/main" val="126981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a:solidFill>
                  <a:srgbClr val="FF0000"/>
                </a:solidFill>
              </a:rPr>
              <a:t>No </a:t>
            </a:r>
            <a:r>
              <a:rPr lang="en-US" dirty="0" smtClean="0">
                <a:solidFill>
                  <a:srgbClr val="FF0000"/>
                </a:solidFill>
              </a:rPr>
              <a:t>preemption</a:t>
            </a:r>
            <a:endParaRPr lang="en-US" dirty="0">
              <a:solidFill>
                <a:srgbClr val="FF0000"/>
              </a:solidFill>
            </a:endParaRPr>
          </a:p>
        </p:txBody>
      </p:sp>
      <p:sp>
        <p:nvSpPr>
          <p:cNvPr id="6" name="Content Placeholder 2"/>
          <p:cNvSpPr>
            <a:spLocks noGrp="1"/>
          </p:cNvSpPr>
          <p:nvPr>
            <p:ph idx="1"/>
          </p:nvPr>
        </p:nvSpPr>
        <p:spPr>
          <a:xfrm>
            <a:off x="665922" y="1374137"/>
            <a:ext cx="10956235" cy="5106176"/>
          </a:xfrm>
        </p:spPr>
        <p:txBody>
          <a:bodyPr>
            <a:normAutofit/>
          </a:bodyPr>
          <a:lstStyle/>
          <a:p>
            <a:r>
              <a:rPr lang="en-US" dirty="0"/>
              <a:t>To ensure that this condition does not hold we may use the protocol: if a process </a:t>
            </a:r>
            <a:r>
              <a:rPr lang="en-US" dirty="0" smtClean="0"/>
              <a:t>is holding </a:t>
            </a:r>
            <a:r>
              <a:rPr lang="en-US" dirty="0"/>
              <a:t>some resources and requests another that cannot be allocated immediately to </a:t>
            </a:r>
            <a:r>
              <a:rPr lang="en-US" dirty="0" smtClean="0"/>
              <a:t>it, then </a:t>
            </a:r>
            <a:r>
              <a:rPr lang="en-US" dirty="0"/>
              <a:t>all resources currently being held by the process are preempted. </a:t>
            </a:r>
            <a:endParaRPr lang="en-US" dirty="0" smtClean="0"/>
          </a:p>
          <a:p>
            <a:r>
              <a:rPr lang="en-US" dirty="0" smtClean="0"/>
              <a:t>These </a:t>
            </a:r>
            <a:r>
              <a:rPr lang="en-US" dirty="0"/>
              <a:t>resources </a:t>
            </a:r>
            <a:r>
              <a:rPr lang="en-US" dirty="0" smtClean="0"/>
              <a:t>are implicitly </a:t>
            </a:r>
            <a:r>
              <a:rPr lang="en-US" dirty="0"/>
              <a:t>released, and added to the list of resources for which the process is </a:t>
            </a:r>
            <a:r>
              <a:rPr lang="en-US" dirty="0" smtClean="0"/>
              <a:t>waiting.</a:t>
            </a:r>
          </a:p>
          <a:p>
            <a:r>
              <a:rPr lang="en-US" dirty="0" smtClean="0"/>
              <a:t>The </a:t>
            </a:r>
            <a:r>
              <a:rPr lang="en-US" dirty="0"/>
              <a:t>process will be restarted when it gets all its old, as well as the newly </a:t>
            </a:r>
            <a:r>
              <a:rPr lang="en-US" dirty="0" smtClean="0"/>
              <a:t>requested resources</a:t>
            </a:r>
            <a:r>
              <a:rPr lang="en-US" dirty="0"/>
              <a:t>.</a:t>
            </a:r>
            <a:endParaRPr lang="en-US" dirty="0" smtClean="0"/>
          </a:p>
        </p:txBody>
      </p:sp>
    </p:spTree>
    <p:extLst>
      <p:ext uri="{BB962C8B-B14F-4D97-AF65-F5344CB8AC3E}">
        <p14:creationId xmlns:p14="http://schemas.microsoft.com/office/powerpoint/2010/main" val="213544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a:solidFill>
                  <a:srgbClr val="FF0000"/>
                </a:solidFill>
              </a:rPr>
              <a:t>Circular Wait</a:t>
            </a:r>
          </a:p>
        </p:txBody>
      </p:sp>
      <p:sp>
        <p:nvSpPr>
          <p:cNvPr id="6" name="Content Placeholder 2"/>
          <p:cNvSpPr>
            <a:spLocks noGrp="1"/>
          </p:cNvSpPr>
          <p:nvPr>
            <p:ph idx="1"/>
          </p:nvPr>
        </p:nvSpPr>
        <p:spPr>
          <a:xfrm>
            <a:off x="665922" y="1374137"/>
            <a:ext cx="10956235" cy="5106176"/>
          </a:xfrm>
        </p:spPr>
        <p:txBody>
          <a:bodyPr>
            <a:normAutofit/>
          </a:bodyPr>
          <a:lstStyle/>
          <a:p>
            <a:r>
              <a:rPr lang="en-US" dirty="0"/>
              <a:t>One way to ensure that this condition never holds is to impose a total ordering of </a:t>
            </a:r>
            <a:r>
              <a:rPr lang="en-US" dirty="0" smtClean="0"/>
              <a:t>all resource </a:t>
            </a:r>
            <a:r>
              <a:rPr lang="en-US" dirty="0"/>
              <a:t>types, and to require that each process requests resources in an </a:t>
            </a:r>
            <a:r>
              <a:rPr lang="en-US" dirty="0" smtClean="0"/>
              <a:t>increasing ordering </a:t>
            </a:r>
            <a:r>
              <a:rPr lang="en-US" dirty="0"/>
              <a:t>of </a:t>
            </a:r>
            <a:r>
              <a:rPr lang="en-US" dirty="0" smtClean="0"/>
              <a:t>enumeration</a:t>
            </a:r>
          </a:p>
          <a:p>
            <a:r>
              <a:rPr lang="en-US" dirty="0"/>
              <a:t>Let R={ R1, R2, R3 }be resource types. We assign to each a unique integer, </a:t>
            </a:r>
            <a:r>
              <a:rPr lang="en-US" dirty="0" smtClean="0"/>
              <a:t>which allows </a:t>
            </a:r>
            <a:r>
              <a:rPr lang="en-US" dirty="0"/>
              <a:t>us to compare two resources and to determine whether one precedes another in </a:t>
            </a:r>
            <a:r>
              <a:rPr lang="en-US" dirty="0" smtClean="0"/>
              <a:t>our ordering</a:t>
            </a:r>
            <a:r>
              <a:rPr lang="en-US" dirty="0"/>
              <a:t>. </a:t>
            </a:r>
            <a:endParaRPr lang="en-US" dirty="0" smtClean="0"/>
          </a:p>
          <a:p>
            <a:r>
              <a:rPr lang="en-US" dirty="0" smtClean="0"/>
              <a:t>For </a:t>
            </a:r>
            <a:r>
              <a:rPr lang="en-US" dirty="0"/>
              <a:t>example, if the set of resource types R includes tape drivers, disk </a:t>
            </a:r>
            <a:r>
              <a:rPr lang="en-US" dirty="0" smtClean="0"/>
              <a:t>drives, and </a:t>
            </a:r>
            <a:r>
              <a:rPr lang="en-US" dirty="0"/>
              <a:t>printers then the function </a:t>
            </a:r>
            <a:r>
              <a:rPr lang="en-US" dirty="0" smtClean="0"/>
              <a:t>F</a:t>
            </a:r>
            <a:r>
              <a:rPr lang="en-US" dirty="0"/>
              <a:t>: R→N might be used to assign positive integers to </a:t>
            </a:r>
            <a:r>
              <a:rPr lang="en-US" dirty="0" smtClean="0"/>
              <a:t>these resources </a:t>
            </a:r>
            <a:r>
              <a:rPr lang="en-US" dirty="0"/>
              <a:t>as follows</a:t>
            </a:r>
            <a:r>
              <a:rPr lang="en-US" dirty="0" smtClean="0"/>
              <a:t>:</a:t>
            </a:r>
          </a:p>
          <a:p>
            <a:pPr lvl="1"/>
            <a:r>
              <a:rPr lang="nb-NO" dirty="0"/>
              <a:t>F(tape drive) =1</a:t>
            </a:r>
          </a:p>
          <a:p>
            <a:pPr lvl="1"/>
            <a:r>
              <a:rPr lang="nb-NO" dirty="0"/>
              <a:t>F(disk drive) =5</a:t>
            </a:r>
          </a:p>
          <a:p>
            <a:pPr lvl="1"/>
            <a:r>
              <a:rPr lang="nb-NO" dirty="0"/>
              <a:t>F(printer)=12</a:t>
            </a:r>
            <a:endParaRPr lang="en-US" dirty="0" smtClean="0"/>
          </a:p>
        </p:txBody>
      </p:sp>
    </p:spTree>
    <p:extLst>
      <p:ext uri="{BB962C8B-B14F-4D97-AF65-F5344CB8AC3E}">
        <p14:creationId xmlns:p14="http://schemas.microsoft.com/office/powerpoint/2010/main" val="98331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a:solidFill>
                  <a:srgbClr val="FF0000"/>
                </a:solidFill>
              </a:rPr>
              <a:t>Circular </a:t>
            </a:r>
            <a:r>
              <a:rPr lang="en-US" dirty="0" smtClean="0">
                <a:solidFill>
                  <a:srgbClr val="FF0000"/>
                </a:solidFill>
              </a:rPr>
              <a:t>Wait (Continue..)</a:t>
            </a:r>
            <a:endParaRPr lang="en-US" dirty="0">
              <a:solidFill>
                <a:srgbClr val="FF0000"/>
              </a:solidFill>
            </a:endParaRPr>
          </a:p>
        </p:txBody>
      </p:sp>
      <p:sp>
        <p:nvSpPr>
          <p:cNvPr id="6" name="Content Placeholder 2"/>
          <p:cNvSpPr>
            <a:spLocks noGrp="1"/>
          </p:cNvSpPr>
          <p:nvPr>
            <p:ph idx="1"/>
          </p:nvPr>
        </p:nvSpPr>
        <p:spPr>
          <a:xfrm>
            <a:off x="665922" y="1374137"/>
            <a:ext cx="10956235" cy="5106176"/>
          </a:xfrm>
        </p:spPr>
        <p:txBody>
          <a:bodyPr>
            <a:normAutofit/>
          </a:bodyPr>
          <a:lstStyle/>
          <a:p>
            <a:r>
              <a:rPr lang="en-US" dirty="0"/>
              <a:t>Each process can request resources in an increasing order of enumeration. </a:t>
            </a:r>
            <a:r>
              <a:rPr lang="en-US" dirty="0" smtClean="0"/>
              <a:t>For example</a:t>
            </a:r>
            <a:r>
              <a:rPr lang="en-US" dirty="0"/>
              <a:t>, a process wanting to use the tape and the disk drive must first request the </a:t>
            </a:r>
            <a:r>
              <a:rPr lang="en-US" dirty="0" smtClean="0"/>
              <a:t>tape drive </a:t>
            </a:r>
            <a:r>
              <a:rPr lang="en-US" dirty="0"/>
              <a:t>and then the disk drive</a:t>
            </a:r>
            <a:r>
              <a:rPr lang="en-US" dirty="0" smtClean="0"/>
              <a:t>.</a:t>
            </a:r>
          </a:p>
          <a:p>
            <a:r>
              <a:rPr lang="en-US" dirty="0"/>
              <a:t>We can prove that if processes use this protocol then circular wait can never </a:t>
            </a:r>
            <a:r>
              <a:rPr lang="en-US" dirty="0" smtClean="0"/>
              <a:t>occur. We </a:t>
            </a:r>
            <a:r>
              <a:rPr lang="en-US" dirty="0"/>
              <a:t>will prove this by contradiction. Let’s assume that there is a cycle involving </a:t>
            </a:r>
            <a:r>
              <a:rPr lang="en-US" dirty="0" smtClean="0"/>
              <a:t>process P0 </a:t>
            </a:r>
            <a:r>
              <a:rPr lang="en-US" dirty="0"/>
              <a:t>through </a:t>
            </a:r>
            <a:r>
              <a:rPr lang="en-US" dirty="0" err="1"/>
              <a:t>Pk</a:t>
            </a:r>
            <a:r>
              <a:rPr lang="en-US" dirty="0"/>
              <a:t> and that Pi is holding an instance of </a:t>
            </a:r>
            <a:r>
              <a:rPr lang="en-US" dirty="0" err="1"/>
              <a:t>Ri</a:t>
            </a:r>
            <a:r>
              <a:rPr lang="en-US" dirty="0"/>
              <a:t>, as shown below. The </a:t>
            </a:r>
            <a:r>
              <a:rPr lang="en-US" dirty="0" smtClean="0"/>
              <a:t>proof follows</a:t>
            </a:r>
            <a:r>
              <a:rPr lang="en-US" dirty="0"/>
              <a:t>.</a:t>
            </a:r>
            <a:endParaRPr lang="en-US" dirty="0" smtClean="0"/>
          </a:p>
        </p:txBody>
      </p:sp>
      <p:pic>
        <p:nvPicPr>
          <p:cNvPr id="3" name="Picture 2"/>
          <p:cNvPicPr>
            <a:picLocks noChangeAspect="1"/>
          </p:cNvPicPr>
          <p:nvPr/>
        </p:nvPicPr>
        <p:blipFill>
          <a:blip r:embed="rId2"/>
          <a:stretch>
            <a:fillRect/>
          </a:stretch>
        </p:blipFill>
        <p:spPr>
          <a:xfrm>
            <a:off x="2931077" y="4457411"/>
            <a:ext cx="6663495" cy="2191091"/>
          </a:xfrm>
          <a:prstGeom prst="rect">
            <a:avLst/>
          </a:prstGeom>
        </p:spPr>
      </p:pic>
    </p:spTree>
    <p:extLst>
      <p:ext uri="{BB962C8B-B14F-4D97-AF65-F5344CB8AC3E}">
        <p14:creationId xmlns:p14="http://schemas.microsoft.com/office/powerpoint/2010/main" val="83945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a:solidFill>
                  <a:srgbClr val="FF0000"/>
                </a:solidFill>
              </a:rPr>
              <a:t>Deadlock Avoidance</a:t>
            </a:r>
            <a:endParaRPr lang="en-US" dirty="0">
              <a:solidFill>
                <a:srgbClr val="FF0000"/>
              </a:solidFill>
            </a:endParaRPr>
          </a:p>
        </p:txBody>
      </p:sp>
      <p:sp>
        <p:nvSpPr>
          <p:cNvPr id="6" name="Content Placeholder 2"/>
          <p:cNvSpPr>
            <a:spLocks noGrp="1"/>
          </p:cNvSpPr>
          <p:nvPr>
            <p:ph idx="1"/>
          </p:nvPr>
        </p:nvSpPr>
        <p:spPr>
          <a:xfrm>
            <a:off x="665922" y="1374137"/>
            <a:ext cx="10956235" cy="5106176"/>
          </a:xfrm>
        </p:spPr>
        <p:txBody>
          <a:bodyPr>
            <a:normAutofit fontScale="92500" lnSpcReduction="10000"/>
          </a:bodyPr>
          <a:lstStyle/>
          <a:p>
            <a:r>
              <a:rPr lang="en-US" dirty="0"/>
              <a:t>One method for avoiding deadlocks is to require additional information about </a:t>
            </a:r>
            <a:r>
              <a:rPr lang="en-US" dirty="0" smtClean="0"/>
              <a:t>how resources </a:t>
            </a:r>
            <a:r>
              <a:rPr lang="en-US" dirty="0"/>
              <a:t>may be requested. </a:t>
            </a:r>
            <a:endParaRPr lang="en-US" dirty="0" smtClean="0"/>
          </a:p>
          <a:p>
            <a:r>
              <a:rPr lang="en-US" dirty="0" smtClean="0"/>
              <a:t>Each </a:t>
            </a:r>
            <a:r>
              <a:rPr lang="en-US" dirty="0"/>
              <a:t>request for resources by a process requires that </a:t>
            </a:r>
            <a:r>
              <a:rPr lang="en-US" dirty="0" smtClean="0"/>
              <a:t>the system </a:t>
            </a:r>
            <a:r>
              <a:rPr lang="en-US" dirty="0"/>
              <a:t>consider the resources currently available, the resources currently allocated to </a:t>
            </a:r>
            <a:r>
              <a:rPr lang="en-US" dirty="0" smtClean="0"/>
              <a:t>the process</a:t>
            </a:r>
            <a:r>
              <a:rPr lang="en-US" dirty="0"/>
              <a:t>, and the future requests and releases of each process, to decide whether </a:t>
            </a:r>
            <a:r>
              <a:rPr lang="en-US" dirty="0" smtClean="0"/>
              <a:t>the current </a:t>
            </a:r>
            <a:r>
              <a:rPr lang="en-US" dirty="0"/>
              <a:t>request can be satisfied or must wait to avoid a possible future deadlock. </a:t>
            </a:r>
            <a:endParaRPr lang="en-US" dirty="0" smtClean="0"/>
          </a:p>
          <a:p>
            <a:r>
              <a:rPr lang="en-US" dirty="0" smtClean="0"/>
              <a:t>The simplest </a:t>
            </a:r>
            <a:r>
              <a:rPr lang="en-US" dirty="0"/>
              <a:t>and most useful model requires that each process declare the maximum </a:t>
            </a:r>
            <a:r>
              <a:rPr lang="en-US" dirty="0" smtClean="0"/>
              <a:t>number of </a:t>
            </a:r>
            <a:r>
              <a:rPr lang="en-US" dirty="0"/>
              <a:t>resources of each type that it may need. </a:t>
            </a:r>
            <a:endParaRPr lang="en-US" dirty="0" smtClean="0"/>
          </a:p>
          <a:p>
            <a:r>
              <a:rPr lang="en-US" dirty="0" smtClean="0"/>
              <a:t>Given </a:t>
            </a:r>
            <a:r>
              <a:rPr lang="en-US" dirty="0"/>
              <a:t>a priori information about the </a:t>
            </a:r>
            <a:r>
              <a:rPr lang="en-US" dirty="0" smtClean="0"/>
              <a:t>maximum number </a:t>
            </a:r>
            <a:r>
              <a:rPr lang="en-US" dirty="0"/>
              <a:t>of resources of each type that may be requested by each process, it is possible </a:t>
            </a:r>
            <a:r>
              <a:rPr lang="en-US" dirty="0" smtClean="0"/>
              <a:t>to construct </a:t>
            </a:r>
            <a:r>
              <a:rPr lang="en-US" dirty="0"/>
              <a:t>an algorithm that ensures that the system will never enter a deadlocked state. </a:t>
            </a:r>
            <a:endParaRPr lang="en-US" dirty="0" smtClean="0"/>
          </a:p>
          <a:p>
            <a:r>
              <a:rPr lang="en-US" dirty="0" smtClean="0"/>
              <a:t>A deadlock </a:t>
            </a:r>
            <a:r>
              <a:rPr lang="en-US" dirty="0"/>
              <a:t>avoidance algorithm dynamically examines the resource-allocation state </a:t>
            </a:r>
            <a:r>
              <a:rPr lang="en-US" dirty="0" smtClean="0"/>
              <a:t>to ensure </a:t>
            </a:r>
            <a:r>
              <a:rPr lang="en-US" dirty="0"/>
              <a:t>that a circular wait condition can never exist.</a:t>
            </a:r>
            <a:endParaRPr lang="en-US" dirty="0" smtClean="0"/>
          </a:p>
        </p:txBody>
      </p:sp>
    </p:spTree>
    <p:extLst>
      <p:ext uri="{BB962C8B-B14F-4D97-AF65-F5344CB8AC3E}">
        <p14:creationId xmlns:p14="http://schemas.microsoft.com/office/powerpoint/2010/main" val="31518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1294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Operating Systems Lecture - 15</vt:lpstr>
      <vt:lpstr>Deadlock Handling</vt:lpstr>
      <vt:lpstr>Deadlock Prevention</vt:lpstr>
      <vt:lpstr>Deadlock Prevention (Continue..)</vt:lpstr>
      <vt:lpstr>Deadlock Prevention (Continue..)</vt:lpstr>
      <vt:lpstr>No preemption</vt:lpstr>
      <vt:lpstr>Circular Wait</vt:lpstr>
      <vt:lpstr>Circular Wait (Continue..)</vt:lpstr>
      <vt:lpstr>Deadlock Avoidance</vt:lpstr>
      <vt:lpstr>Safe State</vt:lpstr>
      <vt:lpstr>Safe State (Continue..)</vt:lpstr>
      <vt:lpstr>Safe State (Continue..)</vt:lpstr>
      <vt:lpstr>Safe State (Continue..)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- 14</dc:title>
  <dc:creator>bambi</dc:creator>
  <cp:lastModifiedBy>bambi</cp:lastModifiedBy>
  <cp:revision>47</cp:revision>
  <dcterms:created xsi:type="dcterms:W3CDTF">2024-05-19T04:44:03Z</dcterms:created>
  <dcterms:modified xsi:type="dcterms:W3CDTF">2024-05-19T06:29:22Z</dcterms:modified>
</cp:coreProperties>
</file>