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3" r:id="rId5"/>
    <p:sldId id="274" r:id="rId6"/>
    <p:sldId id="275" r:id="rId7"/>
    <p:sldId id="276" r:id="rId8"/>
    <p:sldId id="27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526" autoAdjust="0"/>
    <p:restoredTop sz="94660"/>
  </p:normalViewPr>
  <p:slideViewPr>
    <p:cSldViewPr snapToGrid="0">
      <p:cViewPr varScale="1">
        <p:scale>
          <a:sx n="72" d="100"/>
          <a:sy n="72" d="100"/>
        </p:scale>
        <p:origin x="33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A3C74-D5E8-40CF-884D-E02A3153811B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E4D22-4F07-4E23-AF36-90E7C83D8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434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A3C74-D5E8-40CF-884D-E02A3153811B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E4D22-4F07-4E23-AF36-90E7C83D8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514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A3C74-D5E8-40CF-884D-E02A3153811B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E4D22-4F07-4E23-AF36-90E7C83D8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831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A3C74-D5E8-40CF-884D-E02A3153811B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E4D22-4F07-4E23-AF36-90E7C83D8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841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A3C74-D5E8-40CF-884D-E02A3153811B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E4D22-4F07-4E23-AF36-90E7C83D8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086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A3C74-D5E8-40CF-884D-E02A3153811B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E4D22-4F07-4E23-AF36-90E7C83D8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777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A3C74-D5E8-40CF-884D-E02A3153811B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E4D22-4F07-4E23-AF36-90E7C83D8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303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A3C74-D5E8-40CF-884D-E02A3153811B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E4D22-4F07-4E23-AF36-90E7C83D8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352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A3C74-D5E8-40CF-884D-E02A3153811B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E4D22-4F07-4E23-AF36-90E7C83D8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227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A3C74-D5E8-40CF-884D-E02A3153811B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E4D22-4F07-4E23-AF36-90E7C83D8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519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A3C74-D5E8-40CF-884D-E02A3153811B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E4D22-4F07-4E23-AF36-90E7C83D8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216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9A3C74-D5E8-40CF-884D-E02A3153811B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1E4D22-4F07-4E23-AF36-90E7C83D8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334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Operating Systems</a:t>
            </a:r>
            <a:br>
              <a:rPr lang="en-US" dirty="0" smtClean="0"/>
            </a:br>
            <a:r>
              <a:rPr lang="en-US" dirty="0" smtClean="0"/>
              <a:t>Lecture - </a:t>
            </a:r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098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Shortest-Job-First </a:t>
            </a:r>
            <a:r>
              <a:rPr lang="en-US" smtClean="0">
                <a:solidFill>
                  <a:srgbClr val="FF0000"/>
                </a:solidFill>
              </a:rPr>
              <a:t>Scheduling </a:t>
            </a:r>
          </a:p>
          <a:p>
            <a:r>
              <a:rPr lang="en-US" smtClean="0">
                <a:solidFill>
                  <a:srgbClr val="FF0000"/>
                </a:solidFill>
              </a:rPr>
              <a:t>Priority </a:t>
            </a:r>
            <a:r>
              <a:rPr lang="en-US" dirty="0">
                <a:solidFill>
                  <a:srgbClr val="FF0000"/>
                </a:solidFill>
              </a:rPr>
              <a:t>Scheduling </a:t>
            </a:r>
            <a:r>
              <a:rPr lang="en-US" dirty="0">
                <a:solidFill>
                  <a:srgbClr val="FF0000"/>
                </a:solidFill>
              </a:rPr>
              <a:t/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/>
            </a:r>
            <a:br>
              <a:rPr lang="en-US" dirty="0">
                <a:solidFill>
                  <a:srgbClr val="FF0000"/>
                </a:solidFill>
              </a:rPr>
            </a:b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7405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6023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Shortest-Job-First </a:t>
            </a:r>
            <a:r>
              <a:rPr lang="en-US" dirty="0" smtClean="0">
                <a:solidFill>
                  <a:srgbClr val="FF0000"/>
                </a:solidFill>
              </a:rPr>
              <a:t>Scheduling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13183"/>
            <a:ext cx="10515600" cy="5063780"/>
          </a:xfrm>
        </p:spPr>
        <p:txBody>
          <a:bodyPr>
            <a:noAutofit/>
          </a:bodyPr>
          <a:lstStyle/>
          <a:p>
            <a:r>
              <a:rPr lang="en-US" sz="2200" dirty="0"/>
              <a:t>This algorithm associates with </a:t>
            </a:r>
            <a:r>
              <a:rPr lang="en-US" sz="2200" dirty="0" smtClean="0"/>
              <a:t>each </a:t>
            </a:r>
            <a:r>
              <a:rPr lang="en-US" sz="2200" dirty="0"/>
              <a:t>process the length of the latter’s next CPU burst.</a:t>
            </a:r>
          </a:p>
          <a:p>
            <a:r>
              <a:rPr lang="en-US" sz="2200" dirty="0"/>
              <a:t>When the CPU is available, it is assigned to the process that has the smallest next </a:t>
            </a:r>
            <a:r>
              <a:rPr lang="en-US" sz="2200" dirty="0" smtClean="0"/>
              <a:t>CPU burst</a:t>
            </a:r>
            <a:r>
              <a:rPr lang="en-US" sz="2200" dirty="0"/>
              <a:t>. </a:t>
            </a:r>
            <a:endParaRPr lang="en-US" sz="2200" dirty="0" smtClean="0"/>
          </a:p>
          <a:p>
            <a:r>
              <a:rPr lang="en-US" sz="2200" dirty="0" smtClean="0"/>
              <a:t>If </a:t>
            </a:r>
            <a:r>
              <a:rPr lang="en-US" sz="2200" dirty="0"/>
              <a:t>two processes have the same length next CPU burst, FCFS scheduling is used </a:t>
            </a:r>
            <a:r>
              <a:rPr lang="en-US" sz="2200" dirty="0" smtClean="0"/>
              <a:t>to break </a:t>
            </a:r>
            <a:r>
              <a:rPr lang="en-US" sz="2200" dirty="0"/>
              <a:t>the tie. </a:t>
            </a:r>
            <a:endParaRPr lang="en-US" sz="2200" dirty="0" smtClean="0"/>
          </a:p>
          <a:p>
            <a:r>
              <a:rPr lang="en-US" sz="2200" dirty="0" smtClean="0"/>
              <a:t>The </a:t>
            </a:r>
            <a:r>
              <a:rPr lang="en-US" sz="2200" dirty="0"/>
              <a:t>real difficulty with the SJF algorithm is in knowing the length of </a:t>
            </a:r>
            <a:r>
              <a:rPr lang="en-US" sz="2200" dirty="0" smtClean="0"/>
              <a:t>the next </a:t>
            </a:r>
            <a:r>
              <a:rPr lang="en-US" sz="2200" dirty="0"/>
              <a:t>CPU request. </a:t>
            </a:r>
            <a:endParaRPr lang="en-US" sz="2200" dirty="0" smtClean="0"/>
          </a:p>
          <a:p>
            <a:r>
              <a:rPr lang="en-US" sz="2200" dirty="0"/>
              <a:t>The SJF algorithm may either be preemptive or non-preemptive. </a:t>
            </a:r>
            <a:endParaRPr lang="en-US" sz="2200" dirty="0" smtClean="0"/>
          </a:p>
          <a:p>
            <a:r>
              <a:rPr lang="en-US" sz="2200" dirty="0" smtClean="0"/>
              <a:t>The </a:t>
            </a:r>
            <a:r>
              <a:rPr lang="en-US" sz="2200" dirty="0"/>
              <a:t>choice </a:t>
            </a:r>
            <a:r>
              <a:rPr lang="en-US" sz="2200" dirty="0" smtClean="0"/>
              <a:t>arises when </a:t>
            </a:r>
            <a:r>
              <a:rPr lang="en-US" sz="2200" dirty="0"/>
              <a:t>a new process arrives at the ready queue while a previous process is executing. </a:t>
            </a:r>
            <a:endParaRPr lang="en-US" sz="2200" dirty="0" smtClean="0"/>
          </a:p>
          <a:p>
            <a:r>
              <a:rPr lang="en-US" sz="2200" dirty="0" smtClean="0"/>
              <a:t>The new </a:t>
            </a:r>
            <a:r>
              <a:rPr lang="en-US" sz="2200" dirty="0"/>
              <a:t>process may have a shorter next CPU burst than what is left of the </a:t>
            </a:r>
            <a:r>
              <a:rPr lang="en-US" sz="2200" dirty="0" smtClean="0"/>
              <a:t>currently executing </a:t>
            </a:r>
            <a:r>
              <a:rPr lang="en-US" sz="2200" dirty="0"/>
              <a:t>process. </a:t>
            </a:r>
            <a:endParaRPr lang="en-US" sz="2200" dirty="0" smtClean="0"/>
          </a:p>
          <a:p>
            <a:r>
              <a:rPr lang="en-US" sz="2200" dirty="0" smtClean="0"/>
              <a:t>A </a:t>
            </a:r>
            <a:r>
              <a:rPr lang="en-US" sz="2200" dirty="0"/>
              <a:t>preemptive SJF algorithm preempts the currently executing </a:t>
            </a:r>
            <a:r>
              <a:rPr lang="en-US" sz="2200" dirty="0" smtClean="0"/>
              <a:t>process, whereas </a:t>
            </a:r>
            <a:r>
              <a:rPr lang="en-US" sz="2200" dirty="0"/>
              <a:t>a non-preemptive SJF algorithm will allow the currently running process </a:t>
            </a:r>
            <a:r>
              <a:rPr lang="en-US" sz="2200" dirty="0" smtClean="0"/>
              <a:t>to finish </a:t>
            </a:r>
            <a:r>
              <a:rPr lang="en-US" sz="2200" dirty="0"/>
              <a:t>its CPU burst.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991217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6023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Shortest-Job-First </a:t>
            </a:r>
            <a:r>
              <a:rPr lang="en-US" dirty="0" smtClean="0">
                <a:solidFill>
                  <a:srgbClr val="FF0000"/>
                </a:solidFill>
              </a:rPr>
              <a:t>Scheduling (continue…)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13183"/>
            <a:ext cx="10515600" cy="1457739"/>
          </a:xfrm>
        </p:spPr>
        <p:txBody>
          <a:bodyPr>
            <a:noAutofit/>
          </a:bodyPr>
          <a:lstStyle/>
          <a:p>
            <a:r>
              <a:rPr lang="en-US" sz="2400" dirty="0"/>
              <a:t>Preemptive SJF scheduling is sometimes called </a:t>
            </a:r>
            <a:r>
              <a:rPr lang="en-US" sz="2400" dirty="0" smtClean="0"/>
              <a:t>shortest remaining-time-first scheduling</a:t>
            </a:r>
          </a:p>
          <a:p>
            <a:r>
              <a:rPr lang="en-US" sz="2400" dirty="0"/>
              <a:t>We illustrate the working of the SJF algorithm by using the following system </a:t>
            </a:r>
            <a:r>
              <a:rPr lang="en-US" sz="2400" dirty="0" smtClean="0"/>
              <a:t>state</a:t>
            </a:r>
            <a:r>
              <a:rPr lang="en-US" dirty="0"/>
              <a:t/>
            </a:r>
            <a:br>
              <a:rPr lang="en-US" dirty="0"/>
            </a:br>
            <a:endParaRPr lang="en-US" sz="22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9197597"/>
              </p:ext>
            </p:extLst>
          </p:nvPr>
        </p:nvGraphicFramePr>
        <p:xfrm>
          <a:off x="2230782" y="2570922"/>
          <a:ext cx="812799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89586760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63836913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3298704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PROCESS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ARRIVAL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BURST TIME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35654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73545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76553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7919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5682738"/>
                  </a:ext>
                </a:extLst>
              </a:tr>
            </a:tbl>
          </a:graphicData>
        </a:graphic>
      </p:graphicFrame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8695" y="5107601"/>
            <a:ext cx="7774609" cy="1095528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838200" y="4503676"/>
            <a:ext cx="98430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  <a:latin typeface="TimesNewRoman"/>
              </a:rPr>
              <a:t>The Gantt chart for the execution of the four processes using SJF is shown in Figure </a:t>
            </a:r>
            <a:r>
              <a:rPr lang="en-US" dirty="0" smtClean="0">
                <a:solidFill>
                  <a:srgbClr val="000000"/>
                </a:solidFill>
                <a:latin typeface="TimesNewRoman"/>
              </a:rPr>
              <a:t>8.1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2929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6023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Shortest-Job-First </a:t>
            </a:r>
            <a:r>
              <a:rPr lang="en-US" dirty="0" smtClean="0">
                <a:solidFill>
                  <a:srgbClr val="FF0000"/>
                </a:solidFill>
              </a:rPr>
              <a:t>Scheduling (continue…)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13183"/>
            <a:ext cx="10515600" cy="2503474"/>
          </a:xfrm>
        </p:spPr>
        <p:txBody>
          <a:bodyPr>
            <a:noAutofit/>
          </a:bodyPr>
          <a:lstStyle/>
          <a:p>
            <a:r>
              <a:rPr lang="en-US" dirty="0"/>
              <a:t>Here is the average waiting time per </a:t>
            </a:r>
            <a:r>
              <a:rPr lang="en-US" dirty="0" smtClean="0"/>
              <a:t>process</a:t>
            </a:r>
          </a:p>
          <a:p>
            <a:r>
              <a:rPr lang="en-US" dirty="0"/>
              <a:t>Average waiting time = (0 + 6 + 3 + 7)/4 = 4 time </a:t>
            </a:r>
            <a:r>
              <a:rPr lang="en-US" dirty="0" smtClean="0"/>
              <a:t>units</a:t>
            </a:r>
          </a:p>
          <a:p>
            <a:r>
              <a:rPr lang="en-US" dirty="0" smtClean="0"/>
              <a:t>We </a:t>
            </a:r>
            <a:r>
              <a:rPr lang="en-US" dirty="0"/>
              <a:t>illustrate the working of the SRTF algorithm by using the system state shown above. The Gantt chart for the execution of the four processes using SRTF is shown in Figure </a:t>
            </a:r>
            <a:r>
              <a:rPr lang="en-US" dirty="0" smtClean="0"/>
              <a:t>8.2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sz="2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465" y="3439237"/>
            <a:ext cx="7637060" cy="147729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838199" y="5296380"/>
            <a:ext cx="926114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Here is the average waiting time per process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Average waiting time = (9 + 1 + 0 +2)/4 = 3 </a:t>
            </a:r>
            <a:r>
              <a:rPr lang="en-US" sz="2800" dirty="0" smtClean="0"/>
              <a:t>time </a:t>
            </a:r>
            <a:r>
              <a:rPr lang="en-US" sz="2800" dirty="0"/>
              <a:t>units</a:t>
            </a:r>
          </a:p>
        </p:txBody>
      </p:sp>
    </p:spTree>
    <p:extLst>
      <p:ext uri="{BB962C8B-B14F-4D97-AF65-F5344CB8AC3E}">
        <p14:creationId xmlns:p14="http://schemas.microsoft.com/office/powerpoint/2010/main" val="3874203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6023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Priority </a:t>
            </a:r>
            <a:r>
              <a:rPr lang="en-US" dirty="0" smtClean="0">
                <a:solidFill>
                  <a:srgbClr val="FF0000"/>
                </a:solidFill>
              </a:rPr>
              <a:t>Scheduling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13183"/>
            <a:ext cx="10515600" cy="5063780"/>
          </a:xfrm>
        </p:spPr>
        <p:txBody>
          <a:bodyPr>
            <a:noAutofit/>
          </a:bodyPr>
          <a:lstStyle/>
          <a:p>
            <a:r>
              <a:rPr lang="en-US" sz="2200" dirty="0"/>
              <a:t>SJF is a special case of the general priority-scheduling algorithm. A priority </a:t>
            </a:r>
            <a:r>
              <a:rPr lang="en-US" sz="2200" dirty="0" smtClean="0"/>
              <a:t>is associated </a:t>
            </a:r>
            <a:r>
              <a:rPr lang="en-US" sz="2200" dirty="0"/>
              <a:t>with each process, and the CPU is allocated to the process with the </a:t>
            </a:r>
            <a:r>
              <a:rPr lang="en-US" sz="2200" dirty="0" smtClean="0"/>
              <a:t>highest priority </a:t>
            </a:r>
            <a:r>
              <a:rPr lang="en-US" sz="2200" dirty="0"/>
              <a:t>(smallest integer ≡ highest priority). </a:t>
            </a:r>
            <a:endParaRPr lang="en-US" sz="2200" dirty="0" smtClean="0"/>
          </a:p>
          <a:p>
            <a:r>
              <a:rPr lang="en-US" sz="2200" dirty="0" smtClean="0"/>
              <a:t>Equal </a:t>
            </a:r>
            <a:r>
              <a:rPr lang="en-US" sz="2200" dirty="0"/>
              <a:t>priority processes are scheduled </a:t>
            </a:r>
            <a:r>
              <a:rPr lang="en-US" sz="2200" dirty="0" smtClean="0"/>
              <a:t>in FCFS </a:t>
            </a:r>
            <a:r>
              <a:rPr lang="en-US" sz="2200" dirty="0"/>
              <a:t>order. The SJF algorithm is simply a priority algorithm where the priority (p) is the inverse of the (predicted) next CPU </a:t>
            </a:r>
            <a:r>
              <a:rPr lang="en-US" sz="2200" dirty="0" smtClean="0"/>
              <a:t>burst.</a:t>
            </a:r>
          </a:p>
          <a:p>
            <a:r>
              <a:rPr lang="en-US" sz="2200" dirty="0" smtClean="0"/>
              <a:t>The </a:t>
            </a:r>
            <a:r>
              <a:rPr lang="en-US" sz="2200" dirty="0"/>
              <a:t>larger the CPU burst of a process, </a:t>
            </a:r>
            <a:r>
              <a:rPr lang="en-US" sz="2200" dirty="0" smtClean="0"/>
              <a:t>the lower </a:t>
            </a:r>
            <a:r>
              <a:rPr lang="en-US" sz="2200" dirty="0"/>
              <a:t>its priority, and vice versa</a:t>
            </a:r>
            <a:r>
              <a:rPr lang="en-US" sz="2200" dirty="0" smtClean="0"/>
              <a:t>.</a:t>
            </a:r>
          </a:p>
          <a:p>
            <a:r>
              <a:rPr lang="en-US" sz="2200" dirty="0"/>
              <a:t>Priority scheduling can either be preemptive or non-preemptive. </a:t>
            </a:r>
            <a:endParaRPr lang="en-US" sz="2200" dirty="0" smtClean="0"/>
          </a:p>
          <a:p>
            <a:r>
              <a:rPr lang="en-US" sz="2200" dirty="0" smtClean="0"/>
              <a:t>When </a:t>
            </a:r>
            <a:r>
              <a:rPr lang="en-US" sz="2200" dirty="0"/>
              <a:t>a </a:t>
            </a:r>
            <a:r>
              <a:rPr lang="en-US" sz="2200" dirty="0" smtClean="0"/>
              <a:t>process arrives </a:t>
            </a:r>
            <a:r>
              <a:rPr lang="en-US" sz="2200" dirty="0"/>
              <a:t>at the ready queue, its priority is compared with the priority of the </a:t>
            </a:r>
            <a:r>
              <a:rPr lang="en-US" sz="2200" dirty="0" smtClean="0"/>
              <a:t>currently running </a:t>
            </a:r>
            <a:r>
              <a:rPr lang="en-US" sz="2200" dirty="0"/>
              <a:t>process. A preemptive priority-scheduling algorithm will preempt the CPU if </a:t>
            </a:r>
            <a:r>
              <a:rPr lang="en-US" sz="2200" dirty="0" smtClean="0"/>
              <a:t>the priority </a:t>
            </a:r>
            <a:r>
              <a:rPr lang="en-US" sz="2200" dirty="0"/>
              <a:t>of the newly arrived process is higher than the priority of the currently running process. </a:t>
            </a:r>
            <a:endParaRPr lang="en-US" sz="2200" dirty="0" smtClean="0"/>
          </a:p>
          <a:p>
            <a:r>
              <a:rPr lang="en-US" sz="2200" dirty="0" smtClean="0"/>
              <a:t>A </a:t>
            </a:r>
            <a:r>
              <a:rPr lang="en-US" sz="2200" dirty="0"/>
              <a:t>non-preemptive priority- scheduling algorithm will simply put the </a:t>
            </a:r>
            <a:r>
              <a:rPr lang="en-US" sz="2200" dirty="0" smtClean="0"/>
              <a:t>new process </a:t>
            </a:r>
            <a:r>
              <a:rPr lang="en-US" sz="2200" dirty="0"/>
              <a:t>at the head of ready queue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72654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6023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Priority </a:t>
            </a:r>
            <a:r>
              <a:rPr lang="en-US" dirty="0" smtClean="0">
                <a:solidFill>
                  <a:srgbClr val="FF0000"/>
                </a:solidFill>
              </a:rPr>
              <a:t>Scheduling (Continue..)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13183"/>
            <a:ext cx="10515600" cy="5063780"/>
          </a:xfrm>
        </p:spPr>
        <p:txBody>
          <a:bodyPr>
            <a:noAutofit/>
          </a:bodyPr>
          <a:lstStyle/>
          <a:p>
            <a:r>
              <a:rPr lang="en-US" sz="2200" dirty="0"/>
              <a:t>A major problem with priority- scheduling algorithms is indefinite blocking (</a:t>
            </a:r>
            <a:r>
              <a:rPr lang="en-US" sz="2200" dirty="0" smtClean="0"/>
              <a:t>or starvation</a:t>
            </a:r>
            <a:r>
              <a:rPr lang="en-US" sz="2200" dirty="0"/>
              <a:t>). </a:t>
            </a:r>
            <a:endParaRPr lang="en-US" sz="2200" dirty="0" smtClean="0"/>
          </a:p>
          <a:p>
            <a:r>
              <a:rPr lang="en-US" sz="2200" dirty="0" smtClean="0"/>
              <a:t>A </a:t>
            </a:r>
            <a:r>
              <a:rPr lang="en-US" sz="2200" dirty="0"/>
              <a:t>process that is ready to run but lacking the CPU can be </a:t>
            </a:r>
            <a:r>
              <a:rPr lang="en-US" sz="2200" dirty="0" smtClean="0"/>
              <a:t>considered blocked-waiting </a:t>
            </a:r>
            <a:r>
              <a:rPr lang="en-US" sz="2200" dirty="0"/>
              <a:t>for the CPU. </a:t>
            </a:r>
            <a:endParaRPr lang="en-US" sz="2200" dirty="0" smtClean="0"/>
          </a:p>
          <a:p>
            <a:r>
              <a:rPr lang="en-US" sz="2200" dirty="0" smtClean="0"/>
              <a:t>A </a:t>
            </a:r>
            <a:r>
              <a:rPr lang="en-US" sz="2200" dirty="0"/>
              <a:t>priority-scheduling algorithm can leave some </a:t>
            </a:r>
            <a:r>
              <a:rPr lang="en-US" sz="2200" dirty="0" smtClean="0"/>
              <a:t>low priority </a:t>
            </a:r>
            <a:r>
              <a:rPr lang="en-US" sz="2200" dirty="0"/>
              <a:t>processes waiting indefinitely for the CPU. </a:t>
            </a:r>
            <a:endParaRPr lang="en-US" sz="2200" dirty="0" smtClean="0"/>
          </a:p>
          <a:p>
            <a:r>
              <a:rPr lang="en-US" sz="2200" dirty="0" smtClean="0"/>
              <a:t>Legend </a:t>
            </a:r>
            <a:r>
              <a:rPr lang="en-US" sz="2200" dirty="0"/>
              <a:t>has it that when they </a:t>
            </a:r>
            <a:r>
              <a:rPr lang="en-US" sz="2200" dirty="0" smtClean="0"/>
              <a:t>were phasing </a:t>
            </a:r>
            <a:r>
              <a:rPr lang="en-US" sz="2200" dirty="0"/>
              <a:t>out IBM 7094 at MIT in 1973, they found a process stuck in the ready </a:t>
            </a:r>
            <a:r>
              <a:rPr lang="en-US" sz="2200" dirty="0" smtClean="0"/>
              <a:t>queue since </a:t>
            </a:r>
            <a:r>
              <a:rPr lang="en-US" sz="2200" dirty="0"/>
              <a:t>1967</a:t>
            </a:r>
            <a:r>
              <a:rPr lang="en-US" sz="2200" dirty="0" smtClean="0"/>
              <a:t>!</a:t>
            </a:r>
          </a:p>
          <a:p>
            <a:r>
              <a:rPr lang="en-US" sz="2200" dirty="0"/>
              <a:t>Aging is solution to the problem of indefinite blockage of low-priority processes. </a:t>
            </a:r>
            <a:endParaRPr lang="en-US" sz="2200" dirty="0" smtClean="0"/>
          </a:p>
          <a:p>
            <a:r>
              <a:rPr lang="en-US" sz="2200" dirty="0" smtClean="0"/>
              <a:t>It involves </a:t>
            </a:r>
            <a:r>
              <a:rPr lang="en-US" sz="2200" dirty="0"/>
              <a:t>gradually increasing the priority of processes that wait in the system for a long time. </a:t>
            </a:r>
            <a:endParaRPr lang="en-US" sz="2200" dirty="0" smtClean="0"/>
          </a:p>
          <a:p>
            <a:r>
              <a:rPr lang="en-US" sz="2200" dirty="0" smtClean="0"/>
              <a:t>For </a:t>
            </a:r>
            <a:r>
              <a:rPr lang="en-US" sz="2200" dirty="0"/>
              <a:t>example, if priority numbers range from 0 (high priority) to 127 (high priority), we could decrement priority of every process periodically (say every 10 minutes). </a:t>
            </a:r>
            <a:endParaRPr lang="en-US" sz="2200" dirty="0" smtClean="0"/>
          </a:p>
          <a:p>
            <a:r>
              <a:rPr lang="en-US" sz="2200" dirty="0" smtClean="0"/>
              <a:t>This </a:t>
            </a:r>
            <a:r>
              <a:rPr lang="en-US" sz="2200" dirty="0"/>
              <a:t>would result in every process in the system eventually getting the highest priority in a reasonably short amount of time and scheduled to use the CPU.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711862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4601482"/>
              </p:ext>
            </p:extLst>
          </p:nvPr>
        </p:nvGraphicFramePr>
        <p:xfrm>
          <a:off x="2350053" y="2743199"/>
          <a:ext cx="8127999" cy="105995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129182">
                  <a:extLst>
                    <a:ext uri="{9D8B030D-6E8A-4147-A177-3AD203B41FA5}">
                      <a16:colId xmlns:a16="http://schemas.microsoft.com/office/drawing/2014/main" val="2371639875"/>
                    </a:ext>
                  </a:extLst>
                </a:gridCol>
                <a:gridCol w="1696278">
                  <a:extLst>
                    <a:ext uri="{9D8B030D-6E8A-4147-A177-3AD203B41FA5}">
                      <a16:colId xmlns:a16="http://schemas.microsoft.com/office/drawing/2014/main" val="1667958187"/>
                    </a:ext>
                  </a:extLst>
                </a:gridCol>
                <a:gridCol w="4302539">
                  <a:extLst>
                    <a:ext uri="{9D8B030D-6E8A-4147-A177-3AD203B41FA5}">
                      <a16:colId xmlns:a16="http://schemas.microsoft.com/office/drawing/2014/main" val="4227600456"/>
                    </a:ext>
                  </a:extLst>
                </a:gridCol>
              </a:tblGrid>
              <a:tr h="529979">
                <a:tc>
                  <a:txBody>
                    <a:bodyPr/>
                    <a:lstStyle/>
                    <a:p>
                      <a:pPr algn="ctr"/>
                      <a:r>
                        <a:rPr lang="en-US" sz="2500" dirty="0" smtClean="0"/>
                        <a:t>P2</a:t>
                      </a:r>
                      <a:endParaRPr lang="en-US" sz="2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 smtClean="0"/>
                        <a:t>P3</a:t>
                      </a:r>
                      <a:endParaRPr lang="en-US" sz="2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 smtClean="0"/>
                        <a:t>P1</a:t>
                      </a:r>
                      <a:endParaRPr lang="en-US" sz="2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0841193"/>
                  </a:ext>
                </a:extLst>
              </a:tr>
              <a:tr h="529979">
                <a:tc>
                  <a:txBody>
                    <a:bodyPr/>
                    <a:lstStyle/>
                    <a:p>
                      <a:pPr algn="ctr"/>
                      <a:endParaRPr lang="en-US" sz="2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5973437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124766" y="3776651"/>
            <a:ext cx="45057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/>
              <a:t>0</a:t>
            </a:r>
            <a:endParaRPr lang="en-US" sz="2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186583" y="3776650"/>
            <a:ext cx="56763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/>
              <a:t>3</a:t>
            </a:r>
            <a:endParaRPr lang="en-US" sz="22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5873473" y="3776430"/>
            <a:ext cx="56763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/>
              <a:t>6</a:t>
            </a:r>
            <a:endParaRPr lang="en-US" sz="22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0144539" y="3776650"/>
            <a:ext cx="56763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/>
              <a:t>30</a:t>
            </a:r>
            <a:endParaRPr 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489000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658</Words>
  <Application>Microsoft Office PowerPoint</Application>
  <PresentationFormat>Widescreen</PresentationFormat>
  <Paragraphs>61</Paragraphs>
  <Slides>8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TimesNewRoman</vt:lpstr>
      <vt:lpstr>Office Theme</vt:lpstr>
      <vt:lpstr>Operating Systems Lecture - 8</vt:lpstr>
      <vt:lpstr>Summary</vt:lpstr>
      <vt:lpstr>Shortest-Job-First Scheduling</vt:lpstr>
      <vt:lpstr>Shortest-Job-First Scheduling (continue…)</vt:lpstr>
      <vt:lpstr>Shortest-Job-First Scheduling (continue…)</vt:lpstr>
      <vt:lpstr>Priority Scheduling</vt:lpstr>
      <vt:lpstr>Priority Scheduling (Continue..)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Operating Systems Lecture - 7</dc:title>
  <dc:creator>bambi</dc:creator>
  <cp:lastModifiedBy>bambi</cp:lastModifiedBy>
  <cp:revision>40</cp:revision>
  <dcterms:created xsi:type="dcterms:W3CDTF">2024-03-31T06:39:03Z</dcterms:created>
  <dcterms:modified xsi:type="dcterms:W3CDTF">2024-04-10T06:10:18Z</dcterms:modified>
</cp:coreProperties>
</file>