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D2CF1-263C-4A61-A7D1-938DC854A90A}"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91092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D2CF1-263C-4A61-A7D1-938DC854A90A}"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149042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D2CF1-263C-4A61-A7D1-938DC854A90A}"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7086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D2CF1-263C-4A61-A7D1-938DC854A90A}"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215500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6D2CF1-263C-4A61-A7D1-938DC854A90A}"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324205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D2CF1-263C-4A61-A7D1-938DC854A90A}"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352252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D2CF1-263C-4A61-A7D1-938DC854A90A}"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414872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D2CF1-263C-4A61-A7D1-938DC854A90A}"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409059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D2CF1-263C-4A61-A7D1-938DC854A90A}" type="datetimeFigureOut">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2903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6D2CF1-263C-4A61-A7D1-938DC854A90A}"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221284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6D2CF1-263C-4A61-A7D1-938DC854A90A}"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B5298-D7F3-4358-8F6E-DF6152A21C48}" type="slidenum">
              <a:rPr lang="en-US" smtClean="0"/>
              <a:t>‹#›</a:t>
            </a:fld>
            <a:endParaRPr lang="en-US"/>
          </a:p>
        </p:txBody>
      </p:sp>
    </p:spTree>
    <p:extLst>
      <p:ext uri="{BB962C8B-B14F-4D97-AF65-F5344CB8AC3E}">
        <p14:creationId xmlns:p14="http://schemas.microsoft.com/office/powerpoint/2010/main" val="39714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D2CF1-263C-4A61-A7D1-938DC854A90A}" type="datetimeFigureOut">
              <a:rPr lang="en-US" smtClean="0"/>
              <a:t>5/12/2024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B5298-D7F3-4358-8F6E-DF6152A21C48}" type="slidenum">
              <a:rPr lang="en-US" smtClean="0"/>
              <a:t>‹#›</a:t>
            </a:fld>
            <a:endParaRPr lang="en-US"/>
          </a:p>
        </p:txBody>
      </p:sp>
    </p:spTree>
    <p:extLst>
      <p:ext uri="{BB962C8B-B14F-4D97-AF65-F5344CB8AC3E}">
        <p14:creationId xmlns:p14="http://schemas.microsoft.com/office/powerpoint/2010/main" val="3198343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- 12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578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 (Continue..)</a:t>
            </a:r>
            <a:endParaRPr lang="en-US" dirty="0"/>
          </a:p>
        </p:txBody>
      </p:sp>
      <p:sp>
        <p:nvSpPr>
          <p:cNvPr id="3" name="Content Placeholder 2"/>
          <p:cNvSpPr>
            <a:spLocks noGrp="1"/>
          </p:cNvSpPr>
          <p:nvPr>
            <p:ph idx="1"/>
          </p:nvPr>
        </p:nvSpPr>
        <p:spPr>
          <a:xfrm>
            <a:off x="838200" y="1205948"/>
            <a:ext cx="10515600" cy="4971015"/>
          </a:xfrm>
        </p:spPr>
        <p:txBody>
          <a:bodyPr>
            <a:normAutofit/>
          </a:bodyPr>
          <a:lstStyle/>
          <a:p>
            <a:r>
              <a:rPr lang="en-US" dirty="0" smtClean="0"/>
              <a:t>Consider </a:t>
            </a:r>
            <a:r>
              <a:rPr lang="en-US" dirty="0">
                <a:latin typeface="Courier New" panose="02070309020205020404" pitchFamily="49" charset="0"/>
                <a:cs typeface="Courier New" panose="02070309020205020404" pitchFamily="49" charset="0"/>
              </a:rPr>
              <a:t>Pi </a:t>
            </a:r>
            <a:r>
              <a:rPr lang="en-US" dirty="0" smtClean="0"/>
              <a:t>in its critical section and </a:t>
            </a:r>
            <a:r>
              <a:rPr lang="en-US" dirty="0" err="1">
                <a:latin typeface="Courier New" panose="02070309020205020404" pitchFamily="49" charset="0"/>
                <a:cs typeface="Courier New" panose="02070309020205020404" pitchFamily="49" charset="0"/>
              </a:rPr>
              <a:t>Pk</a:t>
            </a:r>
            <a:r>
              <a:rPr lang="en-US" dirty="0">
                <a:latin typeface="Courier New" panose="02070309020205020404" pitchFamily="49" charset="0"/>
                <a:cs typeface="Courier New" panose="02070309020205020404" pitchFamily="49" charset="0"/>
              </a:rPr>
              <a:t> </a:t>
            </a:r>
            <a:r>
              <a:rPr lang="en-US" dirty="0" smtClean="0"/>
              <a:t>trying to enter its critical section.</a:t>
            </a:r>
          </a:p>
          <a:p>
            <a:r>
              <a:rPr lang="en-US" dirty="0" smtClean="0"/>
              <a:t>When process </a:t>
            </a:r>
            <a:r>
              <a:rPr lang="en-US" dirty="0" err="1">
                <a:latin typeface="Courier New" panose="02070309020205020404" pitchFamily="49" charset="0"/>
                <a:cs typeface="Courier New" panose="02070309020205020404" pitchFamily="49" charset="0"/>
              </a:rPr>
              <a:t>Pk</a:t>
            </a:r>
            <a:r>
              <a:rPr lang="en-US" dirty="0" smtClean="0"/>
              <a:t> executes the second while statement for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t>it finds that,</a:t>
            </a:r>
          </a:p>
          <a:p>
            <a:pPr marL="0" indent="0">
              <a:buNone/>
            </a:pPr>
            <a:r>
              <a:rPr lang="en-US" dirty="0" smtClean="0">
                <a:latin typeface="Courier New" panose="02070309020205020404" pitchFamily="49" charset="0"/>
                <a:cs typeface="Courier New" panose="02070309020205020404" pitchFamily="49" charset="0"/>
              </a:rPr>
              <a:t>	number[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0</a:t>
            </a:r>
          </a:p>
          <a:p>
            <a:pPr marL="0" indent="0">
              <a:buNone/>
            </a:pPr>
            <a:r>
              <a:rPr lang="en-US" dirty="0" smtClean="0">
                <a:latin typeface="Courier New" panose="02070309020205020404" pitchFamily="49" charset="0"/>
                <a:cs typeface="Courier New" panose="02070309020205020404" pitchFamily="49" charset="0"/>
              </a:rPr>
              <a:t>	(number[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&lt; (number[k],k)</a:t>
            </a:r>
          </a:p>
          <a:p>
            <a:r>
              <a:rPr lang="en-US" dirty="0"/>
              <a:t>Thus it keeps looping in the while statement until Pi leaves the Pi critical section. </a:t>
            </a:r>
            <a:endParaRPr lang="en-US" dirty="0" smtClean="0"/>
          </a:p>
          <a:p>
            <a:r>
              <a:rPr lang="en-US" dirty="0" smtClean="0"/>
              <a:t>Hence </a:t>
            </a:r>
            <a:r>
              <a:rPr lang="en-US" dirty="0"/>
              <a:t>mutual exclusion is preserved. For progress and bounded wait we observe that the processes enter their critical section on a first come first serve </a:t>
            </a:r>
            <a:r>
              <a:rPr lang="en-US" dirty="0" smtClean="0"/>
              <a:t>basis.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2759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 (Continue..)</a:t>
            </a:r>
            <a:endParaRPr lang="en-US" dirty="0"/>
          </a:p>
        </p:txBody>
      </p:sp>
      <p:sp>
        <p:nvSpPr>
          <p:cNvPr id="3" name="Content Placeholder 2"/>
          <p:cNvSpPr>
            <a:spLocks noGrp="1"/>
          </p:cNvSpPr>
          <p:nvPr>
            <p:ph idx="1"/>
          </p:nvPr>
        </p:nvSpPr>
        <p:spPr>
          <a:xfrm>
            <a:off x="838200" y="1205948"/>
            <a:ext cx="10515600" cy="4971015"/>
          </a:xfrm>
        </p:spPr>
        <p:txBody>
          <a:bodyPr>
            <a:normAutofit/>
          </a:bodyPr>
          <a:lstStyle/>
          <a:p>
            <a:r>
              <a:rPr lang="en-US" dirty="0" smtClean="0"/>
              <a:t>Following is an example of how the Bakery algorithm works. </a:t>
            </a:r>
          </a:p>
          <a:p>
            <a:r>
              <a:rPr lang="en-US" dirty="0" smtClean="0"/>
              <a:t>In the first table, we show that there are five processes, </a:t>
            </a:r>
            <a:r>
              <a:rPr lang="en-US" dirty="0" smtClean="0">
                <a:latin typeface="Courier New" panose="02070309020205020404" pitchFamily="49" charset="0"/>
                <a:cs typeface="Courier New" panose="02070309020205020404" pitchFamily="49" charset="0"/>
              </a:rPr>
              <a:t>P0</a:t>
            </a:r>
            <a:r>
              <a:rPr lang="en-US" dirty="0" smtClean="0"/>
              <a:t> through </a:t>
            </a:r>
            <a:r>
              <a:rPr lang="en-US" dirty="0" smtClean="0">
                <a:latin typeface="Courier New" panose="02070309020205020404" pitchFamily="49" charset="0"/>
                <a:cs typeface="Courier New" panose="02070309020205020404" pitchFamily="49" charset="0"/>
              </a:rPr>
              <a:t>P4</a:t>
            </a:r>
            <a:r>
              <a:rPr lang="en-US" dirty="0" smtClean="0"/>
              <a:t>. </a:t>
            </a:r>
          </a:p>
          <a:p>
            <a:r>
              <a:rPr lang="en-US" dirty="0" smtClean="0">
                <a:latin typeface="Courier New" panose="02070309020205020404" pitchFamily="49" charset="0"/>
                <a:cs typeface="Courier New" panose="02070309020205020404" pitchFamily="49" charset="0"/>
              </a:rPr>
              <a:t>P1’s</a:t>
            </a:r>
            <a:r>
              <a:rPr lang="en-US" dirty="0" smtClean="0"/>
              <a:t> number is </a:t>
            </a:r>
            <a:r>
              <a:rPr lang="en-US" dirty="0" smtClean="0">
                <a:latin typeface="Courier New" panose="02070309020205020404" pitchFamily="49" charset="0"/>
                <a:cs typeface="Courier New" panose="02070309020205020404" pitchFamily="49" charset="0"/>
              </a:rPr>
              <a:t>0</a:t>
            </a:r>
            <a:r>
              <a:rPr lang="en-US" dirty="0" smtClean="0"/>
              <a:t> because it is not interested in getting into its critical section at this time. </a:t>
            </a:r>
          </a:p>
          <a:p>
            <a:r>
              <a:rPr lang="en-US" dirty="0" smtClean="0"/>
              <a:t>All other processes are interested in entering their critical sections and have chosen non-zero numbers by using the </a:t>
            </a:r>
            <a:r>
              <a:rPr lang="en-US" dirty="0" smtClean="0">
                <a:latin typeface="Courier New" panose="02070309020205020404" pitchFamily="49" charset="0"/>
                <a:cs typeface="Courier New" panose="02070309020205020404" pitchFamily="49" charset="0"/>
              </a:rPr>
              <a:t>max()</a:t>
            </a:r>
            <a:r>
              <a:rPr lang="en-US" dirty="0" smtClean="0"/>
              <a:t>function in their entry sections.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760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 (Continue..)</a:t>
            </a:r>
            <a:endParaRPr lang="en-US" dirty="0"/>
          </a:p>
        </p:txBody>
      </p:sp>
      <p:pic>
        <p:nvPicPr>
          <p:cNvPr id="5" name="Picture 4"/>
          <p:cNvPicPr>
            <a:picLocks noChangeAspect="1"/>
          </p:cNvPicPr>
          <p:nvPr/>
        </p:nvPicPr>
        <p:blipFill>
          <a:blip r:embed="rId2"/>
          <a:stretch>
            <a:fillRect/>
          </a:stretch>
        </p:blipFill>
        <p:spPr>
          <a:xfrm>
            <a:off x="8175280" y="1195479"/>
            <a:ext cx="3178520" cy="2621148"/>
          </a:xfrm>
          <a:prstGeom prst="rect">
            <a:avLst/>
          </a:prstGeom>
        </p:spPr>
      </p:pic>
      <p:sp>
        <p:nvSpPr>
          <p:cNvPr id="7" name="Content Placeholder 2"/>
          <p:cNvSpPr>
            <a:spLocks noGrp="1"/>
          </p:cNvSpPr>
          <p:nvPr>
            <p:ph idx="1"/>
          </p:nvPr>
        </p:nvSpPr>
        <p:spPr>
          <a:xfrm>
            <a:off x="838200" y="1205948"/>
            <a:ext cx="7205870" cy="4971015"/>
          </a:xfrm>
        </p:spPr>
        <p:txBody>
          <a:bodyPr>
            <a:normAutofit fontScale="92500" lnSpcReduction="10000"/>
          </a:bodyPr>
          <a:lstStyle/>
          <a:p>
            <a:r>
              <a:rPr lang="en-US" dirty="0" smtClean="0"/>
              <a:t>The following table shows the status of all the processes as they execute the ‘</a:t>
            </a:r>
            <a:r>
              <a:rPr lang="en-US" sz="3000" dirty="0">
                <a:latin typeface="Courier New" panose="02070309020205020404" pitchFamily="49" charset="0"/>
                <a:cs typeface="Courier New" panose="02070309020205020404" pitchFamily="49" charset="0"/>
              </a:rPr>
              <a:t>for</a:t>
            </a:r>
            <a:r>
              <a:rPr lang="en-US" dirty="0" smtClean="0"/>
              <a:t>’ loops in their entry sections. </a:t>
            </a:r>
          </a:p>
          <a:p>
            <a:r>
              <a:rPr lang="en-US" dirty="0" smtClean="0"/>
              <a:t>The gray cells show processes waiting in the second while loops in their entry sections. </a:t>
            </a:r>
          </a:p>
          <a:p>
            <a:r>
              <a:rPr lang="en-US" dirty="0" smtClean="0"/>
              <a:t>The table shows that </a:t>
            </a:r>
            <a:r>
              <a:rPr lang="en-US" sz="3000" dirty="0">
                <a:latin typeface="Courier New" panose="02070309020205020404" pitchFamily="49" charset="0"/>
                <a:cs typeface="Courier New" panose="02070309020205020404" pitchFamily="49" charset="0"/>
              </a:rPr>
              <a:t>P0</a:t>
            </a:r>
            <a:r>
              <a:rPr lang="en-US" dirty="0" smtClean="0"/>
              <a:t> never waits for any process and is, therefore, the first process to enter its critical section, while all other processes wait in their second while loops for </a:t>
            </a:r>
            <a:r>
              <a:rPr lang="en-US" sz="3000" dirty="0">
                <a:latin typeface="Courier New" panose="02070309020205020404" pitchFamily="49" charset="0"/>
                <a:cs typeface="Courier New" panose="02070309020205020404" pitchFamily="49" charset="0"/>
              </a:rPr>
              <a:t>j = = 0</a:t>
            </a:r>
            <a:r>
              <a:rPr lang="en-US" dirty="0" smtClean="0"/>
              <a:t>, indicating that they are waiting for </a:t>
            </a:r>
            <a:r>
              <a:rPr lang="en-US" sz="3000" dirty="0">
                <a:latin typeface="Courier New" panose="02070309020205020404" pitchFamily="49" charset="0"/>
                <a:cs typeface="Courier New" panose="02070309020205020404" pitchFamily="49" charset="0"/>
              </a:rPr>
              <a:t>P0</a:t>
            </a:r>
            <a:r>
              <a:rPr lang="en-US" dirty="0" smtClean="0"/>
              <a:t> to get out of its critical section and then they would make progress (i.e., they will get out the while loop, increment j by one, and continue their execution).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6602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 (Continue..)</a:t>
            </a:r>
            <a:endParaRPr lang="en-US" dirty="0"/>
          </a:p>
        </p:txBody>
      </p:sp>
      <p:pic>
        <p:nvPicPr>
          <p:cNvPr id="5" name="Picture 4"/>
          <p:cNvPicPr>
            <a:picLocks noChangeAspect="1"/>
          </p:cNvPicPr>
          <p:nvPr/>
        </p:nvPicPr>
        <p:blipFill>
          <a:blip r:embed="rId2"/>
          <a:stretch>
            <a:fillRect/>
          </a:stretch>
        </p:blipFill>
        <p:spPr>
          <a:xfrm>
            <a:off x="8759687" y="1205948"/>
            <a:ext cx="2991678" cy="2621148"/>
          </a:xfrm>
          <a:prstGeom prst="rect">
            <a:avLst/>
          </a:prstGeom>
        </p:spPr>
      </p:pic>
      <p:sp>
        <p:nvSpPr>
          <p:cNvPr id="7" name="Content Placeholder 2"/>
          <p:cNvSpPr>
            <a:spLocks noGrp="1"/>
          </p:cNvSpPr>
          <p:nvPr>
            <p:ph idx="1"/>
          </p:nvPr>
        </p:nvSpPr>
        <p:spPr>
          <a:xfrm>
            <a:off x="278295" y="1205948"/>
            <a:ext cx="8348870" cy="4971015"/>
          </a:xfrm>
        </p:spPr>
        <p:txBody>
          <a:bodyPr>
            <a:normAutofit/>
          </a:bodyPr>
          <a:lstStyle/>
          <a:p>
            <a:r>
              <a:rPr lang="en-US" dirty="0" smtClean="0"/>
              <a:t>You can make the following observations by following the Bakery algorithm closely with the help of this table:</a:t>
            </a:r>
            <a:endParaRPr lang="en-US" dirty="0"/>
          </a:p>
          <a:p>
            <a:pPr lvl="1"/>
            <a:r>
              <a:rPr lang="en-US" dirty="0" smtClean="0">
                <a:latin typeface="Courier New" panose="02070309020205020404" pitchFamily="49" charset="0"/>
                <a:cs typeface="Courier New" panose="02070309020205020404" pitchFamily="49" charset="0"/>
              </a:rPr>
              <a:t>P1</a:t>
            </a:r>
            <a:r>
              <a:rPr lang="en-US" dirty="0" smtClean="0"/>
              <a:t> not interested to get into its critical section ⇒ </a:t>
            </a:r>
            <a:r>
              <a:rPr lang="en-US" dirty="0">
                <a:latin typeface="Courier New" panose="02070309020205020404" pitchFamily="49" charset="0"/>
                <a:cs typeface="Courier New" panose="02070309020205020404" pitchFamily="49" charset="0"/>
              </a:rPr>
              <a:t>number[1] </a:t>
            </a:r>
            <a:r>
              <a:rPr lang="en-US" dirty="0" smtClean="0"/>
              <a:t>is </a:t>
            </a:r>
            <a:r>
              <a:rPr lang="en-US" dirty="0">
                <a:latin typeface="Courier New" panose="02070309020205020404" pitchFamily="49" charset="0"/>
                <a:cs typeface="Courier New" panose="02070309020205020404" pitchFamily="49" charset="0"/>
              </a:rPr>
              <a:t>0</a:t>
            </a:r>
          </a:p>
          <a:p>
            <a:pPr lvl="1"/>
            <a:r>
              <a:rPr lang="en-US" dirty="0">
                <a:latin typeface="Courier New" panose="02070309020205020404" pitchFamily="49" charset="0"/>
                <a:cs typeface="Courier New" panose="02070309020205020404" pitchFamily="49" charset="0"/>
              </a:rPr>
              <a:t>P2, P3</a:t>
            </a:r>
            <a:r>
              <a:rPr lang="en-US" dirty="0" smtClean="0"/>
              <a:t>, and </a:t>
            </a:r>
            <a:r>
              <a:rPr lang="en-US" dirty="0">
                <a:latin typeface="Courier New" panose="02070309020205020404" pitchFamily="49" charset="0"/>
                <a:cs typeface="Courier New" panose="02070309020205020404" pitchFamily="49" charset="0"/>
              </a:rPr>
              <a:t>P4</a:t>
            </a:r>
            <a:r>
              <a:rPr lang="en-US" dirty="0" smtClean="0"/>
              <a:t> wait for </a:t>
            </a:r>
            <a:r>
              <a:rPr lang="en-US" dirty="0">
                <a:latin typeface="Courier New" panose="02070309020205020404" pitchFamily="49" charset="0"/>
                <a:cs typeface="Courier New" panose="02070309020205020404" pitchFamily="49" charset="0"/>
              </a:rPr>
              <a:t>P0</a:t>
            </a:r>
          </a:p>
          <a:p>
            <a:pPr lvl="1"/>
            <a:r>
              <a:rPr lang="en-US" dirty="0">
                <a:latin typeface="Courier New" panose="02070309020205020404" pitchFamily="49" charset="0"/>
                <a:cs typeface="Courier New" panose="02070309020205020404" pitchFamily="49" charset="0"/>
              </a:rPr>
              <a:t>P0</a:t>
            </a:r>
            <a:r>
              <a:rPr lang="en-US" dirty="0" smtClean="0"/>
              <a:t> gets into its </a:t>
            </a:r>
            <a:r>
              <a:rPr lang="en-US" dirty="0">
                <a:latin typeface="Courier New" panose="02070309020205020404" pitchFamily="49" charset="0"/>
                <a:cs typeface="Courier New" panose="02070309020205020404" pitchFamily="49" charset="0"/>
              </a:rPr>
              <a:t>CS</a:t>
            </a:r>
            <a:r>
              <a:rPr lang="en-US" dirty="0" smtClean="0"/>
              <a:t>, get out, and sets its number to </a:t>
            </a:r>
            <a:r>
              <a:rPr lang="en-US" dirty="0">
                <a:latin typeface="Courier New" panose="02070309020205020404" pitchFamily="49" charset="0"/>
                <a:cs typeface="Courier New" panose="02070309020205020404" pitchFamily="49" charset="0"/>
              </a:rPr>
              <a:t>0</a:t>
            </a:r>
          </a:p>
          <a:p>
            <a:pPr lvl="1"/>
            <a:r>
              <a:rPr lang="en-US" dirty="0">
                <a:latin typeface="Courier New" panose="02070309020205020404" pitchFamily="49" charset="0"/>
                <a:cs typeface="Courier New" panose="02070309020205020404" pitchFamily="49" charset="0"/>
              </a:rPr>
              <a:t>P3</a:t>
            </a:r>
            <a:r>
              <a:rPr lang="en-US" dirty="0" smtClean="0"/>
              <a:t> get into its </a:t>
            </a:r>
            <a:r>
              <a:rPr lang="en-US" dirty="0">
                <a:latin typeface="Courier New" panose="02070309020205020404" pitchFamily="49" charset="0"/>
                <a:cs typeface="Courier New" panose="02070309020205020404" pitchFamily="49" charset="0"/>
              </a:rPr>
              <a:t>CS</a:t>
            </a:r>
            <a:r>
              <a:rPr lang="en-US" dirty="0" smtClean="0"/>
              <a:t> and </a:t>
            </a:r>
            <a:r>
              <a:rPr lang="en-US" dirty="0">
                <a:latin typeface="Courier New" panose="02070309020205020404" pitchFamily="49" charset="0"/>
                <a:cs typeface="Courier New" panose="02070309020205020404" pitchFamily="49" charset="0"/>
              </a:rPr>
              <a:t>P2</a:t>
            </a:r>
            <a:r>
              <a:rPr lang="en-US" dirty="0" smtClean="0"/>
              <a:t> and </a:t>
            </a:r>
            <a:r>
              <a:rPr lang="en-US" dirty="0">
                <a:latin typeface="Courier New" panose="02070309020205020404" pitchFamily="49" charset="0"/>
                <a:cs typeface="Courier New" panose="02070309020205020404" pitchFamily="49" charset="0"/>
              </a:rPr>
              <a:t>P4</a:t>
            </a:r>
            <a:r>
              <a:rPr lang="en-US" dirty="0" smtClean="0"/>
              <a:t> wait for it to get out of its </a:t>
            </a:r>
            <a:r>
              <a:rPr lang="en-US" dirty="0">
                <a:latin typeface="Courier New" panose="02070309020205020404" pitchFamily="49" charset="0"/>
                <a:cs typeface="Courier New" panose="02070309020205020404" pitchFamily="49" charset="0"/>
              </a:rPr>
              <a:t>CS</a:t>
            </a:r>
          </a:p>
          <a:p>
            <a:pPr lvl="1"/>
            <a:r>
              <a:rPr lang="en-US" dirty="0">
                <a:latin typeface="Courier New" panose="02070309020205020404" pitchFamily="49" charset="0"/>
                <a:cs typeface="Courier New" panose="02070309020205020404" pitchFamily="49" charset="0"/>
              </a:rPr>
              <a:t>P2</a:t>
            </a:r>
            <a:r>
              <a:rPr lang="en-US" dirty="0" smtClean="0"/>
              <a:t> gets into its </a:t>
            </a:r>
            <a:r>
              <a:rPr lang="en-US" dirty="0">
                <a:latin typeface="Courier New" panose="02070309020205020404" pitchFamily="49" charset="0"/>
                <a:cs typeface="Courier New" panose="02070309020205020404" pitchFamily="49" charset="0"/>
              </a:rPr>
              <a:t>CS</a:t>
            </a:r>
            <a:r>
              <a:rPr lang="en-US" dirty="0" smtClean="0"/>
              <a:t> and </a:t>
            </a:r>
            <a:r>
              <a:rPr lang="en-US" dirty="0">
                <a:latin typeface="Courier New" panose="02070309020205020404" pitchFamily="49" charset="0"/>
                <a:cs typeface="Courier New" panose="02070309020205020404" pitchFamily="49" charset="0"/>
              </a:rPr>
              <a:t>P4</a:t>
            </a:r>
            <a:r>
              <a:rPr lang="en-US" dirty="0" smtClean="0"/>
              <a:t> waits for it to get out</a:t>
            </a:r>
          </a:p>
          <a:p>
            <a:pPr lvl="1"/>
            <a:r>
              <a:rPr lang="en-US" dirty="0">
                <a:latin typeface="Courier New" panose="02070309020205020404" pitchFamily="49" charset="0"/>
                <a:cs typeface="Courier New" panose="02070309020205020404" pitchFamily="49" charset="0"/>
              </a:rPr>
              <a:t>P4</a:t>
            </a:r>
            <a:r>
              <a:rPr lang="en-US" dirty="0" smtClean="0"/>
              <a:t> gets into its </a:t>
            </a:r>
            <a:r>
              <a:rPr lang="en-US" dirty="0">
                <a:latin typeface="Courier New" panose="02070309020205020404" pitchFamily="49" charset="0"/>
                <a:cs typeface="Courier New" panose="02070309020205020404" pitchFamily="49" charset="0"/>
              </a:rPr>
              <a:t>CS</a:t>
            </a:r>
          </a:p>
          <a:p>
            <a:pPr lvl="1"/>
            <a:r>
              <a:rPr lang="en-US" dirty="0" smtClean="0"/>
              <a:t>Sequence of execution of processes: </a:t>
            </a:r>
            <a:r>
              <a:rPr lang="en-US" dirty="0">
                <a:latin typeface="Courier New" panose="02070309020205020404" pitchFamily="49" charset="0"/>
                <a:cs typeface="Courier New" panose="02070309020205020404" pitchFamily="49" charset="0"/>
              </a:rPr>
              <a:t>&lt;P0, P3, P2, P4&gt;</a:t>
            </a:r>
          </a:p>
        </p:txBody>
      </p:sp>
    </p:spTree>
    <p:extLst>
      <p:ext uri="{BB962C8B-B14F-4D97-AF65-F5344CB8AC3E}">
        <p14:creationId xmlns:p14="http://schemas.microsoft.com/office/powerpoint/2010/main" val="3431594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 (Continue..)</a:t>
            </a:r>
            <a:endParaRPr lang="en-US" dirty="0"/>
          </a:p>
        </p:txBody>
      </p:sp>
      <p:grpSp>
        <p:nvGrpSpPr>
          <p:cNvPr id="9" name="Group 8"/>
          <p:cNvGrpSpPr/>
          <p:nvPr/>
        </p:nvGrpSpPr>
        <p:grpSpPr>
          <a:xfrm>
            <a:off x="1296115" y="1353001"/>
            <a:ext cx="8886464" cy="3802095"/>
            <a:chOff x="1296115" y="1353001"/>
            <a:chExt cx="8886464" cy="3802095"/>
          </a:xfrm>
        </p:grpSpPr>
        <p:pic>
          <p:nvPicPr>
            <p:cNvPr id="6" name="Picture 5"/>
            <p:cNvPicPr>
              <a:picLocks noChangeAspect="1"/>
            </p:cNvPicPr>
            <p:nvPr/>
          </p:nvPicPr>
          <p:blipFill>
            <a:blip r:embed="rId2"/>
            <a:stretch>
              <a:fillRect/>
            </a:stretch>
          </p:blipFill>
          <p:spPr>
            <a:xfrm>
              <a:off x="1296115" y="1353001"/>
              <a:ext cx="8886464" cy="3802095"/>
            </a:xfrm>
            <a:prstGeom prst="rect">
              <a:avLst/>
            </a:prstGeom>
          </p:spPr>
        </p:pic>
        <p:sp>
          <p:nvSpPr>
            <p:cNvPr id="8" name="Rectangle 7"/>
            <p:cNvSpPr/>
            <p:nvPr/>
          </p:nvSpPr>
          <p:spPr>
            <a:xfrm>
              <a:off x="1431235" y="2080590"/>
              <a:ext cx="8600661" cy="2955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296115" y="1353001"/>
            <a:ext cx="8886464" cy="3802095"/>
            <a:chOff x="1296115" y="1353001"/>
            <a:chExt cx="8886464" cy="3802095"/>
          </a:xfrm>
        </p:grpSpPr>
        <p:pic>
          <p:nvPicPr>
            <p:cNvPr id="11" name="Picture 10"/>
            <p:cNvPicPr>
              <a:picLocks noChangeAspect="1"/>
            </p:cNvPicPr>
            <p:nvPr/>
          </p:nvPicPr>
          <p:blipFill>
            <a:blip r:embed="rId2"/>
            <a:stretch>
              <a:fillRect/>
            </a:stretch>
          </p:blipFill>
          <p:spPr>
            <a:xfrm>
              <a:off x="1296115" y="1353001"/>
              <a:ext cx="8886464" cy="3802095"/>
            </a:xfrm>
            <a:prstGeom prst="rect">
              <a:avLst/>
            </a:prstGeom>
          </p:spPr>
        </p:pic>
        <p:sp>
          <p:nvSpPr>
            <p:cNvPr id="12" name="Rectangle 11"/>
            <p:cNvSpPr/>
            <p:nvPr/>
          </p:nvSpPr>
          <p:spPr>
            <a:xfrm>
              <a:off x="1431235" y="2703443"/>
              <a:ext cx="8600661" cy="233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296115" y="1353001"/>
            <a:ext cx="8886464" cy="3802095"/>
            <a:chOff x="1296115" y="1353001"/>
            <a:chExt cx="8886464" cy="3802095"/>
          </a:xfrm>
        </p:grpSpPr>
        <p:pic>
          <p:nvPicPr>
            <p:cNvPr id="14" name="Picture 13"/>
            <p:cNvPicPr>
              <a:picLocks noChangeAspect="1"/>
            </p:cNvPicPr>
            <p:nvPr/>
          </p:nvPicPr>
          <p:blipFill>
            <a:blip r:embed="rId2"/>
            <a:stretch>
              <a:fillRect/>
            </a:stretch>
          </p:blipFill>
          <p:spPr>
            <a:xfrm>
              <a:off x="1296115" y="1353001"/>
              <a:ext cx="8886464" cy="3802095"/>
            </a:xfrm>
            <a:prstGeom prst="rect">
              <a:avLst/>
            </a:prstGeom>
          </p:spPr>
        </p:pic>
        <p:sp>
          <p:nvSpPr>
            <p:cNvPr id="15" name="Rectangle 14"/>
            <p:cNvSpPr/>
            <p:nvPr/>
          </p:nvSpPr>
          <p:spPr>
            <a:xfrm>
              <a:off x="1431235" y="3246783"/>
              <a:ext cx="8600661" cy="178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296115" y="1353001"/>
            <a:ext cx="8886464" cy="3802095"/>
            <a:chOff x="1296115" y="1353001"/>
            <a:chExt cx="8886464" cy="3802095"/>
          </a:xfrm>
        </p:grpSpPr>
        <p:pic>
          <p:nvPicPr>
            <p:cNvPr id="17" name="Picture 16"/>
            <p:cNvPicPr>
              <a:picLocks noChangeAspect="1"/>
            </p:cNvPicPr>
            <p:nvPr/>
          </p:nvPicPr>
          <p:blipFill>
            <a:blip r:embed="rId2"/>
            <a:stretch>
              <a:fillRect/>
            </a:stretch>
          </p:blipFill>
          <p:spPr>
            <a:xfrm>
              <a:off x="1296115" y="1353001"/>
              <a:ext cx="8886464" cy="3802095"/>
            </a:xfrm>
            <a:prstGeom prst="rect">
              <a:avLst/>
            </a:prstGeom>
          </p:spPr>
        </p:pic>
        <p:sp>
          <p:nvSpPr>
            <p:cNvPr id="18" name="Rectangle 17"/>
            <p:cNvSpPr/>
            <p:nvPr/>
          </p:nvSpPr>
          <p:spPr>
            <a:xfrm>
              <a:off x="1431235" y="3776869"/>
              <a:ext cx="8600661" cy="1258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288333" y="1353001"/>
            <a:ext cx="8886464" cy="3802095"/>
            <a:chOff x="1296115" y="1353001"/>
            <a:chExt cx="8886464" cy="3802095"/>
          </a:xfrm>
        </p:grpSpPr>
        <p:pic>
          <p:nvPicPr>
            <p:cNvPr id="20" name="Picture 19"/>
            <p:cNvPicPr>
              <a:picLocks noChangeAspect="1"/>
            </p:cNvPicPr>
            <p:nvPr/>
          </p:nvPicPr>
          <p:blipFill>
            <a:blip r:embed="rId2"/>
            <a:stretch>
              <a:fillRect/>
            </a:stretch>
          </p:blipFill>
          <p:spPr>
            <a:xfrm>
              <a:off x="1296115" y="1353001"/>
              <a:ext cx="8886464" cy="3802095"/>
            </a:xfrm>
            <a:prstGeom prst="rect">
              <a:avLst/>
            </a:prstGeom>
          </p:spPr>
        </p:pic>
        <p:sp>
          <p:nvSpPr>
            <p:cNvPr id="21" name="Rectangle 20"/>
            <p:cNvSpPr/>
            <p:nvPr/>
          </p:nvSpPr>
          <p:spPr>
            <a:xfrm>
              <a:off x="1431235" y="4452730"/>
              <a:ext cx="8600661" cy="583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2"/>
          <a:stretch>
            <a:fillRect/>
          </a:stretch>
        </p:blipFill>
        <p:spPr>
          <a:xfrm>
            <a:off x="1303897" y="1353001"/>
            <a:ext cx="8886464" cy="3802095"/>
          </a:xfrm>
          <a:prstGeom prst="rect">
            <a:avLst/>
          </a:prstGeom>
        </p:spPr>
      </p:pic>
    </p:spTree>
    <p:extLst>
      <p:ext uri="{BB962C8B-B14F-4D97-AF65-F5344CB8AC3E}">
        <p14:creationId xmlns:p14="http://schemas.microsoft.com/office/powerpoint/2010/main" val="162453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fontScale="90000"/>
          </a:bodyPr>
          <a:lstStyle/>
          <a:p>
            <a:r>
              <a:rPr lang="en-US" dirty="0">
                <a:solidFill>
                  <a:srgbClr val="FF0000"/>
                </a:solidFill>
              </a:rPr>
              <a:t>Hardware Solutions for the Critical Section </a:t>
            </a:r>
            <a:r>
              <a:rPr lang="en-US" dirty="0" smtClean="0">
                <a:solidFill>
                  <a:srgbClr val="FF0000"/>
                </a:solidFill>
              </a:rPr>
              <a:t>Problem</a:t>
            </a:r>
            <a:endParaRPr lang="en-US" dirty="0">
              <a:solidFill>
                <a:srgbClr val="FF0000"/>
              </a:solidFill>
            </a:endParaRPr>
          </a:p>
        </p:txBody>
      </p:sp>
      <p:sp>
        <p:nvSpPr>
          <p:cNvPr id="3" name="Content Placeholder 2"/>
          <p:cNvSpPr>
            <a:spLocks noGrp="1"/>
          </p:cNvSpPr>
          <p:nvPr>
            <p:ph idx="1"/>
          </p:nvPr>
        </p:nvSpPr>
        <p:spPr>
          <a:xfrm>
            <a:off x="838200" y="1457740"/>
            <a:ext cx="10515600" cy="4719224"/>
          </a:xfrm>
        </p:spPr>
        <p:txBody>
          <a:bodyPr>
            <a:normAutofit fontScale="92500" lnSpcReduction="10000"/>
          </a:bodyPr>
          <a:lstStyle/>
          <a:p>
            <a:r>
              <a:rPr lang="en-US" dirty="0" smtClean="0"/>
              <a:t>In this section, we discuss some simple hardware (CPU) instructions that can be used to provide synchronization between processes and are available on many systems.</a:t>
            </a:r>
          </a:p>
          <a:p>
            <a:r>
              <a:rPr lang="en-US" dirty="0" smtClean="0"/>
              <a:t>The critical section problem can be solved simply in a uniprocessor environment if we could forbid interrupts to occur while a shared variable is being modified. In this manner, we could be sure that the current sequence of instructions would be run, so no unexpected modifications could be made to the shared variable.</a:t>
            </a:r>
          </a:p>
          <a:p>
            <a:r>
              <a:rPr lang="en-US" dirty="0" smtClean="0"/>
              <a:t>Unfortunately, this solution is not feasible in a multiprocessing environment, as disabling interrupts can be time-consuming as the message is passed to all processors.</a:t>
            </a:r>
          </a:p>
          <a:p>
            <a:r>
              <a:rPr lang="en-US" dirty="0" smtClean="0"/>
              <a:t>This message passing delays entry into each critical section, and system efficiency decreases</a:t>
            </a:r>
            <a:endParaRPr lang="en-US" dirty="0"/>
          </a:p>
        </p:txBody>
      </p:sp>
    </p:spTree>
    <p:extLst>
      <p:ext uri="{BB962C8B-B14F-4D97-AF65-F5344CB8AC3E}">
        <p14:creationId xmlns:p14="http://schemas.microsoft.com/office/powerpoint/2010/main" val="1450260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fontScale="90000"/>
          </a:bodyPr>
          <a:lstStyle/>
          <a:p>
            <a:r>
              <a:rPr lang="en-US" dirty="0">
                <a:solidFill>
                  <a:srgbClr val="FF0000"/>
                </a:solidFill>
              </a:rPr>
              <a:t>Hardware Solutions for the Critical Section </a:t>
            </a:r>
            <a:r>
              <a:rPr lang="en-US" dirty="0" smtClean="0">
                <a:solidFill>
                  <a:srgbClr val="FF0000"/>
                </a:solidFill>
              </a:rPr>
              <a:t>Problem (Continue..)</a:t>
            </a:r>
            <a:endParaRPr lang="en-US" dirty="0">
              <a:solidFill>
                <a:srgbClr val="FF0000"/>
              </a:solidFill>
            </a:endParaRPr>
          </a:p>
        </p:txBody>
      </p:sp>
      <p:sp>
        <p:nvSpPr>
          <p:cNvPr id="3" name="Content Placeholder 2"/>
          <p:cNvSpPr>
            <a:spLocks noGrp="1"/>
          </p:cNvSpPr>
          <p:nvPr>
            <p:ph idx="1"/>
          </p:nvPr>
        </p:nvSpPr>
        <p:spPr>
          <a:xfrm>
            <a:off x="838200" y="1457740"/>
            <a:ext cx="10515600" cy="4719224"/>
          </a:xfrm>
        </p:spPr>
        <p:txBody>
          <a:bodyPr>
            <a:normAutofit/>
          </a:bodyPr>
          <a:lstStyle/>
          <a:p>
            <a:r>
              <a:rPr lang="en-US" dirty="0" smtClean="0"/>
              <a:t>Normally, access to a memory location excludes other accesses to that same location.</a:t>
            </a:r>
          </a:p>
          <a:p>
            <a:r>
              <a:rPr lang="en-US" dirty="0" smtClean="0"/>
              <a:t>Designers have proposed machine instructions that perform two operations atomically (indivisibly) on the same memory location (e.g., reading and writing). </a:t>
            </a:r>
          </a:p>
          <a:p>
            <a:r>
              <a:rPr lang="en-US" dirty="0" smtClean="0"/>
              <a:t>The execution of such an instruction is also mutually exclusive (even on Multiprocessors). </a:t>
            </a:r>
          </a:p>
          <a:p>
            <a:r>
              <a:rPr lang="en-US" dirty="0" smtClean="0"/>
              <a:t>They can be used to provide mutual exclusion but other mechanisms are needed to satisfy the other two requirements of a good solution to the critical section problem.</a:t>
            </a:r>
            <a:endParaRPr lang="en-US" dirty="0"/>
          </a:p>
        </p:txBody>
      </p:sp>
    </p:spTree>
    <p:extLst>
      <p:ext uri="{BB962C8B-B14F-4D97-AF65-F5344CB8AC3E}">
        <p14:creationId xmlns:p14="http://schemas.microsoft.com/office/powerpoint/2010/main" val="3235172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003"/>
            <a:ext cx="10515600" cy="840823"/>
          </a:xfrm>
        </p:spPr>
        <p:txBody>
          <a:bodyPr>
            <a:normAutofit fontScale="90000"/>
          </a:bodyPr>
          <a:lstStyle/>
          <a:p>
            <a:r>
              <a:rPr lang="en-US" dirty="0">
                <a:solidFill>
                  <a:srgbClr val="FF0000"/>
                </a:solidFill>
              </a:rPr>
              <a:t>Hardware Solutions for the Critical Section </a:t>
            </a:r>
            <a:r>
              <a:rPr lang="en-US" dirty="0" smtClean="0">
                <a:solidFill>
                  <a:srgbClr val="FF0000"/>
                </a:solidFill>
              </a:rPr>
              <a:t>Problem (Continue..)</a:t>
            </a:r>
            <a:endParaRPr lang="en-US" dirty="0">
              <a:solidFill>
                <a:srgbClr val="FF0000"/>
              </a:solidFill>
            </a:endParaRPr>
          </a:p>
        </p:txBody>
      </p:sp>
      <p:sp>
        <p:nvSpPr>
          <p:cNvPr id="3" name="Content Placeholder 2"/>
          <p:cNvSpPr>
            <a:spLocks noGrp="1"/>
          </p:cNvSpPr>
          <p:nvPr>
            <p:ph idx="1"/>
          </p:nvPr>
        </p:nvSpPr>
        <p:spPr>
          <a:xfrm>
            <a:off x="802879" y="1271056"/>
            <a:ext cx="10889974" cy="1630017"/>
          </a:xfrm>
        </p:spPr>
        <p:txBody>
          <a:bodyPr>
            <a:normAutofit/>
          </a:bodyPr>
          <a:lstStyle/>
          <a:p>
            <a:r>
              <a:rPr lang="en-US" dirty="0" smtClean="0"/>
              <a:t>We can use these special instructions to solve the critical section problem. These instructions are </a:t>
            </a:r>
            <a:r>
              <a:rPr lang="en-US" dirty="0" err="1" smtClean="0">
                <a:latin typeface="Courier New" panose="02070309020205020404" pitchFamily="49" charset="0"/>
                <a:cs typeface="Courier New" panose="02070309020205020404" pitchFamily="49" charset="0"/>
              </a:rPr>
              <a:t>TestAndSet</a:t>
            </a:r>
            <a:r>
              <a:rPr lang="en-US" dirty="0" smtClean="0"/>
              <a:t> (also known as </a:t>
            </a:r>
            <a:r>
              <a:rPr lang="en-US" dirty="0" err="1">
                <a:latin typeface="Courier New" panose="02070309020205020404" pitchFamily="49" charset="0"/>
                <a:cs typeface="Courier New" panose="02070309020205020404" pitchFamily="49" charset="0"/>
              </a:rPr>
              <a:t>TestAndSetLock</a:t>
            </a:r>
            <a:r>
              <a:rPr lang="en-US" dirty="0" smtClean="0"/>
              <a:t>; TSL) and Swap. The semantics of the </a:t>
            </a:r>
            <a:r>
              <a:rPr lang="en-US" dirty="0" err="1">
                <a:latin typeface="Courier New" panose="02070309020205020404" pitchFamily="49" charset="0"/>
                <a:cs typeface="Courier New" panose="02070309020205020404" pitchFamily="49" charset="0"/>
              </a:rPr>
              <a:t>TestAndSet</a:t>
            </a:r>
            <a:r>
              <a:rPr lang="en-US" dirty="0">
                <a:latin typeface="Courier New" panose="02070309020205020404" pitchFamily="49" charset="0"/>
                <a:cs typeface="Courier New" panose="02070309020205020404" pitchFamily="49" charset="0"/>
              </a:rPr>
              <a:t> </a:t>
            </a:r>
            <a:r>
              <a:rPr lang="en-US" dirty="0" smtClean="0"/>
              <a:t>instruction are as follows:</a:t>
            </a:r>
            <a:endParaRPr lang="en-US" dirty="0"/>
          </a:p>
        </p:txBody>
      </p:sp>
      <p:pic>
        <p:nvPicPr>
          <p:cNvPr id="5" name="Picture 4"/>
          <p:cNvPicPr>
            <a:picLocks noChangeAspect="1"/>
          </p:cNvPicPr>
          <p:nvPr/>
        </p:nvPicPr>
        <p:blipFill>
          <a:blip r:embed="rId2"/>
          <a:stretch>
            <a:fillRect/>
          </a:stretch>
        </p:blipFill>
        <p:spPr>
          <a:xfrm>
            <a:off x="417738" y="3011096"/>
            <a:ext cx="5452975" cy="1826364"/>
          </a:xfrm>
          <a:prstGeom prst="rect">
            <a:avLst/>
          </a:prstGeom>
        </p:spPr>
      </p:pic>
      <p:sp>
        <p:nvSpPr>
          <p:cNvPr id="6" name="Rectangle 5"/>
          <p:cNvSpPr/>
          <p:nvPr/>
        </p:nvSpPr>
        <p:spPr>
          <a:xfrm>
            <a:off x="5870713" y="2732800"/>
            <a:ext cx="6043783" cy="3108543"/>
          </a:xfrm>
          <a:prstGeom prst="rect">
            <a:avLst/>
          </a:prstGeom>
        </p:spPr>
        <p:txBody>
          <a:bodyPr wrap="square">
            <a:spAutoFit/>
          </a:bodyPr>
          <a:lstStyle/>
          <a:p>
            <a:pPr marL="457200" indent="-457200">
              <a:buFont typeface="Arial" panose="020B0604020202020204" pitchFamily="34" charset="0"/>
              <a:buChar char="•"/>
            </a:pPr>
            <a:r>
              <a:rPr lang="en-US" sz="2800" dirty="0"/>
              <a:t>The semantics simply say that the instruction saves the current value of ‘</a:t>
            </a:r>
            <a:r>
              <a:rPr lang="en-US" sz="2800" dirty="0">
                <a:latin typeface="Courier New" panose="02070309020205020404" pitchFamily="49" charset="0"/>
                <a:cs typeface="Courier New" panose="02070309020205020404" pitchFamily="49" charset="0"/>
              </a:rPr>
              <a:t>target</a:t>
            </a:r>
            <a:r>
              <a:rPr lang="en-US" sz="2800" dirty="0"/>
              <a:t>’, set it to </a:t>
            </a:r>
            <a:r>
              <a:rPr lang="en-US" sz="2800" dirty="0">
                <a:latin typeface="Courier New" panose="02070309020205020404" pitchFamily="49" charset="0"/>
                <a:cs typeface="Courier New" panose="02070309020205020404" pitchFamily="49" charset="0"/>
              </a:rPr>
              <a:t>true</a:t>
            </a:r>
            <a:r>
              <a:rPr lang="en-US" sz="2800" dirty="0"/>
              <a:t>, and returns the saved value. </a:t>
            </a:r>
            <a:endParaRPr lang="en-US" sz="2800" dirty="0" smtClean="0"/>
          </a:p>
          <a:p>
            <a:pPr marL="457200" indent="-457200">
              <a:buFont typeface="Arial" panose="020B0604020202020204" pitchFamily="34" charset="0"/>
              <a:buChar char="•"/>
            </a:pPr>
            <a:r>
              <a:rPr lang="en-US" sz="2800" dirty="0" smtClean="0"/>
              <a:t>The </a:t>
            </a:r>
            <a:r>
              <a:rPr lang="en-US" sz="2800" dirty="0"/>
              <a:t>important characteristic is that this instruction is executed atomically. </a:t>
            </a:r>
            <a:endParaRPr lang="en-US" sz="2800" dirty="0" smtClean="0"/>
          </a:p>
        </p:txBody>
      </p:sp>
      <p:sp>
        <p:nvSpPr>
          <p:cNvPr id="7" name="Rectangle 6"/>
          <p:cNvSpPr/>
          <p:nvPr/>
        </p:nvSpPr>
        <p:spPr>
          <a:xfrm>
            <a:off x="417738" y="5810357"/>
            <a:ext cx="11047343" cy="954107"/>
          </a:xfrm>
          <a:prstGeom prst="rect">
            <a:avLst/>
          </a:prstGeom>
        </p:spPr>
        <p:txBody>
          <a:bodyPr wrap="square">
            <a:spAutoFit/>
          </a:bodyPr>
          <a:lstStyle/>
          <a:p>
            <a:pPr marL="457200" indent="-457200">
              <a:buFont typeface="Arial" panose="020B0604020202020204" pitchFamily="34" charset="0"/>
              <a:buChar char="•"/>
            </a:pPr>
            <a:r>
              <a:rPr lang="en-US" sz="2800" dirty="0"/>
              <a:t>Thus if two </a:t>
            </a:r>
            <a:r>
              <a:rPr lang="en-US" sz="2800" dirty="0" err="1">
                <a:latin typeface="Courier New" panose="02070309020205020404" pitchFamily="49" charset="0"/>
                <a:cs typeface="Courier New" panose="02070309020205020404" pitchFamily="49" charset="0"/>
              </a:rPr>
              <a:t>TestAndSet</a:t>
            </a:r>
            <a:r>
              <a:rPr lang="en-US" sz="2800" dirty="0">
                <a:latin typeface="Courier New" panose="02070309020205020404" pitchFamily="49" charset="0"/>
                <a:cs typeface="Courier New" panose="02070309020205020404" pitchFamily="49" charset="0"/>
              </a:rPr>
              <a:t> </a:t>
            </a:r>
            <a:r>
              <a:rPr lang="en-US" sz="2800" dirty="0"/>
              <a:t>instructions are executed simultaneously, they will be executed sequentially in some arbitrary order.</a:t>
            </a:r>
          </a:p>
        </p:txBody>
      </p:sp>
    </p:spTree>
    <p:extLst>
      <p:ext uri="{BB962C8B-B14F-4D97-AF65-F5344CB8AC3E}">
        <p14:creationId xmlns:p14="http://schemas.microsoft.com/office/powerpoint/2010/main" val="66297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fontScale="90000"/>
          </a:bodyPr>
          <a:lstStyle/>
          <a:p>
            <a:r>
              <a:rPr lang="en-US" dirty="0">
                <a:solidFill>
                  <a:srgbClr val="FF0000"/>
                </a:solidFill>
              </a:rPr>
              <a:t>Hardware Solutions for the Critical Section </a:t>
            </a:r>
            <a:r>
              <a:rPr lang="en-US" dirty="0" smtClean="0">
                <a:solidFill>
                  <a:srgbClr val="FF0000"/>
                </a:solidFill>
              </a:rPr>
              <a:t>Problem (Continue..)</a:t>
            </a:r>
            <a:endParaRPr lang="en-US" dirty="0">
              <a:solidFill>
                <a:srgbClr val="FF0000"/>
              </a:solidFill>
            </a:endParaRPr>
          </a:p>
        </p:txBody>
      </p:sp>
      <p:sp>
        <p:nvSpPr>
          <p:cNvPr id="3" name="Content Placeholder 2"/>
          <p:cNvSpPr>
            <a:spLocks noGrp="1"/>
          </p:cNvSpPr>
          <p:nvPr>
            <p:ph idx="1"/>
          </p:nvPr>
        </p:nvSpPr>
        <p:spPr>
          <a:xfrm>
            <a:off x="838200" y="1457740"/>
            <a:ext cx="10515600" cy="1351721"/>
          </a:xfrm>
        </p:spPr>
        <p:txBody>
          <a:bodyPr>
            <a:normAutofit/>
          </a:bodyPr>
          <a:lstStyle/>
          <a:p>
            <a:r>
              <a:rPr lang="en-US" dirty="0" smtClean="0"/>
              <a:t>If the machine supports </a:t>
            </a:r>
            <a:r>
              <a:rPr lang="en-US" dirty="0" err="1" smtClean="0">
                <a:latin typeface="Courier New" panose="02070309020205020404" pitchFamily="49" charset="0"/>
                <a:cs typeface="Courier New" panose="02070309020205020404" pitchFamily="49" charset="0"/>
              </a:rPr>
              <a:t>TestAndSet</a:t>
            </a:r>
            <a:r>
              <a:rPr lang="en-US" dirty="0" smtClean="0">
                <a:latin typeface="Courier New" panose="02070309020205020404" pitchFamily="49" charset="0"/>
                <a:cs typeface="Courier New" panose="02070309020205020404" pitchFamily="49" charset="0"/>
              </a:rPr>
              <a:t> </a:t>
            </a:r>
            <a:r>
              <a:rPr lang="en-US" dirty="0" smtClean="0"/>
              <a:t>instruction, then we can implement mutual exclusion by declaring a </a:t>
            </a:r>
            <a:r>
              <a:rPr lang="en-US" dirty="0">
                <a:latin typeface="Courier New" panose="02070309020205020404" pitchFamily="49" charset="0"/>
                <a:cs typeface="Courier New" panose="02070309020205020404" pitchFamily="49" charset="0"/>
              </a:rPr>
              <a:t>Boolean</a:t>
            </a:r>
            <a:r>
              <a:rPr lang="en-US" dirty="0" smtClean="0"/>
              <a:t> variable lock, initialized to false. The structure of process </a:t>
            </a:r>
            <a:r>
              <a:rPr lang="en-US" dirty="0">
                <a:latin typeface="Courier New" panose="02070309020205020404" pitchFamily="49" charset="0"/>
                <a:cs typeface="Courier New" panose="02070309020205020404" pitchFamily="49" charset="0"/>
              </a:rPr>
              <a:t>Pi </a:t>
            </a:r>
            <a:r>
              <a:rPr lang="en-US" dirty="0" smtClean="0"/>
              <a:t>becomes:</a:t>
            </a:r>
            <a:endParaRPr lang="en-US" dirty="0"/>
          </a:p>
        </p:txBody>
      </p:sp>
      <p:pic>
        <p:nvPicPr>
          <p:cNvPr id="4" name="Picture 3"/>
          <p:cNvPicPr>
            <a:picLocks noChangeAspect="1"/>
          </p:cNvPicPr>
          <p:nvPr/>
        </p:nvPicPr>
        <p:blipFill>
          <a:blip r:embed="rId2"/>
          <a:stretch>
            <a:fillRect/>
          </a:stretch>
        </p:blipFill>
        <p:spPr>
          <a:xfrm>
            <a:off x="1042856" y="2809461"/>
            <a:ext cx="6063796" cy="2544417"/>
          </a:xfrm>
          <a:prstGeom prst="rect">
            <a:avLst/>
          </a:prstGeom>
        </p:spPr>
      </p:pic>
      <p:sp>
        <p:nvSpPr>
          <p:cNvPr id="5" name="Rectangle 4"/>
          <p:cNvSpPr/>
          <p:nvPr/>
        </p:nvSpPr>
        <p:spPr>
          <a:xfrm>
            <a:off x="7106652" y="2809461"/>
            <a:ext cx="4860061" cy="3970318"/>
          </a:xfrm>
          <a:prstGeom prst="rect">
            <a:avLst/>
          </a:prstGeom>
        </p:spPr>
        <p:txBody>
          <a:bodyPr wrap="square">
            <a:spAutoFit/>
          </a:bodyPr>
          <a:lstStyle/>
          <a:p>
            <a:pPr marL="285750" indent="-285750">
              <a:buFont typeface="Arial" panose="020B0604020202020204" pitchFamily="34" charset="0"/>
              <a:buChar char="•"/>
            </a:pPr>
            <a:r>
              <a:rPr lang="en-US" sz="2800" dirty="0"/>
              <a:t>The above TSL-based solution is no good because even though mutual exclusion and progress are satisfied, bounded waiting is not</a:t>
            </a:r>
            <a:r>
              <a:rPr lang="en-US" sz="2800" dirty="0" smtClean="0"/>
              <a:t>.</a:t>
            </a:r>
          </a:p>
          <a:p>
            <a:pPr marL="285750" indent="-285750">
              <a:buFont typeface="Arial" panose="020B0604020202020204" pitchFamily="34" charset="0"/>
              <a:buChar char="•"/>
            </a:pPr>
            <a:r>
              <a:rPr lang="en-US" sz="2800" dirty="0" smtClean="0"/>
              <a:t>The </a:t>
            </a:r>
            <a:r>
              <a:rPr lang="en-US" sz="2800" dirty="0"/>
              <a:t>semantics of the Swap instruction, another atomic instruction, are, as expected, as follows</a:t>
            </a:r>
            <a:r>
              <a:rPr lang="en-US" sz="2800" dirty="0" smtClean="0"/>
              <a:t>:</a:t>
            </a:r>
            <a:endParaRPr lang="en-US" dirty="0"/>
          </a:p>
        </p:txBody>
      </p:sp>
    </p:spTree>
    <p:extLst>
      <p:ext uri="{BB962C8B-B14F-4D97-AF65-F5344CB8AC3E}">
        <p14:creationId xmlns:p14="http://schemas.microsoft.com/office/powerpoint/2010/main" val="268857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fontScale="90000"/>
          </a:bodyPr>
          <a:lstStyle/>
          <a:p>
            <a:r>
              <a:rPr lang="en-US" dirty="0">
                <a:solidFill>
                  <a:srgbClr val="FF0000"/>
                </a:solidFill>
              </a:rPr>
              <a:t>Hardware Solutions for the Critical Section </a:t>
            </a:r>
            <a:r>
              <a:rPr lang="en-US" dirty="0" smtClean="0">
                <a:solidFill>
                  <a:srgbClr val="FF0000"/>
                </a:solidFill>
              </a:rPr>
              <a:t>Problem (Continue..)</a:t>
            </a:r>
            <a:endParaRPr lang="en-US" dirty="0">
              <a:solidFill>
                <a:srgbClr val="FF0000"/>
              </a:solidFill>
            </a:endParaRPr>
          </a:p>
        </p:txBody>
      </p:sp>
      <p:sp>
        <p:nvSpPr>
          <p:cNvPr id="3" name="Content Placeholder 2"/>
          <p:cNvSpPr>
            <a:spLocks noGrp="1"/>
          </p:cNvSpPr>
          <p:nvPr>
            <p:ph idx="1"/>
          </p:nvPr>
        </p:nvSpPr>
        <p:spPr>
          <a:xfrm>
            <a:off x="838200" y="1457741"/>
            <a:ext cx="10515600" cy="861390"/>
          </a:xfrm>
        </p:spPr>
        <p:txBody>
          <a:bodyPr>
            <a:normAutofit/>
          </a:bodyPr>
          <a:lstStyle/>
          <a:p>
            <a:pPr marL="285750" indent="-285750"/>
            <a:r>
              <a:rPr lang="en-US" dirty="0"/>
              <a:t>The semantics of the Swap instruction, another atomic instruction, are, as expected, as follows:</a:t>
            </a:r>
          </a:p>
        </p:txBody>
      </p:sp>
      <p:sp>
        <p:nvSpPr>
          <p:cNvPr id="5" name="Rectangle 4"/>
          <p:cNvSpPr/>
          <p:nvPr/>
        </p:nvSpPr>
        <p:spPr>
          <a:xfrm>
            <a:off x="7119904" y="2226365"/>
            <a:ext cx="4860061" cy="4401205"/>
          </a:xfrm>
          <a:prstGeom prst="rect">
            <a:avLst/>
          </a:prstGeom>
        </p:spPr>
        <p:txBody>
          <a:bodyPr wrap="square">
            <a:spAutoFit/>
          </a:bodyPr>
          <a:lstStyle/>
          <a:p>
            <a:pPr marL="285750" indent="-285750">
              <a:buFont typeface="Arial" panose="020B0604020202020204" pitchFamily="34" charset="0"/>
              <a:buChar char="•"/>
            </a:pPr>
            <a:r>
              <a:rPr lang="en-US" sz="2800" dirty="0" smtClean="0"/>
              <a:t>If the machine supports the Swap instruction, mutual exclusion can be implemented as follows. </a:t>
            </a:r>
          </a:p>
          <a:p>
            <a:pPr marL="285750" indent="-285750">
              <a:buFont typeface="Arial" panose="020B0604020202020204" pitchFamily="34" charset="0"/>
              <a:buChar char="•"/>
            </a:pPr>
            <a:r>
              <a:rPr lang="en-US" sz="2800" dirty="0" smtClean="0"/>
              <a:t>A global Boolean variable lock is declared and is initialized to false. </a:t>
            </a:r>
          </a:p>
          <a:p>
            <a:pPr marL="285750" indent="-285750">
              <a:buFont typeface="Arial" panose="020B0604020202020204" pitchFamily="34" charset="0"/>
              <a:buChar char="•"/>
            </a:pPr>
            <a:r>
              <a:rPr lang="en-US" sz="2800" dirty="0" smtClean="0"/>
              <a:t>In addition each process also has a local Boolean variable key. </a:t>
            </a:r>
          </a:p>
        </p:txBody>
      </p:sp>
      <p:pic>
        <p:nvPicPr>
          <p:cNvPr id="6" name="Picture 5"/>
          <p:cNvPicPr>
            <a:picLocks noChangeAspect="1"/>
          </p:cNvPicPr>
          <p:nvPr/>
        </p:nvPicPr>
        <p:blipFill>
          <a:blip r:embed="rId2"/>
          <a:stretch>
            <a:fillRect/>
          </a:stretch>
        </p:blipFill>
        <p:spPr>
          <a:xfrm>
            <a:off x="838200" y="2561054"/>
            <a:ext cx="6110662" cy="1745903"/>
          </a:xfrm>
          <a:prstGeom prst="rect">
            <a:avLst/>
          </a:prstGeom>
        </p:spPr>
      </p:pic>
    </p:spTree>
    <p:extLst>
      <p:ext uri="{BB962C8B-B14F-4D97-AF65-F5344CB8AC3E}">
        <p14:creationId xmlns:p14="http://schemas.microsoft.com/office/powerpoint/2010/main" val="374122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539" y="1090895"/>
            <a:ext cx="11331365" cy="2092881"/>
          </a:xfrm>
          <a:prstGeom prst="rect">
            <a:avLst/>
          </a:prstGeom>
        </p:spPr>
        <p:txBody>
          <a:bodyPr wrap="square">
            <a:spAutoFit/>
          </a:bodyPr>
          <a:lstStyle/>
          <a:p>
            <a:pPr marL="457200" indent="-457200">
              <a:buFont typeface="Arial" panose="020B0604020202020204" pitchFamily="34" charset="0"/>
              <a:buChar char="•"/>
            </a:pPr>
            <a:r>
              <a:rPr lang="en-US" sz="2600" dirty="0" smtClean="0"/>
              <a:t>We discussed two solutions for the 2-process critical section problem in lecture 11 but both were not acceptable because they did not satisfy the progress condition. </a:t>
            </a:r>
          </a:p>
          <a:p>
            <a:pPr marL="457200" indent="-457200">
              <a:buFont typeface="Arial" panose="020B0604020202020204" pitchFamily="34" charset="0"/>
              <a:buChar char="•"/>
            </a:pPr>
            <a:r>
              <a:rPr lang="en-US" sz="2600" dirty="0" smtClean="0"/>
              <a:t>Here is a good solution for the critical section problem that satisfies all three requirements of a good solution.</a:t>
            </a:r>
            <a:endParaRPr lang="en-US" sz="2600" b="1" i="1" u="sng" dirty="0" smtClean="0"/>
          </a:p>
        </p:txBody>
      </p:sp>
      <p:sp>
        <p:nvSpPr>
          <p:cNvPr id="2" name="Title 1"/>
          <p:cNvSpPr>
            <a:spLocks noGrp="1"/>
          </p:cNvSpPr>
          <p:nvPr>
            <p:ph type="title"/>
          </p:nvPr>
        </p:nvSpPr>
        <p:spPr>
          <a:xfrm>
            <a:off x="838199" y="157307"/>
            <a:ext cx="10515600" cy="704084"/>
          </a:xfrm>
        </p:spPr>
        <p:txBody>
          <a:bodyPr>
            <a:normAutofit fontScale="90000"/>
          </a:bodyPr>
          <a:lstStyle/>
          <a:p>
            <a:r>
              <a:rPr lang="en-US" dirty="0" smtClean="0">
                <a:solidFill>
                  <a:srgbClr val="FF0000"/>
                </a:solidFill>
              </a:rPr>
              <a:t>2-Process Critical Section Problem (continued)</a:t>
            </a:r>
            <a:endParaRPr lang="en-US" dirty="0">
              <a:solidFill>
                <a:srgbClr val="FF0000"/>
              </a:solidFill>
            </a:endParaRPr>
          </a:p>
        </p:txBody>
      </p:sp>
    </p:spTree>
    <p:extLst>
      <p:ext uri="{BB962C8B-B14F-4D97-AF65-F5344CB8AC3E}">
        <p14:creationId xmlns:p14="http://schemas.microsoft.com/office/powerpoint/2010/main" val="615340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fontScale="90000"/>
          </a:bodyPr>
          <a:lstStyle/>
          <a:p>
            <a:r>
              <a:rPr lang="en-US" dirty="0">
                <a:solidFill>
                  <a:srgbClr val="FF0000"/>
                </a:solidFill>
              </a:rPr>
              <a:t>Hardware Solutions for the Critical Section </a:t>
            </a:r>
            <a:r>
              <a:rPr lang="en-US" dirty="0" smtClean="0">
                <a:solidFill>
                  <a:srgbClr val="FF0000"/>
                </a:solidFill>
              </a:rPr>
              <a:t>Problem (Continue..)</a:t>
            </a:r>
            <a:endParaRPr lang="en-US" dirty="0">
              <a:solidFill>
                <a:srgbClr val="FF0000"/>
              </a:solidFill>
            </a:endParaRPr>
          </a:p>
        </p:txBody>
      </p:sp>
      <p:sp>
        <p:nvSpPr>
          <p:cNvPr id="3" name="Content Placeholder 2"/>
          <p:cNvSpPr>
            <a:spLocks noGrp="1"/>
          </p:cNvSpPr>
          <p:nvPr>
            <p:ph idx="1"/>
          </p:nvPr>
        </p:nvSpPr>
        <p:spPr>
          <a:xfrm>
            <a:off x="838200" y="1457741"/>
            <a:ext cx="10515600" cy="861390"/>
          </a:xfrm>
        </p:spPr>
        <p:txBody>
          <a:bodyPr>
            <a:normAutofit/>
          </a:bodyPr>
          <a:lstStyle/>
          <a:p>
            <a:pPr marL="285750" indent="-285750"/>
            <a:r>
              <a:rPr lang="en-US" dirty="0"/>
              <a:t>The structure of process Pi is</a:t>
            </a:r>
            <a:r>
              <a:rPr lang="en-US" dirty="0" smtClean="0"/>
              <a:t>:</a:t>
            </a:r>
            <a:endParaRPr lang="en-US" dirty="0"/>
          </a:p>
        </p:txBody>
      </p:sp>
      <p:pic>
        <p:nvPicPr>
          <p:cNvPr id="4" name="Picture 3"/>
          <p:cNvPicPr>
            <a:picLocks noChangeAspect="1"/>
          </p:cNvPicPr>
          <p:nvPr/>
        </p:nvPicPr>
        <p:blipFill>
          <a:blip r:embed="rId2"/>
          <a:stretch>
            <a:fillRect/>
          </a:stretch>
        </p:blipFill>
        <p:spPr>
          <a:xfrm>
            <a:off x="691080" y="2001321"/>
            <a:ext cx="5324778" cy="2941740"/>
          </a:xfrm>
          <a:prstGeom prst="rect">
            <a:avLst/>
          </a:prstGeom>
        </p:spPr>
      </p:pic>
      <p:sp>
        <p:nvSpPr>
          <p:cNvPr id="7" name="Rectangle 6"/>
          <p:cNvSpPr/>
          <p:nvPr/>
        </p:nvSpPr>
        <p:spPr>
          <a:xfrm>
            <a:off x="6162978" y="1640750"/>
            <a:ext cx="6096000" cy="4401205"/>
          </a:xfrm>
          <a:prstGeom prst="rect">
            <a:avLst/>
          </a:prstGeom>
        </p:spPr>
        <p:txBody>
          <a:bodyPr>
            <a:spAutoFit/>
          </a:bodyPr>
          <a:lstStyle/>
          <a:p>
            <a:pPr marL="457200" indent="-457200">
              <a:buFont typeface="Arial" panose="020B0604020202020204" pitchFamily="34" charset="0"/>
              <a:buChar char="•"/>
            </a:pPr>
            <a:r>
              <a:rPr lang="en-US" sz="2800" dirty="0"/>
              <a:t>Just like the TSL-based solution shown in this section, the above Swap-based solution is not good because even though mutual exclusion and progress are satisfied, bounded waiting is not. </a:t>
            </a:r>
            <a:endParaRPr lang="en-US" sz="2800" dirty="0" smtClean="0"/>
          </a:p>
          <a:p>
            <a:pPr marL="457200" indent="-457200">
              <a:buFont typeface="Arial" panose="020B0604020202020204" pitchFamily="34" charset="0"/>
              <a:buChar char="•"/>
            </a:pPr>
            <a:r>
              <a:rPr lang="en-US" sz="2800" dirty="0" smtClean="0"/>
              <a:t>In </a:t>
            </a:r>
            <a:r>
              <a:rPr lang="en-US" sz="2800" dirty="0"/>
              <a:t>the next lecture, we will discuss a good solution for the critical section problem by using the hardware instructions.</a:t>
            </a:r>
          </a:p>
        </p:txBody>
      </p:sp>
    </p:spTree>
    <p:extLst>
      <p:ext uri="{BB962C8B-B14F-4D97-AF65-F5344CB8AC3E}">
        <p14:creationId xmlns:p14="http://schemas.microsoft.com/office/powerpoint/2010/main" val="171158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278" y="693330"/>
            <a:ext cx="6195391" cy="2092881"/>
          </a:xfrm>
          <a:prstGeom prst="rect">
            <a:avLst/>
          </a:prstGeom>
        </p:spPr>
        <p:txBody>
          <a:bodyPr wrap="square">
            <a:spAutoFit/>
          </a:bodyPr>
          <a:lstStyle/>
          <a:p>
            <a:pPr marL="457200" indent="-457200">
              <a:buFont typeface="Arial" panose="020B0604020202020204" pitchFamily="34" charset="0"/>
              <a:buChar char="•"/>
            </a:pPr>
            <a:r>
              <a:rPr lang="en-US" sz="2600" dirty="0" smtClean="0"/>
              <a:t>The processes share two variables:</a:t>
            </a:r>
          </a:p>
          <a:p>
            <a:pPr marL="457200" indent="-457200">
              <a:buFont typeface="Arial" panose="020B0604020202020204" pitchFamily="34" charset="0"/>
              <a:buChar char="•"/>
            </a:pPr>
            <a:r>
              <a:rPr lang="en-US" sz="2600" dirty="0" smtClean="0"/>
              <a:t>The </a:t>
            </a:r>
            <a:r>
              <a:rPr lang="en-US" sz="2600" dirty="0" err="1" smtClean="0">
                <a:latin typeface="Courier New" panose="02070309020205020404" pitchFamily="49" charset="0"/>
                <a:cs typeface="Courier New" panose="02070309020205020404" pitchFamily="49" charset="0"/>
              </a:rPr>
              <a:t>boolean</a:t>
            </a:r>
            <a:r>
              <a:rPr lang="en-US" sz="2600" dirty="0" smtClean="0"/>
              <a:t> array of ‘</a:t>
            </a:r>
            <a:r>
              <a:rPr lang="en-US" sz="2600" dirty="0">
                <a:latin typeface="Courier New" panose="02070309020205020404" pitchFamily="49" charset="0"/>
                <a:cs typeface="Courier New" panose="02070309020205020404" pitchFamily="49" charset="0"/>
              </a:rPr>
              <a:t>flag</a:t>
            </a:r>
            <a:r>
              <a:rPr lang="en-US" sz="2600" dirty="0" smtClean="0"/>
              <a:t>’ is initialized to false, whereas ‘</a:t>
            </a:r>
            <a:r>
              <a:rPr lang="en-US" sz="2600" dirty="0">
                <a:latin typeface="Courier New" panose="02070309020205020404" pitchFamily="49" charset="0"/>
                <a:cs typeface="Courier New" panose="02070309020205020404" pitchFamily="49" charset="0"/>
              </a:rPr>
              <a:t>turn</a:t>
            </a:r>
            <a:r>
              <a:rPr lang="en-US" sz="2600" dirty="0" smtClean="0"/>
              <a:t>’ maybe 0 or 1. </a:t>
            </a:r>
          </a:p>
          <a:p>
            <a:pPr marL="457200" indent="-457200">
              <a:buFont typeface="Arial" panose="020B0604020202020204" pitchFamily="34" charset="0"/>
              <a:buChar char="•"/>
            </a:pPr>
            <a:r>
              <a:rPr lang="en-US" sz="2600" dirty="0" smtClean="0"/>
              <a:t>The structure of the process is as follows:</a:t>
            </a:r>
          </a:p>
        </p:txBody>
      </p:sp>
      <p:sp>
        <p:nvSpPr>
          <p:cNvPr id="2" name="Title 1"/>
          <p:cNvSpPr>
            <a:spLocks noGrp="1"/>
          </p:cNvSpPr>
          <p:nvPr>
            <p:ph type="title"/>
          </p:nvPr>
        </p:nvSpPr>
        <p:spPr>
          <a:xfrm>
            <a:off x="838199" y="157307"/>
            <a:ext cx="10515600" cy="536023"/>
          </a:xfrm>
        </p:spPr>
        <p:txBody>
          <a:bodyPr>
            <a:normAutofit fontScale="90000"/>
          </a:bodyPr>
          <a:lstStyle/>
          <a:p>
            <a:r>
              <a:rPr lang="en-US" dirty="0" smtClean="0">
                <a:solidFill>
                  <a:srgbClr val="FF0000"/>
                </a:solidFill>
              </a:rPr>
              <a:t>Algorithm 3 (Continue..)</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8373626" y="407548"/>
            <a:ext cx="2690372" cy="653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3"/>
          <a:stretch>
            <a:fillRect/>
          </a:stretch>
        </p:blipFill>
        <p:spPr>
          <a:xfrm>
            <a:off x="484343" y="2786211"/>
            <a:ext cx="5649259" cy="3773615"/>
          </a:xfrm>
          <a:prstGeom prst="rect">
            <a:avLst/>
          </a:prstGeom>
        </p:spPr>
      </p:pic>
      <p:sp>
        <p:nvSpPr>
          <p:cNvPr id="10" name="Rectangle 9"/>
          <p:cNvSpPr/>
          <p:nvPr/>
        </p:nvSpPr>
        <p:spPr>
          <a:xfrm>
            <a:off x="6406667" y="1259593"/>
            <a:ext cx="5440775" cy="5693866"/>
          </a:xfrm>
          <a:prstGeom prst="rect">
            <a:avLst/>
          </a:prstGeom>
        </p:spPr>
        <p:txBody>
          <a:bodyPr wrap="square">
            <a:spAutoFit/>
          </a:bodyPr>
          <a:lstStyle/>
          <a:p>
            <a:pPr marL="457200" indent="-457200">
              <a:buFont typeface="Arial" panose="020B0604020202020204" pitchFamily="34" charset="0"/>
              <a:buChar char="•"/>
            </a:pPr>
            <a:r>
              <a:rPr lang="en-US" sz="2600" dirty="0" smtClean="0"/>
              <a:t>To enter its critical section, </a:t>
            </a:r>
            <a:r>
              <a:rPr lang="en-US" sz="2600" dirty="0">
                <a:latin typeface="Courier New" panose="02070309020205020404" pitchFamily="49" charset="0"/>
                <a:cs typeface="Courier New" panose="02070309020205020404" pitchFamily="49" charset="0"/>
              </a:rPr>
              <a:t>Pi </a:t>
            </a:r>
            <a:r>
              <a:rPr lang="en-US" sz="2600" dirty="0" smtClean="0"/>
              <a:t>sets </a:t>
            </a:r>
            <a:r>
              <a:rPr lang="en-US" sz="2600" dirty="0">
                <a:latin typeface="Courier New" panose="02070309020205020404" pitchFamily="49" charset="0"/>
                <a:cs typeface="Courier New" panose="02070309020205020404" pitchFamily="49" charset="0"/>
              </a:rPr>
              <a:t>flag[</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 </a:t>
            </a:r>
            <a:r>
              <a:rPr lang="en-US" sz="2600" dirty="0" smtClean="0"/>
              <a:t>to true, and sets ‘</a:t>
            </a:r>
            <a:r>
              <a:rPr lang="en-US" sz="2600" dirty="0">
                <a:latin typeface="Courier New" panose="02070309020205020404" pitchFamily="49" charset="0"/>
                <a:cs typeface="Courier New" panose="02070309020205020404" pitchFamily="49" charset="0"/>
              </a:rPr>
              <a:t>turn</a:t>
            </a:r>
            <a:r>
              <a:rPr lang="en-US" sz="2600" dirty="0" smtClean="0"/>
              <a:t>’ to </a:t>
            </a:r>
            <a:r>
              <a:rPr lang="en-US" sz="2600" dirty="0">
                <a:latin typeface="Courier New" panose="02070309020205020404" pitchFamily="49" charset="0"/>
                <a:cs typeface="Courier New" panose="02070309020205020404" pitchFamily="49" charset="0"/>
              </a:rPr>
              <a:t>j</a:t>
            </a:r>
            <a:r>
              <a:rPr lang="en-US" sz="2600" dirty="0" smtClean="0"/>
              <a:t>, asserting that if the other process wishes to enter its critical section, it may do so.</a:t>
            </a:r>
          </a:p>
          <a:p>
            <a:pPr marL="457200" indent="-457200">
              <a:buFont typeface="Arial" panose="020B0604020202020204" pitchFamily="34" charset="0"/>
              <a:buChar char="•"/>
            </a:pPr>
            <a:r>
              <a:rPr lang="en-US" sz="2600" dirty="0" smtClean="0"/>
              <a:t>If both try to enter at the same time, they will attempt to set ‘</a:t>
            </a:r>
            <a:r>
              <a:rPr lang="en-US" sz="2600" dirty="0">
                <a:latin typeface="Courier New" panose="02070309020205020404" pitchFamily="49" charset="0"/>
                <a:cs typeface="Courier New" panose="02070309020205020404" pitchFamily="49" charset="0"/>
              </a:rPr>
              <a:t>turn</a:t>
            </a:r>
            <a:r>
              <a:rPr lang="en-US" sz="2600" dirty="0" smtClean="0"/>
              <a:t>’ to </a:t>
            </a:r>
            <a:r>
              <a:rPr lang="en-US" sz="2600" dirty="0" err="1">
                <a:latin typeface="Courier New" panose="02070309020205020404" pitchFamily="49" charset="0"/>
                <a:cs typeface="Courier New" panose="02070309020205020404" pitchFamily="49" charset="0"/>
              </a:rPr>
              <a:t>i</a:t>
            </a:r>
            <a:r>
              <a:rPr lang="en-US" sz="2600" dirty="0">
                <a:latin typeface="Courier New" panose="02070309020205020404" pitchFamily="49" charset="0"/>
                <a:cs typeface="Courier New" panose="02070309020205020404" pitchFamily="49" charset="0"/>
              </a:rPr>
              <a:t> </a:t>
            </a:r>
            <a:r>
              <a:rPr lang="en-US" sz="2600" dirty="0" smtClean="0"/>
              <a:t>and</a:t>
            </a: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j</a:t>
            </a:r>
          </a:p>
          <a:p>
            <a:pPr marL="457200" indent="-457200">
              <a:buFont typeface="Arial" panose="020B0604020202020204" pitchFamily="34" charset="0"/>
              <a:buChar char="•"/>
            </a:pPr>
            <a:r>
              <a:rPr lang="en-US" sz="2600" dirty="0"/>
              <a:t>However, only one of these assignments will last, the other will occur but be overwritten </a:t>
            </a:r>
            <a:r>
              <a:rPr lang="en-US" sz="2600" dirty="0" smtClean="0"/>
              <a:t>instantly</a:t>
            </a:r>
          </a:p>
          <a:p>
            <a:pPr marL="457200" indent="-457200">
              <a:buFont typeface="Arial" panose="020B0604020202020204" pitchFamily="34" charset="0"/>
              <a:buChar char="•"/>
            </a:pPr>
            <a:r>
              <a:rPr lang="en-US" sz="2600" dirty="0" smtClean="0"/>
              <a:t>Hence, the eventual value of ‘</a:t>
            </a:r>
            <a:r>
              <a:rPr lang="en-US" sz="2600" dirty="0">
                <a:latin typeface="Courier New" panose="02070309020205020404" pitchFamily="49" charset="0"/>
                <a:cs typeface="Courier New" panose="02070309020205020404" pitchFamily="49" charset="0"/>
              </a:rPr>
              <a:t>turn</a:t>
            </a:r>
            <a:r>
              <a:rPr lang="en-US" sz="2600" dirty="0" smtClean="0"/>
              <a:t>’ will decide which process gets to enter its critical section.</a:t>
            </a:r>
            <a:endParaRPr lang="en-US" sz="2600" dirty="0"/>
          </a:p>
        </p:txBody>
      </p:sp>
    </p:spTree>
    <p:extLst>
      <p:ext uri="{BB962C8B-B14F-4D97-AF65-F5344CB8AC3E}">
        <p14:creationId xmlns:p14="http://schemas.microsoft.com/office/powerpoint/2010/main" val="380195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Algorithm 3 (Continue..)</a:t>
            </a:r>
            <a:endParaRPr lang="en-US" dirty="0"/>
          </a:p>
        </p:txBody>
      </p:sp>
      <p:sp>
        <p:nvSpPr>
          <p:cNvPr id="3" name="Content Placeholder 2"/>
          <p:cNvSpPr>
            <a:spLocks noGrp="1"/>
          </p:cNvSpPr>
          <p:nvPr>
            <p:ph idx="1"/>
          </p:nvPr>
        </p:nvSpPr>
        <p:spPr/>
        <p:txBody>
          <a:bodyPr/>
          <a:lstStyle/>
          <a:p>
            <a:r>
              <a:rPr lang="en-US" dirty="0" smtClean="0"/>
              <a:t>prove mutual exclusion</a:t>
            </a:r>
          </a:p>
          <a:p>
            <a:pPr lvl="1"/>
            <a:r>
              <a:rPr lang="en-US" dirty="0" smtClean="0"/>
              <a:t>note that </a:t>
            </a:r>
            <a:r>
              <a:rPr lang="en-US" dirty="0" smtClean="0">
                <a:latin typeface="Courier New" panose="02070309020205020404" pitchFamily="49" charset="0"/>
                <a:cs typeface="Courier New" panose="02070309020205020404" pitchFamily="49" charset="0"/>
              </a:rPr>
              <a:t>Pi</a:t>
            </a:r>
            <a:r>
              <a:rPr lang="en-US" dirty="0" smtClean="0"/>
              <a:t> enters its critical section only if either </a:t>
            </a:r>
            <a:r>
              <a:rPr lang="en-US" dirty="0" smtClean="0">
                <a:latin typeface="Courier New" panose="02070309020205020404" pitchFamily="49" charset="0"/>
                <a:cs typeface="Courier New" panose="02070309020205020404" pitchFamily="49" charset="0"/>
              </a:rPr>
              <a:t>flag[j]=false </a:t>
            </a:r>
            <a:r>
              <a:rPr lang="en-US" dirty="0" smtClean="0"/>
              <a:t>or </a:t>
            </a:r>
            <a:r>
              <a:rPr lang="en-US" dirty="0" smtClean="0">
                <a:latin typeface="Courier New" panose="02070309020205020404" pitchFamily="49" charset="0"/>
                <a:cs typeface="Courier New" panose="02070309020205020404" pitchFamily="49" charset="0"/>
              </a:rPr>
              <a:t>turn=</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lvl="1"/>
            <a:r>
              <a:rPr lang="en-US" dirty="0" smtClean="0">
                <a:latin typeface="Arial" panose="020B0604020202020204" pitchFamily="34" charset="0"/>
                <a:cs typeface="Arial" panose="020B0604020202020204" pitchFamily="34" charset="0"/>
              </a:rPr>
              <a:t>Also, if both processes were executing in their critical sections at the same time, then </a:t>
            </a:r>
            <a:r>
              <a:rPr lang="en-US" dirty="0">
                <a:latin typeface="Courier New" panose="02070309020205020404" pitchFamily="49" charset="0"/>
                <a:cs typeface="Courier New" panose="02070309020205020404" pitchFamily="49" charset="0"/>
              </a:rPr>
              <a:t>flag[0]= = flag[1]= = </a:t>
            </a:r>
            <a:r>
              <a:rPr lang="en-US" dirty="0" smtClean="0">
                <a:latin typeface="Courier New" panose="02070309020205020404" pitchFamily="49" charset="0"/>
                <a:cs typeface="Courier New" panose="02070309020205020404" pitchFamily="49" charset="0"/>
              </a:rPr>
              <a:t>true</a:t>
            </a:r>
          </a:p>
          <a:p>
            <a:pPr lvl="1"/>
            <a:r>
              <a:rPr lang="en-US" dirty="0">
                <a:latin typeface="Arial" panose="020B0604020202020204" pitchFamily="34" charset="0"/>
                <a:cs typeface="Arial" panose="020B0604020202020204" pitchFamily="34" charset="0"/>
              </a:rPr>
              <a:t>These two observations suggest that </a:t>
            </a:r>
            <a:r>
              <a:rPr lang="en-US" dirty="0">
                <a:latin typeface="Courier New" panose="02070309020205020404" pitchFamily="49" charset="0"/>
                <a:cs typeface="Courier New" panose="02070309020205020404" pitchFamily="49" charset="0"/>
              </a:rPr>
              <a:t>P0</a:t>
            </a:r>
            <a:r>
              <a:rPr lang="en-US" dirty="0">
                <a:latin typeface="Arial" panose="020B0604020202020204" pitchFamily="34" charset="0"/>
                <a:cs typeface="Arial" panose="020B0604020202020204" pitchFamily="34" charset="0"/>
              </a:rPr>
              <a:t> and </a:t>
            </a:r>
            <a:r>
              <a:rPr lang="en-US" dirty="0">
                <a:latin typeface="Courier New" panose="02070309020205020404" pitchFamily="49" charset="0"/>
                <a:cs typeface="Courier New" panose="02070309020205020404" pitchFamily="49" charset="0"/>
              </a:rPr>
              <a:t>P1 </a:t>
            </a:r>
            <a:r>
              <a:rPr lang="en-US" dirty="0">
                <a:latin typeface="Arial" panose="020B0604020202020204" pitchFamily="34" charset="0"/>
                <a:cs typeface="Arial" panose="020B0604020202020204" pitchFamily="34" charset="0"/>
              </a:rPr>
              <a:t>could not have found both conditions in the while statement true at the same time, since the value of ‘</a:t>
            </a:r>
            <a:r>
              <a:rPr lang="en-US" dirty="0">
                <a:latin typeface="Courier New" panose="02070309020205020404" pitchFamily="49" charset="0"/>
                <a:cs typeface="Courier New" panose="02070309020205020404" pitchFamily="49" charset="0"/>
              </a:rPr>
              <a:t>turn</a:t>
            </a:r>
            <a:r>
              <a:rPr lang="en-US" dirty="0">
                <a:latin typeface="Arial" panose="020B0604020202020204" pitchFamily="34" charset="0"/>
                <a:cs typeface="Arial" panose="020B0604020202020204" pitchFamily="34" charset="0"/>
              </a:rPr>
              <a:t>’ can either be </a:t>
            </a:r>
            <a:r>
              <a:rPr lang="en-US" dirty="0">
                <a:latin typeface="Courier New" panose="02070309020205020404" pitchFamily="49" charset="0"/>
                <a:cs typeface="Courier New" panose="02070309020205020404" pitchFamily="49" charset="0"/>
              </a:rPr>
              <a:t>0</a:t>
            </a:r>
            <a:r>
              <a:rPr lang="en-US" dirty="0">
                <a:latin typeface="Arial" panose="020B0604020202020204" pitchFamily="34" charset="0"/>
                <a:cs typeface="Arial" panose="020B0604020202020204" pitchFamily="34" charset="0"/>
              </a:rPr>
              <a:t> or </a:t>
            </a:r>
            <a:r>
              <a:rPr lang="en-US" dirty="0" smtClean="0">
                <a:latin typeface="Courier New" panose="02070309020205020404" pitchFamily="49" charset="0"/>
                <a:cs typeface="Courier New" panose="02070309020205020404" pitchFamily="49" charset="0"/>
              </a:rPr>
              <a:t>1</a:t>
            </a:r>
            <a:r>
              <a:rPr lang="en-US" dirty="0" smtClean="0">
                <a:latin typeface="Arial" panose="020B0604020202020204" pitchFamily="34" charset="0"/>
                <a:cs typeface="Arial" panose="020B0604020202020204" pitchFamily="34" charset="0"/>
              </a:rPr>
              <a:t>.</a:t>
            </a:r>
          </a:p>
          <a:p>
            <a:pPr lvl="1"/>
            <a:r>
              <a:rPr lang="en-US" dirty="0" smtClean="0">
                <a:latin typeface="Arial" panose="020B0604020202020204" pitchFamily="34" charset="0"/>
                <a:cs typeface="Arial" panose="020B0604020202020204" pitchFamily="34" charset="0"/>
              </a:rPr>
              <a:t>Hence only one process say </a:t>
            </a:r>
            <a:r>
              <a:rPr lang="en-US" dirty="0">
                <a:latin typeface="Courier New" panose="02070309020205020404" pitchFamily="49" charset="0"/>
                <a:cs typeface="Courier New" panose="02070309020205020404" pitchFamily="49" charset="0"/>
              </a:rPr>
              <a:t>P0</a:t>
            </a:r>
            <a:r>
              <a:rPr lang="en-US" dirty="0" smtClean="0">
                <a:latin typeface="Arial" panose="020B0604020202020204" pitchFamily="34" charset="0"/>
                <a:cs typeface="Arial" panose="020B0604020202020204" pitchFamily="34" charset="0"/>
              </a:rPr>
              <a:t> must have successfully exited the while statement. </a:t>
            </a:r>
          </a:p>
          <a:p>
            <a:pPr lvl="1"/>
            <a:r>
              <a:rPr lang="en-US" dirty="0" smtClean="0">
                <a:latin typeface="Arial" panose="020B0604020202020204" pitchFamily="34" charset="0"/>
                <a:cs typeface="Arial" panose="020B0604020202020204" pitchFamily="34" charset="0"/>
              </a:rPr>
              <a:t>Hence mutual exclusion is preserved.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436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Algorithm 3 (Continue..)</a:t>
            </a:r>
            <a:endParaRPr lang="en-US" dirty="0"/>
          </a:p>
        </p:txBody>
      </p:sp>
      <p:sp>
        <p:nvSpPr>
          <p:cNvPr id="3" name="Content Placeholder 2"/>
          <p:cNvSpPr>
            <a:spLocks noGrp="1"/>
          </p:cNvSpPr>
          <p:nvPr>
            <p:ph idx="1"/>
          </p:nvPr>
        </p:nvSpPr>
        <p:spPr>
          <a:xfrm>
            <a:off x="838200" y="1470991"/>
            <a:ext cx="10515600" cy="5009322"/>
          </a:xfrm>
        </p:spPr>
        <p:txBody>
          <a:bodyPr>
            <a:normAutofit lnSpcReduction="10000"/>
          </a:bodyPr>
          <a:lstStyle/>
          <a:p>
            <a:r>
              <a:rPr lang="en-US" dirty="0" smtClean="0"/>
              <a:t>prove bounded wait and progress requirements</a:t>
            </a:r>
          </a:p>
          <a:p>
            <a:pPr lvl="1"/>
            <a:r>
              <a:rPr lang="en-US" dirty="0" smtClean="0"/>
              <a:t>we note that a process </a:t>
            </a:r>
            <a:r>
              <a:rPr lang="en-US" dirty="0" smtClean="0">
                <a:latin typeface="Courier New" panose="02070309020205020404" pitchFamily="49" charset="0"/>
                <a:cs typeface="Courier New" panose="02070309020205020404" pitchFamily="49" charset="0"/>
              </a:rPr>
              <a:t>Pi </a:t>
            </a:r>
            <a:r>
              <a:rPr lang="en-US" dirty="0" smtClean="0"/>
              <a:t>can be prevented the critical section only if it is stuck in the while loop with the condition </a:t>
            </a:r>
            <a:r>
              <a:rPr lang="en-US" dirty="0">
                <a:latin typeface="Courier New" panose="02070309020205020404" pitchFamily="49" charset="0"/>
                <a:cs typeface="Courier New" panose="02070309020205020404" pitchFamily="49" charset="0"/>
              </a:rPr>
              <a:t>flag[j]= =true </a:t>
            </a:r>
            <a:r>
              <a:rPr lang="en-US" dirty="0" smtClean="0"/>
              <a:t>and </a:t>
            </a:r>
            <a:r>
              <a:rPr lang="en-US" dirty="0">
                <a:latin typeface="Courier New" panose="02070309020205020404" pitchFamily="49" charset="0"/>
                <a:cs typeface="Courier New" panose="02070309020205020404" pitchFamily="49" charset="0"/>
              </a:rPr>
              <a:t>turn=j</a:t>
            </a:r>
            <a:r>
              <a:rPr lang="en-US" dirty="0" smtClean="0"/>
              <a:t>.</a:t>
            </a:r>
          </a:p>
          <a:p>
            <a:pPr lvl="1"/>
            <a:r>
              <a:rPr lang="en-US" dirty="0" smtClean="0"/>
              <a:t>If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Pj</a:t>
            </a:r>
            <a:r>
              <a:rPr lang="en-US" dirty="0">
                <a:latin typeface="Courier New" panose="02070309020205020404" pitchFamily="49" charset="0"/>
                <a:cs typeface="Courier New" panose="02070309020205020404" pitchFamily="49" charset="0"/>
              </a:rPr>
              <a:t> </a:t>
            </a:r>
            <a:r>
              <a:rPr lang="en-US" dirty="0" smtClean="0"/>
              <a:t>is not ready to enter the critical section, then </a:t>
            </a:r>
            <a:r>
              <a:rPr lang="en-US" dirty="0">
                <a:latin typeface="Courier New" panose="02070309020205020404" pitchFamily="49" charset="0"/>
                <a:cs typeface="Courier New" panose="02070309020205020404" pitchFamily="49" charset="0"/>
              </a:rPr>
              <a:t>flag[j]=</a:t>
            </a:r>
            <a:r>
              <a:rPr lang="en-US" dirty="0" err="1">
                <a:latin typeface="Courier New" panose="02070309020205020404" pitchFamily="49" charset="0"/>
                <a:cs typeface="Courier New" panose="02070309020205020404" pitchFamily="49" charset="0"/>
              </a:rPr>
              <a:t>flase</a:t>
            </a:r>
            <a:r>
              <a:rPr lang="en-US" dirty="0">
                <a:latin typeface="Courier New" panose="02070309020205020404" pitchFamily="49" charset="0"/>
                <a:cs typeface="Courier New" panose="02070309020205020404" pitchFamily="49" charset="0"/>
              </a:rPr>
              <a:t> </a:t>
            </a:r>
            <a:r>
              <a:rPr lang="en-US" dirty="0" smtClean="0"/>
              <a:t>and </a:t>
            </a:r>
            <a:r>
              <a:rPr lang="en-US" dirty="0">
                <a:latin typeface="Courier New" panose="02070309020205020404" pitchFamily="49" charset="0"/>
                <a:cs typeface="Courier New" panose="02070309020205020404" pitchFamily="49" charset="0"/>
              </a:rPr>
              <a:t>Pi </a:t>
            </a:r>
            <a:r>
              <a:rPr lang="en-US" dirty="0" smtClean="0"/>
              <a:t>can enter its critical section.</a:t>
            </a:r>
          </a:p>
          <a:p>
            <a:pPr lvl="1"/>
            <a:r>
              <a:rPr lang="en-US" dirty="0" smtClean="0"/>
              <a:t>If </a:t>
            </a:r>
            <a:r>
              <a:rPr lang="en-US" dirty="0" err="1">
                <a:latin typeface="Courier New" panose="02070309020205020404" pitchFamily="49" charset="0"/>
                <a:cs typeface="Courier New" panose="02070309020205020404" pitchFamily="49" charset="0"/>
              </a:rPr>
              <a:t>Pj</a:t>
            </a:r>
            <a:r>
              <a:rPr lang="en-US" dirty="0" smtClean="0"/>
              <a:t> has set </a:t>
            </a:r>
            <a:r>
              <a:rPr lang="en-US" dirty="0">
                <a:latin typeface="Courier New" panose="02070309020205020404" pitchFamily="49" charset="0"/>
                <a:cs typeface="Courier New" panose="02070309020205020404" pitchFamily="49" charset="0"/>
              </a:rPr>
              <a:t>flag[j]=true </a:t>
            </a:r>
            <a:r>
              <a:rPr lang="en-US" dirty="0" smtClean="0"/>
              <a:t>and is also executing its while statement then either </a:t>
            </a:r>
            <a:r>
              <a:rPr lang="en-US" dirty="0">
                <a:latin typeface="Courier New" panose="02070309020205020404" pitchFamily="49" charset="0"/>
                <a:cs typeface="Courier New" panose="02070309020205020404" pitchFamily="49" charset="0"/>
              </a:rPr>
              <a:t>turn=</a:t>
            </a:r>
            <a:r>
              <a:rPr lang="en-US" dirty="0" err="1">
                <a:latin typeface="Courier New" panose="02070309020205020404" pitchFamily="49" charset="0"/>
                <a:cs typeface="Courier New" panose="02070309020205020404" pitchFamily="49" charset="0"/>
              </a:rPr>
              <a:t>i</a:t>
            </a:r>
            <a:r>
              <a:rPr lang="en-US" dirty="0" smtClean="0"/>
              <a:t> or </a:t>
            </a:r>
            <a:r>
              <a:rPr lang="en-US" dirty="0">
                <a:latin typeface="Courier New" panose="02070309020205020404" pitchFamily="49" charset="0"/>
                <a:cs typeface="Courier New" panose="02070309020205020404" pitchFamily="49" charset="0"/>
              </a:rPr>
              <a:t>turn=j</a:t>
            </a:r>
            <a:r>
              <a:rPr lang="en-US" dirty="0" smtClean="0"/>
              <a:t>.</a:t>
            </a:r>
          </a:p>
          <a:p>
            <a:pPr lvl="1"/>
            <a:r>
              <a:rPr lang="en-US" dirty="0" smtClean="0"/>
              <a:t>If </a:t>
            </a:r>
            <a:r>
              <a:rPr lang="en-US" dirty="0">
                <a:latin typeface="Courier New" panose="02070309020205020404" pitchFamily="49" charset="0"/>
                <a:cs typeface="Courier New" panose="02070309020205020404" pitchFamily="49" charset="0"/>
              </a:rPr>
              <a:t>turn=</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smtClean="0"/>
              <a:t>then </a:t>
            </a:r>
            <a:r>
              <a:rPr lang="en-US" dirty="0">
                <a:latin typeface="Courier New" panose="02070309020205020404" pitchFamily="49" charset="0"/>
                <a:cs typeface="Courier New" panose="02070309020205020404" pitchFamily="49" charset="0"/>
              </a:rPr>
              <a:t>Pi</a:t>
            </a:r>
            <a:r>
              <a:rPr lang="en-US" dirty="0" smtClean="0"/>
              <a:t> enters its critical section, otherwise </a:t>
            </a:r>
            <a:r>
              <a:rPr lang="en-US" dirty="0" err="1">
                <a:latin typeface="Courier New" panose="02070309020205020404" pitchFamily="49" charset="0"/>
                <a:cs typeface="Courier New" panose="02070309020205020404" pitchFamily="49" charset="0"/>
              </a:rPr>
              <a:t>Pj</a:t>
            </a:r>
            <a:r>
              <a:rPr lang="en-US" dirty="0" smtClean="0"/>
              <a:t>. However, whenever a process finishes executing in its critical section, lets assume </a:t>
            </a:r>
            <a:r>
              <a:rPr lang="en-US" dirty="0" err="1">
                <a:latin typeface="Courier New" panose="02070309020205020404" pitchFamily="49" charset="0"/>
                <a:cs typeface="Courier New" panose="02070309020205020404" pitchFamily="49" charset="0"/>
              </a:rPr>
              <a:t>Pj</a:t>
            </a:r>
            <a:r>
              <a:rPr lang="en-US" dirty="0" smtClean="0"/>
              <a:t>, it resets </a:t>
            </a:r>
            <a:r>
              <a:rPr lang="en-US" dirty="0">
                <a:latin typeface="Courier New" panose="02070309020205020404" pitchFamily="49" charset="0"/>
                <a:cs typeface="Courier New" panose="02070309020205020404" pitchFamily="49" charset="0"/>
              </a:rPr>
              <a:t>flag[j] </a:t>
            </a:r>
            <a:r>
              <a:rPr lang="en-US" dirty="0" smtClean="0"/>
              <a:t>to false allowing </a:t>
            </a:r>
            <a:r>
              <a:rPr lang="en-US" dirty="0">
                <a:latin typeface="Courier New" panose="02070309020205020404" pitchFamily="49" charset="0"/>
                <a:cs typeface="Courier New" panose="02070309020205020404" pitchFamily="49" charset="0"/>
              </a:rPr>
              <a:t>Pi </a:t>
            </a:r>
            <a:r>
              <a:rPr lang="en-US" dirty="0" smtClean="0"/>
              <a:t>to enter its critical section.</a:t>
            </a:r>
          </a:p>
          <a:p>
            <a:pPr lvl="1"/>
            <a:r>
              <a:rPr lang="en-US" dirty="0" smtClean="0"/>
              <a:t>If </a:t>
            </a:r>
            <a:r>
              <a:rPr lang="en-US" dirty="0" err="1" smtClean="0"/>
              <a:t>Pj</a:t>
            </a:r>
            <a:r>
              <a:rPr lang="en-US" dirty="0" smtClean="0"/>
              <a:t> resets flag[j]=true, then it must also set ‘turn’ to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smtClean="0"/>
              <a:t>and since </a:t>
            </a:r>
            <a:r>
              <a:rPr lang="en-US" dirty="0">
                <a:latin typeface="Courier New" panose="02070309020205020404" pitchFamily="49" charset="0"/>
                <a:cs typeface="Courier New" panose="02070309020205020404" pitchFamily="49" charset="0"/>
              </a:rPr>
              <a:t>Pi </a:t>
            </a:r>
            <a:r>
              <a:rPr lang="en-US" dirty="0" smtClean="0"/>
              <a:t>does not change the value of ‘</a:t>
            </a:r>
            <a:r>
              <a:rPr lang="en-US" dirty="0">
                <a:latin typeface="Courier New" panose="02070309020205020404" pitchFamily="49" charset="0"/>
                <a:cs typeface="Courier New" panose="02070309020205020404" pitchFamily="49" charset="0"/>
              </a:rPr>
              <a:t>turn</a:t>
            </a:r>
            <a:r>
              <a:rPr lang="en-US" dirty="0" smtClean="0"/>
              <a:t>’ while executing in its while statement, </a:t>
            </a:r>
            <a:r>
              <a:rPr lang="en-US" dirty="0">
                <a:latin typeface="Courier New" panose="02070309020205020404" pitchFamily="49" charset="0"/>
                <a:cs typeface="Courier New" panose="02070309020205020404" pitchFamily="49" charset="0"/>
              </a:rPr>
              <a:t>Pi</a:t>
            </a:r>
            <a:r>
              <a:rPr lang="en-US" dirty="0" smtClean="0"/>
              <a:t> will enter its critical section (progress) after at most one entry by </a:t>
            </a:r>
            <a:r>
              <a:rPr lang="en-US" dirty="0" err="1">
                <a:latin typeface="Courier New" panose="02070309020205020404" pitchFamily="49" charset="0"/>
                <a:cs typeface="Courier New" panose="02070309020205020404" pitchFamily="49" charset="0"/>
              </a:rPr>
              <a:t>Pj</a:t>
            </a:r>
            <a:r>
              <a:rPr lang="en-US" dirty="0">
                <a:latin typeface="Courier New" panose="02070309020205020404" pitchFamily="49" charset="0"/>
                <a:cs typeface="Courier New" panose="02070309020205020404" pitchFamily="49" charset="0"/>
              </a:rPr>
              <a:t> </a:t>
            </a:r>
            <a:r>
              <a:rPr lang="en-US" dirty="0" smtClean="0"/>
              <a:t>(bounded waiting)</a:t>
            </a:r>
          </a:p>
        </p:txBody>
      </p:sp>
    </p:spTree>
    <p:extLst>
      <p:ext uri="{BB962C8B-B14F-4D97-AF65-F5344CB8AC3E}">
        <p14:creationId xmlns:p14="http://schemas.microsoft.com/office/powerpoint/2010/main" val="169447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N-Process Critical Section Problem</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In this section we extend the critical section problem of two processes to include </a:t>
            </a:r>
            <a:r>
              <a:rPr lang="en-US" dirty="0" smtClean="0">
                <a:latin typeface="Courier New" panose="02070309020205020404" pitchFamily="49" charset="0"/>
                <a:cs typeface="Courier New" panose="02070309020205020404" pitchFamily="49" charset="0"/>
              </a:rPr>
              <a:t>n</a:t>
            </a:r>
            <a:r>
              <a:rPr lang="en-US" dirty="0" smtClean="0"/>
              <a:t> processes. Consider a system of n processes (</a:t>
            </a:r>
            <a:r>
              <a:rPr lang="en-US" dirty="0">
                <a:latin typeface="Courier New" panose="02070309020205020404" pitchFamily="49" charset="0"/>
                <a:cs typeface="Courier New" panose="02070309020205020404" pitchFamily="49" charset="0"/>
              </a:rPr>
              <a:t>P0, P1 …… Pn-1</a:t>
            </a:r>
            <a:r>
              <a:rPr lang="en-US" dirty="0" smtClean="0"/>
              <a:t>).</a:t>
            </a:r>
          </a:p>
          <a:p>
            <a:r>
              <a:rPr lang="en-US" dirty="0" smtClean="0"/>
              <a:t>Each process has a segment of code called a critical section in which the process may be changing common variables, updating a table, writing a file and so on. </a:t>
            </a:r>
          </a:p>
          <a:p>
            <a:r>
              <a:rPr lang="en-US" dirty="0" smtClean="0"/>
              <a:t>The important feature of the system in that, when one process enters its critical section, no other process is allowed to execute in its critical section.</a:t>
            </a:r>
          </a:p>
          <a:p>
            <a:r>
              <a:rPr lang="en-US" dirty="0" smtClean="0"/>
              <a:t>Thus the execution of critical sections by the processes is mutually exclusive in time. </a:t>
            </a:r>
          </a:p>
          <a:p>
            <a:r>
              <a:rPr lang="en-US" dirty="0" smtClean="0"/>
              <a:t>The critical section problem is to design a protocol to serialize executions of critical sections. </a:t>
            </a:r>
          </a:p>
          <a:p>
            <a:r>
              <a:rPr lang="en-US" dirty="0" smtClean="0"/>
              <a:t>Each process must request permission to enter its critical section. Many solutions are available in the literature to solve the N-process critical section problem. </a:t>
            </a:r>
          </a:p>
          <a:p>
            <a:r>
              <a:rPr lang="en-US" dirty="0" smtClean="0"/>
              <a:t>We will discuss a simple and elegant solution, known as the </a:t>
            </a:r>
            <a:r>
              <a:rPr lang="en-US" b="1" dirty="0" smtClean="0"/>
              <a:t>Bakery algorithm</a:t>
            </a:r>
            <a:r>
              <a:rPr lang="en-US" dirty="0" smtClean="0"/>
              <a:t>.</a:t>
            </a:r>
            <a:endParaRPr lang="en-US" dirty="0"/>
          </a:p>
        </p:txBody>
      </p:sp>
    </p:spTree>
    <p:extLst>
      <p:ext uri="{BB962C8B-B14F-4D97-AF65-F5344CB8AC3E}">
        <p14:creationId xmlns:p14="http://schemas.microsoft.com/office/powerpoint/2010/main" val="110408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a:t>
            </a:r>
            <a:endParaRPr lang="en-US" dirty="0">
              <a:solidFill>
                <a:srgbClr val="FF0000"/>
              </a:solidFill>
            </a:endParaRPr>
          </a:p>
        </p:txBody>
      </p:sp>
      <p:sp>
        <p:nvSpPr>
          <p:cNvPr id="3" name="Content Placeholder 2"/>
          <p:cNvSpPr>
            <a:spLocks noGrp="1"/>
          </p:cNvSpPr>
          <p:nvPr>
            <p:ph idx="1"/>
          </p:nvPr>
        </p:nvSpPr>
        <p:spPr>
          <a:xfrm>
            <a:off x="838200" y="1152939"/>
            <a:ext cx="10515600" cy="5340626"/>
          </a:xfrm>
        </p:spPr>
        <p:txBody>
          <a:bodyPr>
            <a:normAutofit fontScale="92500" lnSpcReduction="10000"/>
          </a:bodyPr>
          <a:lstStyle/>
          <a:p>
            <a:r>
              <a:rPr lang="en-US" dirty="0" smtClean="0"/>
              <a:t>The bakery algorithm is due to </a:t>
            </a:r>
            <a:r>
              <a:rPr lang="en-US" i="1" dirty="0">
                <a:latin typeface="Courier New" panose="02070309020205020404" pitchFamily="49" charset="0"/>
                <a:cs typeface="Courier New" panose="02070309020205020404" pitchFamily="49" charset="0"/>
              </a:rPr>
              <a:t>Leslie </a:t>
            </a:r>
            <a:r>
              <a:rPr lang="en-US" i="1" dirty="0" err="1">
                <a:latin typeface="Courier New" panose="02070309020205020404" pitchFamily="49" charset="0"/>
                <a:cs typeface="Courier New" panose="02070309020205020404" pitchFamily="49" charset="0"/>
              </a:rPr>
              <a:t>Lamport</a:t>
            </a:r>
            <a:r>
              <a:rPr lang="en-US" i="1" dirty="0">
                <a:latin typeface="Courier New" panose="02070309020205020404" pitchFamily="49" charset="0"/>
                <a:cs typeface="Courier New" panose="02070309020205020404" pitchFamily="49" charset="0"/>
              </a:rPr>
              <a:t> </a:t>
            </a:r>
            <a:r>
              <a:rPr lang="en-US" dirty="0" smtClean="0"/>
              <a:t>and is based on a scheduling algorithm commonly used in bakeries, ice-cream stores, and other locations where order must be made out of chaos. </a:t>
            </a:r>
          </a:p>
          <a:p>
            <a:r>
              <a:rPr lang="en-US" dirty="0" smtClean="0"/>
              <a:t>On entering the store, each customer receives a number. The customer with the lowest number is served next. </a:t>
            </a:r>
          </a:p>
          <a:p>
            <a:r>
              <a:rPr lang="en-US" dirty="0" smtClean="0"/>
              <a:t>Before entering its critical section, process receives a ticket number. </a:t>
            </a:r>
          </a:p>
          <a:p>
            <a:r>
              <a:rPr lang="en-US" dirty="0" smtClean="0"/>
              <a:t>Holder of the smallest ticket number enters its critical section.</a:t>
            </a:r>
          </a:p>
          <a:p>
            <a:r>
              <a:rPr lang="en-US" dirty="0" smtClean="0"/>
              <a:t>Unfortunately, the bakery algorithm cannot guarantee that two processes (customers) will not receive the same number. </a:t>
            </a:r>
          </a:p>
          <a:p>
            <a:r>
              <a:rPr lang="en-US" dirty="0" smtClean="0"/>
              <a:t>In the case of a tie, the process with the lowest ID is served first. If processes </a:t>
            </a:r>
            <a:r>
              <a:rPr lang="en-US" dirty="0" smtClean="0">
                <a:latin typeface="Courier New" panose="02070309020205020404" pitchFamily="49" charset="0"/>
                <a:cs typeface="Courier New" panose="02070309020205020404" pitchFamily="49" charset="0"/>
              </a:rPr>
              <a:t>Pi</a:t>
            </a:r>
            <a:r>
              <a:rPr lang="en-US" dirty="0" smtClean="0"/>
              <a:t> and </a:t>
            </a:r>
            <a:r>
              <a:rPr lang="en-US" dirty="0" err="1">
                <a:latin typeface="Courier New" panose="02070309020205020404" pitchFamily="49" charset="0"/>
                <a:cs typeface="Courier New" panose="02070309020205020404" pitchFamily="49" charset="0"/>
              </a:rPr>
              <a:t>Pj</a:t>
            </a:r>
            <a:r>
              <a:rPr lang="en-US" dirty="0">
                <a:latin typeface="Courier New" panose="02070309020205020404" pitchFamily="49" charset="0"/>
                <a:cs typeface="Courier New" panose="02070309020205020404" pitchFamily="49" charset="0"/>
              </a:rPr>
              <a:t> </a:t>
            </a:r>
            <a:r>
              <a:rPr lang="en-US" dirty="0" smtClean="0"/>
              <a:t>receive the same number,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j</a:t>
            </a:r>
            <a:r>
              <a:rPr lang="en-US" dirty="0" smtClean="0"/>
              <a:t>, then </a:t>
            </a:r>
            <a:r>
              <a:rPr lang="en-US" dirty="0">
                <a:latin typeface="Courier New" panose="02070309020205020404" pitchFamily="49" charset="0"/>
                <a:cs typeface="Courier New" panose="02070309020205020404" pitchFamily="49" charset="0"/>
              </a:rPr>
              <a:t>Pi</a:t>
            </a:r>
            <a:r>
              <a:rPr lang="en-US" dirty="0" smtClean="0"/>
              <a:t> is served first; else </a:t>
            </a:r>
            <a:r>
              <a:rPr lang="en-US" dirty="0" err="1">
                <a:latin typeface="Courier New" panose="02070309020205020404" pitchFamily="49" charset="0"/>
                <a:cs typeface="Courier New" panose="02070309020205020404" pitchFamily="49" charset="0"/>
              </a:rPr>
              <a:t>Pj</a:t>
            </a:r>
            <a:r>
              <a:rPr lang="en-US" dirty="0">
                <a:latin typeface="Courier New" panose="02070309020205020404" pitchFamily="49" charset="0"/>
                <a:cs typeface="Courier New" panose="02070309020205020404" pitchFamily="49" charset="0"/>
              </a:rPr>
              <a:t> </a:t>
            </a:r>
            <a:r>
              <a:rPr lang="en-US" dirty="0" smtClean="0"/>
              <a:t>is served first. </a:t>
            </a:r>
          </a:p>
          <a:p>
            <a:r>
              <a:rPr lang="en-US" dirty="0" smtClean="0"/>
              <a:t>The ticket numbering scheme always generates numbers in the increasing order of enumeration; </a:t>
            </a:r>
            <a:r>
              <a:rPr lang="en-US" dirty="0">
                <a:latin typeface="Courier New" panose="02070309020205020404" pitchFamily="49" charset="0"/>
                <a:cs typeface="Courier New" panose="02070309020205020404" pitchFamily="49" charset="0"/>
              </a:rPr>
              <a:t>i.e., 1, 2, 3, 4, 5 ...</a:t>
            </a:r>
          </a:p>
        </p:txBody>
      </p:sp>
    </p:spTree>
    <p:extLst>
      <p:ext uri="{BB962C8B-B14F-4D97-AF65-F5344CB8AC3E}">
        <p14:creationId xmlns:p14="http://schemas.microsoft.com/office/powerpoint/2010/main" val="360919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dirty="0" smtClean="0">
                <a:solidFill>
                  <a:srgbClr val="FF0000"/>
                </a:solidFill>
              </a:rPr>
              <a:t>The Bakery Algorithm (Continue..)</a:t>
            </a:r>
            <a:endParaRPr lang="en-US" dirty="0">
              <a:solidFill>
                <a:srgbClr val="FF0000"/>
              </a:solidFill>
            </a:endParaRPr>
          </a:p>
        </p:txBody>
      </p:sp>
      <p:sp>
        <p:nvSpPr>
          <p:cNvPr id="3" name="Content Placeholder 2"/>
          <p:cNvSpPr>
            <a:spLocks noGrp="1"/>
          </p:cNvSpPr>
          <p:nvPr>
            <p:ph idx="1"/>
          </p:nvPr>
        </p:nvSpPr>
        <p:spPr>
          <a:xfrm>
            <a:off x="838200" y="1152939"/>
            <a:ext cx="10515600" cy="5340626"/>
          </a:xfrm>
        </p:spPr>
        <p:txBody>
          <a:bodyPr>
            <a:normAutofit/>
          </a:bodyPr>
          <a:lstStyle/>
          <a:p>
            <a:r>
              <a:rPr lang="en-US" dirty="0" smtClean="0"/>
              <a:t>Since process names are unique and totally ordered, our algorithm is completely deterministic. The common data structures are:</a:t>
            </a:r>
          </a:p>
          <a:p>
            <a:pPr marL="0" indent="0">
              <a:buNone/>
            </a:pPr>
            <a:r>
              <a:rPr lang="en-US" dirty="0" err="1" smtClean="0">
                <a:latin typeface="Courier New" panose="02070309020205020404" pitchFamily="49" charset="0"/>
                <a:cs typeface="Courier New" panose="02070309020205020404" pitchFamily="49" charset="0"/>
              </a:rPr>
              <a:t>boolean</a:t>
            </a:r>
            <a:r>
              <a:rPr lang="en-US" dirty="0" smtClean="0">
                <a:latin typeface="Courier New" panose="02070309020205020404" pitchFamily="49" charset="0"/>
                <a:cs typeface="Courier New" panose="02070309020205020404" pitchFamily="49" charset="0"/>
              </a:rPr>
              <a:t> choosing [n];</a:t>
            </a:r>
          </a:p>
          <a:p>
            <a:pPr marL="0" indent="0">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number[n];</a:t>
            </a:r>
          </a:p>
          <a:p>
            <a:r>
              <a:rPr lang="en-US" dirty="0" smtClean="0">
                <a:latin typeface="Arial" panose="020B0604020202020204" pitchFamily="34" charset="0"/>
                <a:cs typeface="Arial" panose="020B0604020202020204" pitchFamily="34" charset="0"/>
              </a:rPr>
              <a:t>Initially, these data structures are initialized to false and </a:t>
            </a:r>
            <a:r>
              <a:rPr lang="en-US" dirty="0">
                <a:latin typeface="Courier New" panose="02070309020205020404" pitchFamily="49" charset="0"/>
                <a:cs typeface="Courier New" panose="02070309020205020404" pitchFamily="49" charset="0"/>
              </a:rPr>
              <a:t>0</a:t>
            </a:r>
            <a:r>
              <a:rPr lang="en-US" dirty="0" smtClean="0">
                <a:latin typeface="Arial" panose="020B0604020202020204" pitchFamily="34" charset="0"/>
                <a:cs typeface="Arial" panose="020B0604020202020204" pitchFamily="34" charset="0"/>
              </a:rPr>
              <a:t>, respectively. The following notation is defined for convenience:</a:t>
            </a:r>
          </a:p>
          <a:p>
            <a:pPr lvl="1"/>
            <a:r>
              <a:rPr lang="en-US" dirty="0"/>
              <a:t>(ticket #, process id </a:t>
            </a:r>
            <a:r>
              <a:rPr lang="en-US" dirty="0" smtClean="0"/>
              <a:t>#)</a:t>
            </a:r>
          </a:p>
          <a:p>
            <a:pPr lvl="1"/>
            <a:r>
              <a:rPr lang="en-US" dirty="0" smtClean="0"/>
              <a:t>(</a:t>
            </a:r>
            <a:r>
              <a:rPr lang="en-US" dirty="0" err="1"/>
              <a:t>a,b</a:t>
            </a:r>
            <a:r>
              <a:rPr lang="en-US" dirty="0"/>
              <a:t>) &lt; (</a:t>
            </a:r>
            <a:r>
              <a:rPr lang="en-US" dirty="0" err="1"/>
              <a:t>c,d</a:t>
            </a:r>
            <a:r>
              <a:rPr lang="en-US" dirty="0"/>
              <a:t>) if a&lt;c or if a= =c and </a:t>
            </a:r>
            <a:r>
              <a:rPr lang="en-US" dirty="0" smtClean="0"/>
              <a:t>b&lt;d.</a:t>
            </a:r>
          </a:p>
          <a:p>
            <a:pPr lvl="1"/>
            <a:r>
              <a:rPr lang="en-US" dirty="0" smtClean="0"/>
              <a:t>max(a0</a:t>
            </a:r>
            <a:r>
              <a:rPr lang="en-US" dirty="0"/>
              <a:t>, …an-1 ) is a number, k, such that k&gt;= </a:t>
            </a:r>
            <a:r>
              <a:rPr lang="en-US" dirty="0" err="1"/>
              <a:t>ai</a:t>
            </a:r>
            <a:r>
              <a:rPr lang="en-US" dirty="0"/>
              <a:t> for </a:t>
            </a:r>
            <a:r>
              <a:rPr lang="en-US" dirty="0" err="1"/>
              <a:t>i</a:t>
            </a:r>
            <a:r>
              <a:rPr lang="en-US" dirty="0"/>
              <a:t>=0,…</a:t>
            </a:r>
            <a:r>
              <a:rPr lang="en-US" dirty="0" smtClean="0"/>
              <a:t>n-1</a:t>
            </a:r>
          </a:p>
          <a:p>
            <a:r>
              <a:rPr lang="en-US" dirty="0"/>
              <a:t>The structure of process Pi used in the bakery algorithm is as follows</a:t>
            </a:r>
            <a:r>
              <a:rPr lang="en-US" dirty="0" smtClean="0"/>
              <a:t>:</a:t>
            </a:r>
            <a:r>
              <a:rPr lang="en-US" dirty="0"/>
              <a:t/>
            </a:r>
            <a:br>
              <a:rPr lang="en-US" dirty="0"/>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790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8545"/>
          </a:xfrm>
        </p:spPr>
        <p:txBody>
          <a:bodyPr>
            <a:normAutofit fontScale="90000"/>
          </a:bodyPr>
          <a:lstStyle/>
          <a:p>
            <a:r>
              <a:rPr lang="en-US" dirty="0" smtClean="0">
                <a:solidFill>
                  <a:srgbClr val="FF0000"/>
                </a:solidFill>
              </a:rPr>
              <a:t>The Bakery Algorithm (Continue..)</a:t>
            </a:r>
            <a:endParaRPr lang="en-US" dirty="0"/>
          </a:p>
        </p:txBody>
      </p:sp>
      <p:pic>
        <p:nvPicPr>
          <p:cNvPr id="4" name="Picture 3"/>
          <p:cNvPicPr>
            <a:picLocks noChangeAspect="1"/>
          </p:cNvPicPr>
          <p:nvPr/>
        </p:nvPicPr>
        <p:blipFill>
          <a:blip r:embed="rId2"/>
          <a:stretch>
            <a:fillRect/>
          </a:stretch>
        </p:blipFill>
        <p:spPr>
          <a:xfrm>
            <a:off x="2149876" y="1033670"/>
            <a:ext cx="8079551" cy="4134678"/>
          </a:xfrm>
          <a:prstGeom prst="rect">
            <a:avLst/>
          </a:prstGeom>
        </p:spPr>
      </p:pic>
      <p:sp>
        <p:nvSpPr>
          <p:cNvPr id="5" name="Content Placeholder 2"/>
          <p:cNvSpPr>
            <a:spLocks noGrp="1"/>
          </p:cNvSpPr>
          <p:nvPr>
            <p:ph idx="1"/>
          </p:nvPr>
        </p:nvSpPr>
        <p:spPr>
          <a:xfrm>
            <a:off x="838200" y="5433391"/>
            <a:ext cx="10515600" cy="1060174"/>
          </a:xfrm>
        </p:spPr>
        <p:txBody>
          <a:bodyPr>
            <a:normAutofit fontScale="92500" lnSpcReduction="20000"/>
          </a:bodyPr>
          <a:lstStyle/>
          <a:p>
            <a:r>
              <a:rPr lang="en-US" dirty="0" smtClean="0"/>
              <a:t>To prove that the bakery algorithm is correct, we need to first show that if </a:t>
            </a:r>
            <a:r>
              <a:rPr lang="en-US" sz="3000" dirty="0">
                <a:latin typeface="Courier New" panose="02070309020205020404" pitchFamily="49" charset="0"/>
                <a:cs typeface="Courier New" panose="02070309020205020404" pitchFamily="49" charset="0"/>
              </a:rPr>
              <a:t>Pi </a:t>
            </a:r>
            <a:r>
              <a:rPr lang="en-US" dirty="0" smtClean="0"/>
              <a:t>is in its critical section and </a:t>
            </a:r>
            <a:r>
              <a:rPr lang="en-US" sz="3000" dirty="0" err="1">
                <a:latin typeface="Courier New" panose="02070309020205020404" pitchFamily="49" charset="0"/>
                <a:cs typeface="Courier New" panose="02070309020205020404" pitchFamily="49" charset="0"/>
              </a:rPr>
              <a:t>Pk</a:t>
            </a:r>
            <a:r>
              <a:rPr lang="en-US" dirty="0" smtClean="0"/>
              <a:t> has already chosen its number </a:t>
            </a:r>
            <a:r>
              <a:rPr lang="en-US" sz="3000" dirty="0">
                <a:latin typeface="Courier New" panose="02070309020205020404" pitchFamily="49" charset="0"/>
                <a:cs typeface="Courier New" panose="02070309020205020404" pitchFamily="49" charset="0"/>
              </a:rPr>
              <a:t>k!=0</a:t>
            </a:r>
            <a:r>
              <a:rPr lang="en-US" dirty="0" smtClean="0"/>
              <a:t>, then </a:t>
            </a:r>
            <a:r>
              <a:rPr lang="en-US" sz="3000" dirty="0">
                <a:latin typeface="Courier New" panose="02070309020205020404" pitchFamily="49" charset="0"/>
                <a:cs typeface="Courier New" panose="02070309020205020404" pitchFamily="49" charset="0"/>
              </a:rPr>
              <a:t>((number [</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&lt; (number[k],k))</a:t>
            </a:r>
            <a:r>
              <a:rPr lang="en-US" dirty="0" smtClean="0"/>
              <a:t>. </a:t>
            </a:r>
          </a:p>
        </p:txBody>
      </p:sp>
    </p:spTree>
    <p:extLst>
      <p:ext uri="{BB962C8B-B14F-4D97-AF65-F5344CB8AC3E}">
        <p14:creationId xmlns:p14="http://schemas.microsoft.com/office/powerpoint/2010/main" val="192505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1910</Words>
  <Application>Microsoft Office PowerPoint</Application>
  <PresentationFormat>Widescreen</PresentationFormat>
  <Paragraphs>107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Operating Systems Lecture - 12</vt:lpstr>
      <vt:lpstr>2-Process Critical Section Problem (continued)</vt:lpstr>
      <vt:lpstr>Algorithm 3 (Continue..)</vt:lpstr>
      <vt:lpstr>Algorithm 3 (Continue..)</vt:lpstr>
      <vt:lpstr>Algorithm 3 (Continue..)</vt:lpstr>
      <vt:lpstr>N-Process Critical Section Problem</vt:lpstr>
      <vt:lpstr>The Bakery Algorithm</vt:lpstr>
      <vt:lpstr>The Bakery Algorithm (Continue..)</vt:lpstr>
      <vt:lpstr>The Bakery Algorithm (Continue..)</vt:lpstr>
      <vt:lpstr>The Bakery Algorithm (Continue..)</vt:lpstr>
      <vt:lpstr>The Bakery Algorithm (Continue..)</vt:lpstr>
      <vt:lpstr>The Bakery Algorithm (Continue..)</vt:lpstr>
      <vt:lpstr>The Bakery Algorithm (Continue..)</vt:lpstr>
      <vt:lpstr>The Bakery Algorithm (Continue..)</vt:lpstr>
      <vt:lpstr>Hardware Solutions for the Critical Section Problem</vt:lpstr>
      <vt:lpstr>Hardware Solutions for the Critical Section Problem (Continue..)</vt:lpstr>
      <vt:lpstr>Hardware Solutions for the Critical Section Problem (Continue..)</vt:lpstr>
      <vt:lpstr>Hardware Solutions for the Critical Section Problem (Continue..)</vt:lpstr>
      <vt:lpstr>Hardware Solutions for the Critical Section Problem (Continue..)</vt:lpstr>
      <vt:lpstr>Hardware Solutions for the Critical Section Problem (Continue..)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- 12</dc:title>
  <dc:creator>bambi</dc:creator>
  <cp:lastModifiedBy>bambi</cp:lastModifiedBy>
  <cp:revision>72</cp:revision>
  <dcterms:created xsi:type="dcterms:W3CDTF">2024-05-06T15:47:42Z</dcterms:created>
  <dcterms:modified xsi:type="dcterms:W3CDTF">2024-05-12T02:43:59Z</dcterms:modified>
</cp:coreProperties>
</file>