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66" d="100"/>
          <a:sy n="66" d="100"/>
        </p:scale>
        <p:origin x="882"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22068E-923A-4AC2-9662-1C27E8CC4EEA}"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C84A1-F327-4924-99C9-7C5F38168961}" type="slidenum">
              <a:rPr lang="en-US" smtClean="0"/>
              <a:t>‹#›</a:t>
            </a:fld>
            <a:endParaRPr lang="en-US"/>
          </a:p>
        </p:txBody>
      </p:sp>
    </p:spTree>
    <p:extLst>
      <p:ext uri="{BB962C8B-B14F-4D97-AF65-F5344CB8AC3E}">
        <p14:creationId xmlns:p14="http://schemas.microsoft.com/office/powerpoint/2010/main" val="36256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2068E-923A-4AC2-9662-1C27E8CC4EEA}"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C84A1-F327-4924-99C9-7C5F38168961}" type="slidenum">
              <a:rPr lang="en-US" smtClean="0"/>
              <a:t>‹#›</a:t>
            </a:fld>
            <a:endParaRPr lang="en-US"/>
          </a:p>
        </p:txBody>
      </p:sp>
    </p:spTree>
    <p:extLst>
      <p:ext uri="{BB962C8B-B14F-4D97-AF65-F5344CB8AC3E}">
        <p14:creationId xmlns:p14="http://schemas.microsoft.com/office/powerpoint/2010/main" val="83532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2068E-923A-4AC2-9662-1C27E8CC4EEA}"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C84A1-F327-4924-99C9-7C5F38168961}" type="slidenum">
              <a:rPr lang="en-US" smtClean="0"/>
              <a:t>‹#›</a:t>
            </a:fld>
            <a:endParaRPr lang="en-US"/>
          </a:p>
        </p:txBody>
      </p:sp>
    </p:spTree>
    <p:extLst>
      <p:ext uri="{BB962C8B-B14F-4D97-AF65-F5344CB8AC3E}">
        <p14:creationId xmlns:p14="http://schemas.microsoft.com/office/powerpoint/2010/main" val="251076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2068E-923A-4AC2-9662-1C27E8CC4EEA}"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C84A1-F327-4924-99C9-7C5F38168961}" type="slidenum">
              <a:rPr lang="en-US" smtClean="0"/>
              <a:t>‹#›</a:t>
            </a:fld>
            <a:endParaRPr lang="en-US"/>
          </a:p>
        </p:txBody>
      </p:sp>
    </p:spTree>
    <p:extLst>
      <p:ext uri="{BB962C8B-B14F-4D97-AF65-F5344CB8AC3E}">
        <p14:creationId xmlns:p14="http://schemas.microsoft.com/office/powerpoint/2010/main" val="2826748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22068E-923A-4AC2-9662-1C27E8CC4EEA}"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C84A1-F327-4924-99C9-7C5F38168961}" type="slidenum">
              <a:rPr lang="en-US" smtClean="0"/>
              <a:t>‹#›</a:t>
            </a:fld>
            <a:endParaRPr lang="en-US"/>
          </a:p>
        </p:txBody>
      </p:sp>
    </p:spTree>
    <p:extLst>
      <p:ext uri="{BB962C8B-B14F-4D97-AF65-F5344CB8AC3E}">
        <p14:creationId xmlns:p14="http://schemas.microsoft.com/office/powerpoint/2010/main" val="94208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22068E-923A-4AC2-9662-1C27E8CC4EEA}"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C84A1-F327-4924-99C9-7C5F38168961}" type="slidenum">
              <a:rPr lang="en-US" smtClean="0"/>
              <a:t>‹#›</a:t>
            </a:fld>
            <a:endParaRPr lang="en-US"/>
          </a:p>
        </p:txBody>
      </p:sp>
    </p:spTree>
    <p:extLst>
      <p:ext uri="{BB962C8B-B14F-4D97-AF65-F5344CB8AC3E}">
        <p14:creationId xmlns:p14="http://schemas.microsoft.com/office/powerpoint/2010/main" val="95667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22068E-923A-4AC2-9662-1C27E8CC4EEA}" type="datetimeFigureOut">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C84A1-F327-4924-99C9-7C5F38168961}" type="slidenum">
              <a:rPr lang="en-US" smtClean="0"/>
              <a:t>‹#›</a:t>
            </a:fld>
            <a:endParaRPr lang="en-US"/>
          </a:p>
        </p:txBody>
      </p:sp>
    </p:spTree>
    <p:extLst>
      <p:ext uri="{BB962C8B-B14F-4D97-AF65-F5344CB8AC3E}">
        <p14:creationId xmlns:p14="http://schemas.microsoft.com/office/powerpoint/2010/main" val="1264061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22068E-923A-4AC2-9662-1C27E8CC4EEA}" type="datetimeFigureOut">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C84A1-F327-4924-99C9-7C5F38168961}" type="slidenum">
              <a:rPr lang="en-US" smtClean="0"/>
              <a:t>‹#›</a:t>
            </a:fld>
            <a:endParaRPr lang="en-US"/>
          </a:p>
        </p:txBody>
      </p:sp>
    </p:spTree>
    <p:extLst>
      <p:ext uri="{BB962C8B-B14F-4D97-AF65-F5344CB8AC3E}">
        <p14:creationId xmlns:p14="http://schemas.microsoft.com/office/powerpoint/2010/main" val="303270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2068E-923A-4AC2-9662-1C27E8CC4EEA}" type="datetimeFigureOut">
              <a:rPr lang="en-US" smtClean="0"/>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C84A1-F327-4924-99C9-7C5F38168961}" type="slidenum">
              <a:rPr lang="en-US" smtClean="0"/>
              <a:t>‹#›</a:t>
            </a:fld>
            <a:endParaRPr lang="en-US"/>
          </a:p>
        </p:txBody>
      </p:sp>
    </p:spTree>
    <p:extLst>
      <p:ext uri="{BB962C8B-B14F-4D97-AF65-F5344CB8AC3E}">
        <p14:creationId xmlns:p14="http://schemas.microsoft.com/office/powerpoint/2010/main" val="1025465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22068E-923A-4AC2-9662-1C27E8CC4EEA}"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C84A1-F327-4924-99C9-7C5F38168961}" type="slidenum">
              <a:rPr lang="en-US" smtClean="0"/>
              <a:t>‹#›</a:t>
            </a:fld>
            <a:endParaRPr lang="en-US"/>
          </a:p>
        </p:txBody>
      </p:sp>
    </p:spTree>
    <p:extLst>
      <p:ext uri="{BB962C8B-B14F-4D97-AF65-F5344CB8AC3E}">
        <p14:creationId xmlns:p14="http://schemas.microsoft.com/office/powerpoint/2010/main" val="295306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22068E-923A-4AC2-9662-1C27E8CC4EEA}"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C84A1-F327-4924-99C9-7C5F38168961}" type="slidenum">
              <a:rPr lang="en-US" smtClean="0"/>
              <a:t>‹#›</a:t>
            </a:fld>
            <a:endParaRPr lang="en-US"/>
          </a:p>
        </p:txBody>
      </p:sp>
    </p:spTree>
    <p:extLst>
      <p:ext uri="{BB962C8B-B14F-4D97-AF65-F5344CB8AC3E}">
        <p14:creationId xmlns:p14="http://schemas.microsoft.com/office/powerpoint/2010/main" val="3630707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2068E-923A-4AC2-9662-1C27E8CC4EEA}" type="datetimeFigureOut">
              <a:rPr lang="en-US" smtClean="0"/>
              <a:t>5/12/2024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C84A1-F327-4924-99C9-7C5F38168961}" type="slidenum">
              <a:rPr lang="en-US" smtClean="0"/>
              <a:t>‹#›</a:t>
            </a:fld>
            <a:endParaRPr lang="en-US"/>
          </a:p>
        </p:txBody>
      </p:sp>
    </p:spTree>
    <p:extLst>
      <p:ext uri="{BB962C8B-B14F-4D97-AF65-F5344CB8AC3E}">
        <p14:creationId xmlns:p14="http://schemas.microsoft.com/office/powerpoint/2010/main" val="3732545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Lecture - 13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3345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Semaphores (continue…)</a:t>
            </a:r>
            <a:endParaRPr lang="en-US" dirty="0">
              <a:solidFill>
                <a:srgbClr val="FF0000"/>
              </a:solidFill>
            </a:endParaRPr>
          </a:p>
        </p:txBody>
      </p:sp>
      <p:sp>
        <p:nvSpPr>
          <p:cNvPr id="3" name="Content Placeholder 2"/>
          <p:cNvSpPr>
            <a:spLocks noGrp="1"/>
          </p:cNvSpPr>
          <p:nvPr>
            <p:ph idx="1"/>
          </p:nvPr>
        </p:nvSpPr>
        <p:spPr>
          <a:xfrm>
            <a:off x="838201" y="1457740"/>
            <a:ext cx="10783956" cy="3085231"/>
          </a:xfrm>
        </p:spPr>
        <p:txBody>
          <a:bodyPr>
            <a:normAutofit fontScale="92500" lnSpcReduction="10000"/>
          </a:bodyPr>
          <a:lstStyle/>
          <a:p>
            <a:r>
              <a:rPr lang="en-US" dirty="0"/>
              <a:t>The signal semaphore operation can be defined </a:t>
            </a:r>
            <a:r>
              <a:rPr lang="en-US" dirty="0" smtClean="0"/>
              <a:t>as</a:t>
            </a:r>
          </a:p>
          <a:p>
            <a:r>
              <a:rPr lang="en-US" dirty="0" smtClean="0"/>
              <a:t>The negative value of </a:t>
            </a:r>
            <a:r>
              <a:rPr lang="en-US" dirty="0" err="1" smtClean="0"/>
              <a:t>S.value</a:t>
            </a:r>
            <a:r>
              <a:rPr lang="en-US" dirty="0" smtClean="0"/>
              <a:t> indicates the number of processes waiting for the semaphore. </a:t>
            </a:r>
          </a:p>
          <a:p>
            <a:r>
              <a:rPr lang="en-US" dirty="0" smtClean="0"/>
              <a:t>A pointer in the PCB needed to maintain a queue of processes waiting for a semaphore. </a:t>
            </a:r>
          </a:p>
          <a:p>
            <a:r>
              <a:rPr lang="en-US" dirty="0" smtClean="0"/>
              <a:t>As mentioned before, the busy-waiting version is better when critical sections are small and queue-waiting version is better for long critical sections (when waiting is for longer periods of time).</a:t>
            </a:r>
          </a:p>
        </p:txBody>
      </p:sp>
    </p:spTree>
    <p:extLst>
      <p:ext uri="{BB962C8B-B14F-4D97-AF65-F5344CB8AC3E}">
        <p14:creationId xmlns:p14="http://schemas.microsoft.com/office/powerpoint/2010/main" val="62405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Process Synchronization</a:t>
            </a:r>
            <a:endParaRPr lang="en-US" dirty="0">
              <a:solidFill>
                <a:srgbClr val="FF0000"/>
              </a:solidFill>
            </a:endParaRPr>
          </a:p>
        </p:txBody>
      </p:sp>
      <p:sp>
        <p:nvSpPr>
          <p:cNvPr id="3" name="Content Placeholder 2"/>
          <p:cNvSpPr>
            <a:spLocks noGrp="1"/>
          </p:cNvSpPr>
          <p:nvPr>
            <p:ph idx="1"/>
          </p:nvPr>
        </p:nvSpPr>
        <p:spPr>
          <a:xfrm>
            <a:off x="838201" y="1457740"/>
            <a:ext cx="10783956" cy="3085231"/>
          </a:xfrm>
        </p:spPr>
        <p:txBody>
          <a:bodyPr>
            <a:normAutofit/>
          </a:bodyPr>
          <a:lstStyle/>
          <a:p>
            <a:r>
              <a:rPr lang="en-US" dirty="0" smtClean="0"/>
              <a:t>You can use semaphores to synchronize cooperating processes.</a:t>
            </a:r>
          </a:p>
          <a:p>
            <a:r>
              <a:rPr lang="en-US" dirty="0" smtClean="0"/>
              <a:t>Consider, for example, that you want to execute statement B in </a:t>
            </a:r>
            <a:r>
              <a:rPr lang="en-US" dirty="0" err="1" smtClean="0"/>
              <a:t>Pj</a:t>
            </a:r>
            <a:r>
              <a:rPr lang="en-US" dirty="0" smtClean="0"/>
              <a:t> only after statement A has been executed in Pi. </a:t>
            </a:r>
          </a:p>
          <a:p>
            <a:r>
              <a:rPr lang="en-US" dirty="0" smtClean="0"/>
              <a:t>You can solve this problem by using a semaphore S initialized to 0 and structuring the codes for Pi and </a:t>
            </a:r>
            <a:r>
              <a:rPr lang="en-US" dirty="0" err="1" smtClean="0"/>
              <a:t>Pj</a:t>
            </a:r>
            <a:r>
              <a:rPr lang="en-US" dirty="0" smtClean="0"/>
              <a:t> as follows:</a:t>
            </a:r>
            <a:endParaRPr lang="en-US" dirty="0" smtClean="0"/>
          </a:p>
        </p:txBody>
      </p:sp>
      <p:pic>
        <p:nvPicPr>
          <p:cNvPr id="4" name="Picture 3"/>
          <p:cNvPicPr>
            <a:picLocks noChangeAspect="1"/>
          </p:cNvPicPr>
          <p:nvPr/>
        </p:nvPicPr>
        <p:blipFill>
          <a:blip r:embed="rId2"/>
          <a:stretch>
            <a:fillRect/>
          </a:stretch>
        </p:blipFill>
        <p:spPr>
          <a:xfrm>
            <a:off x="2695987" y="4015373"/>
            <a:ext cx="6346898" cy="2182227"/>
          </a:xfrm>
          <a:prstGeom prst="rect">
            <a:avLst/>
          </a:prstGeom>
        </p:spPr>
      </p:pic>
    </p:spTree>
    <p:extLst>
      <p:ext uri="{BB962C8B-B14F-4D97-AF65-F5344CB8AC3E}">
        <p14:creationId xmlns:p14="http://schemas.microsoft.com/office/powerpoint/2010/main" val="347704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Process Synchronization (continue…)</a:t>
            </a:r>
            <a:endParaRPr lang="en-US" dirty="0">
              <a:solidFill>
                <a:srgbClr val="FF0000"/>
              </a:solidFill>
            </a:endParaRPr>
          </a:p>
        </p:txBody>
      </p:sp>
      <p:sp>
        <p:nvSpPr>
          <p:cNvPr id="3" name="Content Placeholder 2"/>
          <p:cNvSpPr>
            <a:spLocks noGrp="1"/>
          </p:cNvSpPr>
          <p:nvPr>
            <p:ph idx="1"/>
          </p:nvPr>
        </p:nvSpPr>
        <p:spPr>
          <a:xfrm>
            <a:off x="838201" y="1457740"/>
            <a:ext cx="10783956" cy="3956089"/>
          </a:xfrm>
        </p:spPr>
        <p:txBody>
          <a:bodyPr>
            <a:normAutofit/>
          </a:bodyPr>
          <a:lstStyle/>
          <a:p>
            <a:r>
              <a:rPr lang="en-US" dirty="0" err="1" smtClean="0"/>
              <a:t>Pj</a:t>
            </a:r>
            <a:r>
              <a:rPr lang="en-US" dirty="0" smtClean="0"/>
              <a:t> will not be able to execute statement B until Pi has executed its statements A and signal(S).</a:t>
            </a:r>
          </a:p>
          <a:p>
            <a:r>
              <a:rPr lang="en-US" dirty="0" smtClean="0"/>
              <a:t>Here is another synchronization problem that can be solved easily using semaphores.</a:t>
            </a:r>
          </a:p>
          <a:p>
            <a:r>
              <a:rPr lang="en-US" dirty="0" smtClean="0"/>
              <a:t>We want to ensure that statement S1 in P1 executes only after statement S2 in P2 has been executed, and statement S2 in P2 should execute only after statement S3 in P3 has been executed. </a:t>
            </a:r>
          </a:p>
          <a:p>
            <a:r>
              <a:rPr lang="en-US" dirty="0" smtClean="0"/>
              <a:t>One possible semaphore-based solution uses two semaphores, A and B. Here is the solution.</a:t>
            </a:r>
          </a:p>
        </p:txBody>
      </p:sp>
    </p:spTree>
    <p:extLst>
      <p:ext uri="{BB962C8B-B14F-4D97-AF65-F5344CB8AC3E}">
        <p14:creationId xmlns:p14="http://schemas.microsoft.com/office/powerpoint/2010/main" val="243950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Process Synchronization (continue…)</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1872343" y="1597331"/>
            <a:ext cx="8293206" cy="3685869"/>
          </a:xfrm>
          <a:prstGeom prst="rect">
            <a:avLst/>
          </a:prstGeom>
        </p:spPr>
      </p:pic>
    </p:spTree>
    <p:extLst>
      <p:ext uri="{BB962C8B-B14F-4D97-AF65-F5344CB8AC3E}">
        <p14:creationId xmlns:p14="http://schemas.microsoft.com/office/powerpoint/2010/main" val="1302266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Problems with Semaphores</a:t>
            </a:r>
            <a:endParaRPr lang="en-US" dirty="0">
              <a:solidFill>
                <a:srgbClr val="FF0000"/>
              </a:solidFill>
            </a:endParaRPr>
          </a:p>
        </p:txBody>
      </p:sp>
      <p:sp>
        <p:nvSpPr>
          <p:cNvPr id="3" name="Content Placeholder 2"/>
          <p:cNvSpPr>
            <a:spLocks noGrp="1"/>
          </p:cNvSpPr>
          <p:nvPr>
            <p:ph idx="1"/>
          </p:nvPr>
        </p:nvSpPr>
        <p:spPr>
          <a:xfrm>
            <a:off x="838201" y="1457739"/>
            <a:ext cx="10783956" cy="4797917"/>
          </a:xfrm>
        </p:spPr>
        <p:txBody>
          <a:bodyPr>
            <a:normAutofit/>
          </a:bodyPr>
          <a:lstStyle/>
          <a:p>
            <a:r>
              <a:rPr lang="en-US" dirty="0" smtClean="0"/>
              <a:t>Here are some key points about the use of semaphores:</a:t>
            </a:r>
          </a:p>
          <a:p>
            <a:pPr lvl="1"/>
            <a:r>
              <a:rPr lang="en-US" dirty="0" smtClean="0"/>
              <a:t>Semaphores provide a powerful tool for enforcing mutual exclusion and coordinating processes.</a:t>
            </a:r>
          </a:p>
          <a:p>
            <a:pPr lvl="1"/>
            <a:r>
              <a:rPr lang="en-US" dirty="0" smtClean="0"/>
              <a:t>The wait(S) and signal(S) operations are scattered among several processes. Hence, it is difficult to understand their effects.</a:t>
            </a:r>
          </a:p>
          <a:p>
            <a:pPr lvl="1"/>
            <a:r>
              <a:rPr lang="en-US" dirty="0" smtClean="0"/>
              <a:t>Usage of semaphores must be correct in all the processes.</a:t>
            </a:r>
          </a:p>
          <a:p>
            <a:pPr lvl="1"/>
            <a:r>
              <a:rPr lang="en-US" dirty="0" smtClean="0"/>
              <a:t>One bad (or malicious) process can fail the entire system of cooperating processes.</a:t>
            </a:r>
          </a:p>
          <a:p>
            <a:r>
              <a:rPr lang="en-US" dirty="0" smtClean="0"/>
              <a:t>Incorrect use of semaphores can cause serious problems. </a:t>
            </a:r>
          </a:p>
          <a:p>
            <a:r>
              <a:rPr lang="en-US" dirty="0" smtClean="0"/>
              <a:t>We now discuss a few of these problems.</a:t>
            </a:r>
            <a:endParaRPr lang="en-US" dirty="0" smtClean="0"/>
          </a:p>
        </p:txBody>
      </p:sp>
    </p:spTree>
    <p:extLst>
      <p:ext uri="{BB962C8B-B14F-4D97-AF65-F5344CB8AC3E}">
        <p14:creationId xmlns:p14="http://schemas.microsoft.com/office/powerpoint/2010/main" val="257552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Deadlocks and Starvation</a:t>
            </a:r>
            <a:endParaRPr lang="en-US" dirty="0">
              <a:solidFill>
                <a:srgbClr val="FF0000"/>
              </a:solidFill>
            </a:endParaRPr>
          </a:p>
        </p:txBody>
      </p:sp>
      <p:sp>
        <p:nvSpPr>
          <p:cNvPr id="3" name="Content Placeholder 2"/>
          <p:cNvSpPr>
            <a:spLocks noGrp="1"/>
          </p:cNvSpPr>
          <p:nvPr>
            <p:ph idx="1"/>
          </p:nvPr>
        </p:nvSpPr>
        <p:spPr>
          <a:xfrm>
            <a:off x="838201" y="1457739"/>
            <a:ext cx="10783956" cy="4797917"/>
          </a:xfrm>
        </p:spPr>
        <p:txBody>
          <a:bodyPr>
            <a:normAutofit/>
          </a:bodyPr>
          <a:lstStyle/>
          <a:p>
            <a:r>
              <a:rPr lang="en-US" dirty="0" smtClean="0"/>
              <a:t>A set of processes are said to be in a deadlock state if every process is waiting for an event that can be caused only by another process in the set. </a:t>
            </a:r>
          </a:p>
          <a:p>
            <a:r>
              <a:rPr lang="en-US" dirty="0" smtClean="0"/>
              <a:t>Here are a couple of examples of deadlocks in our daily lives.</a:t>
            </a:r>
          </a:p>
          <a:p>
            <a:pPr lvl="1"/>
            <a:r>
              <a:rPr lang="en-US" dirty="0" smtClean="0"/>
              <a:t>Traffic deadlocks</a:t>
            </a:r>
          </a:p>
          <a:p>
            <a:pPr lvl="1"/>
            <a:r>
              <a:rPr lang="en-US" dirty="0" smtClean="0"/>
              <a:t>One-way bridge-crossing</a:t>
            </a:r>
          </a:p>
          <a:p>
            <a:r>
              <a:rPr lang="en-US" dirty="0" smtClean="0"/>
              <a:t>Starvation is infinite blocking caused by to unavailability of resources. Here is an example of a deadlock.</a:t>
            </a:r>
            <a:r>
              <a:rPr lang="en-US" dirty="0"/>
              <a:t/>
            </a:r>
            <a:br>
              <a:rPr lang="en-US" dirty="0"/>
            </a:br>
            <a:r>
              <a:rPr lang="en-US" dirty="0"/>
              <a:t/>
            </a:r>
            <a:br>
              <a:rPr lang="en-US" dirty="0"/>
            </a:br>
            <a:endParaRPr lang="en-US" dirty="0" smtClean="0"/>
          </a:p>
        </p:txBody>
      </p:sp>
    </p:spTree>
    <p:extLst>
      <p:ext uri="{BB962C8B-B14F-4D97-AF65-F5344CB8AC3E}">
        <p14:creationId xmlns:p14="http://schemas.microsoft.com/office/powerpoint/2010/main" val="122349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Deadlocks and Starvation  (continue…)</a:t>
            </a:r>
            <a:endParaRPr lang="en-US" dirty="0">
              <a:solidFill>
                <a:srgbClr val="FF0000"/>
              </a:solidFill>
            </a:endParaRPr>
          </a:p>
        </p:txBody>
      </p:sp>
      <p:sp>
        <p:nvSpPr>
          <p:cNvPr id="3" name="Content Placeholder 2"/>
          <p:cNvSpPr>
            <a:spLocks noGrp="1"/>
          </p:cNvSpPr>
          <p:nvPr>
            <p:ph idx="1"/>
          </p:nvPr>
        </p:nvSpPr>
        <p:spPr>
          <a:xfrm>
            <a:off x="591457" y="1269052"/>
            <a:ext cx="5504543" cy="5044661"/>
          </a:xfrm>
        </p:spPr>
        <p:txBody>
          <a:bodyPr>
            <a:normAutofit fontScale="92500"/>
          </a:bodyPr>
          <a:lstStyle/>
          <a:p>
            <a:r>
              <a:rPr lang="en-US" dirty="0" smtClean="0"/>
              <a:t>P0 and P1 need to get two semaphores, S and Q, before executing their critical sections.</a:t>
            </a:r>
          </a:p>
          <a:p>
            <a:r>
              <a:rPr lang="en-US" dirty="0" smtClean="0"/>
              <a:t>The following code structures can cause a deadlock involving P0 and P1. </a:t>
            </a:r>
          </a:p>
          <a:p>
            <a:r>
              <a:rPr lang="en-US" dirty="0" smtClean="0"/>
              <a:t>In this example, P0 grabs semaphore S and P1 obtains semaphore Q. </a:t>
            </a:r>
          </a:p>
          <a:p>
            <a:r>
              <a:rPr lang="en-US" dirty="0" smtClean="0"/>
              <a:t>Then, P0 waits for Q and P1 waits for S. </a:t>
            </a:r>
          </a:p>
          <a:p>
            <a:r>
              <a:rPr lang="en-US" dirty="0" smtClean="0"/>
              <a:t>P0 waits for P1 to execute signal(Q) and P1 waits for P0 to execute signal(S).</a:t>
            </a:r>
            <a:endParaRPr lang="en-US" dirty="0" smtClean="0"/>
          </a:p>
        </p:txBody>
      </p:sp>
      <p:pic>
        <p:nvPicPr>
          <p:cNvPr id="4" name="Picture 3"/>
          <p:cNvPicPr>
            <a:picLocks noChangeAspect="1"/>
          </p:cNvPicPr>
          <p:nvPr/>
        </p:nvPicPr>
        <p:blipFill>
          <a:blip r:embed="rId2"/>
          <a:stretch>
            <a:fillRect/>
          </a:stretch>
        </p:blipFill>
        <p:spPr>
          <a:xfrm>
            <a:off x="6230178" y="1568805"/>
            <a:ext cx="5478946" cy="3061252"/>
          </a:xfrm>
          <a:prstGeom prst="rect">
            <a:avLst/>
          </a:prstGeom>
        </p:spPr>
      </p:pic>
    </p:spTree>
    <p:extLst>
      <p:ext uri="{BB962C8B-B14F-4D97-AF65-F5344CB8AC3E}">
        <p14:creationId xmlns:p14="http://schemas.microsoft.com/office/powerpoint/2010/main" val="336759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Deadlocks and Starvation  (continue…)</a:t>
            </a:r>
            <a:endParaRPr lang="en-US" dirty="0">
              <a:solidFill>
                <a:srgbClr val="FF0000"/>
              </a:solidFill>
            </a:endParaRPr>
          </a:p>
        </p:txBody>
      </p:sp>
      <p:sp>
        <p:nvSpPr>
          <p:cNvPr id="3" name="Content Placeholder 2"/>
          <p:cNvSpPr>
            <a:spLocks noGrp="1"/>
          </p:cNvSpPr>
          <p:nvPr>
            <p:ph idx="1"/>
          </p:nvPr>
        </p:nvSpPr>
        <p:spPr>
          <a:xfrm>
            <a:off x="838201" y="1457740"/>
            <a:ext cx="10783956" cy="1227404"/>
          </a:xfrm>
        </p:spPr>
        <p:txBody>
          <a:bodyPr>
            <a:normAutofit lnSpcReduction="10000"/>
          </a:bodyPr>
          <a:lstStyle/>
          <a:p>
            <a:r>
              <a:rPr lang="en-US" dirty="0" smtClean="0"/>
              <a:t>Neither process will execute the respective instruction—a typical deadlock situation. The following diagram shows the situation pictorially.</a:t>
            </a:r>
            <a:endParaRPr lang="en-US" dirty="0" smtClean="0"/>
          </a:p>
        </p:txBody>
      </p:sp>
      <p:pic>
        <p:nvPicPr>
          <p:cNvPr id="4" name="Picture 3"/>
          <p:cNvPicPr>
            <a:picLocks noChangeAspect="1"/>
          </p:cNvPicPr>
          <p:nvPr/>
        </p:nvPicPr>
        <p:blipFill>
          <a:blip r:embed="rId2"/>
          <a:stretch>
            <a:fillRect/>
          </a:stretch>
        </p:blipFill>
        <p:spPr>
          <a:xfrm>
            <a:off x="2088100" y="2685144"/>
            <a:ext cx="7317157" cy="3216912"/>
          </a:xfrm>
          <a:prstGeom prst="rect">
            <a:avLst/>
          </a:prstGeom>
        </p:spPr>
      </p:pic>
    </p:spTree>
    <p:extLst>
      <p:ext uri="{BB962C8B-B14F-4D97-AF65-F5344CB8AC3E}">
        <p14:creationId xmlns:p14="http://schemas.microsoft.com/office/powerpoint/2010/main" val="422809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Deadlocks and Starvation  (continue…)</a:t>
            </a:r>
            <a:endParaRPr lang="en-US" dirty="0">
              <a:solidFill>
                <a:srgbClr val="FF0000"/>
              </a:solidFill>
            </a:endParaRPr>
          </a:p>
        </p:txBody>
      </p:sp>
      <p:sp>
        <p:nvSpPr>
          <p:cNvPr id="3" name="Content Placeholder 2"/>
          <p:cNvSpPr>
            <a:spLocks noGrp="1"/>
          </p:cNvSpPr>
          <p:nvPr>
            <p:ph idx="1"/>
          </p:nvPr>
        </p:nvSpPr>
        <p:spPr>
          <a:xfrm>
            <a:off x="838201" y="1457740"/>
            <a:ext cx="10783956" cy="1038718"/>
          </a:xfrm>
        </p:spPr>
        <p:txBody>
          <a:bodyPr>
            <a:normAutofit/>
          </a:bodyPr>
          <a:lstStyle/>
          <a:p>
            <a:r>
              <a:rPr lang="en-US" dirty="0" smtClean="0"/>
              <a:t>Here is an example of starvation. The code structures are self-explanatory.</a:t>
            </a:r>
            <a:endParaRPr lang="en-US" dirty="0" smtClean="0"/>
          </a:p>
        </p:txBody>
      </p:sp>
      <p:pic>
        <p:nvPicPr>
          <p:cNvPr id="4" name="Picture 3"/>
          <p:cNvPicPr>
            <a:picLocks noChangeAspect="1"/>
          </p:cNvPicPr>
          <p:nvPr/>
        </p:nvPicPr>
        <p:blipFill>
          <a:blip r:embed="rId2"/>
          <a:stretch>
            <a:fillRect/>
          </a:stretch>
        </p:blipFill>
        <p:spPr>
          <a:xfrm>
            <a:off x="3541769" y="2496458"/>
            <a:ext cx="5108461" cy="2124620"/>
          </a:xfrm>
          <a:prstGeom prst="rect">
            <a:avLst/>
          </a:prstGeom>
        </p:spPr>
      </p:pic>
    </p:spTree>
    <p:extLst>
      <p:ext uri="{BB962C8B-B14F-4D97-AF65-F5344CB8AC3E}">
        <p14:creationId xmlns:p14="http://schemas.microsoft.com/office/powerpoint/2010/main" val="163186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13334"/>
            <a:ext cx="10515600" cy="840823"/>
          </a:xfrm>
        </p:spPr>
        <p:txBody>
          <a:bodyPr>
            <a:normAutofit/>
          </a:bodyPr>
          <a:lstStyle/>
          <a:p>
            <a:r>
              <a:rPr lang="en-US" dirty="0" smtClean="0">
                <a:solidFill>
                  <a:srgbClr val="FF0000"/>
                </a:solidFill>
              </a:rPr>
              <a:t>Deadlocks and Starvation  (continue…)</a:t>
            </a:r>
            <a:endParaRPr lang="en-US" dirty="0">
              <a:solidFill>
                <a:srgbClr val="FF0000"/>
              </a:solidFill>
            </a:endParaRPr>
          </a:p>
        </p:txBody>
      </p:sp>
      <p:sp>
        <p:nvSpPr>
          <p:cNvPr id="3" name="Content Placeholder 2"/>
          <p:cNvSpPr>
            <a:spLocks noGrp="1"/>
          </p:cNvSpPr>
          <p:nvPr>
            <p:ph idx="1"/>
          </p:nvPr>
        </p:nvSpPr>
        <p:spPr>
          <a:xfrm>
            <a:off x="838201" y="940905"/>
            <a:ext cx="10783956" cy="1387061"/>
          </a:xfrm>
        </p:spPr>
        <p:txBody>
          <a:bodyPr>
            <a:normAutofit/>
          </a:bodyPr>
          <a:lstStyle/>
          <a:p>
            <a:r>
              <a:rPr lang="en-US" dirty="0">
                <a:solidFill>
                  <a:srgbClr val="FF0000"/>
                </a:solidFill>
              </a:rPr>
              <a:t>Violation of Mutual </a:t>
            </a:r>
            <a:r>
              <a:rPr lang="en-US" dirty="0" smtClean="0">
                <a:solidFill>
                  <a:srgbClr val="FF0000"/>
                </a:solidFill>
              </a:rPr>
              <a:t>Exclusion</a:t>
            </a:r>
          </a:p>
          <a:p>
            <a:pPr lvl="1"/>
            <a:r>
              <a:rPr lang="en-US" dirty="0" smtClean="0"/>
              <a:t>In the following example, the principle of mutual exclusion is violated. </a:t>
            </a:r>
          </a:p>
          <a:p>
            <a:pPr lvl="1"/>
            <a:r>
              <a:rPr lang="en-US" dirty="0" smtClean="0"/>
              <a:t>Again, the code structures are self-explanatory. </a:t>
            </a:r>
          </a:p>
        </p:txBody>
      </p:sp>
      <p:pic>
        <p:nvPicPr>
          <p:cNvPr id="5" name="Picture 4"/>
          <p:cNvPicPr>
            <a:picLocks noChangeAspect="1"/>
          </p:cNvPicPr>
          <p:nvPr/>
        </p:nvPicPr>
        <p:blipFill>
          <a:blip r:embed="rId2"/>
          <a:stretch>
            <a:fillRect/>
          </a:stretch>
        </p:blipFill>
        <p:spPr>
          <a:xfrm>
            <a:off x="6226341" y="2327966"/>
            <a:ext cx="5127460" cy="2202178"/>
          </a:xfrm>
          <a:prstGeom prst="rect">
            <a:avLst/>
          </a:prstGeom>
        </p:spPr>
      </p:pic>
      <p:sp>
        <p:nvSpPr>
          <p:cNvPr id="6" name="Content Placeholder 2"/>
          <p:cNvSpPr txBox="1">
            <a:spLocks/>
          </p:cNvSpPr>
          <p:nvPr/>
        </p:nvSpPr>
        <p:spPr>
          <a:xfrm>
            <a:off x="838201" y="4426858"/>
            <a:ext cx="10783956" cy="219165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These problems are due to programming errors because of the tandem use of the wait and signal operations. </a:t>
            </a:r>
          </a:p>
          <a:p>
            <a:r>
              <a:rPr lang="en-US" dirty="0" smtClean="0"/>
              <a:t>The solution to these problems is higher-level language constructs such as critical region (region statement) and monitor. </a:t>
            </a:r>
          </a:p>
          <a:p>
            <a:r>
              <a:rPr lang="en-US" dirty="0" smtClean="0"/>
              <a:t>We discuss one of these constructs and their use to solve the critical section and synchronization problems in the next slides</a:t>
            </a:r>
          </a:p>
        </p:txBody>
      </p:sp>
    </p:spTree>
    <p:extLst>
      <p:ext uri="{BB962C8B-B14F-4D97-AF65-F5344CB8AC3E}">
        <p14:creationId xmlns:p14="http://schemas.microsoft.com/office/powerpoint/2010/main" val="272443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Semaphores</a:t>
            </a:r>
            <a:endParaRPr lang="en-US" dirty="0">
              <a:solidFill>
                <a:srgbClr val="FF0000"/>
              </a:solidFill>
            </a:endParaRPr>
          </a:p>
        </p:txBody>
      </p:sp>
      <p:sp>
        <p:nvSpPr>
          <p:cNvPr id="3" name="Content Placeholder 2"/>
          <p:cNvSpPr>
            <a:spLocks noGrp="1"/>
          </p:cNvSpPr>
          <p:nvPr>
            <p:ph idx="1"/>
          </p:nvPr>
        </p:nvSpPr>
        <p:spPr>
          <a:xfrm>
            <a:off x="838200" y="1457740"/>
            <a:ext cx="7560611" cy="4719224"/>
          </a:xfrm>
        </p:spPr>
        <p:txBody>
          <a:bodyPr>
            <a:normAutofit lnSpcReduction="10000"/>
          </a:bodyPr>
          <a:lstStyle/>
          <a:p>
            <a:r>
              <a:rPr lang="en-US" dirty="0" smtClean="0"/>
              <a:t>Hardware solutions to synchronization problems are not easy to generalize to more complex problems. </a:t>
            </a:r>
          </a:p>
          <a:p>
            <a:r>
              <a:rPr lang="en-US" dirty="0" smtClean="0"/>
              <a:t>To overcome this difficulty we can use a synchronization tool called a semaphore. </a:t>
            </a:r>
          </a:p>
          <a:p>
            <a:r>
              <a:rPr lang="en-US" dirty="0" smtClean="0"/>
              <a:t>A semaphore S is an integer variable that, apart from initialization is accessible only through two standard atomic operations: wait and signal. </a:t>
            </a:r>
          </a:p>
          <a:p>
            <a:r>
              <a:rPr lang="en-US" dirty="0" smtClean="0"/>
              <a:t>These operations were originally termed P (for wait) and V (for signal). </a:t>
            </a:r>
          </a:p>
          <a:p>
            <a:r>
              <a:rPr lang="en-US" dirty="0" smtClean="0"/>
              <a:t>The classical definitions of wait and signal are:</a:t>
            </a:r>
            <a:endParaRPr lang="en-US" dirty="0"/>
          </a:p>
        </p:txBody>
      </p:sp>
      <p:pic>
        <p:nvPicPr>
          <p:cNvPr id="4" name="Picture 3"/>
          <p:cNvPicPr>
            <a:picLocks noChangeAspect="1"/>
          </p:cNvPicPr>
          <p:nvPr/>
        </p:nvPicPr>
        <p:blipFill>
          <a:blip r:embed="rId2"/>
          <a:stretch>
            <a:fillRect/>
          </a:stretch>
        </p:blipFill>
        <p:spPr>
          <a:xfrm>
            <a:off x="8398811" y="1205948"/>
            <a:ext cx="3599530" cy="3351287"/>
          </a:xfrm>
          <a:prstGeom prst="rect">
            <a:avLst/>
          </a:prstGeom>
        </p:spPr>
      </p:pic>
    </p:spTree>
    <p:extLst>
      <p:ext uri="{BB962C8B-B14F-4D97-AF65-F5344CB8AC3E}">
        <p14:creationId xmlns:p14="http://schemas.microsoft.com/office/powerpoint/2010/main" val="396555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Readers Writers Problem</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6809578" y="603308"/>
            <a:ext cx="4928056" cy="2459206"/>
          </a:xfrm>
          <a:prstGeom prst="rect">
            <a:avLst/>
          </a:prstGeom>
        </p:spPr>
      </p:pic>
      <p:sp>
        <p:nvSpPr>
          <p:cNvPr id="6" name="Content Placeholder 2"/>
          <p:cNvSpPr>
            <a:spLocks noGrp="1"/>
          </p:cNvSpPr>
          <p:nvPr>
            <p:ph idx="1"/>
          </p:nvPr>
        </p:nvSpPr>
        <p:spPr>
          <a:xfrm>
            <a:off x="968828" y="3300697"/>
            <a:ext cx="10515599" cy="2490147"/>
          </a:xfrm>
        </p:spPr>
        <p:txBody>
          <a:bodyPr>
            <a:normAutofit/>
          </a:bodyPr>
          <a:lstStyle/>
          <a:p>
            <a:r>
              <a:rPr lang="en-US" dirty="0" smtClean="0"/>
              <a:t>A data object (such as a file or a record) is to be shared among several concurrent processes. </a:t>
            </a:r>
          </a:p>
          <a:p>
            <a:r>
              <a:rPr lang="en-US" dirty="0" smtClean="0"/>
              <a:t>Some of these processes, called readers, may want only to read the content of the shared object whereas others, called writers, may want to update (that is to read and write) the shared object. </a:t>
            </a:r>
          </a:p>
        </p:txBody>
      </p:sp>
    </p:spTree>
    <p:extLst>
      <p:ext uri="{BB962C8B-B14F-4D97-AF65-F5344CB8AC3E}">
        <p14:creationId xmlns:p14="http://schemas.microsoft.com/office/powerpoint/2010/main" val="382887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Readers Writers Problem (continue…)</a:t>
            </a:r>
            <a:endParaRPr lang="en-US" dirty="0">
              <a:solidFill>
                <a:srgbClr val="FF0000"/>
              </a:solidFill>
            </a:endParaRPr>
          </a:p>
        </p:txBody>
      </p:sp>
      <p:sp>
        <p:nvSpPr>
          <p:cNvPr id="6" name="Content Placeholder 2"/>
          <p:cNvSpPr>
            <a:spLocks noGrp="1"/>
          </p:cNvSpPr>
          <p:nvPr>
            <p:ph idx="1"/>
          </p:nvPr>
        </p:nvSpPr>
        <p:spPr>
          <a:xfrm>
            <a:off x="838200" y="1602882"/>
            <a:ext cx="10515599" cy="4797917"/>
          </a:xfrm>
        </p:spPr>
        <p:txBody>
          <a:bodyPr>
            <a:normAutofit lnSpcReduction="10000"/>
          </a:bodyPr>
          <a:lstStyle/>
          <a:p>
            <a:r>
              <a:rPr lang="en-US" dirty="0" smtClean="0"/>
              <a:t>Obviously, if two readers access the data simultaneously, no adverse effects will result. </a:t>
            </a:r>
          </a:p>
          <a:p>
            <a:r>
              <a:rPr lang="en-US" dirty="0" smtClean="0"/>
              <a:t>However, if a writer and some other process (whether a writer or some readers) access the shared object simultaneously, chaos may ensue.</a:t>
            </a:r>
          </a:p>
          <a:p>
            <a:r>
              <a:rPr lang="en-US" dirty="0" smtClean="0"/>
              <a:t>To ensure these difficulties do not arise, we require that the writers have exclusive access to the shared object. </a:t>
            </a:r>
          </a:p>
          <a:p>
            <a:r>
              <a:rPr lang="en-US" dirty="0" smtClean="0"/>
              <a:t>This synchronization problem is referred to the readers-writers problem. </a:t>
            </a:r>
          </a:p>
          <a:p>
            <a:r>
              <a:rPr lang="en-US" dirty="0" smtClean="0"/>
              <a:t>Since it was originally stated, it has been used to test nearly every new synchronization primitive. </a:t>
            </a:r>
          </a:p>
        </p:txBody>
      </p:sp>
    </p:spTree>
    <p:extLst>
      <p:ext uri="{BB962C8B-B14F-4D97-AF65-F5344CB8AC3E}">
        <p14:creationId xmlns:p14="http://schemas.microsoft.com/office/powerpoint/2010/main" val="38603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Readers Writers Problem (continue…)</a:t>
            </a:r>
            <a:endParaRPr lang="en-US" dirty="0">
              <a:solidFill>
                <a:srgbClr val="FF0000"/>
              </a:solidFill>
            </a:endParaRPr>
          </a:p>
        </p:txBody>
      </p:sp>
      <p:sp>
        <p:nvSpPr>
          <p:cNvPr id="6" name="Content Placeholder 2"/>
          <p:cNvSpPr>
            <a:spLocks noGrp="1"/>
          </p:cNvSpPr>
          <p:nvPr>
            <p:ph idx="1"/>
          </p:nvPr>
        </p:nvSpPr>
        <p:spPr>
          <a:xfrm>
            <a:off x="838200" y="1602882"/>
            <a:ext cx="10515599" cy="4797917"/>
          </a:xfrm>
        </p:spPr>
        <p:txBody>
          <a:bodyPr>
            <a:normAutofit lnSpcReduction="10000"/>
          </a:bodyPr>
          <a:lstStyle/>
          <a:p>
            <a:r>
              <a:rPr lang="en-US" dirty="0" smtClean="0"/>
              <a:t>The readers-writers problem has several variations, all involving priorities. </a:t>
            </a:r>
          </a:p>
          <a:p>
            <a:r>
              <a:rPr lang="en-US" dirty="0" smtClean="0"/>
              <a:t>The simplest one, referred to as the first readers-writers problem, requires that no reader will be kept waiting unless a writer has already obtained permission to use the shared object. </a:t>
            </a:r>
          </a:p>
          <a:p>
            <a:r>
              <a:rPr lang="en-US" dirty="0" smtClean="0"/>
              <a:t>In other words, no reader should wait for other readers to finish simply because a writer is waiting. </a:t>
            </a:r>
          </a:p>
          <a:p>
            <a:r>
              <a:rPr lang="en-US" dirty="0" smtClean="0"/>
              <a:t>The second readers-writers problem requires that once a writer is ready, that writer performs its write as soon as </a:t>
            </a:r>
            <a:r>
              <a:rPr lang="en-US" dirty="0" smtClean="0"/>
              <a:t>possible. </a:t>
            </a:r>
          </a:p>
          <a:p>
            <a:r>
              <a:rPr lang="en-US" dirty="0" smtClean="0"/>
              <a:t>In other words, if a writer is waiting to access the object, no new readers may start reading.</a:t>
            </a:r>
          </a:p>
        </p:txBody>
      </p:sp>
    </p:spTree>
    <p:extLst>
      <p:ext uri="{BB962C8B-B14F-4D97-AF65-F5344CB8AC3E}">
        <p14:creationId xmlns:p14="http://schemas.microsoft.com/office/powerpoint/2010/main" val="106731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Readers Writers Problem (continue…)</a:t>
            </a:r>
            <a:endParaRPr lang="en-US" dirty="0">
              <a:solidFill>
                <a:srgbClr val="FF0000"/>
              </a:solidFill>
            </a:endParaRPr>
          </a:p>
        </p:txBody>
      </p:sp>
      <p:sp>
        <p:nvSpPr>
          <p:cNvPr id="6" name="Content Placeholder 2"/>
          <p:cNvSpPr>
            <a:spLocks noGrp="1"/>
          </p:cNvSpPr>
          <p:nvPr>
            <p:ph idx="1"/>
          </p:nvPr>
        </p:nvSpPr>
        <p:spPr>
          <a:xfrm>
            <a:off x="838200" y="1602882"/>
            <a:ext cx="10515599" cy="4797917"/>
          </a:xfrm>
        </p:spPr>
        <p:txBody>
          <a:bodyPr>
            <a:normAutofit/>
          </a:bodyPr>
          <a:lstStyle/>
          <a:p>
            <a:r>
              <a:rPr lang="en-US" dirty="0" smtClean="0"/>
              <a:t>A solution to either problem may result in starvation. </a:t>
            </a:r>
          </a:p>
          <a:p>
            <a:r>
              <a:rPr lang="en-US" dirty="0" smtClean="0"/>
              <a:t>In the first case, writers may starve; in the second case, readers may starve. </a:t>
            </a:r>
          </a:p>
          <a:p>
            <a:r>
              <a:rPr lang="en-US" dirty="0" smtClean="0"/>
              <a:t>For this reason, other variants of the problem have been proposed. </a:t>
            </a:r>
          </a:p>
          <a:p>
            <a:r>
              <a:rPr lang="en-US" dirty="0" smtClean="0"/>
              <a:t>In this section, we discuss a solution to the first readers-writers problem. </a:t>
            </a:r>
          </a:p>
          <a:p>
            <a:r>
              <a:rPr lang="en-US" dirty="0" smtClean="0"/>
              <a:t>In the solution to the first readers-writers problem, processes share the following data structures.</a:t>
            </a:r>
            <a:endParaRPr lang="en-US" dirty="0" smtClean="0"/>
          </a:p>
        </p:txBody>
      </p:sp>
      <p:pic>
        <p:nvPicPr>
          <p:cNvPr id="3" name="Picture 2"/>
          <p:cNvPicPr>
            <a:picLocks noChangeAspect="1"/>
          </p:cNvPicPr>
          <p:nvPr/>
        </p:nvPicPr>
        <p:blipFill>
          <a:blip r:embed="rId2"/>
          <a:stretch>
            <a:fillRect/>
          </a:stretch>
        </p:blipFill>
        <p:spPr>
          <a:xfrm>
            <a:off x="3599543" y="5286560"/>
            <a:ext cx="6121754" cy="1170617"/>
          </a:xfrm>
          <a:prstGeom prst="rect">
            <a:avLst/>
          </a:prstGeom>
        </p:spPr>
      </p:pic>
    </p:spTree>
    <p:extLst>
      <p:ext uri="{BB962C8B-B14F-4D97-AF65-F5344CB8AC3E}">
        <p14:creationId xmlns:p14="http://schemas.microsoft.com/office/powerpoint/2010/main" val="335665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Readers Writers Problem (continue…)</a:t>
            </a:r>
            <a:endParaRPr lang="en-US" dirty="0">
              <a:solidFill>
                <a:srgbClr val="FF0000"/>
              </a:solidFill>
            </a:endParaRPr>
          </a:p>
        </p:txBody>
      </p:sp>
      <p:sp>
        <p:nvSpPr>
          <p:cNvPr id="6" name="Content Placeholder 2"/>
          <p:cNvSpPr>
            <a:spLocks noGrp="1"/>
          </p:cNvSpPr>
          <p:nvPr>
            <p:ph idx="1"/>
          </p:nvPr>
        </p:nvSpPr>
        <p:spPr>
          <a:xfrm>
            <a:off x="838200" y="1602882"/>
            <a:ext cx="10515599" cy="4797917"/>
          </a:xfrm>
        </p:spPr>
        <p:txBody>
          <a:bodyPr>
            <a:normAutofit/>
          </a:bodyPr>
          <a:lstStyle/>
          <a:p>
            <a:r>
              <a:rPr lang="en-US" dirty="0" smtClean="0"/>
              <a:t>The semaphores </a:t>
            </a:r>
            <a:r>
              <a:rPr lang="en-US" dirty="0" err="1" smtClean="0"/>
              <a:t>mutex</a:t>
            </a:r>
            <a:r>
              <a:rPr lang="en-US" dirty="0" smtClean="0"/>
              <a:t> and </a:t>
            </a:r>
            <a:r>
              <a:rPr lang="en-US" dirty="0" err="1" smtClean="0"/>
              <a:t>wrt</a:t>
            </a:r>
            <a:r>
              <a:rPr lang="en-US" dirty="0" smtClean="0"/>
              <a:t> are initialized to 1; </a:t>
            </a:r>
            <a:r>
              <a:rPr lang="en-US" dirty="0" err="1" smtClean="0"/>
              <a:t>readcount</a:t>
            </a:r>
            <a:r>
              <a:rPr lang="en-US" dirty="0" smtClean="0"/>
              <a:t> is initialized to 0. </a:t>
            </a:r>
          </a:p>
          <a:p>
            <a:r>
              <a:rPr lang="en-US" dirty="0" smtClean="0"/>
              <a:t>The semaphore </a:t>
            </a:r>
            <a:r>
              <a:rPr lang="en-US" dirty="0" err="1" smtClean="0"/>
              <a:t>wrt</a:t>
            </a:r>
            <a:r>
              <a:rPr lang="en-US" dirty="0" smtClean="0"/>
              <a:t> is common to both the reader and writer processes. </a:t>
            </a:r>
          </a:p>
          <a:p>
            <a:r>
              <a:rPr lang="en-US" dirty="0" smtClean="0"/>
              <a:t>The </a:t>
            </a:r>
            <a:r>
              <a:rPr lang="en-US" dirty="0" err="1" smtClean="0"/>
              <a:t>mutex</a:t>
            </a:r>
            <a:r>
              <a:rPr lang="en-US" dirty="0" smtClean="0"/>
              <a:t> semaphore is used to ensure mutual exclusion when the reader processes update the </a:t>
            </a:r>
            <a:r>
              <a:rPr lang="en-US" dirty="0" err="1" smtClean="0"/>
              <a:t>readcount</a:t>
            </a:r>
            <a:r>
              <a:rPr lang="en-US" dirty="0" smtClean="0"/>
              <a:t> variable. </a:t>
            </a:r>
          </a:p>
          <a:p>
            <a:r>
              <a:rPr lang="en-US" dirty="0" smtClean="0"/>
              <a:t>The </a:t>
            </a:r>
            <a:r>
              <a:rPr lang="en-US" dirty="0" err="1" smtClean="0"/>
              <a:t>readcount</a:t>
            </a:r>
            <a:r>
              <a:rPr lang="en-US" dirty="0" smtClean="0"/>
              <a:t> variable keeps track of how many processes are currently reading the object.</a:t>
            </a:r>
          </a:p>
          <a:p>
            <a:r>
              <a:rPr lang="en-US" dirty="0" smtClean="0"/>
              <a:t>The </a:t>
            </a:r>
            <a:r>
              <a:rPr lang="en-US" dirty="0" err="1" smtClean="0"/>
              <a:t>wrt</a:t>
            </a:r>
            <a:r>
              <a:rPr lang="en-US" dirty="0" smtClean="0"/>
              <a:t> semaphore is used to ensure mutual exclusion for writers or a writer and readers. </a:t>
            </a:r>
            <a:endParaRPr lang="en-US" dirty="0" smtClean="0"/>
          </a:p>
        </p:txBody>
      </p:sp>
    </p:spTree>
    <p:extLst>
      <p:ext uri="{BB962C8B-B14F-4D97-AF65-F5344CB8AC3E}">
        <p14:creationId xmlns:p14="http://schemas.microsoft.com/office/powerpoint/2010/main" val="200030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Readers Writers Problem (continue…)</a:t>
            </a:r>
            <a:endParaRPr lang="en-US" dirty="0">
              <a:solidFill>
                <a:srgbClr val="FF0000"/>
              </a:solidFill>
            </a:endParaRPr>
          </a:p>
        </p:txBody>
      </p:sp>
      <p:sp>
        <p:nvSpPr>
          <p:cNvPr id="6" name="Content Placeholder 2"/>
          <p:cNvSpPr>
            <a:spLocks noGrp="1"/>
          </p:cNvSpPr>
          <p:nvPr>
            <p:ph idx="1"/>
          </p:nvPr>
        </p:nvSpPr>
        <p:spPr>
          <a:xfrm>
            <a:off x="838200" y="1602882"/>
            <a:ext cx="10515599" cy="2838489"/>
          </a:xfrm>
        </p:spPr>
        <p:txBody>
          <a:bodyPr>
            <a:normAutofit/>
          </a:bodyPr>
          <a:lstStyle/>
          <a:p>
            <a:r>
              <a:rPr lang="en-US" dirty="0" smtClean="0"/>
              <a:t>This semaphore is also used by the first and last readers to block entry of a writer into its critical section and to allow open access to the </a:t>
            </a:r>
            <a:r>
              <a:rPr lang="en-US" dirty="0" err="1" smtClean="0"/>
              <a:t>wrt</a:t>
            </a:r>
            <a:r>
              <a:rPr lang="en-US" dirty="0" smtClean="0"/>
              <a:t> semaphore, respectively.</a:t>
            </a:r>
          </a:p>
          <a:p>
            <a:r>
              <a:rPr lang="en-US" dirty="0" smtClean="0"/>
              <a:t>It is not used by readers who enter or exit, while at least one reader is in its critical sections.</a:t>
            </a:r>
          </a:p>
          <a:p>
            <a:r>
              <a:rPr lang="en-US" dirty="0" smtClean="0"/>
              <a:t>The codes for reader and writer processes are shown below:</a:t>
            </a:r>
            <a:endParaRPr lang="en-US" dirty="0" smtClean="0"/>
          </a:p>
        </p:txBody>
      </p:sp>
    </p:spTree>
    <p:extLst>
      <p:ext uri="{BB962C8B-B14F-4D97-AF65-F5344CB8AC3E}">
        <p14:creationId xmlns:p14="http://schemas.microsoft.com/office/powerpoint/2010/main" val="326148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Readers Writers Problem (continue…)</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838199" y="1377060"/>
            <a:ext cx="5304209" cy="4602826"/>
          </a:xfrm>
          <a:prstGeom prst="rect">
            <a:avLst/>
          </a:prstGeom>
        </p:spPr>
      </p:pic>
      <p:pic>
        <p:nvPicPr>
          <p:cNvPr id="5" name="Picture 4"/>
          <p:cNvPicPr>
            <a:picLocks noChangeAspect="1"/>
          </p:cNvPicPr>
          <p:nvPr/>
        </p:nvPicPr>
        <p:blipFill>
          <a:blip r:embed="rId3"/>
          <a:stretch>
            <a:fillRect/>
          </a:stretch>
        </p:blipFill>
        <p:spPr>
          <a:xfrm>
            <a:off x="6393533" y="1498290"/>
            <a:ext cx="5679015" cy="1999653"/>
          </a:xfrm>
          <a:prstGeom prst="rect">
            <a:avLst/>
          </a:prstGeom>
        </p:spPr>
      </p:pic>
    </p:spTree>
    <p:extLst>
      <p:ext uri="{BB962C8B-B14F-4D97-AF65-F5344CB8AC3E}">
        <p14:creationId xmlns:p14="http://schemas.microsoft.com/office/powerpoint/2010/main" val="1072812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Readers Writers Problem (continue…)</a:t>
            </a:r>
            <a:endParaRPr lang="en-US" dirty="0">
              <a:solidFill>
                <a:srgbClr val="FF0000"/>
              </a:solidFill>
            </a:endParaRPr>
          </a:p>
        </p:txBody>
      </p:sp>
      <p:sp>
        <p:nvSpPr>
          <p:cNvPr id="6" name="Content Placeholder 2"/>
          <p:cNvSpPr>
            <a:spLocks noGrp="1"/>
          </p:cNvSpPr>
          <p:nvPr>
            <p:ph idx="1"/>
          </p:nvPr>
        </p:nvSpPr>
        <p:spPr>
          <a:xfrm>
            <a:off x="838200" y="1602882"/>
            <a:ext cx="10515599" cy="4043175"/>
          </a:xfrm>
        </p:spPr>
        <p:txBody>
          <a:bodyPr>
            <a:normAutofit/>
          </a:bodyPr>
          <a:lstStyle/>
          <a:p>
            <a:r>
              <a:rPr lang="en-US" dirty="0" smtClean="0"/>
              <a:t>Note that, if a writer is in the critical section and n readers are waiting, then one reader is queued on </a:t>
            </a:r>
            <a:r>
              <a:rPr lang="en-US" dirty="0" err="1" smtClean="0"/>
              <a:t>wrt</a:t>
            </a:r>
            <a:r>
              <a:rPr lang="en-US" dirty="0" smtClean="0"/>
              <a:t>, and n-1 readers are queued on </a:t>
            </a:r>
            <a:r>
              <a:rPr lang="en-US" dirty="0" err="1" smtClean="0"/>
              <a:t>mutex</a:t>
            </a:r>
            <a:r>
              <a:rPr lang="en-US" dirty="0" smtClean="0"/>
              <a:t>. </a:t>
            </a:r>
          </a:p>
          <a:p>
            <a:r>
              <a:rPr lang="en-US" dirty="0" smtClean="0"/>
              <a:t>Also observe that when a writer executes signal(</a:t>
            </a:r>
            <a:r>
              <a:rPr lang="en-US" dirty="0" err="1" smtClean="0"/>
              <a:t>wrt</a:t>
            </a:r>
            <a:r>
              <a:rPr lang="en-US" dirty="0" smtClean="0"/>
              <a:t>) we may resume the execution of either the waiting readers or a single waiting writer; the selection is made by the CPU scheduler.</a:t>
            </a:r>
            <a:endParaRPr lang="en-US" dirty="0" smtClean="0"/>
          </a:p>
        </p:txBody>
      </p:sp>
    </p:spTree>
    <p:extLst>
      <p:ext uri="{BB962C8B-B14F-4D97-AF65-F5344CB8AC3E}">
        <p14:creationId xmlns:p14="http://schemas.microsoft.com/office/powerpoint/2010/main" val="166333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Dining Philosophers Problem</a:t>
            </a:r>
            <a:endParaRPr lang="en-US" dirty="0">
              <a:solidFill>
                <a:srgbClr val="FF0000"/>
              </a:solidFill>
            </a:endParaRPr>
          </a:p>
        </p:txBody>
      </p:sp>
      <p:sp>
        <p:nvSpPr>
          <p:cNvPr id="6" name="Content Placeholder 2"/>
          <p:cNvSpPr>
            <a:spLocks noGrp="1"/>
          </p:cNvSpPr>
          <p:nvPr>
            <p:ph idx="1"/>
          </p:nvPr>
        </p:nvSpPr>
        <p:spPr>
          <a:xfrm>
            <a:off x="838200" y="1602883"/>
            <a:ext cx="10515599" cy="1053232"/>
          </a:xfrm>
        </p:spPr>
        <p:txBody>
          <a:bodyPr>
            <a:normAutofit/>
          </a:bodyPr>
          <a:lstStyle/>
          <a:p>
            <a:r>
              <a:rPr lang="en-US" dirty="0" smtClean="0"/>
              <a:t>Consider five philosophers who spend their lives thinking and eating, as shown in the following diagram.</a:t>
            </a:r>
          </a:p>
          <a:p>
            <a:endParaRPr lang="en-US" dirty="0" smtClean="0"/>
          </a:p>
        </p:txBody>
      </p:sp>
      <p:pic>
        <p:nvPicPr>
          <p:cNvPr id="3" name="Picture 2"/>
          <p:cNvPicPr>
            <a:picLocks noChangeAspect="1"/>
          </p:cNvPicPr>
          <p:nvPr/>
        </p:nvPicPr>
        <p:blipFill>
          <a:blip r:embed="rId2"/>
          <a:stretch>
            <a:fillRect/>
          </a:stretch>
        </p:blipFill>
        <p:spPr>
          <a:xfrm>
            <a:off x="2004434" y="2656115"/>
            <a:ext cx="7767393" cy="2761001"/>
          </a:xfrm>
          <a:prstGeom prst="rect">
            <a:avLst/>
          </a:prstGeom>
        </p:spPr>
      </p:pic>
    </p:spTree>
    <p:extLst>
      <p:ext uri="{BB962C8B-B14F-4D97-AF65-F5344CB8AC3E}">
        <p14:creationId xmlns:p14="http://schemas.microsoft.com/office/powerpoint/2010/main" val="4603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Dining Philosophers Problem (continue…)</a:t>
            </a:r>
            <a:endParaRPr lang="en-US" dirty="0">
              <a:solidFill>
                <a:srgbClr val="FF0000"/>
              </a:solidFill>
            </a:endParaRPr>
          </a:p>
        </p:txBody>
      </p:sp>
      <p:sp>
        <p:nvSpPr>
          <p:cNvPr id="6" name="Content Placeholder 2"/>
          <p:cNvSpPr>
            <a:spLocks noGrp="1"/>
          </p:cNvSpPr>
          <p:nvPr>
            <p:ph idx="1"/>
          </p:nvPr>
        </p:nvSpPr>
        <p:spPr>
          <a:xfrm>
            <a:off x="838200" y="1602882"/>
            <a:ext cx="10515599" cy="1880547"/>
          </a:xfrm>
        </p:spPr>
        <p:txBody>
          <a:bodyPr>
            <a:normAutofit/>
          </a:bodyPr>
          <a:lstStyle/>
          <a:p>
            <a:r>
              <a:rPr lang="en-US" dirty="0" smtClean="0"/>
              <a:t>The philosophers share a common circular table surrounded by five chairs, each belonging to one philosopher. </a:t>
            </a:r>
          </a:p>
          <a:p>
            <a:r>
              <a:rPr lang="en-US" dirty="0" smtClean="0"/>
              <a:t>In the center of the table is a bowl of rice, and the table is laid with five single chopsticks.</a:t>
            </a:r>
            <a:endParaRPr lang="en-US" dirty="0" smtClean="0"/>
          </a:p>
        </p:txBody>
      </p:sp>
      <p:pic>
        <p:nvPicPr>
          <p:cNvPr id="3" name="Picture 2"/>
          <p:cNvPicPr>
            <a:picLocks noChangeAspect="1"/>
          </p:cNvPicPr>
          <p:nvPr/>
        </p:nvPicPr>
        <p:blipFill>
          <a:blip r:embed="rId2"/>
          <a:stretch>
            <a:fillRect/>
          </a:stretch>
        </p:blipFill>
        <p:spPr>
          <a:xfrm>
            <a:off x="4285633" y="3207657"/>
            <a:ext cx="3363396" cy="3267690"/>
          </a:xfrm>
          <a:prstGeom prst="rect">
            <a:avLst/>
          </a:prstGeom>
        </p:spPr>
      </p:pic>
    </p:spTree>
    <p:extLst>
      <p:ext uri="{BB962C8B-B14F-4D97-AF65-F5344CB8AC3E}">
        <p14:creationId xmlns:p14="http://schemas.microsoft.com/office/powerpoint/2010/main" val="199780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Semaphores (continue…)</a:t>
            </a:r>
            <a:endParaRPr lang="en-US" dirty="0">
              <a:solidFill>
                <a:srgbClr val="FF0000"/>
              </a:solidFill>
            </a:endParaRPr>
          </a:p>
        </p:txBody>
      </p:sp>
      <p:sp>
        <p:nvSpPr>
          <p:cNvPr id="3" name="Content Placeholder 2"/>
          <p:cNvSpPr>
            <a:spLocks noGrp="1"/>
          </p:cNvSpPr>
          <p:nvPr>
            <p:ph idx="1"/>
          </p:nvPr>
        </p:nvSpPr>
        <p:spPr>
          <a:xfrm>
            <a:off x="838200" y="1457740"/>
            <a:ext cx="7560611" cy="4719224"/>
          </a:xfrm>
        </p:spPr>
        <p:txBody>
          <a:bodyPr>
            <a:normAutofit/>
          </a:bodyPr>
          <a:lstStyle/>
          <a:p>
            <a:r>
              <a:rPr lang="en-US" dirty="0" smtClean="0"/>
              <a:t>Modifications to the integer value of the semaphore in the wait and signal operations must be executed indivisibly. </a:t>
            </a:r>
          </a:p>
          <a:p>
            <a:r>
              <a:rPr lang="en-US" dirty="0" smtClean="0"/>
              <a:t>That is, when one process is updating the value of a semaphore, other processes cannot simultaneously modify that same semaphore value. </a:t>
            </a:r>
          </a:p>
          <a:p>
            <a:r>
              <a:rPr lang="en-US" dirty="0" smtClean="0"/>
              <a:t>In addition, in the case of the wait(S), the testing of the integer value of S (S&lt;=0) and its possible modification (S--) must also be executed without interruption.</a:t>
            </a:r>
            <a:endParaRPr lang="en-US" dirty="0"/>
          </a:p>
        </p:txBody>
      </p:sp>
      <p:pic>
        <p:nvPicPr>
          <p:cNvPr id="4" name="Picture 3"/>
          <p:cNvPicPr>
            <a:picLocks noChangeAspect="1"/>
          </p:cNvPicPr>
          <p:nvPr/>
        </p:nvPicPr>
        <p:blipFill>
          <a:blip r:embed="rId2"/>
          <a:stretch>
            <a:fillRect/>
          </a:stretch>
        </p:blipFill>
        <p:spPr>
          <a:xfrm>
            <a:off x="8398811" y="1205948"/>
            <a:ext cx="3599530" cy="3351287"/>
          </a:xfrm>
          <a:prstGeom prst="rect">
            <a:avLst/>
          </a:prstGeom>
        </p:spPr>
      </p:pic>
    </p:spTree>
    <p:extLst>
      <p:ext uri="{BB962C8B-B14F-4D97-AF65-F5344CB8AC3E}">
        <p14:creationId xmlns:p14="http://schemas.microsoft.com/office/powerpoint/2010/main" val="413446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Dining Philosophers Problem (continue…)</a:t>
            </a:r>
            <a:endParaRPr lang="en-US" dirty="0">
              <a:solidFill>
                <a:srgbClr val="FF0000"/>
              </a:solidFill>
            </a:endParaRPr>
          </a:p>
        </p:txBody>
      </p:sp>
      <p:sp>
        <p:nvSpPr>
          <p:cNvPr id="6" name="Content Placeholder 2"/>
          <p:cNvSpPr>
            <a:spLocks noGrp="1"/>
          </p:cNvSpPr>
          <p:nvPr>
            <p:ph idx="1"/>
          </p:nvPr>
        </p:nvSpPr>
        <p:spPr>
          <a:xfrm>
            <a:off x="838200" y="1602882"/>
            <a:ext cx="10515599" cy="4623747"/>
          </a:xfrm>
        </p:spPr>
        <p:txBody>
          <a:bodyPr>
            <a:normAutofit lnSpcReduction="10000"/>
          </a:bodyPr>
          <a:lstStyle/>
          <a:p>
            <a:r>
              <a:rPr lang="en-US" dirty="0" smtClean="0"/>
              <a:t>When a philosopher thinks, she does not interact with her colleagues. From time to time, a philosopher gets hungry and tries to pick up the two chopsticks that are closest to her (the chopsticks that are between her and her left and right neighbors). </a:t>
            </a:r>
          </a:p>
          <a:p>
            <a:r>
              <a:rPr lang="en-US" dirty="0" smtClean="0"/>
              <a:t>A philosopher may pick up only one chopstick at a time. Obviously, she cannot pick up a chopstick that is already in the hand of her neighbor. </a:t>
            </a:r>
          </a:p>
          <a:p>
            <a:r>
              <a:rPr lang="en-US" dirty="0" smtClean="0"/>
              <a:t>When a hungry philosopher has both her chopsticks at the same time, she eats without releasing her chopsticks. </a:t>
            </a:r>
          </a:p>
          <a:p>
            <a:r>
              <a:rPr lang="en-US" dirty="0" smtClean="0"/>
              <a:t>When she is finished eating, she puts down both of her chopsticks and starts thinking again.</a:t>
            </a:r>
            <a:endParaRPr lang="en-US" dirty="0" smtClean="0"/>
          </a:p>
        </p:txBody>
      </p:sp>
    </p:spTree>
    <p:extLst>
      <p:ext uri="{BB962C8B-B14F-4D97-AF65-F5344CB8AC3E}">
        <p14:creationId xmlns:p14="http://schemas.microsoft.com/office/powerpoint/2010/main" val="350132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Dining Philosophers Problem (continue…)</a:t>
            </a:r>
            <a:endParaRPr lang="en-US" dirty="0">
              <a:solidFill>
                <a:srgbClr val="FF0000"/>
              </a:solidFill>
            </a:endParaRPr>
          </a:p>
        </p:txBody>
      </p:sp>
      <p:sp>
        <p:nvSpPr>
          <p:cNvPr id="6" name="Content Placeholder 2"/>
          <p:cNvSpPr>
            <a:spLocks noGrp="1"/>
          </p:cNvSpPr>
          <p:nvPr>
            <p:ph idx="1"/>
          </p:nvPr>
        </p:nvSpPr>
        <p:spPr>
          <a:xfrm>
            <a:off x="838200" y="1395162"/>
            <a:ext cx="10515599" cy="4623747"/>
          </a:xfrm>
        </p:spPr>
        <p:txBody>
          <a:bodyPr>
            <a:normAutofit/>
          </a:bodyPr>
          <a:lstStyle/>
          <a:p>
            <a:r>
              <a:rPr lang="en-US" dirty="0" smtClean="0"/>
              <a:t>The dining philosophers problem is considered to be a classic synchronization problem because it is an example of a large class of concurrency control problems. </a:t>
            </a:r>
          </a:p>
          <a:p>
            <a:r>
              <a:rPr lang="en-US" dirty="0" smtClean="0"/>
              <a:t>It is a simple representation of the need to allocate several resources among several processes in a deadlock and starvation free manner.</a:t>
            </a:r>
          </a:p>
          <a:p>
            <a:r>
              <a:rPr lang="en-US" dirty="0" smtClean="0"/>
              <a:t>One simple solution is to represent each chopstick by a semaphore. A philosopher tires to grab the chopstick by executing a wait operation on that semaphore; </a:t>
            </a:r>
          </a:p>
          <a:p>
            <a:r>
              <a:rPr lang="en-US" dirty="0" smtClean="0"/>
              <a:t>she releases her chopsticks by executing the signal operation on the appropriate semaphores. Thus the shared data are:</a:t>
            </a:r>
            <a:endParaRPr lang="en-US" dirty="0" smtClean="0"/>
          </a:p>
        </p:txBody>
      </p:sp>
      <p:pic>
        <p:nvPicPr>
          <p:cNvPr id="3" name="Picture 2"/>
          <p:cNvPicPr>
            <a:picLocks noChangeAspect="1"/>
          </p:cNvPicPr>
          <p:nvPr/>
        </p:nvPicPr>
        <p:blipFill>
          <a:blip r:embed="rId2"/>
          <a:stretch>
            <a:fillRect/>
          </a:stretch>
        </p:blipFill>
        <p:spPr>
          <a:xfrm>
            <a:off x="4344952" y="5716582"/>
            <a:ext cx="7182553" cy="604654"/>
          </a:xfrm>
          <a:prstGeom prst="rect">
            <a:avLst/>
          </a:prstGeom>
        </p:spPr>
      </p:pic>
    </p:spTree>
    <p:extLst>
      <p:ext uri="{BB962C8B-B14F-4D97-AF65-F5344CB8AC3E}">
        <p14:creationId xmlns:p14="http://schemas.microsoft.com/office/powerpoint/2010/main" val="414577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Dining Philosophers Problem (continue…)</a:t>
            </a:r>
            <a:endParaRPr lang="en-US" dirty="0">
              <a:solidFill>
                <a:srgbClr val="FF0000"/>
              </a:solidFill>
            </a:endParaRPr>
          </a:p>
        </p:txBody>
      </p:sp>
      <p:sp>
        <p:nvSpPr>
          <p:cNvPr id="6" name="Content Placeholder 2"/>
          <p:cNvSpPr>
            <a:spLocks noGrp="1"/>
          </p:cNvSpPr>
          <p:nvPr>
            <p:ph idx="1"/>
          </p:nvPr>
        </p:nvSpPr>
        <p:spPr>
          <a:xfrm>
            <a:off x="838200" y="1602883"/>
            <a:ext cx="10515599" cy="1024204"/>
          </a:xfrm>
        </p:spPr>
        <p:txBody>
          <a:bodyPr>
            <a:normAutofit/>
          </a:bodyPr>
          <a:lstStyle/>
          <a:p>
            <a:r>
              <a:rPr lang="en-US" dirty="0" smtClean="0"/>
              <a:t>All the chopsticks are initialized to 1. The structure of philosopher </a:t>
            </a:r>
            <a:r>
              <a:rPr lang="en-US" dirty="0" err="1" smtClean="0"/>
              <a:t>i</a:t>
            </a:r>
            <a:r>
              <a:rPr lang="en-US" dirty="0" smtClean="0"/>
              <a:t> is as follows:</a:t>
            </a:r>
            <a:endParaRPr lang="en-US" dirty="0" smtClean="0"/>
          </a:p>
        </p:txBody>
      </p:sp>
      <p:pic>
        <p:nvPicPr>
          <p:cNvPr id="3" name="Picture 2"/>
          <p:cNvPicPr>
            <a:picLocks noChangeAspect="1"/>
          </p:cNvPicPr>
          <p:nvPr/>
        </p:nvPicPr>
        <p:blipFill>
          <a:blip r:embed="rId2"/>
          <a:stretch>
            <a:fillRect/>
          </a:stretch>
        </p:blipFill>
        <p:spPr>
          <a:xfrm>
            <a:off x="4071653" y="2439342"/>
            <a:ext cx="5350431" cy="3613115"/>
          </a:xfrm>
          <a:prstGeom prst="rect">
            <a:avLst/>
          </a:prstGeom>
        </p:spPr>
      </p:pic>
    </p:spTree>
    <p:extLst>
      <p:ext uri="{BB962C8B-B14F-4D97-AF65-F5344CB8AC3E}">
        <p14:creationId xmlns:p14="http://schemas.microsoft.com/office/powerpoint/2010/main" val="280923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Dining Philosophers Problem (continue…)</a:t>
            </a:r>
            <a:endParaRPr lang="en-US" dirty="0">
              <a:solidFill>
                <a:srgbClr val="FF0000"/>
              </a:solidFill>
            </a:endParaRPr>
          </a:p>
        </p:txBody>
      </p:sp>
      <p:sp>
        <p:nvSpPr>
          <p:cNvPr id="6" name="Content Placeholder 2"/>
          <p:cNvSpPr>
            <a:spLocks noGrp="1"/>
          </p:cNvSpPr>
          <p:nvPr>
            <p:ph idx="1"/>
          </p:nvPr>
        </p:nvSpPr>
        <p:spPr>
          <a:xfrm>
            <a:off x="838200" y="1395162"/>
            <a:ext cx="10515599" cy="4623747"/>
          </a:xfrm>
        </p:spPr>
        <p:txBody>
          <a:bodyPr>
            <a:normAutofit/>
          </a:bodyPr>
          <a:lstStyle/>
          <a:p>
            <a:r>
              <a:rPr lang="en-US" dirty="0" smtClean="0"/>
              <a:t>Although this solution guarantees that no two neighbors are eating simultaneously, it nevertheless must be rejected because it has the possibility of creating a deadlock.</a:t>
            </a:r>
          </a:p>
          <a:p>
            <a:r>
              <a:rPr lang="en-US" dirty="0" smtClean="0"/>
              <a:t>Suppose that all five gets hungry at the same time and pick up their left chopsticks as shown in the following figure. </a:t>
            </a:r>
          </a:p>
          <a:p>
            <a:r>
              <a:rPr lang="en-US" dirty="0" smtClean="0"/>
              <a:t>In this case, all chopsticks are locked and none of the philosophers can successfully lock her right chopstick. </a:t>
            </a:r>
          </a:p>
          <a:p>
            <a:r>
              <a:rPr lang="en-US" dirty="0" smtClean="0"/>
              <a:t>As a result, we have a circular waiting (i.e., every philosopher waits for his right chopstick that is currently being locked by his right neighbor), and hence a deadlock occurs.</a:t>
            </a:r>
            <a:endParaRPr lang="en-US" dirty="0" smtClean="0"/>
          </a:p>
        </p:txBody>
      </p:sp>
    </p:spTree>
    <p:extLst>
      <p:ext uri="{BB962C8B-B14F-4D97-AF65-F5344CB8AC3E}">
        <p14:creationId xmlns:p14="http://schemas.microsoft.com/office/powerpoint/2010/main" val="75225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Dining Philosophers Problem (continue…)</a:t>
            </a:r>
            <a:endParaRPr lang="en-US" dirty="0">
              <a:solidFill>
                <a:srgbClr val="FF0000"/>
              </a:solidFill>
            </a:endParaRPr>
          </a:p>
        </p:txBody>
      </p:sp>
      <p:sp>
        <p:nvSpPr>
          <p:cNvPr id="6" name="Content Placeholder 2"/>
          <p:cNvSpPr>
            <a:spLocks noGrp="1"/>
          </p:cNvSpPr>
          <p:nvPr>
            <p:ph idx="1"/>
          </p:nvPr>
        </p:nvSpPr>
        <p:spPr>
          <a:xfrm>
            <a:off x="838200" y="4705913"/>
            <a:ext cx="10515599" cy="1548509"/>
          </a:xfrm>
        </p:spPr>
        <p:txBody>
          <a:bodyPr>
            <a:normAutofit/>
          </a:bodyPr>
          <a:lstStyle/>
          <a:p>
            <a:r>
              <a:rPr lang="en-US" dirty="0" smtClean="0"/>
              <a:t>There are several possible good solutions of the problem. We will discuss these in the next lecture.</a:t>
            </a:r>
            <a:endParaRPr lang="en-US" dirty="0" smtClean="0"/>
          </a:p>
        </p:txBody>
      </p:sp>
      <p:pic>
        <p:nvPicPr>
          <p:cNvPr id="3" name="Picture 2"/>
          <p:cNvPicPr>
            <a:picLocks noChangeAspect="1"/>
          </p:cNvPicPr>
          <p:nvPr/>
        </p:nvPicPr>
        <p:blipFill>
          <a:blip r:embed="rId2"/>
          <a:stretch>
            <a:fillRect/>
          </a:stretch>
        </p:blipFill>
        <p:spPr>
          <a:xfrm>
            <a:off x="4152628" y="1205948"/>
            <a:ext cx="3351258" cy="3433397"/>
          </a:xfrm>
          <a:prstGeom prst="rect">
            <a:avLst/>
          </a:prstGeom>
        </p:spPr>
      </p:pic>
    </p:spTree>
    <p:extLst>
      <p:ext uri="{BB962C8B-B14F-4D97-AF65-F5344CB8AC3E}">
        <p14:creationId xmlns:p14="http://schemas.microsoft.com/office/powerpoint/2010/main" val="8434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Semaphores (continue…)</a:t>
            </a:r>
            <a:endParaRPr lang="en-US" dirty="0">
              <a:solidFill>
                <a:srgbClr val="FF0000"/>
              </a:solidFill>
            </a:endParaRPr>
          </a:p>
        </p:txBody>
      </p:sp>
      <p:sp>
        <p:nvSpPr>
          <p:cNvPr id="3" name="Content Placeholder 2"/>
          <p:cNvSpPr>
            <a:spLocks noGrp="1"/>
          </p:cNvSpPr>
          <p:nvPr>
            <p:ph idx="1"/>
          </p:nvPr>
        </p:nvSpPr>
        <p:spPr>
          <a:xfrm>
            <a:off x="838200" y="1457740"/>
            <a:ext cx="10823713" cy="2584173"/>
          </a:xfrm>
        </p:spPr>
        <p:txBody>
          <a:bodyPr>
            <a:normAutofit/>
          </a:bodyPr>
          <a:lstStyle/>
          <a:p>
            <a:r>
              <a:rPr lang="en-US" dirty="0" smtClean="0"/>
              <a:t>We can use semaphores to deal with the n-process critical section problem. </a:t>
            </a:r>
          </a:p>
          <a:p>
            <a:r>
              <a:rPr lang="en-US" dirty="0" smtClean="0"/>
              <a:t>The n processes share a semaphore, </a:t>
            </a:r>
            <a:r>
              <a:rPr lang="en-US" dirty="0" err="1" smtClean="0"/>
              <a:t>mutex</a:t>
            </a:r>
            <a:r>
              <a:rPr lang="en-US" dirty="0" smtClean="0"/>
              <a:t> (standing for mutual exclusion) initialized to 1.</a:t>
            </a:r>
          </a:p>
          <a:p>
            <a:r>
              <a:rPr lang="en-US" dirty="0" smtClean="0"/>
              <a:t>Each process Pi is organized as follows:</a:t>
            </a:r>
            <a:endParaRPr lang="en-US" dirty="0"/>
          </a:p>
        </p:txBody>
      </p:sp>
      <p:pic>
        <p:nvPicPr>
          <p:cNvPr id="5" name="Picture 4"/>
          <p:cNvPicPr>
            <a:picLocks noChangeAspect="1"/>
          </p:cNvPicPr>
          <p:nvPr/>
        </p:nvPicPr>
        <p:blipFill>
          <a:blip r:embed="rId2"/>
          <a:stretch>
            <a:fillRect/>
          </a:stretch>
        </p:blipFill>
        <p:spPr>
          <a:xfrm>
            <a:off x="3931912" y="3862464"/>
            <a:ext cx="5397617" cy="2995536"/>
          </a:xfrm>
          <a:prstGeom prst="rect">
            <a:avLst/>
          </a:prstGeom>
        </p:spPr>
      </p:pic>
    </p:spTree>
    <p:extLst>
      <p:ext uri="{BB962C8B-B14F-4D97-AF65-F5344CB8AC3E}">
        <p14:creationId xmlns:p14="http://schemas.microsoft.com/office/powerpoint/2010/main" val="312217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Semaphores (continue…)</a:t>
            </a:r>
            <a:endParaRPr lang="en-US" dirty="0">
              <a:solidFill>
                <a:srgbClr val="FF0000"/>
              </a:solidFill>
            </a:endParaRPr>
          </a:p>
        </p:txBody>
      </p:sp>
      <p:sp>
        <p:nvSpPr>
          <p:cNvPr id="3" name="Content Placeholder 2"/>
          <p:cNvSpPr>
            <a:spLocks noGrp="1"/>
          </p:cNvSpPr>
          <p:nvPr>
            <p:ph idx="1"/>
          </p:nvPr>
        </p:nvSpPr>
        <p:spPr>
          <a:xfrm>
            <a:off x="838200" y="1457740"/>
            <a:ext cx="10823713" cy="5062330"/>
          </a:xfrm>
        </p:spPr>
        <p:txBody>
          <a:bodyPr>
            <a:normAutofit/>
          </a:bodyPr>
          <a:lstStyle/>
          <a:p>
            <a:r>
              <a:rPr lang="en-US" dirty="0" smtClean="0"/>
              <a:t>As was the case with the hardware-based solutions, this is not a good solution because even though it satisfies mutual exclusion and progress, it does not satisfy bounded wait</a:t>
            </a:r>
          </a:p>
          <a:p>
            <a:r>
              <a:rPr lang="en-US" dirty="0" smtClean="0"/>
              <a:t>In a </a:t>
            </a:r>
            <a:r>
              <a:rPr lang="en-US" dirty="0" err="1" smtClean="0"/>
              <a:t>uni</a:t>
            </a:r>
            <a:r>
              <a:rPr lang="en-US" dirty="0" smtClean="0"/>
              <a:t>-processor environment, to ensure atomic execution, while executing wait and signal, interrupts can be disabled. In case of a multi-processor environment, to ensure atomic execution is one can lock the data bus, or use a soft solution such as the Bakery algorithm</a:t>
            </a:r>
          </a:p>
          <a:p>
            <a:r>
              <a:rPr lang="en-US" dirty="0" smtClean="0"/>
              <a:t>The main disadvantage of the semaphore discussed in the previous section is that it requires busy waiting. </a:t>
            </a:r>
          </a:p>
          <a:p>
            <a:r>
              <a:rPr lang="en-US" dirty="0" smtClean="0"/>
              <a:t>While a process is in its critical section, any other process that tries to enter its critical section must loop continuously in the entry code. </a:t>
            </a:r>
            <a:endParaRPr lang="en-US" dirty="0"/>
          </a:p>
        </p:txBody>
      </p:sp>
    </p:spTree>
    <p:extLst>
      <p:ext uri="{BB962C8B-B14F-4D97-AF65-F5344CB8AC3E}">
        <p14:creationId xmlns:p14="http://schemas.microsoft.com/office/powerpoint/2010/main" val="122473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Semaphores (continue…)</a:t>
            </a:r>
            <a:endParaRPr lang="en-US" dirty="0">
              <a:solidFill>
                <a:srgbClr val="FF0000"/>
              </a:solidFill>
            </a:endParaRPr>
          </a:p>
        </p:txBody>
      </p:sp>
      <p:sp>
        <p:nvSpPr>
          <p:cNvPr id="3" name="Content Placeholder 2"/>
          <p:cNvSpPr>
            <a:spLocks noGrp="1"/>
          </p:cNvSpPr>
          <p:nvPr>
            <p:ph idx="1"/>
          </p:nvPr>
        </p:nvSpPr>
        <p:spPr>
          <a:xfrm>
            <a:off x="838200" y="1457740"/>
            <a:ext cx="10823713" cy="5062330"/>
          </a:xfrm>
        </p:spPr>
        <p:txBody>
          <a:bodyPr>
            <a:normAutofit fontScale="92500" lnSpcReduction="20000"/>
          </a:bodyPr>
          <a:lstStyle/>
          <a:p>
            <a:r>
              <a:rPr lang="en-US" dirty="0" smtClean="0"/>
              <a:t>This continual looping is clearly a problem in a real multiprogramming system, where a single CPU is shared among many processes. </a:t>
            </a:r>
          </a:p>
          <a:p>
            <a:r>
              <a:rPr lang="en-US" dirty="0" smtClean="0"/>
              <a:t>Busy waiting wastes CPU cycles that some other process may be able to use productively. </a:t>
            </a:r>
          </a:p>
          <a:p>
            <a:r>
              <a:rPr lang="en-US" dirty="0" smtClean="0"/>
              <a:t>This type of semaphore is also called a spinlock (because the process spins while waiting for the lock). </a:t>
            </a:r>
          </a:p>
          <a:p>
            <a:r>
              <a:rPr lang="en-US" dirty="0" smtClean="0"/>
              <a:t>Spinlocks are useful in multiprocessor systems. </a:t>
            </a:r>
          </a:p>
          <a:p>
            <a:r>
              <a:rPr lang="en-US" dirty="0" smtClean="0"/>
              <a:t>The advantage of a spinlock is that no context switch is required when a process must wait on a lock, and a context switch may take considerable time. </a:t>
            </a:r>
          </a:p>
          <a:p>
            <a:r>
              <a:rPr lang="en-US" dirty="0" smtClean="0"/>
              <a:t>This is, spinlocks are useful when they are expected to be held for short times. </a:t>
            </a:r>
          </a:p>
          <a:p>
            <a:r>
              <a:rPr lang="en-US" dirty="0" smtClean="0"/>
              <a:t>The definition of semaphore should be modified to eliminate busy waiting. We will discuss the modified definition of semaphore </a:t>
            </a:r>
            <a:r>
              <a:rPr lang="en-US" dirty="0" smtClean="0"/>
              <a:t>on </a:t>
            </a:r>
            <a:r>
              <a:rPr lang="en-US" dirty="0" smtClean="0"/>
              <a:t>the next </a:t>
            </a:r>
            <a:r>
              <a:rPr lang="en-US" dirty="0" smtClean="0"/>
              <a:t>slide.</a:t>
            </a:r>
            <a:endParaRPr lang="en-US" dirty="0"/>
          </a:p>
        </p:txBody>
      </p:sp>
    </p:spTree>
    <p:extLst>
      <p:ext uri="{BB962C8B-B14F-4D97-AF65-F5344CB8AC3E}">
        <p14:creationId xmlns:p14="http://schemas.microsoft.com/office/powerpoint/2010/main" val="264764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Semaphores (continue…)</a:t>
            </a:r>
            <a:endParaRPr lang="en-US" dirty="0">
              <a:solidFill>
                <a:srgbClr val="FF0000"/>
              </a:solidFill>
            </a:endParaRPr>
          </a:p>
        </p:txBody>
      </p:sp>
      <p:sp>
        <p:nvSpPr>
          <p:cNvPr id="3" name="Content Placeholder 2"/>
          <p:cNvSpPr>
            <a:spLocks noGrp="1"/>
          </p:cNvSpPr>
          <p:nvPr>
            <p:ph idx="1"/>
          </p:nvPr>
        </p:nvSpPr>
        <p:spPr>
          <a:xfrm>
            <a:off x="838201" y="1457740"/>
            <a:ext cx="7007086" cy="5062330"/>
          </a:xfrm>
        </p:spPr>
        <p:txBody>
          <a:bodyPr>
            <a:normAutofit fontScale="92500"/>
          </a:bodyPr>
          <a:lstStyle/>
          <a:p>
            <a:r>
              <a:rPr lang="en-US" dirty="0" smtClean="0"/>
              <a:t>A process that is blocked, waiting on a semaphore S, should be restarted when some other process executes a signal operation. </a:t>
            </a:r>
          </a:p>
          <a:p>
            <a:r>
              <a:rPr lang="en-US" dirty="0" smtClean="0"/>
              <a:t>The process is restarted by a wakeup operation, which changes the process from the waiting state to the ready state. </a:t>
            </a:r>
          </a:p>
          <a:p>
            <a:r>
              <a:rPr lang="en-US" dirty="0" smtClean="0"/>
              <a:t>The process is then placed in the ready queue. </a:t>
            </a:r>
          </a:p>
          <a:p>
            <a:r>
              <a:rPr lang="en-US" dirty="0" smtClean="0"/>
              <a:t>The CPU may or may not be switched from the running process to the newly ready process, depending on the CPU scheduling algorithm.</a:t>
            </a:r>
          </a:p>
          <a:p>
            <a:r>
              <a:rPr lang="en-US" dirty="0"/>
              <a:t>Such an implementation of a semaphore is as follows</a:t>
            </a:r>
            <a:r>
              <a:rPr lang="en-US" dirty="0" smtClean="0"/>
              <a:t>:</a:t>
            </a:r>
            <a:endParaRPr lang="en-US" dirty="0"/>
          </a:p>
        </p:txBody>
      </p:sp>
      <p:pic>
        <p:nvPicPr>
          <p:cNvPr id="4" name="Picture 3"/>
          <p:cNvPicPr>
            <a:picLocks noChangeAspect="1"/>
          </p:cNvPicPr>
          <p:nvPr/>
        </p:nvPicPr>
        <p:blipFill>
          <a:blip r:embed="rId2"/>
          <a:stretch>
            <a:fillRect/>
          </a:stretch>
        </p:blipFill>
        <p:spPr>
          <a:xfrm>
            <a:off x="7575615" y="3445566"/>
            <a:ext cx="4616385" cy="1378225"/>
          </a:xfrm>
          <a:prstGeom prst="rect">
            <a:avLst/>
          </a:prstGeom>
        </p:spPr>
      </p:pic>
    </p:spTree>
    <p:extLst>
      <p:ext uri="{BB962C8B-B14F-4D97-AF65-F5344CB8AC3E}">
        <p14:creationId xmlns:p14="http://schemas.microsoft.com/office/powerpoint/2010/main" val="301069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Semaphores (continue…)</a:t>
            </a:r>
            <a:endParaRPr lang="en-US" dirty="0">
              <a:solidFill>
                <a:srgbClr val="FF0000"/>
              </a:solidFill>
            </a:endParaRPr>
          </a:p>
        </p:txBody>
      </p:sp>
      <p:sp>
        <p:nvSpPr>
          <p:cNvPr id="3" name="Content Placeholder 2"/>
          <p:cNvSpPr>
            <a:spLocks noGrp="1"/>
          </p:cNvSpPr>
          <p:nvPr>
            <p:ph idx="1"/>
          </p:nvPr>
        </p:nvSpPr>
        <p:spPr>
          <a:xfrm>
            <a:off x="838201" y="1457740"/>
            <a:ext cx="10783956" cy="3074503"/>
          </a:xfrm>
        </p:spPr>
        <p:txBody>
          <a:bodyPr>
            <a:normAutofit/>
          </a:bodyPr>
          <a:lstStyle/>
          <a:p>
            <a:r>
              <a:rPr lang="en-US" dirty="0" smtClean="0"/>
              <a:t>Each semaphore has an integer value and a list of processes. </a:t>
            </a:r>
          </a:p>
          <a:p>
            <a:r>
              <a:rPr lang="en-US" dirty="0" smtClean="0"/>
              <a:t>When a process must wait on a semaphore; it is added to the list of processes. </a:t>
            </a:r>
          </a:p>
          <a:p>
            <a:r>
              <a:rPr lang="en-US" dirty="0" smtClean="0"/>
              <a:t>A signal operation removes one process from the list of the waiting processes and awakens that process. </a:t>
            </a:r>
          </a:p>
          <a:p>
            <a:r>
              <a:rPr lang="en-US" dirty="0" smtClean="0"/>
              <a:t>The wait operation can be defined as:</a:t>
            </a:r>
            <a:endParaRPr lang="en-US" dirty="0"/>
          </a:p>
        </p:txBody>
      </p:sp>
      <p:pic>
        <p:nvPicPr>
          <p:cNvPr id="5" name="Picture 4"/>
          <p:cNvPicPr>
            <a:picLocks noChangeAspect="1"/>
          </p:cNvPicPr>
          <p:nvPr/>
        </p:nvPicPr>
        <p:blipFill>
          <a:blip r:embed="rId2"/>
          <a:stretch>
            <a:fillRect/>
          </a:stretch>
        </p:blipFill>
        <p:spPr>
          <a:xfrm>
            <a:off x="3542206" y="4226500"/>
            <a:ext cx="6367819" cy="2439343"/>
          </a:xfrm>
          <a:prstGeom prst="rect">
            <a:avLst/>
          </a:prstGeom>
        </p:spPr>
      </p:pic>
    </p:spTree>
    <p:extLst>
      <p:ext uri="{BB962C8B-B14F-4D97-AF65-F5344CB8AC3E}">
        <p14:creationId xmlns:p14="http://schemas.microsoft.com/office/powerpoint/2010/main" val="96176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Semaphores (continue…)</a:t>
            </a:r>
            <a:endParaRPr lang="en-US" dirty="0">
              <a:solidFill>
                <a:srgbClr val="FF0000"/>
              </a:solidFill>
            </a:endParaRPr>
          </a:p>
        </p:txBody>
      </p:sp>
      <p:sp>
        <p:nvSpPr>
          <p:cNvPr id="3" name="Content Placeholder 2"/>
          <p:cNvSpPr>
            <a:spLocks noGrp="1"/>
          </p:cNvSpPr>
          <p:nvPr>
            <p:ph idx="1"/>
          </p:nvPr>
        </p:nvSpPr>
        <p:spPr>
          <a:xfrm>
            <a:off x="838201" y="1457741"/>
            <a:ext cx="10783956" cy="543338"/>
          </a:xfrm>
        </p:spPr>
        <p:txBody>
          <a:bodyPr>
            <a:normAutofit/>
          </a:bodyPr>
          <a:lstStyle/>
          <a:p>
            <a:r>
              <a:rPr lang="en-US" dirty="0"/>
              <a:t>The signal semaphore operation can be defined </a:t>
            </a:r>
            <a:r>
              <a:rPr lang="en-US" dirty="0" smtClean="0"/>
              <a:t>as</a:t>
            </a:r>
            <a:endParaRPr lang="en-US" dirty="0"/>
          </a:p>
        </p:txBody>
      </p:sp>
      <p:pic>
        <p:nvPicPr>
          <p:cNvPr id="4" name="Picture 3"/>
          <p:cNvPicPr>
            <a:picLocks noChangeAspect="1"/>
          </p:cNvPicPr>
          <p:nvPr/>
        </p:nvPicPr>
        <p:blipFill>
          <a:blip r:embed="rId2"/>
          <a:stretch>
            <a:fillRect/>
          </a:stretch>
        </p:blipFill>
        <p:spPr>
          <a:xfrm>
            <a:off x="3228971" y="2001079"/>
            <a:ext cx="6471217" cy="2451651"/>
          </a:xfrm>
          <a:prstGeom prst="rect">
            <a:avLst/>
          </a:prstGeom>
        </p:spPr>
      </p:pic>
      <p:sp>
        <p:nvSpPr>
          <p:cNvPr id="6" name="Content Placeholder 2"/>
          <p:cNvSpPr txBox="1">
            <a:spLocks/>
          </p:cNvSpPr>
          <p:nvPr/>
        </p:nvSpPr>
        <p:spPr>
          <a:xfrm>
            <a:off x="1072601" y="4505737"/>
            <a:ext cx="10783956" cy="1948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block operation suspends the process that invokes it. </a:t>
            </a:r>
          </a:p>
          <a:p>
            <a:r>
              <a:rPr lang="en-US" dirty="0" smtClean="0"/>
              <a:t>The wakeup(P) operation resumes the execution of a blocked process P. </a:t>
            </a:r>
          </a:p>
          <a:p>
            <a:r>
              <a:rPr lang="en-US" dirty="0" smtClean="0"/>
              <a:t>These two operations are provided by the operating system as basic system calls. </a:t>
            </a:r>
          </a:p>
        </p:txBody>
      </p:sp>
    </p:spTree>
    <p:extLst>
      <p:ext uri="{BB962C8B-B14F-4D97-AF65-F5344CB8AC3E}">
        <p14:creationId xmlns:p14="http://schemas.microsoft.com/office/powerpoint/2010/main" val="287434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2340</Words>
  <Application>Microsoft Office PowerPoint</Application>
  <PresentationFormat>Widescreen</PresentationFormat>
  <Paragraphs>149</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Operating Systems Lecture - 13</vt:lpstr>
      <vt:lpstr>Semaphores</vt:lpstr>
      <vt:lpstr>Semaphores (continue…)</vt:lpstr>
      <vt:lpstr>Semaphores (continue…)</vt:lpstr>
      <vt:lpstr>Semaphores (continue…)</vt:lpstr>
      <vt:lpstr>Semaphores (continue…)</vt:lpstr>
      <vt:lpstr>Semaphores (continue…)</vt:lpstr>
      <vt:lpstr>Semaphores (continue…)</vt:lpstr>
      <vt:lpstr>Semaphores (continue…)</vt:lpstr>
      <vt:lpstr>Semaphores (continue…)</vt:lpstr>
      <vt:lpstr>Process Synchronization</vt:lpstr>
      <vt:lpstr>Process Synchronization (continue…)</vt:lpstr>
      <vt:lpstr>Process Synchronization (continue…)</vt:lpstr>
      <vt:lpstr>Problems with Semaphores</vt:lpstr>
      <vt:lpstr>Deadlocks and Starvation</vt:lpstr>
      <vt:lpstr>Deadlocks and Starvation  (continue…)</vt:lpstr>
      <vt:lpstr>Deadlocks and Starvation  (continue…)</vt:lpstr>
      <vt:lpstr>Deadlocks and Starvation  (continue…)</vt:lpstr>
      <vt:lpstr>Deadlocks and Starvation  (continue…)</vt:lpstr>
      <vt:lpstr>Readers Writers Problem</vt:lpstr>
      <vt:lpstr>Readers Writers Problem (continue…)</vt:lpstr>
      <vt:lpstr>Readers Writers Problem (continue…)</vt:lpstr>
      <vt:lpstr>Readers Writers Problem (continue…)</vt:lpstr>
      <vt:lpstr>Readers Writers Problem (continue…)</vt:lpstr>
      <vt:lpstr>Readers Writers Problem (continue…)</vt:lpstr>
      <vt:lpstr>Readers Writers Problem (continue…)</vt:lpstr>
      <vt:lpstr>Readers Writers Problem (continue…)</vt:lpstr>
      <vt:lpstr>Dining Philosophers Problem</vt:lpstr>
      <vt:lpstr>Dining Philosophers Problem (continue…)</vt:lpstr>
      <vt:lpstr>Dining Philosophers Problem (continue…)</vt:lpstr>
      <vt:lpstr>Dining Philosophers Problem (continue…)</vt:lpstr>
      <vt:lpstr>Dining Philosophers Problem (continue…)</vt:lpstr>
      <vt:lpstr>Dining Philosophers Problem (continue…)</vt:lpstr>
      <vt:lpstr>Dining Philosophers Problem (continue…)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- 13</dc:title>
  <dc:creator>bambi</dc:creator>
  <cp:lastModifiedBy>bambi</cp:lastModifiedBy>
  <cp:revision>29</cp:revision>
  <dcterms:created xsi:type="dcterms:W3CDTF">2024-05-12T02:44:26Z</dcterms:created>
  <dcterms:modified xsi:type="dcterms:W3CDTF">2024-05-12T03:58:46Z</dcterms:modified>
</cp:coreProperties>
</file>