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F1D-FAF2-4307-B333-575C337E990D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57A0F-1670-4D8B-8482-E597062A3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24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F1D-FAF2-4307-B333-575C337E990D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57A0F-1670-4D8B-8482-E597062A3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36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F1D-FAF2-4307-B333-575C337E990D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57A0F-1670-4D8B-8482-E597062A3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08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F1D-FAF2-4307-B333-575C337E990D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57A0F-1670-4D8B-8482-E597062A3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1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F1D-FAF2-4307-B333-575C337E990D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57A0F-1670-4D8B-8482-E597062A3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43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F1D-FAF2-4307-B333-575C337E990D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57A0F-1670-4D8B-8482-E597062A3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69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F1D-FAF2-4307-B333-575C337E990D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57A0F-1670-4D8B-8482-E597062A3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5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F1D-FAF2-4307-B333-575C337E990D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57A0F-1670-4D8B-8482-E597062A3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25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F1D-FAF2-4307-B333-575C337E990D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57A0F-1670-4D8B-8482-E597062A3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90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F1D-FAF2-4307-B333-575C337E990D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57A0F-1670-4D8B-8482-E597062A3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77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F1D-FAF2-4307-B333-575C337E990D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57A0F-1670-4D8B-8482-E597062A3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2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B5F1D-FAF2-4307-B333-575C337E990D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57A0F-1670-4D8B-8482-E597062A3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44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0000"/>
                </a:solidFill>
                <a:latin typeface="Times New Roman"/>
                <a:ea typeface="Times New Roman"/>
              </a:rPr>
              <a:t>Operating Systems </a:t>
            </a:r>
            <a:r>
              <a:rPr lang="en-US" altLang="ko-KR" b="1" dirty="0" smtClean="0">
                <a:solidFill>
                  <a:srgbClr val="000000"/>
                </a:solidFill>
                <a:latin typeface="Times New Roman"/>
                <a:ea typeface="Times New Roman"/>
              </a:rPr>
              <a:t/>
            </a:r>
            <a:br>
              <a:rPr lang="en-US" altLang="ko-KR" b="1" dirty="0" smtClean="0">
                <a:solidFill>
                  <a:srgbClr val="000000"/>
                </a:solidFill>
                <a:latin typeface="Times New Roman"/>
                <a:ea typeface="Times New Roman"/>
              </a:rPr>
            </a:br>
            <a:r>
              <a:rPr lang="en-US" altLang="ko-KR" b="1" dirty="0" smtClean="0">
                <a:solidFill>
                  <a:srgbClr val="000000"/>
                </a:solidFill>
                <a:latin typeface="Times New Roman"/>
                <a:ea typeface="Times New Roman"/>
              </a:rPr>
              <a:t>Lecture </a:t>
            </a:r>
            <a:r>
              <a:rPr lang="en-US" altLang="ko-KR" b="1" dirty="0">
                <a:solidFill>
                  <a:srgbClr val="000000"/>
                </a:solidFill>
                <a:latin typeface="Times New Roman"/>
                <a:ea typeface="Times New Roman"/>
              </a:rPr>
              <a:t>No.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Instructor:</a:t>
            </a:r>
          </a:p>
          <a:p>
            <a:r>
              <a:rPr lang="en-US" dirty="0" err="1" smtClean="0"/>
              <a:t>M.A.Bamboat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08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0092"/>
          </a:xfrm>
        </p:spPr>
        <p:txBody>
          <a:bodyPr>
            <a:normAutofit/>
          </a:bodyPr>
          <a:lstStyle/>
          <a:p>
            <a:r>
              <a:rPr lang="en-US" dirty="0"/>
              <a:t>What is an Operating System</a:t>
            </a:r>
            <a:r>
              <a:rPr lang="en-US" dirty="0" smtClean="0"/>
              <a:t>? (Continue..)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1312"/>
            <a:ext cx="8050557" cy="4351338"/>
          </a:xfrm>
        </p:spPr>
        <p:txBody>
          <a:bodyPr>
            <a:noAutofit/>
          </a:bodyPr>
          <a:lstStyle/>
          <a:p>
            <a:pPr marL="971550" lvl="1" indent="-514350">
              <a:buFont typeface="+mj-lt"/>
              <a:buAutoNum type="arabicPeriod" startAt="2"/>
            </a:pPr>
            <a:r>
              <a:rPr lang="en-US" sz="3200" dirty="0" smtClean="0"/>
              <a:t>The bottom-up view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 smtClean="0"/>
              <a:t> A </a:t>
            </a:r>
            <a:r>
              <a:rPr lang="en-US" sz="2400" dirty="0"/>
              <a:t>computer system has many hardware and software resources that may be required to solve a problem: </a:t>
            </a:r>
            <a:r>
              <a:rPr lang="en-US" sz="2400" dirty="0" smtClean="0"/>
              <a:t> </a:t>
            </a:r>
            <a:r>
              <a:rPr lang="en-US" sz="2400" dirty="0"/>
              <a:t>CPU time, memory space, file storage space, I/O devices </a:t>
            </a:r>
            <a:r>
              <a:rPr lang="en-US" sz="2400" dirty="0" smtClean="0"/>
              <a:t>etc.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 smtClean="0"/>
              <a:t> The </a:t>
            </a:r>
            <a:r>
              <a:rPr lang="en-US" sz="2400" dirty="0"/>
              <a:t>operating system acts as the manager of these </a:t>
            </a:r>
            <a:r>
              <a:rPr lang="en-US" sz="2400" dirty="0" smtClean="0"/>
              <a:t>resources</a:t>
            </a:r>
            <a:r>
              <a:rPr lang="en-US" sz="2400" dirty="0"/>
              <a:t>, facing numerous and possibly conflicting requests for resources</a:t>
            </a:r>
            <a:r>
              <a:rPr lang="en-US" sz="2400" dirty="0" smtClean="0"/>
              <a:t>,</a:t>
            </a:r>
            <a:r>
              <a:rPr lang="en-US" sz="2400" dirty="0"/>
              <a:t> the operating system must decide how (and when) to allocate (and deallocate) them to specific programs and users so that it can operate the computer system efficiently, fairly, and </a:t>
            </a:r>
            <a:r>
              <a:rPr lang="en-US" sz="2400" dirty="0" smtClean="0"/>
              <a:t>securely.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 smtClean="0"/>
              <a:t> So</a:t>
            </a:r>
            <a:r>
              <a:rPr lang="en-US" sz="2400" dirty="0"/>
              <a:t>, the bottom-up view is that operating system is a resource manager who manages the hardware and software resources in the computer system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5122" name="Picture 2" descr="16 Input/Outp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8757" y="1441311"/>
            <a:ext cx="2888071" cy="3793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49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0092"/>
          </a:xfrm>
        </p:spPr>
        <p:txBody>
          <a:bodyPr>
            <a:normAutofit/>
          </a:bodyPr>
          <a:lstStyle/>
          <a:p>
            <a:r>
              <a:rPr lang="en-US" dirty="0"/>
              <a:t>What is an Operating System</a:t>
            </a:r>
            <a:r>
              <a:rPr lang="en-US" dirty="0" smtClean="0"/>
              <a:t>? (Continue..)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1312"/>
            <a:ext cx="10515600" cy="4351338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dirty="0" smtClean="0"/>
              <a:t>Concluding: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A </a:t>
            </a:r>
            <a:r>
              <a:rPr lang="en-US" dirty="0"/>
              <a:t>slightly different view of an operating system emphasizes the need to control the various I/O devices and programs. An operating system is a control program that manages the execution of user programs to prevent errors and improper use of a computer.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081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Times New Roman"/>
                <a:ea typeface="Times New Roman"/>
              </a:rPr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and purpose of the course </a:t>
            </a:r>
          </a:p>
          <a:p>
            <a:r>
              <a:rPr lang="en-US" dirty="0" smtClean="0"/>
              <a:t>Organization of a computer system  </a:t>
            </a:r>
          </a:p>
          <a:p>
            <a:r>
              <a:rPr lang="en-US" dirty="0" smtClean="0"/>
              <a:t>Purpose of a computer system </a:t>
            </a:r>
          </a:p>
          <a:p>
            <a:r>
              <a:rPr lang="en-US" dirty="0" smtClean="0"/>
              <a:t>Requirements for achieving the purpose – Setting the stage for OS concepts and principles </a:t>
            </a:r>
          </a:p>
          <a:p>
            <a:r>
              <a:rPr lang="en-US" dirty="0" smtClean="0"/>
              <a:t>Outline of topics to be discussed </a:t>
            </a:r>
          </a:p>
          <a:p>
            <a:r>
              <a:rPr lang="en-US" dirty="0" smtClean="0"/>
              <a:t>What is an Operating System?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80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7673"/>
          </a:xfrm>
        </p:spPr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Times New Roman"/>
                <a:ea typeface="Times New Roman"/>
              </a:rPr>
              <a:t>Organization of a Computer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3853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As shown in Figure, the major high-level components of a computer system are: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Hardware, which provides basic computing resources (CPU, memory, I/O devices).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Operating system, which manages the use of the hardware among the various application programs for the various users and provides the user a relatively simple machine to use.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Applications programs that define the ways in which system resources are used to solve the computing problems of the users (compilers, database systems, video games, business programs).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Users, which include people, machines, other computers.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32798"/>
            <a:ext cx="5963482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55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a computer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64265" cy="4351338"/>
          </a:xfrm>
        </p:spPr>
        <p:txBody>
          <a:bodyPr/>
          <a:lstStyle/>
          <a:p>
            <a:r>
              <a:rPr lang="en-US" dirty="0" smtClean="0"/>
              <a:t>Computer systems consist of software and hardware that are combined to provide a tool to implement solutions for specific problems in an efficient manner and to execute programs. Figure shows the general organization of a contemporary computer system and how various system components are interconnected.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465" y="1295949"/>
            <a:ext cx="5630061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45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a computer system (Continue..)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70283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Viewing things closely will reveal that the primary purpose of a computer system is to generate executable programs and execute them. The following are some of the main issues involved in performing these </a:t>
            </a:r>
            <a:r>
              <a:rPr lang="en-US" dirty="0" smtClean="0"/>
              <a:t>tasks.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Storing </a:t>
            </a:r>
            <a:r>
              <a:rPr lang="en-US" dirty="0"/>
              <a:t>an executable on a secondary storage device such as hard disk 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Loading </a:t>
            </a:r>
            <a:r>
              <a:rPr lang="en-US" dirty="0"/>
              <a:t>executable from disk into the main memory 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Setting </a:t>
            </a:r>
            <a:r>
              <a:rPr lang="en-US" dirty="0"/>
              <a:t>the CPU state appropriately so that program execution could begin 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Creating </a:t>
            </a:r>
            <a:r>
              <a:rPr lang="en-US" dirty="0"/>
              <a:t>multiple cooperating processes, synchronizing their access to shared data, and allowing them to communicate with each </a:t>
            </a:r>
            <a:r>
              <a:rPr lang="en-US" dirty="0" smtClean="0"/>
              <a:t>other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483" y="1481479"/>
            <a:ext cx="5630061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21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a computer system (Continue..)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above issues require the operating system to provide the following services and much </a:t>
            </a:r>
            <a:r>
              <a:rPr lang="en-US" sz="3200" dirty="0" smtClean="0"/>
              <a:t>more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Manage </a:t>
            </a:r>
            <a:r>
              <a:rPr lang="en-US" sz="2800" dirty="0"/>
              <a:t>secondary storage </a:t>
            </a:r>
            <a:r>
              <a:rPr lang="en-US" sz="2800" dirty="0" smtClean="0"/>
              <a:t>devices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 smtClean="0"/>
              <a:t> Allocate appropriate amount of disk space when files are created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 smtClean="0"/>
              <a:t> Deallocate space when files are removing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 smtClean="0"/>
              <a:t> Insure that a new file does not overwrite an existing file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 smtClean="0"/>
              <a:t> Schedule disk requests</a:t>
            </a:r>
          </a:p>
        </p:txBody>
      </p:sp>
      <p:pic>
        <p:nvPicPr>
          <p:cNvPr id="1026" name="Picture 2" descr="Understanding Secondary Storage of Operating system | by Arbaj Khan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019" y="4408004"/>
            <a:ext cx="4625008" cy="2312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rimary storage – IGCSE COMPUTER SCIEN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333" y="1948069"/>
            <a:ext cx="4149667" cy="237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a computer system (Continue..)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60096" cy="4351338"/>
          </a:xfrm>
        </p:spPr>
        <p:txBody>
          <a:bodyPr>
            <a:normAutofit lnSpcReduction="10000"/>
          </a:bodyPr>
          <a:lstStyle/>
          <a:p>
            <a:pPr marL="971550" lvl="1" indent="-514350">
              <a:buFont typeface="+mj-lt"/>
              <a:buAutoNum type="arabicPeriod" startAt="2"/>
            </a:pPr>
            <a:r>
              <a:rPr lang="en-US" sz="2800" dirty="0" smtClean="0"/>
              <a:t>Manage primary storage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 smtClean="0"/>
              <a:t>Allocate appropriate amount of memory space when programs are to be loaded into the memory for executing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 smtClean="0"/>
              <a:t>Deallocate space when processes terminate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 smtClean="0"/>
              <a:t>Insure that a new process is not loaded on top of an existing process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 smtClean="0"/>
              <a:t>Insure that a process does not access memory space that does not belong to it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 smtClean="0"/>
              <a:t>Minimize the amount of unused memory space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 smtClean="0"/>
              <a:t>Allow execution of programs larger in size than the available main memory</a:t>
            </a:r>
          </a:p>
        </p:txBody>
      </p:sp>
    </p:spTree>
    <p:extLst>
      <p:ext uri="{BB962C8B-B14F-4D97-AF65-F5344CB8AC3E}">
        <p14:creationId xmlns:p14="http://schemas.microsoft.com/office/powerpoint/2010/main" val="391194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a computer system (Continue..)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971550" lvl="1" indent="-514350">
              <a:buFont typeface="+mj-lt"/>
              <a:buAutoNum type="arabicPeriod" startAt="3"/>
            </a:pPr>
            <a:r>
              <a:rPr lang="en-US" sz="2800" dirty="0" smtClean="0"/>
              <a:t>Manage processes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/>
              <a:t>Allow simultaneous execution of processes by scheduling the CPU(s</a:t>
            </a:r>
            <a:r>
              <a:rPr lang="en-US" sz="2400" dirty="0" smtClean="0"/>
              <a:t>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 smtClean="0"/>
              <a:t>Prevent </a:t>
            </a:r>
            <a:r>
              <a:rPr lang="en-US" sz="2400" dirty="0"/>
              <a:t>deadlocks between </a:t>
            </a:r>
            <a:r>
              <a:rPr lang="en-US" sz="2400" dirty="0" smtClean="0"/>
              <a:t>processes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 smtClean="0"/>
              <a:t>Insure </a:t>
            </a:r>
            <a:r>
              <a:rPr lang="en-US" sz="2400" dirty="0"/>
              <a:t>integrity of shared </a:t>
            </a:r>
            <a:r>
              <a:rPr lang="en-US" sz="2400" dirty="0" smtClean="0"/>
              <a:t>data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 smtClean="0"/>
              <a:t>Synchronize </a:t>
            </a:r>
            <a:r>
              <a:rPr lang="en-US" sz="2400" dirty="0"/>
              <a:t>executions of cooperating processes</a:t>
            </a:r>
            <a:br>
              <a:rPr lang="en-US" sz="2400" dirty="0"/>
            </a:br>
            <a:endParaRPr lang="en-US" sz="2400" dirty="0" smtClean="0"/>
          </a:p>
          <a:p>
            <a:pPr marL="971550" lvl="1" indent="-514350">
              <a:buFont typeface="+mj-lt"/>
              <a:buAutoNum type="arabicPeriod" startAt="3"/>
            </a:pPr>
            <a:r>
              <a:rPr lang="en-US" sz="2800" dirty="0"/>
              <a:t>Allow a user to manage his/her files and directories </a:t>
            </a:r>
            <a:r>
              <a:rPr lang="en-US" sz="2800" dirty="0" smtClean="0"/>
              <a:t>properly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/>
              <a:t>User view of directory </a:t>
            </a:r>
            <a:r>
              <a:rPr lang="en-US" sz="2400" dirty="0" smtClean="0"/>
              <a:t>structure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 smtClean="0"/>
              <a:t>Provide </a:t>
            </a:r>
            <a:r>
              <a:rPr lang="en-US" sz="2400" dirty="0"/>
              <a:t>a mechanism that allows users to protect their files and </a:t>
            </a:r>
            <a:r>
              <a:rPr lang="en-US" sz="2400" dirty="0" smtClean="0"/>
              <a:t>directories</a:t>
            </a:r>
          </a:p>
          <a:p>
            <a:pPr marL="914400" lvl="2" indent="0">
              <a:buNone/>
            </a:pPr>
            <a:endParaRPr lang="en-US" sz="2400" dirty="0" smtClean="0"/>
          </a:p>
          <a:p>
            <a:pPr marL="914400" lvl="2" indent="0">
              <a:buNone/>
            </a:pPr>
            <a:r>
              <a:rPr lang="en-US" dirty="0" smtClean="0"/>
              <a:t>In </a:t>
            </a:r>
            <a:r>
              <a:rPr lang="en-US" dirty="0"/>
              <a:t>this course, we will discuss in detail these operating system services (and more), with a particular emphasis on the UNIX and Linux operating systems. </a:t>
            </a:r>
            <a:endParaRPr lang="en-US" sz="2400" dirty="0" smtClean="0"/>
          </a:p>
        </p:txBody>
      </p:sp>
      <p:pic>
        <p:nvPicPr>
          <p:cNvPr id="3076" name="Picture 4" descr="Basic Concepts of Process Scheduling | Process Management | Lec 7 |  Operating System - YouT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083" y="1690688"/>
            <a:ext cx="2310917" cy="220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58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057"/>
          </a:xfrm>
        </p:spPr>
        <p:txBody>
          <a:bodyPr>
            <a:normAutofit/>
          </a:bodyPr>
          <a:lstStyle/>
          <a:p>
            <a:r>
              <a:rPr lang="en-US" dirty="0"/>
              <a:t>What is an Operating System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565" y="1136512"/>
            <a:ext cx="8786191" cy="4351338"/>
          </a:xfrm>
        </p:spPr>
        <p:txBody>
          <a:bodyPr>
            <a:noAutofit/>
          </a:bodyPr>
          <a:lstStyle/>
          <a:p>
            <a:r>
              <a:rPr lang="en-US" sz="3200" dirty="0"/>
              <a:t>There are two views about </a:t>
            </a:r>
            <a:r>
              <a:rPr lang="en-US" sz="3200" dirty="0" smtClean="0"/>
              <a:t>this.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The </a:t>
            </a:r>
            <a:r>
              <a:rPr lang="en-US" sz="2800" dirty="0"/>
              <a:t>top-down </a:t>
            </a:r>
            <a:r>
              <a:rPr lang="en-US" sz="2800" dirty="0" smtClean="0"/>
              <a:t>view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 smtClean="0"/>
              <a:t>is </a:t>
            </a:r>
            <a:r>
              <a:rPr lang="en-US" sz="2400" dirty="0"/>
              <a:t>that it is a program that acts as an intermediary between a user of a computer and the computer hardware, and makes the computer system convenient to </a:t>
            </a:r>
            <a:r>
              <a:rPr lang="en-US" sz="2400" dirty="0" smtClean="0"/>
              <a:t>use.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/>
              <a:t>It is because of the operating system that users of a computer system don’t have to deal with computer’s hardware to get their work </a:t>
            </a:r>
            <a:r>
              <a:rPr lang="en-US" sz="2400" dirty="0" smtClean="0"/>
              <a:t>done.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/>
              <a:t>Users can use simple commands to perform various tasks and let the operating system do the difficult work of interacting with computer hardware. </a:t>
            </a:r>
            <a:endParaRPr lang="en-US" sz="24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/>
              <a:t>Thus, you can use a command like copy file1 file2 to copy ‘file1’ to ‘file2’ and let the operating system communicate with the controller(s) of the disk that contain(s) the two files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4098" name="Picture 2" descr="What is an Operating System (OS)? [2024 Updated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756" y="1441312"/>
            <a:ext cx="2835965" cy="424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92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756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Office Theme</vt:lpstr>
      <vt:lpstr>Operating Systems  Lecture No. 1</vt:lpstr>
      <vt:lpstr>Summary</vt:lpstr>
      <vt:lpstr>Organization of a Computer System</vt:lpstr>
      <vt:lpstr>Purpose of a computer system </vt:lpstr>
      <vt:lpstr>Purpose of a computer system (Continue..)</vt:lpstr>
      <vt:lpstr>Purpose of a computer system (Continue..)</vt:lpstr>
      <vt:lpstr>Purpose of a computer system (Continue..)</vt:lpstr>
      <vt:lpstr>Purpose of a computer system (Continue..)</vt:lpstr>
      <vt:lpstr>What is an Operating System?</vt:lpstr>
      <vt:lpstr>What is an Operating System? (Continue..)</vt:lpstr>
      <vt:lpstr>What is an Operating System? (Continue..)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 Lecture No. 1</dc:title>
  <dc:creator>bambi</dc:creator>
  <cp:lastModifiedBy>bambi</cp:lastModifiedBy>
  <cp:revision>23</cp:revision>
  <dcterms:created xsi:type="dcterms:W3CDTF">2024-02-25T04:43:39Z</dcterms:created>
  <dcterms:modified xsi:type="dcterms:W3CDTF">2024-02-25T07:52:33Z</dcterms:modified>
</cp:coreProperties>
</file>