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29961B-25D6-48D9-988A-840F9C8B7B5E}"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62750-49A0-461B-9BA7-8CA24B89B7C2}" type="slidenum">
              <a:rPr lang="en-US" smtClean="0"/>
              <a:t>‹#›</a:t>
            </a:fld>
            <a:endParaRPr lang="en-US"/>
          </a:p>
        </p:txBody>
      </p:sp>
    </p:spTree>
    <p:extLst>
      <p:ext uri="{BB962C8B-B14F-4D97-AF65-F5344CB8AC3E}">
        <p14:creationId xmlns:p14="http://schemas.microsoft.com/office/powerpoint/2010/main" val="2908242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29961B-25D6-48D9-988A-840F9C8B7B5E}"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62750-49A0-461B-9BA7-8CA24B89B7C2}" type="slidenum">
              <a:rPr lang="en-US" smtClean="0"/>
              <a:t>‹#›</a:t>
            </a:fld>
            <a:endParaRPr lang="en-US"/>
          </a:p>
        </p:txBody>
      </p:sp>
    </p:spTree>
    <p:extLst>
      <p:ext uri="{BB962C8B-B14F-4D97-AF65-F5344CB8AC3E}">
        <p14:creationId xmlns:p14="http://schemas.microsoft.com/office/powerpoint/2010/main" val="2047753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29961B-25D6-48D9-988A-840F9C8B7B5E}"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62750-49A0-461B-9BA7-8CA24B89B7C2}" type="slidenum">
              <a:rPr lang="en-US" smtClean="0"/>
              <a:t>‹#›</a:t>
            </a:fld>
            <a:endParaRPr lang="en-US"/>
          </a:p>
        </p:txBody>
      </p:sp>
    </p:spTree>
    <p:extLst>
      <p:ext uri="{BB962C8B-B14F-4D97-AF65-F5344CB8AC3E}">
        <p14:creationId xmlns:p14="http://schemas.microsoft.com/office/powerpoint/2010/main" val="247704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29961B-25D6-48D9-988A-840F9C8B7B5E}"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62750-49A0-461B-9BA7-8CA24B89B7C2}" type="slidenum">
              <a:rPr lang="en-US" smtClean="0"/>
              <a:t>‹#›</a:t>
            </a:fld>
            <a:endParaRPr lang="en-US"/>
          </a:p>
        </p:txBody>
      </p:sp>
    </p:spTree>
    <p:extLst>
      <p:ext uri="{BB962C8B-B14F-4D97-AF65-F5344CB8AC3E}">
        <p14:creationId xmlns:p14="http://schemas.microsoft.com/office/powerpoint/2010/main" val="96440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29961B-25D6-48D9-988A-840F9C8B7B5E}"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62750-49A0-461B-9BA7-8CA24B89B7C2}" type="slidenum">
              <a:rPr lang="en-US" smtClean="0"/>
              <a:t>‹#›</a:t>
            </a:fld>
            <a:endParaRPr lang="en-US"/>
          </a:p>
        </p:txBody>
      </p:sp>
    </p:spTree>
    <p:extLst>
      <p:ext uri="{BB962C8B-B14F-4D97-AF65-F5344CB8AC3E}">
        <p14:creationId xmlns:p14="http://schemas.microsoft.com/office/powerpoint/2010/main" val="3752674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29961B-25D6-48D9-988A-840F9C8B7B5E}"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62750-49A0-461B-9BA7-8CA24B89B7C2}" type="slidenum">
              <a:rPr lang="en-US" smtClean="0"/>
              <a:t>‹#›</a:t>
            </a:fld>
            <a:endParaRPr lang="en-US"/>
          </a:p>
        </p:txBody>
      </p:sp>
    </p:spTree>
    <p:extLst>
      <p:ext uri="{BB962C8B-B14F-4D97-AF65-F5344CB8AC3E}">
        <p14:creationId xmlns:p14="http://schemas.microsoft.com/office/powerpoint/2010/main" val="2913410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29961B-25D6-48D9-988A-840F9C8B7B5E}"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A62750-49A0-461B-9BA7-8CA24B89B7C2}" type="slidenum">
              <a:rPr lang="en-US" smtClean="0"/>
              <a:t>‹#›</a:t>
            </a:fld>
            <a:endParaRPr lang="en-US"/>
          </a:p>
        </p:txBody>
      </p:sp>
    </p:spTree>
    <p:extLst>
      <p:ext uri="{BB962C8B-B14F-4D97-AF65-F5344CB8AC3E}">
        <p14:creationId xmlns:p14="http://schemas.microsoft.com/office/powerpoint/2010/main" val="2230870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29961B-25D6-48D9-988A-840F9C8B7B5E}"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A62750-49A0-461B-9BA7-8CA24B89B7C2}" type="slidenum">
              <a:rPr lang="en-US" smtClean="0"/>
              <a:t>‹#›</a:t>
            </a:fld>
            <a:endParaRPr lang="en-US"/>
          </a:p>
        </p:txBody>
      </p:sp>
    </p:spTree>
    <p:extLst>
      <p:ext uri="{BB962C8B-B14F-4D97-AF65-F5344CB8AC3E}">
        <p14:creationId xmlns:p14="http://schemas.microsoft.com/office/powerpoint/2010/main" val="752529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29961B-25D6-48D9-988A-840F9C8B7B5E}"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A62750-49A0-461B-9BA7-8CA24B89B7C2}" type="slidenum">
              <a:rPr lang="en-US" smtClean="0"/>
              <a:t>‹#›</a:t>
            </a:fld>
            <a:endParaRPr lang="en-US"/>
          </a:p>
        </p:txBody>
      </p:sp>
    </p:spTree>
    <p:extLst>
      <p:ext uri="{BB962C8B-B14F-4D97-AF65-F5344CB8AC3E}">
        <p14:creationId xmlns:p14="http://schemas.microsoft.com/office/powerpoint/2010/main" val="2874256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29961B-25D6-48D9-988A-840F9C8B7B5E}"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62750-49A0-461B-9BA7-8CA24B89B7C2}" type="slidenum">
              <a:rPr lang="en-US" smtClean="0"/>
              <a:t>‹#›</a:t>
            </a:fld>
            <a:endParaRPr lang="en-US"/>
          </a:p>
        </p:txBody>
      </p:sp>
    </p:spTree>
    <p:extLst>
      <p:ext uri="{BB962C8B-B14F-4D97-AF65-F5344CB8AC3E}">
        <p14:creationId xmlns:p14="http://schemas.microsoft.com/office/powerpoint/2010/main" val="2773862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29961B-25D6-48D9-988A-840F9C8B7B5E}"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62750-49A0-461B-9BA7-8CA24B89B7C2}" type="slidenum">
              <a:rPr lang="en-US" smtClean="0"/>
              <a:t>‹#›</a:t>
            </a:fld>
            <a:endParaRPr lang="en-US"/>
          </a:p>
        </p:txBody>
      </p:sp>
    </p:spTree>
    <p:extLst>
      <p:ext uri="{BB962C8B-B14F-4D97-AF65-F5344CB8AC3E}">
        <p14:creationId xmlns:p14="http://schemas.microsoft.com/office/powerpoint/2010/main" val="473557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29961B-25D6-48D9-988A-840F9C8B7B5E}" type="datetimeFigureOut">
              <a:rPr lang="en-US" smtClean="0"/>
              <a:t>2/25/2024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62750-49A0-461B-9BA7-8CA24B89B7C2}" type="slidenum">
              <a:rPr lang="en-US" smtClean="0"/>
              <a:t>‹#›</a:t>
            </a:fld>
            <a:endParaRPr lang="en-US"/>
          </a:p>
        </p:txBody>
      </p:sp>
    </p:spTree>
    <p:extLst>
      <p:ext uri="{BB962C8B-B14F-4D97-AF65-F5344CB8AC3E}">
        <p14:creationId xmlns:p14="http://schemas.microsoft.com/office/powerpoint/2010/main" val="776079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Operating Systems</a:t>
            </a:r>
            <a:br>
              <a:rPr lang="en-US" dirty="0"/>
            </a:br>
            <a:r>
              <a:rPr lang="en-US" dirty="0"/>
              <a:t>Lecture No. </a:t>
            </a:r>
            <a:r>
              <a:rPr lang="en-US" dirty="0" smtClean="0"/>
              <a:t>2</a:t>
            </a:r>
            <a:endParaRPr lang="en-US" dirty="0"/>
          </a:p>
        </p:txBody>
      </p:sp>
      <p:sp>
        <p:nvSpPr>
          <p:cNvPr id="3" name="Subtitle 2"/>
          <p:cNvSpPr>
            <a:spLocks noGrp="1"/>
          </p:cNvSpPr>
          <p:nvPr>
            <p:ph type="subTitle" idx="1"/>
          </p:nvPr>
        </p:nvSpPr>
        <p:spPr/>
        <p:txBody>
          <a:bodyPr/>
          <a:lstStyle/>
          <a:p>
            <a:r>
              <a:rPr lang="en-US" dirty="0" smtClean="0"/>
              <a:t>Instructor: </a:t>
            </a:r>
            <a:r>
              <a:rPr lang="en-US" dirty="0" err="1" smtClean="0"/>
              <a:t>M.A.Bamboat</a:t>
            </a:r>
            <a:endParaRPr lang="en-US" dirty="0"/>
          </a:p>
        </p:txBody>
      </p:sp>
    </p:spTree>
    <p:extLst>
      <p:ext uri="{BB962C8B-B14F-4D97-AF65-F5344CB8AC3E}">
        <p14:creationId xmlns:p14="http://schemas.microsoft.com/office/powerpoint/2010/main" val="2496977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Time-sharing </a:t>
            </a:r>
            <a:r>
              <a:rPr lang="en-US" dirty="0" smtClean="0"/>
              <a:t>systems</a:t>
            </a:r>
            <a:endParaRPr lang="en-US" dirty="0"/>
          </a:p>
        </p:txBody>
      </p:sp>
      <p:sp>
        <p:nvSpPr>
          <p:cNvPr id="3" name="Content Placeholder 2"/>
          <p:cNvSpPr>
            <a:spLocks noGrp="1"/>
          </p:cNvSpPr>
          <p:nvPr>
            <p:ph idx="1"/>
          </p:nvPr>
        </p:nvSpPr>
        <p:spPr>
          <a:xfrm>
            <a:off x="838200" y="1825625"/>
            <a:ext cx="8027504" cy="4351338"/>
          </a:xfrm>
        </p:spPr>
        <p:txBody>
          <a:bodyPr>
            <a:normAutofit fontScale="70000" lnSpcReduction="20000"/>
          </a:bodyPr>
          <a:lstStyle/>
          <a:p>
            <a:r>
              <a:rPr lang="en-US" dirty="0"/>
              <a:t>A time-sharing system is multi-user, multi-process, and interactive system. </a:t>
            </a:r>
            <a:endParaRPr lang="en-US" dirty="0" smtClean="0"/>
          </a:p>
          <a:p>
            <a:r>
              <a:rPr lang="en-US" dirty="0" smtClean="0"/>
              <a:t>This </a:t>
            </a:r>
            <a:r>
              <a:rPr lang="en-US" dirty="0"/>
              <a:t>means that it allows multiple users to use the computer simultaneously. </a:t>
            </a:r>
            <a:endParaRPr lang="en-US" dirty="0" smtClean="0"/>
          </a:p>
          <a:p>
            <a:r>
              <a:rPr lang="en-US" dirty="0" smtClean="0"/>
              <a:t>A </a:t>
            </a:r>
            <a:r>
              <a:rPr lang="en-US" dirty="0"/>
              <a:t>user can run one or more processes at the same time and interact with his/her processes. </a:t>
            </a:r>
            <a:endParaRPr lang="en-US" dirty="0" smtClean="0"/>
          </a:p>
          <a:p>
            <a:r>
              <a:rPr lang="en-US" dirty="0" smtClean="0"/>
              <a:t>A </a:t>
            </a:r>
            <a:r>
              <a:rPr lang="en-US" dirty="0"/>
              <a:t>time-shared system uses multiprogramming and CPU scheduling to provide each user with a small portion of a time-shared computer. </a:t>
            </a:r>
            <a:endParaRPr lang="en-US" dirty="0" smtClean="0"/>
          </a:p>
          <a:p>
            <a:r>
              <a:rPr lang="en-US" dirty="0" smtClean="0"/>
              <a:t>Each </a:t>
            </a:r>
            <a:r>
              <a:rPr lang="en-US" dirty="0"/>
              <a:t>user has at least one separate program in memory. To obtain a reasonable response time, jobs may have to be swapped in and out of main memory. </a:t>
            </a:r>
            <a:endParaRPr lang="en-US" dirty="0" smtClean="0"/>
          </a:p>
          <a:p>
            <a:r>
              <a:rPr lang="en-US" dirty="0" smtClean="0"/>
              <a:t>UNIX</a:t>
            </a:r>
            <a:r>
              <a:rPr lang="en-US" dirty="0"/>
              <a:t>, Linux, Widows NT server, and Windows 2000 server are timesharing systems. </a:t>
            </a:r>
            <a:endParaRPr lang="en-US" dirty="0" smtClean="0"/>
          </a:p>
          <a:p>
            <a:r>
              <a:rPr lang="en-US" dirty="0" smtClean="0"/>
              <a:t>We </a:t>
            </a:r>
            <a:r>
              <a:rPr lang="en-US" dirty="0"/>
              <a:t>will discuss various elements of time-sharing systems throughout the course</a:t>
            </a:r>
            <a:r>
              <a:rPr lang="en-US" dirty="0" smtClean="0"/>
              <a:t>.</a:t>
            </a:r>
            <a:endParaRPr lang="en-US" dirty="0"/>
          </a:p>
        </p:txBody>
      </p:sp>
      <p:pic>
        <p:nvPicPr>
          <p:cNvPr id="4" name="Picture 3"/>
          <p:cNvPicPr>
            <a:picLocks noChangeAspect="1"/>
          </p:cNvPicPr>
          <p:nvPr/>
        </p:nvPicPr>
        <p:blipFill>
          <a:blip r:embed="rId2"/>
          <a:stretch>
            <a:fillRect/>
          </a:stretch>
        </p:blipFill>
        <p:spPr>
          <a:xfrm>
            <a:off x="8865704" y="1825624"/>
            <a:ext cx="3063688" cy="1991001"/>
          </a:xfrm>
          <a:prstGeom prst="rect">
            <a:avLst/>
          </a:prstGeom>
        </p:spPr>
      </p:pic>
    </p:spTree>
    <p:extLst>
      <p:ext uri="{BB962C8B-B14F-4D97-AF65-F5344CB8AC3E}">
        <p14:creationId xmlns:p14="http://schemas.microsoft.com/office/powerpoint/2010/main" val="385836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Real time </a:t>
            </a:r>
            <a:r>
              <a:rPr lang="en-US" dirty="0" smtClean="0"/>
              <a:t>systems</a:t>
            </a:r>
            <a:endParaRPr lang="en-US" dirty="0"/>
          </a:p>
        </p:txBody>
      </p:sp>
      <p:sp>
        <p:nvSpPr>
          <p:cNvPr id="3" name="Content Placeholder 2"/>
          <p:cNvSpPr>
            <a:spLocks noGrp="1"/>
          </p:cNvSpPr>
          <p:nvPr>
            <p:ph idx="1"/>
          </p:nvPr>
        </p:nvSpPr>
        <p:spPr>
          <a:xfrm>
            <a:off x="838200" y="1825625"/>
            <a:ext cx="6997700" cy="4351338"/>
          </a:xfrm>
        </p:spPr>
        <p:txBody>
          <a:bodyPr>
            <a:normAutofit fontScale="85000" lnSpcReduction="20000"/>
          </a:bodyPr>
          <a:lstStyle/>
          <a:p>
            <a:r>
              <a:rPr lang="en-US" dirty="0"/>
              <a:t>Real time systems are used when rigid time requirements are placed on the operation of a processor or the flow of data; </a:t>
            </a:r>
            <a:endParaRPr lang="en-US" dirty="0" smtClean="0"/>
          </a:p>
          <a:p>
            <a:r>
              <a:rPr lang="en-US" dirty="0" smtClean="0"/>
              <a:t>thus </a:t>
            </a:r>
            <a:r>
              <a:rPr lang="en-US" dirty="0"/>
              <a:t>it is often used as a control device in a dedicated application. Examples are systems that control scientific experiments, medical imaging systems, industrial control systems and certain display </a:t>
            </a:r>
            <a:r>
              <a:rPr lang="en-US" dirty="0" smtClean="0"/>
              <a:t>systems</a:t>
            </a:r>
          </a:p>
          <a:p>
            <a:r>
              <a:rPr lang="en-US" dirty="0"/>
              <a:t>A real time system has well defined, fixed time constraints, and if the system does not produce output for an input within the time constraints, the system will fail. </a:t>
            </a:r>
            <a:endParaRPr lang="en-US" dirty="0" smtClean="0"/>
          </a:p>
          <a:p>
            <a:r>
              <a:rPr lang="en-US" dirty="0" smtClean="0"/>
              <a:t>For </a:t>
            </a:r>
            <a:r>
              <a:rPr lang="en-US" dirty="0"/>
              <a:t>instance, it would not do for a robot arm to be instructed to halt after it had smashed into the car it was building</a:t>
            </a:r>
            <a:r>
              <a:rPr lang="en-US" dirty="0" smtClean="0"/>
              <a:t>.</a:t>
            </a:r>
            <a:endParaRPr lang="en-US" dirty="0"/>
          </a:p>
        </p:txBody>
      </p:sp>
      <p:pic>
        <p:nvPicPr>
          <p:cNvPr id="3076" name="Picture 4" descr="Real Time Operating Systems Overview | Krasam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8369" y="2463431"/>
            <a:ext cx="4183631" cy="2514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28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Real time </a:t>
            </a:r>
            <a:r>
              <a:rPr lang="en-US" dirty="0" smtClean="0"/>
              <a:t>systems (Continue..)</a:t>
            </a:r>
            <a:endParaRPr lang="en-US" dirty="0"/>
          </a:p>
        </p:txBody>
      </p:sp>
      <p:sp>
        <p:nvSpPr>
          <p:cNvPr id="3" name="Content Placeholder 2"/>
          <p:cNvSpPr>
            <a:spLocks noGrp="1"/>
          </p:cNvSpPr>
          <p:nvPr>
            <p:ph idx="1"/>
          </p:nvPr>
        </p:nvSpPr>
        <p:spPr/>
        <p:txBody>
          <a:bodyPr>
            <a:normAutofit lnSpcReduction="10000"/>
          </a:bodyPr>
          <a:lstStyle/>
          <a:p>
            <a:r>
              <a:rPr lang="en-US" dirty="0"/>
              <a:t>Real time systems come in two </a:t>
            </a:r>
            <a:r>
              <a:rPr lang="en-US" dirty="0" smtClean="0"/>
              <a:t>flavors/types:</a:t>
            </a:r>
          </a:p>
          <a:p>
            <a:pPr marL="514350" indent="-514350">
              <a:buFont typeface="+mj-lt"/>
              <a:buAutoNum type="arabicPeriod"/>
            </a:pPr>
            <a:r>
              <a:rPr lang="en-US" dirty="0" smtClean="0"/>
              <a:t>Hard real-time system</a:t>
            </a:r>
          </a:p>
          <a:p>
            <a:pPr lvl="1">
              <a:buFont typeface="Wingdings" panose="05000000000000000000" pitchFamily="2" charset="2"/>
              <a:buChar char="Ø"/>
            </a:pPr>
            <a:r>
              <a:rPr lang="en-US" dirty="0" smtClean="0"/>
              <a:t> Guarantees </a:t>
            </a:r>
            <a:r>
              <a:rPr lang="en-US" dirty="0"/>
              <a:t>that critical tasks be completed on time. </a:t>
            </a:r>
            <a:endParaRPr lang="en-US" dirty="0" smtClean="0"/>
          </a:p>
          <a:p>
            <a:pPr lvl="1">
              <a:buFont typeface="Wingdings" panose="05000000000000000000" pitchFamily="2" charset="2"/>
              <a:buChar char="Ø"/>
            </a:pPr>
            <a:r>
              <a:rPr lang="en-US" dirty="0"/>
              <a:t> </a:t>
            </a:r>
            <a:r>
              <a:rPr lang="en-US" dirty="0" smtClean="0"/>
              <a:t>This </a:t>
            </a:r>
            <a:r>
              <a:rPr lang="en-US" dirty="0"/>
              <a:t>goal requires that all delays in the system be completed on time. </a:t>
            </a:r>
            <a:endParaRPr lang="en-US" dirty="0" smtClean="0"/>
          </a:p>
          <a:p>
            <a:pPr lvl="1">
              <a:buFont typeface="Wingdings" panose="05000000000000000000" pitchFamily="2" charset="2"/>
              <a:buChar char="Ø"/>
            </a:pPr>
            <a:r>
              <a:rPr lang="en-US" dirty="0"/>
              <a:t> </a:t>
            </a:r>
            <a:r>
              <a:rPr lang="en-US" dirty="0" smtClean="0"/>
              <a:t>This </a:t>
            </a:r>
            <a:r>
              <a:rPr lang="en-US" dirty="0"/>
              <a:t>goal requires that all delays in the system be bounded, from the retrieval of stored data to the time it takes the operating system to finish any request made of it. </a:t>
            </a:r>
            <a:endParaRPr lang="en-US" dirty="0" smtClean="0"/>
          </a:p>
          <a:p>
            <a:pPr lvl="1">
              <a:buFont typeface="Wingdings" panose="05000000000000000000" pitchFamily="2" charset="2"/>
              <a:buChar char="Ø"/>
            </a:pPr>
            <a:r>
              <a:rPr lang="en-US" dirty="0"/>
              <a:t> </a:t>
            </a:r>
            <a:r>
              <a:rPr lang="en-US" dirty="0" smtClean="0"/>
              <a:t>Secondary </a:t>
            </a:r>
            <a:r>
              <a:rPr lang="en-US" dirty="0"/>
              <a:t>storage of any sort is usually limited or missing, with data instead being stored in short-term memory or in read only memory. </a:t>
            </a:r>
            <a:endParaRPr lang="en-US" dirty="0" smtClean="0"/>
          </a:p>
          <a:p>
            <a:pPr lvl="1">
              <a:buFont typeface="Wingdings" panose="05000000000000000000" pitchFamily="2" charset="2"/>
              <a:buChar char="Ø"/>
            </a:pPr>
            <a:r>
              <a:rPr lang="en-US" dirty="0"/>
              <a:t> </a:t>
            </a:r>
            <a:r>
              <a:rPr lang="en-US" dirty="0" smtClean="0"/>
              <a:t>Most </a:t>
            </a:r>
            <a:r>
              <a:rPr lang="en-US" dirty="0"/>
              <a:t>advanced operating system features are absent too, since they tend to separate the user from the hardware, and that separation results in uncertainty about the amount of time an operation will take</a:t>
            </a:r>
            <a:r>
              <a:rPr lang="en-US" dirty="0" smtClean="0"/>
              <a:t>.</a:t>
            </a:r>
            <a:endParaRPr lang="en-US" dirty="0"/>
          </a:p>
        </p:txBody>
      </p:sp>
    </p:spTree>
    <p:extLst>
      <p:ext uri="{BB962C8B-B14F-4D97-AF65-F5344CB8AC3E}">
        <p14:creationId xmlns:p14="http://schemas.microsoft.com/office/powerpoint/2010/main" val="85878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Real time </a:t>
            </a:r>
            <a:r>
              <a:rPr lang="en-US" dirty="0" smtClean="0"/>
              <a:t>systems (Continue..)</a:t>
            </a:r>
            <a:endParaRPr lang="en-US" dirty="0"/>
          </a:p>
        </p:txBody>
      </p:sp>
      <p:sp>
        <p:nvSpPr>
          <p:cNvPr id="3" name="Content Placeholder 2"/>
          <p:cNvSpPr>
            <a:spLocks noGrp="1"/>
          </p:cNvSpPr>
          <p:nvPr>
            <p:ph idx="1"/>
          </p:nvPr>
        </p:nvSpPr>
        <p:spPr/>
        <p:txBody>
          <a:bodyPr>
            <a:noAutofit/>
          </a:bodyPr>
          <a:lstStyle/>
          <a:p>
            <a:pPr marL="514350" indent="-514350">
              <a:buFont typeface="+mj-lt"/>
              <a:buAutoNum type="arabicPeriod" startAt="2"/>
            </a:pPr>
            <a:r>
              <a:rPr lang="en-US" sz="3200" dirty="0" smtClean="0"/>
              <a:t>Soft real time system</a:t>
            </a:r>
          </a:p>
          <a:p>
            <a:pPr lvl="1">
              <a:buFont typeface="Wingdings" panose="05000000000000000000" pitchFamily="2" charset="2"/>
              <a:buChar char="Ø"/>
            </a:pPr>
            <a:r>
              <a:rPr lang="en-US" sz="2800" dirty="0" smtClean="0"/>
              <a:t> </a:t>
            </a:r>
            <a:r>
              <a:rPr lang="en-US" sz="2800" dirty="0"/>
              <a:t>A less restrictive type of real time </a:t>
            </a:r>
            <a:r>
              <a:rPr lang="en-US" sz="2800" dirty="0" smtClean="0"/>
              <a:t>system, </a:t>
            </a:r>
            <a:r>
              <a:rPr lang="en-US" sz="2800" dirty="0"/>
              <a:t>where a critical real-time task gets priority over other tasks, and retains that priority until it completes. </a:t>
            </a:r>
            <a:endParaRPr lang="en-US" sz="2800" dirty="0" smtClean="0"/>
          </a:p>
          <a:p>
            <a:pPr lvl="1">
              <a:buFont typeface="Wingdings" panose="05000000000000000000" pitchFamily="2" charset="2"/>
              <a:buChar char="Ø"/>
            </a:pPr>
            <a:r>
              <a:rPr lang="en-US" sz="2800" dirty="0" smtClean="0"/>
              <a:t>As </a:t>
            </a:r>
            <a:r>
              <a:rPr lang="en-US" sz="2800" dirty="0"/>
              <a:t>in hard real time systems, the operating system kernel delays need to be bounded. </a:t>
            </a:r>
            <a:endParaRPr lang="en-US" sz="2800" dirty="0" smtClean="0"/>
          </a:p>
          <a:p>
            <a:pPr lvl="1">
              <a:buFont typeface="Wingdings" panose="05000000000000000000" pitchFamily="2" charset="2"/>
              <a:buChar char="Ø"/>
            </a:pPr>
            <a:r>
              <a:rPr lang="en-US" sz="2800" dirty="0"/>
              <a:t> </a:t>
            </a:r>
            <a:r>
              <a:rPr lang="en-US" sz="2800" dirty="0" smtClean="0"/>
              <a:t>The soft </a:t>
            </a:r>
            <a:r>
              <a:rPr lang="en-US" sz="2800" dirty="0"/>
              <a:t>real time is an achievable goal that can be mixed with other types of systems, whereas hard real time systems conflict with the operation of other systems such as time-sharing systems, and the two cannot be mixed</a:t>
            </a:r>
            <a:r>
              <a:rPr lang="en-US" sz="2800" dirty="0" smtClean="0"/>
              <a:t>.</a:t>
            </a:r>
            <a:endParaRPr lang="en-US" sz="2800" dirty="0"/>
          </a:p>
        </p:txBody>
      </p:sp>
    </p:spTree>
    <p:extLst>
      <p:ext uri="{BB962C8B-B14F-4D97-AF65-F5344CB8AC3E}">
        <p14:creationId xmlns:p14="http://schemas.microsoft.com/office/powerpoint/2010/main" val="46959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Interrupts, traps and software </a:t>
            </a:r>
            <a:r>
              <a:rPr lang="en-US" dirty="0" smtClean="0"/>
              <a:t>interrupts</a:t>
            </a:r>
            <a:endParaRPr lang="en-US" dirty="0"/>
          </a:p>
        </p:txBody>
      </p:sp>
      <p:sp>
        <p:nvSpPr>
          <p:cNvPr id="3" name="Content Placeholder 2"/>
          <p:cNvSpPr>
            <a:spLocks noGrp="1"/>
          </p:cNvSpPr>
          <p:nvPr>
            <p:ph idx="1"/>
          </p:nvPr>
        </p:nvSpPr>
        <p:spPr>
          <a:xfrm>
            <a:off x="838200" y="1825625"/>
            <a:ext cx="7012285" cy="4351338"/>
          </a:xfrm>
        </p:spPr>
        <p:txBody>
          <a:bodyPr>
            <a:normAutofit fontScale="92500" lnSpcReduction="20000"/>
          </a:bodyPr>
          <a:lstStyle/>
          <a:p>
            <a:r>
              <a:rPr lang="en-US" dirty="0" smtClean="0"/>
              <a:t>Interrupts:</a:t>
            </a:r>
          </a:p>
          <a:p>
            <a:pPr lvl="1">
              <a:buFont typeface="Wingdings" panose="05000000000000000000" pitchFamily="2" charset="2"/>
              <a:buChar char="Ø"/>
            </a:pPr>
            <a:r>
              <a:rPr lang="en-US" dirty="0"/>
              <a:t>An interrupt is a signal generated by a hardware device (usually an I/O device) to get </a:t>
            </a:r>
            <a:r>
              <a:rPr lang="en-US" dirty="0" smtClean="0"/>
              <a:t>the CPU’s </a:t>
            </a:r>
            <a:r>
              <a:rPr lang="en-US" dirty="0"/>
              <a:t>attention. </a:t>
            </a:r>
            <a:endParaRPr lang="en-US" dirty="0" smtClean="0"/>
          </a:p>
          <a:p>
            <a:pPr lvl="1">
              <a:buFont typeface="Wingdings" panose="05000000000000000000" pitchFamily="2" charset="2"/>
              <a:buChar char="Ø"/>
            </a:pPr>
            <a:r>
              <a:rPr lang="en-US" dirty="0" smtClean="0"/>
              <a:t>Interrupt </a:t>
            </a:r>
            <a:r>
              <a:rPr lang="en-US" dirty="0"/>
              <a:t>transfers control to the interrupt service routine (ISR), generally through the interrupt vector table, which contains the addresses of all the service routines. </a:t>
            </a:r>
            <a:endParaRPr lang="en-US" dirty="0" smtClean="0"/>
          </a:p>
          <a:p>
            <a:pPr lvl="1">
              <a:buFont typeface="Wingdings" panose="05000000000000000000" pitchFamily="2" charset="2"/>
              <a:buChar char="Ø"/>
            </a:pPr>
            <a:r>
              <a:rPr lang="en-US" dirty="0" smtClean="0"/>
              <a:t>The </a:t>
            </a:r>
            <a:r>
              <a:rPr lang="en-US" dirty="0"/>
              <a:t>interrupt service routine executes; on </a:t>
            </a:r>
            <a:r>
              <a:rPr lang="en-US" dirty="0" smtClean="0"/>
              <a:t>completion, </a:t>
            </a:r>
            <a:r>
              <a:rPr lang="en-US" dirty="0"/>
              <a:t>the CPU resumes the interrupted computation. Interrupt architecture must save the address of the interrupted instruction. </a:t>
            </a:r>
            <a:endParaRPr lang="en-US" dirty="0" smtClean="0"/>
          </a:p>
          <a:p>
            <a:pPr lvl="1">
              <a:buFont typeface="Wingdings" panose="05000000000000000000" pitchFamily="2" charset="2"/>
              <a:buChar char="Ø"/>
            </a:pPr>
            <a:r>
              <a:rPr lang="en-US" dirty="0" smtClean="0"/>
              <a:t>Incoming </a:t>
            </a:r>
            <a:r>
              <a:rPr lang="en-US" dirty="0"/>
              <a:t>interrupts are disabled while another interrupt is being processed to prevent a lost interrupt. An operating system is an </a:t>
            </a:r>
            <a:r>
              <a:rPr lang="en-US" dirty="0" smtClean="0"/>
              <a:t>interrupt-driven software</a:t>
            </a:r>
          </a:p>
        </p:txBody>
      </p:sp>
      <p:pic>
        <p:nvPicPr>
          <p:cNvPr id="4098" name="Picture 2" descr="https://qph.cf2.quoracdn.net/main-qimg-fa6f43102623c6bbd737ee5eb98601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485" y="1998662"/>
            <a:ext cx="4039890" cy="1862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8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Interrupts, traps and software </a:t>
            </a:r>
            <a:r>
              <a:rPr lang="en-US" dirty="0" smtClean="0"/>
              <a:t>interrupts (Continue..)</a:t>
            </a:r>
            <a:endParaRPr lang="en-US" dirty="0"/>
          </a:p>
        </p:txBody>
      </p:sp>
      <p:sp>
        <p:nvSpPr>
          <p:cNvPr id="3" name="Content Placeholder 2"/>
          <p:cNvSpPr>
            <a:spLocks noGrp="1"/>
          </p:cNvSpPr>
          <p:nvPr>
            <p:ph idx="1"/>
          </p:nvPr>
        </p:nvSpPr>
        <p:spPr/>
        <p:txBody>
          <a:bodyPr>
            <a:normAutofit/>
          </a:bodyPr>
          <a:lstStyle/>
          <a:p>
            <a:r>
              <a:rPr lang="en-US" dirty="0" smtClean="0"/>
              <a:t>Traps:</a:t>
            </a:r>
          </a:p>
          <a:p>
            <a:pPr lvl="1">
              <a:buFont typeface="Wingdings" panose="05000000000000000000" pitchFamily="2" charset="2"/>
              <a:buChar char="Ø"/>
            </a:pPr>
            <a:r>
              <a:rPr lang="en-US" dirty="0"/>
              <a:t>A trap (or an exception) is a software-generated interrupt caused either by an error (division by zero or invalid memory access) or by a user request for an </a:t>
            </a:r>
            <a:r>
              <a:rPr lang="en-US" dirty="0" smtClean="0"/>
              <a:t>operating </a:t>
            </a:r>
            <a:r>
              <a:rPr lang="en-US" dirty="0"/>
              <a:t>system </a:t>
            </a:r>
            <a:r>
              <a:rPr lang="en-US" dirty="0" smtClean="0"/>
              <a:t>service</a:t>
            </a:r>
          </a:p>
          <a:p>
            <a:pPr lvl="1">
              <a:buFont typeface="Wingdings" panose="05000000000000000000" pitchFamily="2" charset="2"/>
              <a:buChar char="Ø"/>
            </a:pPr>
            <a:endParaRPr lang="en-US" dirty="0"/>
          </a:p>
          <a:p>
            <a:pPr lvl="1">
              <a:buFont typeface="Wingdings" panose="05000000000000000000" pitchFamily="2" charset="2"/>
              <a:buChar char="Ø"/>
            </a:pPr>
            <a:endParaRPr lang="en-US" dirty="0" smtClean="0"/>
          </a:p>
          <a:p>
            <a:pPr lvl="1">
              <a:buFont typeface="Wingdings" panose="05000000000000000000" pitchFamily="2" charset="2"/>
              <a:buChar char="Ø"/>
            </a:pPr>
            <a:r>
              <a:rPr lang="en-US" dirty="0" smtClean="0"/>
              <a:t> Signal Interrupt (SIGINT): ON THE NEXT SLIDE</a:t>
            </a:r>
          </a:p>
          <a:p>
            <a:pPr lvl="1">
              <a:buFont typeface="Wingdings" panose="05000000000000000000" pitchFamily="2" charset="2"/>
              <a:buChar char="Ø"/>
            </a:pPr>
            <a:endParaRPr lang="en-US" dirty="0" smtClean="0"/>
          </a:p>
        </p:txBody>
      </p:sp>
    </p:spTree>
    <p:extLst>
      <p:ext uri="{BB962C8B-B14F-4D97-AF65-F5344CB8AC3E}">
        <p14:creationId xmlns:p14="http://schemas.microsoft.com/office/powerpoint/2010/main" val="295052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Interrupts, traps and software </a:t>
            </a:r>
            <a:r>
              <a:rPr lang="en-US" dirty="0" smtClean="0"/>
              <a:t>interrupts (Continue..)</a:t>
            </a:r>
            <a:endParaRPr lang="en-US" dirty="0"/>
          </a:p>
        </p:txBody>
      </p:sp>
      <p:sp>
        <p:nvSpPr>
          <p:cNvPr id="3" name="Content Placeholder 2"/>
          <p:cNvSpPr>
            <a:spLocks noGrp="1"/>
          </p:cNvSpPr>
          <p:nvPr>
            <p:ph idx="1"/>
          </p:nvPr>
        </p:nvSpPr>
        <p:spPr>
          <a:xfrm>
            <a:off x="838200" y="1825625"/>
            <a:ext cx="10515600" cy="4614932"/>
          </a:xfrm>
        </p:spPr>
        <p:txBody>
          <a:bodyPr>
            <a:normAutofit lnSpcReduction="10000"/>
          </a:bodyPr>
          <a:lstStyle/>
          <a:p>
            <a:r>
              <a:rPr lang="en-US" dirty="0" smtClean="0"/>
              <a:t>Signal Interrupt (SIGINT):</a:t>
            </a:r>
          </a:p>
          <a:p>
            <a:pPr lvl="1">
              <a:buFont typeface="Wingdings" panose="05000000000000000000" pitchFamily="2" charset="2"/>
              <a:buChar char="Ø"/>
            </a:pPr>
            <a:r>
              <a:rPr lang="en-US" dirty="0"/>
              <a:t>A signal is an event generated to get </a:t>
            </a:r>
            <a:r>
              <a:rPr lang="en-US" dirty="0" smtClean="0"/>
              <a:t>the attention </a:t>
            </a:r>
            <a:r>
              <a:rPr lang="en-US" dirty="0"/>
              <a:t>of a process. An example of a signal is the event that is generated when you run a program and then press &lt;Ctrl-C&gt;. </a:t>
            </a:r>
            <a:endParaRPr lang="en-US" dirty="0" smtClean="0"/>
          </a:p>
          <a:p>
            <a:pPr lvl="1">
              <a:buFont typeface="Wingdings" panose="05000000000000000000" pitchFamily="2" charset="2"/>
              <a:buChar char="Ø"/>
            </a:pPr>
            <a:r>
              <a:rPr lang="en-US" dirty="0" smtClean="0"/>
              <a:t>The </a:t>
            </a:r>
            <a:r>
              <a:rPr lang="en-US" dirty="0"/>
              <a:t>signal generated in this case is called SIGINT (Interrupt signal). </a:t>
            </a:r>
            <a:endParaRPr lang="en-US" dirty="0" smtClean="0"/>
          </a:p>
          <a:p>
            <a:pPr lvl="1">
              <a:buFont typeface="Wingdings" panose="05000000000000000000" pitchFamily="2" charset="2"/>
              <a:buChar char="Ø"/>
            </a:pPr>
            <a:r>
              <a:rPr lang="en-US" dirty="0" smtClean="0"/>
              <a:t>Three </a:t>
            </a:r>
            <a:r>
              <a:rPr lang="en-US" dirty="0"/>
              <a:t>actions are possible on a </a:t>
            </a:r>
            <a:r>
              <a:rPr lang="en-US" dirty="0" smtClean="0"/>
              <a:t>signal</a:t>
            </a:r>
          </a:p>
          <a:p>
            <a:pPr marL="1371600" lvl="2" indent="-457200">
              <a:buFont typeface="+mj-lt"/>
              <a:buAutoNum type="arabicPeriod"/>
            </a:pPr>
            <a:r>
              <a:rPr lang="en-US" sz="2400" dirty="0"/>
              <a:t>Kernel-defined default action—which usually results in process termination and, in some cases, generation of a ‘core’ file that can be used </a:t>
            </a:r>
            <a:r>
              <a:rPr lang="en-US" sz="2400" dirty="0" smtClean="0"/>
              <a:t>by the </a:t>
            </a:r>
            <a:r>
              <a:rPr lang="en-US" sz="2400" dirty="0"/>
              <a:t>programmer/user to know the state of the process at the time of its termination. </a:t>
            </a:r>
            <a:endParaRPr lang="en-US" sz="2400" dirty="0" smtClean="0"/>
          </a:p>
          <a:p>
            <a:pPr marL="1371600" lvl="2" indent="-457200">
              <a:buFont typeface="+mj-lt"/>
              <a:buAutoNum type="arabicPeriod"/>
            </a:pPr>
            <a:r>
              <a:rPr lang="en-US" sz="2400" dirty="0" smtClean="0"/>
              <a:t>The process </a:t>
            </a:r>
            <a:r>
              <a:rPr lang="en-US" sz="2400" dirty="0"/>
              <a:t>can intercept the signal and ignore it. </a:t>
            </a:r>
            <a:endParaRPr lang="en-US" sz="2400" dirty="0" smtClean="0"/>
          </a:p>
          <a:p>
            <a:pPr marL="1371600" lvl="2" indent="-457200">
              <a:buFont typeface="+mj-lt"/>
              <a:buAutoNum type="arabicPeriod"/>
            </a:pPr>
            <a:r>
              <a:rPr lang="en-US" sz="2400" dirty="0" smtClean="0"/>
              <a:t>The process </a:t>
            </a:r>
            <a:r>
              <a:rPr lang="en-US" sz="2400" dirty="0"/>
              <a:t>can intercept the signal and take a programmer-defined </a:t>
            </a:r>
            <a:r>
              <a:rPr lang="en-US" sz="2400" dirty="0" smtClean="0"/>
              <a:t>action</a:t>
            </a:r>
          </a:p>
        </p:txBody>
      </p:sp>
    </p:spTree>
    <p:extLst>
      <p:ext uri="{BB962C8B-B14F-4D97-AF65-F5344CB8AC3E}">
        <p14:creationId xmlns:p14="http://schemas.microsoft.com/office/powerpoint/2010/main" val="414642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Hardware </a:t>
            </a:r>
            <a:r>
              <a:rPr lang="en-US" dirty="0" smtClean="0"/>
              <a:t>Protection</a:t>
            </a:r>
            <a:endParaRPr lang="en-US" dirty="0"/>
          </a:p>
        </p:txBody>
      </p:sp>
      <p:sp>
        <p:nvSpPr>
          <p:cNvPr id="3" name="Content Placeholder 2"/>
          <p:cNvSpPr>
            <a:spLocks noGrp="1"/>
          </p:cNvSpPr>
          <p:nvPr>
            <p:ph idx="1"/>
          </p:nvPr>
        </p:nvSpPr>
        <p:spPr>
          <a:xfrm>
            <a:off x="838200" y="1825625"/>
            <a:ext cx="7888287" cy="4351338"/>
          </a:xfrm>
        </p:spPr>
        <p:txBody>
          <a:bodyPr>
            <a:normAutofit fontScale="77500" lnSpcReduction="20000"/>
          </a:bodyPr>
          <a:lstStyle/>
          <a:p>
            <a:r>
              <a:rPr lang="en-US" dirty="0"/>
              <a:t>Multi-programming </a:t>
            </a:r>
            <a:r>
              <a:rPr lang="en-US" dirty="0" smtClean="0"/>
              <a:t>puts </a:t>
            </a:r>
            <a:r>
              <a:rPr lang="en-US" dirty="0"/>
              <a:t>several programs in memory at the same </a:t>
            </a:r>
            <a:r>
              <a:rPr lang="en-US" dirty="0" smtClean="0"/>
              <a:t>time;</a:t>
            </a:r>
          </a:p>
          <a:p>
            <a:r>
              <a:rPr lang="en-US" dirty="0" smtClean="0"/>
              <a:t>while </a:t>
            </a:r>
            <a:r>
              <a:rPr lang="en-US" dirty="0"/>
              <a:t>this increased system utilization it also increased problems. </a:t>
            </a:r>
            <a:endParaRPr lang="en-US" dirty="0" smtClean="0"/>
          </a:p>
          <a:p>
            <a:r>
              <a:rPr lang="en-US" dirty="0" smtClean="0"/>
              <a:t>With </a:t>
            </a:r>
            <a:r>
              <a:rPr lang="en-US" dirty="0"/>
              <a:t>sharing, many </a:t>
            </a:r>
            <a:r>
              <a:rPr lang="en-US" dirty="0" smtClean="0"/>
              <a:t>processes </a:t>
            </a:r>
            <a:r>
              <a:rPr lang="en-US" dirty="0"/>
              <a:t>could be adversely affected by a bug in one program. </a:t>
            </a:r>
            <a:endParaRPr lang="en-US" dirty="0" smtClean="0"/>
          </a:p>
          <a:p>
            <a:r>
              <a:rPr lang="en-US" dirty="0" smtClean="0"/>
              <a:t>One </a:t>
            </a:r>
            <a:r>
              <a:rPr lang="en-US" dirty="0"/>
              <a:t>erroneous program could also modify the program or data of another program or even the resident part of the operating system. </a:t>
            </a:r>
            <a:endParaRPr lang="en-US" dirty="0" smtClean="0"/>
          </a:p>
          <a:p>
            <a:r>
              <a:rPr lang="en-US" dirty="0" smtClean="0"/>
              <a:t>A </a:t>
            </a:r>
            <a:r>
              <a:rPr lang="en-US" dirty="0"/>
              <a:t>file may overwrite another file or folder on disk. </a:t>
            </a:r>
            <a:endParaRPr lang="en-US" dirty="0" smtClean="0"/>
          </a:p>
          <a:p>
            <a:r>
              <a:rPr lang="en-US" dirty="0" smtClean="0"/>
              <a:t>A </a:t>
            </a:r>
            <a:r>
              <a:rPr lang="en-US" dirty="0"/>
              <a:t>process may get the CPU and never relinquish it. </a:t>
            </a:r>
            <a:endParaRPr lang="en-US" dirty="0" smtClean="0"/>
          </a:p>
          <a:p>
            <a:r>
              <a:rPr lang="en-US" dirty="0" smtClean="0"/>
              <a:t>So </a:t>
            </a:r>
            <a:r>
              <a:rPr lang="en-US" dirty="0"/>
              <a:t>the issues of hardware protection are: I/O protection, memory protection, and CPU protection. We will discuss them one by one, but first we talk about the dual-mode operation of a CPU</a:t>
            </a:r>
            <a:r>
              <a:rPr lang="en-US" dirty="0" smtClean="0"/>
              <a:t>.</a:t>
            </a:r>
            <a:endParaRPr lang="en-US" dirty="0"/>
          </a:p>
        </p:txBody>
      </p:sp>
      <p:pic>
        <p:nvPicPr>
          <p:cNvPr id="5122" name="Picture 2" descr="https://static.vecteezy.com/system/resources/previews/002/391/371/non_2x/hardware-protection-concept-icons-set-illustration-vecto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26487" y="1690688"/>
            <a:ext cx="3163887" cy="3163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78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0092"/>
          </a:xfrm>
        </p:spPr>
        <p:txBody>
          <a:bodyPr>
            <a:normAutofit/>
          </a:bodyPr>
          <a:lstStyle/>
          <a:p>
            <a:r>
              <a:rPr lang="en-US" dirty="0"/>
              <a:t>Hardware </a:t>
            </a:r>
            <a:r>
              <a:rPr lang="en-US" dirty="0" smtClean="0"/>
              <a:t>Protection (Continue..)</a:t>
            </a:r>
            <a:endParaRPr lang="en-US" dirty="0"/>
          </a:p>
        </p:txBody>
      </p:sp>
      <p:sp>
        <p:nvSpPr>
          <p:cNvPr id="3" name="Content Placeholder 2"/>
          <p:cNvSpPr>
            <a:spLocks noGrp="1"/>
          </p:cNvSpPr>
          <p:nvPr>
            <p:ph idx="1"/>
          </p:nvPr>
        </p:nvSpPr>
        <p:spPr>
          <a:xfrm>
            <a:off x="838200" y="1325218"/>
            <a:ext cx="6503504" cy="4851745"/>
          </a:xfrm>
        </p:spPr>
        <p:txBody>
          <a:bodyPr>
            <a:normAutofit fontScale="92500" lnSpcReduction="20000"/>
          </a:bodyPr>
          <a:lstStyle/>
          <a:p>
            <a:pPr marL="514350" indent="-514350">
              <a:buFont typeface="+mj-lt"/>
              <a:buAutoNum type="alphaUcPeriod"/>
            </a:pPr>
            <a:r>
              <a:rPr lang="en-US" dirty="0" smtClean="0"/>
              <a:t>Dual </a:t>
            </a:r>
            <a:r>
              <a:rPr lang="en-US" dirty="0"/>
              <a:t>Mode </a:t>
            </a:r>
            <a:r>
              <a:rPr lang="en-US" dirty="0" smtClean="0"/>
              <a:t>Operation</a:t>
            </a:r>
          </a:p>
          <a:p>
            <a:pPr lvl="1">
              <a:buFont typeface="Wingdings" panose="05000000000000000000" pitchFamily="2" charset="2"/>
              <a:buChar char="Ø"/>
            </a:pPr>
            <a:r>
              <a:rPr lang="en-US" dirty="0" smtClean="0"/>
              <a:t>To </a:t>
            </a:r>
            <a:r>
              <a:rPr lang="en-US" dirty="0"/>
              <a:t>ensure proper operation, we must protect the operating system and all other programs and their data from any malfunctioning program. </a:t>
            </a:r>
            <a:endParaRPr lang="en-US" dirty="0" smtClean="0"/>
          </a:p>
          <a:p>
            <a:pPr lvl="1">
              <a:buFont typeface="Wingdings" panose="05000000000000000000" pitchFamily="2" charset="2"/>
              <a:buChar char="Ø"/>
            </a:pPr>
            <a:r>
              <a:rPr lang="en-US" dirty="0" smtClean="0"/>
              <a:t>Protection </a:t>
            </a:r>
            <a:r>
              <a:rPr lang="en-US" dirty="0"/>
              <a:t>is needed for any shared resources. Instruction set of a modern CPU has two kinds of instructions, privileged instructions and non-privileged instructions</a:t>
            </a:r>
            <a:r>
              <a:rPr lang="en-US" dirty="0" smtClean="0"/>
              <a:t>.</a:t>
            </a:r>
          </a:p>
          <a:p>
            <a:pPr lvl="1">
              <a:buFont typeface="Wingdings" panose="05000000000000000000" pitchFamily="2" charset="2"/>
              <a:buChar char="Ø"/>
            </a:pPr>
            <a:r>
              <a:rPr lang="en-US" dirty="0" smtClean="0"/>
              <a:t> </a:t>
            </a:r>
            <a:r>
              <a:rPr lang="en-US" b="1" u="sng" dirty="0"/>
              <a:t>Privileged instructions</a:t>
            </a:r>
            <a:r>
              <a:rPr lang="en-US" dirty="0"/>
              <a:t> can be used to perform hardware operations that a normal user process should not be able to perform, such as communicating with I/O devices. </a:t>
            </a:r>
            <a:endParaRPr lang="en-US" dirty="0" smtClean="0"/>
          </a:p>
          <a:p>
            <a:pPr lvl="2">
              <a:buFont typeface="Wingdings" panose="05000000000000000000" pitchFamily="2" charset="2"/>
              <a:buChar char="Ø"/>
            </a:pPr>
            <a:r>
              <a:rPr lang="en-US" dirty="0" smtClean="0"/>
              <a:t>If </a:t>
            </a:r>
            <a:r>
              <a:rPr lang="en-US" dirty="0"/>
              <a:t>a user process tries to execute a privileged instruction, a trap should be generated and </a:t>
            </a:r>
            <a:r>
              <a:rPr lang="en-US" dirty="0" smtClean="0"/>
              <a:t>the process </a:t>
            </a:r>
            <a:r>
              <a:rPr lang="en-US" dirty="0"/>
              <a:t>should be terminated prematurely. At the same time, a piece of operating system code should be allowed to execute privileged instructions. </a:t>
            </a:r>
            <a:br>
              <a:rPr lang="en-US" dirty="0"/>
            </a:br>
            <a:endParaRPr lang="en-US" dirty="0"/>
          </a:p>
        </p:txBody>
      </p:sp>
      <p:pic>
        <p:nvPicPr>
          <p:cNvPr id="6146" name="Picture 2" descr="https://media.geeksforgeeks.org/wp-content/uploads/dual_mode.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1704" y="2285310"/>
            <a:ext cx="4691546" cy="1914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43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0092"/>
          </a:xfrm>
        </p:spPr>
        <p:txBody>
          <a:bodyPr>
            <a:normAutofit/>
          </a:bodyPr>
          <a:lstStyle/>
          <a:p>
            <a:r>
              <a:rPr lang="en-US" dirty="0"/>
              <a:t>Hardware </a:t>
            </a:r>
            <a:r>
              <a:rPr lang="en-US" dirty="0" smtClean="0"/>
              <a:t>Protection (Continue..)</a:t>
            </a:r>
            <a:endParaRPr lang="en-US" dirty="0"/>
          </a:p>
        </p:txBody>
      </p:sp>
      <p:sp>
        <p:nvSpPr>
          <p:cNvPr id="3" name="Content Placeholder 2"/>
          <p:cNvSpPr>
            <a:spLocks noGrp="1"/>
          </p:cNvSpPr>
          <p:nvPr>
            <p:ph idx="1"/>
          </p:nvPr>
        </p:nvSpPr>
        <p:spPr>
          <a:xfrm>
            <a:off x="838200" y="1325218"/>
            <a:ext cx="10515600" cy="4851745"/>
          </a:xfrm>
        </p:spPr>
        <p:txBody>
          <a:bodyPr>
            <a:normAutofit/>
          </a:bodyPr>
          <a:lstStyle/>
          <a:p>
            <a:pPr marL="514350" lvl="1" indent="-514350">
              <a:lnSpc>
                <a:spcPct val="110000"/>
              </a:lnSpc>
              <a:spcBef>
                <a:spcPts val="1000"/>
              </a:spcBef>
              <a:buFont typeface="+mj-lt"/>
              <a:buAutoNum type="alphaUcPeriod"/>
            </a:pPr>
            <a:r>
              <a:rPr lang="en-US" sz="3000" dirty="0" smtClean="0"/>
              <a:t>Dual </a:t>
            </a:r>
            <a:r>
              <a:rPr lang="en-US" sz="3000" dirty="0"/>
              <a:t>Mode </a:t>
            </a:r>
            <a:r>
              <a:rPr lang="en-US" sz="3000" dirty="0" smtClean="0"/>
              <a:t>Operation (continue..)</a:t>
            </a:r>
          </a:p>
          <a:p>
            <a:pPr marL="971550" lvl="2" indent="-514350">
              <a:lnSpc>
                <a:spcPct val="110000"/>
              </a:lnSpc>
              <a:spcBef>
                <a:spcPts val="1000"/>
              </a:spcBef>
              <a:buFont typeface="Wingdings" panose="05000000000000000000" pitchFamily="2" charset="2"/>
              <a:buChar char="Ø"/>
            </a:pPr>
            <a:r>
              <a:rPr lang="en-US" sz="2800" b="1" u="sng" dirty="0" smtClean="0"/>
              <a:t>Privileged instructions (continue..)</a:t>
            </a:r>
            <a:endParaRPr lang="en-US" sz="2600" dirty="0"/>
          </a:p>
          <a:p>
            <a:pPr marL="914400" lvl="2" indent="0">
              <a:buNone/>
            </a:pPr>
            <a:endParaRPr lang="en-US" dirty="0" smtClean="0"/>
          </a:p>
          <a:p>
            <a:pPr lvl="2">
              <a:buFont typeface="Wingdings" panose="05000000000000000000" pitchFamily="2" charset="2"/>
              <a:buChar char="Ø"/>
            </a:pPr>
            <a:r>
              <a:rPr lang="en-US" dirty="0" smtClean="0"/>
              <a:t>In </a:t>
            </a:r>
            <a:r>
              <a:rPr lang="en-US" dirty="0"/>
              <a:t>order for the CPU to be able to differentiate between a user process and an operating system code, we need two separate modes of operation: user mode and monitor mode (also called supervisor mode, system mode, or privileged mode). </a:t>
            </a:r>
            <a:endParaRPr lang="en-US" dirty="0" smtClean="0"/>
          </a:p>
          <a:p>
            <a:pPr lvl="2">
              <a:buFont typeface="Wingdings" panose="05000000000000000000" pitchFamily="2" charset="2"/>
              <a:buChar char="Ø"/>
            </a:pPr>
            <a:r>
              <a:rPr lang="en-US" dirty="0" smtClean="0"/>
              <a:t>A </a:t>
            </a:r>
            <a:r>
              <a:rPr lang="en-US" dirty="0"/>
              <a:t>bit, called the mode bit, is added to the hardware of the computer to indicate the current mode: monitor mode (0) or user mode (1). With the mode bit we are able to distinguish between a task that is executed on behalf of the operating system and one that is executed on behalf of the </a:t>
            </a:r>
            <a:r>
              <a:rPr lang="en-US" dirty="0" smtClean="0"/>
              <a:t>user</a:t>
            </a:r>
          </a:p>
          <a:p>
            <a:pPr lvl="2">
              <a:buFont typeface="Wingdings" panose="05000000000000000000" pitchFamily="2" charset="2"/>
              <a:buChar char="Ø"/>
            </a:pPr>
            <a:r>
              <a:rPr lang="en-US" dirty="0"/>
              <a:t>The concept of privileged instructions also provides us with the means for the user to interact with the operating system by asking it to perform some designated tasks that only the operating system should </a:t>
            </a:r>
            <a:r>
              <a:rPr lang="en-US" dirty="0" smtClean="0"/>
              <a:t>do.</a:t>
            </a:r>
          </a:p>
        </p:txBody>
      </p:sp>
    </p:spTree>
    <p:extLst>
      <p:ext uri="{BB962C8B-B14F-4D97-AF65-F5344CB8AC3E}">
        <p14:creationId xmlns:p14="http://schemas.microsoft.com/office/powerpoint/2010/main" val="235001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Single-user </a:t>
            </a:r>
            <a:r>
              <a:rPr lang="en-US" dirty="0" smtClean="0"/>
              <a:t>systems</a:t>
            </a:r>
          </a:p>
          <a:p>
            <a:r>
              <a:rPr lang="en-US" dirty="0" smtClean="0"/>
              <a:t>Batch systems</a:t>
            </a:r>
          </a:p>
          <a:p>
            <a:r>
              <a:rPr lang="en-US" dirty="0" smtClean="0"/>
              <a:t>Multi </a:t>
            </a:r>
            <a:r>
              <a:rPr lang="en-US" dirty="0"/>
              <a:t>programmed </a:t>
            </a:r>
            <a:r>
              <a:rPr lang="en-US" dirty="0" smtClean="0"/>
              <a:t>systems</a:t>
            </a:r>
          </a:p>
          <a:p>
            <a:r>
              <a:rPr lang="en-US" dirty="0" smtClean="0"/>
              <a:t>Time-sharing systems</a:t>
            </a:r>
          </a:p>
          <a:p>
            <a:r>
              <a:rPr lang="en-US" dirty="0" smtClean="0"/>
              <a:t>Real </a:t>
            </a:r>
            <a:r>
              <a:rPr lang="en-US" dirty="0"/>
              <a:t>time </a:t>
            </a:r>
            <a:r>
              <a:rPr lang="en-US" dirty="0" smtClean="0"/>
              <a:t>systems</a:t>
            </a:r>
          </a:p>
          <a:p>
            <a:r>
              <a:rPr lang="en-US" dirty="0" smtClean="0"/>
              <a:t>Interrupts</a:t>
            </a:r>
            <a:r>
              <a:rPr lang="en-US" dirty="0"/>
              <a:t>, traps and software interrupts (UNIX </a:t>
            </a:r>
            <a:r>
              <a:rPr lang="en-US" dirty="0" smtClean="0"/>
              <a:t>signals)</a:t>
            </a:r>
          </a:p>
          <a:p>
            <a:r>
              <a:rPr lang="en-US" dirty="0" smtClean="0"/>
              <a:t>Hardware </a:t>
            </a:r>
            <a:r>
              <a:rPr lang="en-US" dirty="0"/>
              <a:t>protection</a:t>
            </a:r>
            <a:br>
              <a:rPr lang="en-US" dirty="0"/>
            </a:br>
            <a:r>
              <a:rPr lang="en-US" dirty="0"/>
              <a:t/>
            </a:r>
            <a:br>
              <a:rPr lang="en-US" dirty="0"/>
            </a:br>
            <a:endParaRPr lang="en-US" dirty="0"/>
          </a:p>
        </p:txBody>
      </p:sp>
    </p:spTree>
    <p:extLst>
      <p:ext uri="{BB962C8B-B14F-4D97-AF65-F5344CB8AC3E}">
        <p14:creationId xmlns:p14="http://schemas.microsoft.com/office/powerpoint/2010/main" val="2526936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0092"/>
          </a:xfrm>
        </p:spPr>
        <p:txBody>
          <a:bodyPr>
            <a:normAutofit/>
          </a:bodyPr>
          <a:lstStyle/>
          <a:p>
            <a:r>
              <a:rPr lang="en-US" dirty="0"/>
              <a:t>Hardware </a:t>
            </a:r>
            <a:r>
              <a:rPr lang="en-US" dirty="0" smtClean="0"/>
              <a:t>Protection (Continue..)</a:t>
            </a:r>
            <a:endParaRPr lang="en-US" dirty="0"/>
          </a:p>
        </p:txBody>
      </p:sp>
      <p:sp>
        <p:nvSpPr>
          <p:cNvPr id="3" name="Content Placeholder 2"/>
          <p:cNvSpPr>
            <a:spLocks noGrp="1"/>
          </p:cNvSpPr>
          <p:nvPr>
            <p:ph idx="1"/>
          </p:nvPr>
        </p:nvSpPr>
        <p:spPr>
          <a:xfrm>
            <a:off x="838200" y="1325218"/>
            <a:ext cx="10515600" cy="4851745"/>
          </a:xfrm>
        </p:spPr>
        <p:txBody>
          <a:bodyPr>
            <a:normAutofit/>
          </a:bodyPr>
          <a:lstStyle/>
          <a:p>
            <a:pPr marL="514350" lvl="1" indent="-514350">
              <a:lnSpc>
                <a:spcPct val="110000"/>
              </a:lnSpc>
              <a:spcBef>
                <a:spcPts val="1000"/>
              </a:spcBef>
              <a:buFont typeface="+mj-lt"/>
              <a:buAutoNum type="alphaUcPeriod"/>
            </a:pPr>
            <a:r>
              <a:rPr lang="en-US" sz="3000" dirty="0" smtClean="0"/>
              <a:t>Dual </a:t>
            </a:r>
            <a:r>
              <a:rPr lang="en-US" sz="3000" dirty="0"/>
              <a:t>Mode </a:t>
            </a:r>
            <a:r>
              <a:rPr lang="en-US" sz="3000" dirty="0" smtClean="0"/>
              <a:t>Operation (continue..)</a:t>
            </a:r>
          </a:p>
          <a:p>
            <a:pPr marL="971550" lvl="2" indent="-514350">
              <a:lnSpc>
                <a:spcPct val="110000"/>
              </a:lnSpc>
              <a:spcBef>
                <a:spcPts val="1000"/>
              </a:spcBef>
              <a:buFont typeface="Wingdings" panose="05000000000000000000" pitchFamily="2" charset="2"/>
              <a:buChar char="Ø"/>
            </a:pPr>
            <a:r>
              <a:rPr lang="en-US" sz="2800" b="1" u="sng" dirty="0" smtClean="0"/>
              <a:t>Privileged instructions (continue..)</a:t>
            </a:r>
            <a:endParaRPr lang="en-US" sz="2600" dirty="0"/>
          </a:p>
          <a:p>
            <a:pPr marL="914400" lvl="2" indent="0">
              <a:buNone/>
            </a:pPr>
            <a:endParaRPr lang="en-US" dirty="0" smtClean="0"/>
          </a:p>
          <a:p>
            <a:pPr lvl="2">
              <a:buFont typeface="Wingdings" panose="05000000000000000000" pitchFamily="2" charset="2"/>
              <a:buChar char="Ø"/>
            </a:pPr>
            <a:r>
              <a:rPr lang="en-US" dirty="0" smtClean="0"/>
              <a:t>A </a:t>
            </a:r>
            <a:r>
              <a:rPr lang="en-US" dirty="0"/>
              <a:t>user process can request the operating system to perform such tasks </a:t>
            </a:r>
            <a:r>
              <a:rPr lang="en-US" dirty="0" smtClean="0"/>
              <a:t>for it </a:t>
            </a:r>
            <a:r>
              <a:rPr lang="en-US" dirty="0"/>
              <a:t>by executing a system call. </a:t>
            </a:r>
            <a:endParaRPr lang="en-US" dirty="0" smtClean="0"/>
          </a:p>
          <a:p>
            <a:pPr lvl="2">
              <a:buFont typeface="Wingdings" panose="05000000000000000000" pitchFamily="2" charset="2"/>
              <a:buChar char="Ø"/>
            </a:pPr>
            <a:r>
              <a:rPr lang="en-US" dirty="0" smtClean="0"/>
              <a:t>Whenever </a:t>
            </a:r>
            <a:r>
              <a:rPr lang="en-US" dirty="0"/>
              <a:t>a system call is made or an interrupt, trap, or signal is generated, CPU mode is switched to system mode before the relevant kernel code executes. </a:t>
            </a:r>
            <a:endParaRPr lang="en-US" dirty="0" smtClean="0"/>
          </a:p>
          <a:p>
            <a:pPr lvl="2">
              <a:buFont typeface="Wingdings" panose="05000000000000000000" pitchFamily="2" charset="2"/>
              <a:buChar char="Ø"/>
            </a:pPr>
            <a:r>
              <a:rPr lang="en-US" dirty="0" smtClean="0"/>
              <a:t>The </a:t>
            </a:r>
            <a:r>
              <a:rPr lang="en-US" dirty="0"/>
              <a:t>CPU mode is switched back to user mode before the control is transferred back to the user process. This is illustrated by the diagram in </a:t>
            </a:r>
            <a:r>
              <a:rPr lang="en-US" dirty="0" smtClean="0"/>
              <a:t>Figure</a:t>
            </a:r>
            <a:endParaRPr lang="en-US" dirty="0"/>
          </a:p>
        </p:txBody>
      </p:sp>
      <p:pic>
        <p:nvPicPr>
          <p:cNvPr id="4" name="Picture 3"/>
          <p:cNvPicPr>
            <a:picLocks noChangeAspect="1"/>
          </p:cNvPicPr>
          <p:nvPr/>
        </p:nvPicPr>
        <p:blipFill>
          <a:blip r:embed="rId2"/>
          <a:stretch>
            <a:fillRect/>
          </a:stretch>
        </p:blipFill>
        <p:spPr>
          <a:xfrm>
            <a:off x="3136996" y="4810540"/>
            <a:ext cx="4721543" cy="1818758"/>
          </a:xfrm>
          <a:prstGeom prst="rect">
            <a:avLst/>
          </a:prstGeom>
        </p:spPr>
      </p:pic>
    </p:spTree>
    <p:extLst>
      <p:ext uri="{BB962C8B-B14F-4D97-AF65-F5344CB8AC3E}">
        <p14:creationId xmlns:p14="http://schemas.microsoft.com/office/powerpoint/2010/main" val="225621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0092"/>
          </a:xfrm>
        </p:spPr>
        <p:txBody>
          <a:bodyPr>
            <a:normAutofit/>
          </a:bodyPr>
          <a:lstStyle/>
          <a:p>
            <a:r>
              <a:rPr lang="en-US" dirty="0"/>
              <a:t>Hardware </a:t>
            </a:r>
            <a:r>
              <a:rPr lang="en-US" dirty="0" smtClean="0"/>
              <a:t>Protection (Continue..)</a:t>
            </a:r>
            <a:endParaRPr lang="en-US" dirty="0"/>
          </a:p>
        </p:txBody>
      </p:sp>
      <p:sp>
        <p:nvSpPr>
          <p:cNvPr id="3" name="Content Placeholder 2"/>
          <p:cNvSpPr>
            <a:spLocks noGrp="1"/>
          </p:cNvSpPr>
          <p:nvPr>
            <p:ph idx="1"/>
          </p:nvPr>
        </p:nvSpPr>
        <p:spPr>
          <a:xfrm>
            <a:off x="838200" y="1325218"/>
            <a:ext cx="6885662" cy="4851745"/>
          </a:xfrm>
        </p:spPr>
        <p:txBody>
          <a:bodyPr>
            <a:normAutofit fontScale="92500" lnSpcReduction="10000"/>
          </a:bodyPr>
          <a:lstStyle/>
          <a:p>
            <a:pPr marL="514350" indent="-514350">
              <a:buFont typeface="+mj-lt"/>
              <a:buAutoNum type="alphaUcPeriod" startAt="2"/>
            </a:pPr>
            <a:r>
              <a:rPr lang="en-US" dirty="0" smtClean="0"/>
              <a:t>I/O Protection</a:t>
            </a:r>
          </a:p>
          <a:p>
            <a:pPr lvl="1" algn="just">
              <a:buFont typeface="Wingdings" panose="05000000000000000000" pitchFamily="2" charset="2"/>
              <a:buChar char="Ø"/>
            </a:pPr>
            <a:r>
              <a:rPr lang="en-US" dirty="0" smtClean="0"/>
              <a:t> A </a:t>
            </a:r>
            <a:r>
              <a:rPr lang="en-US" dirty="0"/>
              <a:t>user process may disrupt the normal operation of the system by issuing illegal I/O instructions, by accessing memory locations within the operating system itself, or </a:t>
            </a:r>
            <a:r>
              <a:rPr lang="en-US" dirty="0" smtClean="0"/>
              <a:t>by refusing </a:t>
            </a:r>
            <a:r>
              <a:rPr lang="en-US" dirty="0"/>
              <a:t>to relinquish the CPU. We can use various mechanisms to ensure that such disruptions cannot take place in the system</a:t>
            </a:r>
            <a:r>
              <a:rPr lang="en-US" dirty="0" smtClean="0"/>
              <a:t>.</a:t>
            </a:r>
          </a:p>
          <a:p>
            <a:pPr lvl="1" algn="just">
              <a:buFont typeface="Wingdings" panose="05000000000000000000" pitchFamily="2" charset="2"/>
              <a:buChar char="Ø"/>
            </a:pPr>
            <a:r>
              <a:rPr lang="en-US" dirty="0"/>
              <a:t>To prevent users from performing illegal I/O, we define all I/O instructions to be privileged instructions. </a:t>
            </a:r>
            <a:endParaRPr lang="en-US" dirty="0" smtClean="0"/>
          </a:p>
          <a:p>
            <a:pPr lvl="1" algn="just">
              <a:buFont typeface="Wingdings" panose="05000000000000000000" pitchFamily="2" charset="2"/>
              <a:buChar char="Ø"/>
            </a:pPr>
            <a:r>
              <a:rPr lang="en-US" dirty="0" smtClean="0"/>
              <a:t>Thus </a:t>
            </a:r>
            <a:r>
              <a:rPr lang="en-US" dirty="0"/>
              <a:t>users cannot issue I/O instructions directly; they must do it through the operating system. </a:t>
            </a:r>
            <a:endParaRPr lang="en-US" dirty="0" smtClean="0"/>
          </a:p>
          <a:p>
            <a:pPr lvl="1" algn="just">
              <a:buFont typeface="Wingdings" panose="05000000000000000000" pitchFamily="2" charset="2"/>
              <a:buChar char="Ø"/>
            </a:pPr>
            <a:r>
              <a:rPr lang="en-US" dirty="0" smtClean="0"/>
              <a:t>For </a:t>
            </a:r>
            <a:r>
              <a:rPr lang="en-US" dirty="0"/>
              <a:t>I/O protection to be complete, we must be sure that a user program can never gain control of the computer in monitor mode. If it could, I/O protection could be </a:t>
            </a:r>
            <a:r>
              <a:rPr lang="en-US" dirty="0" smtClean="0"/>
              <a:t>compromised.</a:t>
            </a:r>
          </a:p>
        </p:txBody>
      </p:sp>
      <p:pic>
        <p:nvPicPr>
          <p:cNvPr id="7170" name="Picture 2" descr="https://www.cs.uic.edu/~jbell/CourseNotes/OperatingSystems/images/Chapter13/13_03_Interrupt_I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3862" y="1139687"/>
            <a:ext cx="4110605" cy="4065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61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0092"/>
          </a:xfrm>
        </p:spPr>
        <p:txBody>
          <a:bodyPr>
            <a:normAutofit/>
          </a:bodyPr>
          <a:lstStyle/>
          <a:p>
            <a:r>
              <a:rPr lang="en-US" dirty="0"/>
              <a:t>Hardware </a:t>
            </a:r>
            <a:r>
              <a:rPr lang="en-US" dirty="0" smtClean="0"/>
              <a:t>Protection (Continue..)</a:t>
            </a:r>
            <a:endParaRPr lang="en-US" dirty="0"/>
          </a:p>
        </p:txBody>
      </p:sp>
      <p:sp>
        <p:nvSpPr>
          <p:cNvPr id="3" name="Content Placeholder 2"/>
          <p:cNvSpPr>
            <a:spLocks noGrp="1"/>
          </p:cNvSpPr>
          <p:nvPr>
            <p:ph idx="1"/>
          </p:nvPr>
        </p:nvSpPr>
        <p:spPr>
          <a:xfrm>
            <a:off x="838200" y="1325218"/>
            <a:ext cx="10515600" cy="4851745"/>
          </a:xfrm>
        </p:spPr>
        <p:txBody>
          <a:bodyPr>
            <a:normAutofit lnSpcReduction="10000"/>
          </a:bodyPr>
          <a:lstStyle/>
          <a:p>
            <a:pPr marL="514350" indent="-514350">
              <a:buFont typeface="+mj-lt"/>
              <a:buAutoNum type="alphaUcPeriod" startAt="2"/>
            </a:pPr>
            <a:r>
              <a:rPr lang="en-US" dirty="0" smtClean="0"/>
              <a:t>I/O Protection (Continue..)</a:t>
            </a:r>
          </a:p>
          <a:p>
            <a:pPr lvl="1">
              <a:buFont typeface="Wingdings" panose="05000000000000000000" pitchFamily="2" charset="2"/>
              <a:buChar char="Ø"/>
            </a:pPr>
            <a:r>
              <a:rPr lang="en-US" dirty="0" smtClean="0"/>
              <a:t> </a:t>
            </a:r>
            <a:r>
              <a:rPr lang="en-US" dirty="0"/>
              <a:t>Consider a computer executing in user mode. It will switch to monitor mode whenever an interrupt or trap occurs, jumping to the address determined from the interrupt from the interrupt </a:t>
            </a:r>
            <a:r>
              <a:rPr lang="en-US" dirty="0" smtClean="0"/>
              <a:t>vector. </a:t>
            </a:r>
          </a:p>
          <a:p>
            <a:pPr lvl="1">
              <a:buFont typeface="Wingdings" panose="05000000000000000000" pitchFamily="2" charset="2"/>
              <a:buChar char="Ø"/>
            </a:pPr>
            <a:r>
              <a:rPr lang="en-US" dirty="0" smtClean="0"/>
              <a:t> </a:t>
            </a:r>
            <a:r>
              <a:rPr lang="en-US" dirty="0"/>
              <a:t>If a user program, as part of its execution, stores a new address in the interrupt vector, this new address could overwrite the previous address with an address in the user </a:t>
            </a:r>
            <a:r>
              <a:rPr lang="en-US" dirty="0" smtClean="0"/>
              <a:t>program.</a:t>
            </a:r>
          </a:p>
          <a:p>
            <a:pPr lvl="1">
              <a:buFont typeface="Wingdings" panose="05000000000000000000" pitchFamily="2" charset="2"/>
              <a:buChar char="Ø"/>
            </a:pPr>
            <a:r>
              <a:rPr lang="en-US" dirty="0" smtClean="0"/>
              <a:t> Then</a:t>
            </a:r>
            <a:r>
              <a:rPr lang="en-US" dirty="0"/>
              <a:t>, when a corresponding trap or interrupt occurred, the hardware would switch to monitor mode and transfer control through the modified interrupt vector table to a user program, causing it to gain control of the computer in monitor mode. </a:t>
            </a:r>
            <a:endParaRPr lang="en-US" dirty="0" smtClean="0"/>
          </a:p>
          <a:p>
            <a:pPr lvl="1">
              <a:buFont typeface="Wingdings" panose="05000000000000000000" pitchFamily="2" charset="2"/>
              <a:buChar char="Ø"/>
            </a:pPr>
            <a:r>
              <a:rPr lang="en-US" dirty="0"/>
              <a:t>Hence we need all I/O instructions and instructions for changing the contents of the system space in memory to be protected. A user process could request a privileged operation by executing a system call such as read (for reading a file</a:t>
            </a:r>
            <a:r>
              <a:rPr lang="en-US" dirty="0" smtClean="0"/>
              <a:t>)</a:t>
            </a:r>
            <a:endParaRPr lang="en-US" dirty="0"/>
          </a:p>
        </p:txBody>
      </p:sp>
    </p:spTree>
    <p:extLst>
      <p:ext uri="{BB962C8B-B14F-4D97-AF65-F5344CB8AC3E}">
        <p14:creationId xmlns:p14="http://schemas.microsoft.com/office/powerpoint/2010/main" val="30905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80887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Single-user </a:t>
            </a:r>
            <a:r>
              <a:rPr lang="en-US" dirty="0" smtClean="0"/>
              <a:t>systems</a:t>
            </a:r>
            <a:endParaRPr lang="en-US" dirty="0"/>
          </a:p>
        </p:txBody>
      </p:sp>
      <p:sp>
        <p:nvSpPr>
          <p:cNvPr id="3" name="Content Placeholder 2"/>
          <p:cNvSpPr>
            <a:spLocks noGrp="1"/>
          </p:cNvSpPr>
          <p:nvPr>
            <p:ph idx="1"/>
          </p:nvPr>
        </p:nvSpPr>
        <p:spPr>
          <a:xfrm>
            <a:off x="838200" y="1825625"/>
            <a:ext cx="7444409" cy="4351338"/>
          </a:xfrm>
        </p:spPr>
        <p:txBody>
          <a:bodyPr>
            <a:normAutofit fontScale="77500" lnSpcReduction="20000"/>
          </a:bodyPr>
          <a:lstStyle/>
          <a:p>
            <a:r>
              <a:rPr lang="en-US" dirty="0"/>
              <a:t>A computer system that allows only one user to use the computer at a given time is known as a single-user system. </a:t>
            </a:r>
            <a:endParaRPr lang="en-US" dirty="0" smtClean="0"/>
          </a:p>
          <a:p>
            <a:r>
              <a:rPr lang="en-US" dirty="0" smtClean="0"/>
              <a:t>The </a:t>
            </a:r>
            <a:r>
              <a:rPr lang="en-US" dirty="0"/>
              <a:t>goals of such systems are maximizing user convenience and responsiveness, instead of maximizing the utilization of the CPU and peripheral devices. Single-user systems use I/O devices such as keyboards, mice, display screens, scanners, and small printers. </a:t>
            </a:r>
            <a:endParaRPr lang="en-US" dirty="0" smtClean="0"/>
          </a:p>
          <a:p>
            <a:r>
              <a:rPr lang="en-US" dirty="0" smtClean="0"/>
              <a:t>They </a:t>
            </a:r>
            <a:r>
              <a:rPr lang="en-US" dirty="0"/>
              <a:t>can adopt technology developed for larger operating systems. Often individuals have sole use of </a:t>
            </a:r>
            <a:r>
              <a:rPr lang="en-US" dirty="0" smtClean="0"/>
              <a:t>computers </a:t>
            </a:r>
            <a:r>
              <a:rPr lang="en-US" dirty="0"/>
              <a:t>and do not need advanced CPU utilization and hardware protection features. </a:t>
            </a:r>
            <a:endParaRPr lang="en-US" dirty="0" smtClean="0"/>
          </a:p>
          <a:p>
            <a:r>
              <a:rPr lang="en-US" dirty="0" smtClean="0"/>
              <a:t>They </a:t>
            </a:r>
            <a:r>
              <a:rPr lang="en-US" dirty="0"/>
              <a:t>may run different types of operating systems, including DOS, Windows, and </a:t>
            </a:r>
            <a:r>
              <a:rPr lang="en-US" dirty="0" err="1"/>
              <a:t>MacOS</a:t>
            </a:r>
            <a:r>
              <a:rPr lang="en-US" dirty="0"/>
              <a:t>. Linux and UNIX operating systems can also be run in single-user mode</a:t>
            </a:r>
            <a:br>
              <a:rPr lang="en-US" dirty="0"/>
            </a:br>
            <a:endParaRPr lang="en-US" dirty="0"/>
          </a:p>
        </p:txBody>
      </p:sp>
      <p:pic>
        <p:nvPicPr>
          <p:cNvPr id="1026" name="Picture 2" descr="Single User Operating System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6834" y="1825625"/>
            <a:ext cx="3674165"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64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Batch </a:t>
            </a:r>
            <a:r>
              <a:rPr lang="en-US" dirty="0" smtClean="0"/>
              <a:t>Systems</a:t>
            </a:r>
            <a:endParaRPr lang="en-US" dirty="0"/>
          </a:p>
        </p:txBody>
      </p:sp>
      <p:sp>
        <p:nvSpPr>
          <p:cNvPr id="3" name="Content Placeholder 2"/>
          <p:cNvSpPr>
            <a:spLocks noGrp="1"/>
          </p:cNvSpPr>
          <p:nvPr>
            <p:ph idx="1"/>
          </p:nvPr>
        </p:nvSpPr>
        <p:spPr>
          <a:xfrm>
            <a:off x="838200" y="1825625"/>
            <a:ext cx="5946913" cy="4351338"/>
          </a:xfrm>
        </p:spPr>
        <p:txBody>
          <a:bodyPr>
            <a:normAutofit fontScale="70000" lnSpcReduction="20000"/>
          </a:bodyPr>
          <a:lstStyle/>
          <a:p>
            <a:r>
              <a:rPr lang="en-US" dirty="0"/>
              <a:t>Early computers were large machines run from a console with card readers and tape drives as input devices and line printers, tape drives, and card punches as output devices. </a:t>
            </a:r>
            <a:endParaRPr lang="en-US" dirty="0" smtClean="0"/>
          </a:p>
          <a:p>
            <a:r>
              <a:rPr lang="en-US" dirty="0" smtClean="0"/>
              <a:t>The </a:t>
            </a:r>
            <a:r>
              <a:rPr lang="en-US" dirty="0"/>
              <a:t>user did not interact directly with the system; instead the user prepared a job, (which consisted of the program, data, and some control information about the nature of the job in the form of control cards) and submitted this to the computer operator. </a:t>
            </a:r>
            <a:endParaRPr lang="en-US" dirty="0" smtClean="0"/>
          </a:p>
          <a:p>
            <a:r>
              <a:rPr lang="en-US" dirty="0" smtClean="0"/>
              <a:t>The </a:t>
            </a:r>
            <a:r>
              <a:rPr lang="en-US" dirty="0"/>
              <a:t>job was in the form of punch cards, and at some later time the output was generated by the system— user didn’t get to interact with his/her </a:t>
            </a:r>
            <a:r>
              <a:rPr lang="en-US" dirty="0" smtClean="0"/>
              <a:t>job.</a:t>
            </a:r>
          </a:p>
          <a:p>
            <a:r>
              <a:rPr lang="en-US" dirty="0" smtClean="0"/>
              <a:t>The </a:t>
            </a:r>
            <a:r>
              <a:rPr lang="en-US" dirty="0"/>
              <a:t>output consisted of the result of the program, as well as a dump of the final memory and register contents for debugging</a:t>
            </a:r>
            <a:br>
              <a:rPr lang="en-US" dirty="0"/>
            </a:br>
            <a:endParaRPr lang="en-US" dirty="0"/>
          </a:p>
        </p:txBody>
      </p:sp>
      <p:pic>
        <p:nvPicPr>
          <p:cNvPr id="2052" name="Picture 4" descr="Batch Operating System | Types and its Benefi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7635" y="1825625"/>
            <a:ext cx="5117431" cy="219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53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Batch </a:t>
            </a:r>
            <a:r>
              <a:rPr lang="en-US" dirty="0" smtClean="0"/>
              <a:t>Systems (Continue…)</a:t>
            </a:r>
            <a:endParaRPr lang="en-US" dirty="0"/>
          </a:p>
        </p:txBody>
      </p:sp>
      <p:sp>
        <p:nvSpPr>
          <p:cNvPr id="3" name="Content Placeholder 2"/>
          <p:cNvSpPr>
            <a:spLocks noGrp="1"/>
          </p:cNvSpPr>
          <p:nvPr>
            <p:ph idx="1"/>
          </p:nvPr>
        </p:nvSpPr>
        <p:spPr/>
        <p:txBody>
          <a:bodyPr>
            <a:normAutofit fontScale="92500" lnSpcReduction="10000"/>
          </a:bodyPr>
          <a:lstStyle/>
          <a:p>
            <a:r>
              <a:rPr lang="en-US" dirty="0"/>
              <a:t>To speed up processing, operators batched together jobs with similar </a:t>
            </a:r>
            <a:r>
              <a:rPr lang="en-US" dirty="0" smtClean="0"/>
              <a:t>needs </a:t>
            </a:r>
            <a:r>
              <a:rPr lang="en-US" dirty="0"/>
              <a:t>and ran them through the computer as a group. </a:t>
            </a:r>
            <a:r>
              <a:rPr lang="en-US" dirty="0" smtClean="0"/>
              <a:t>For </a:t>
            </a:r>
            <a:r>
              <a:rPr lang="en-US" dirty="0"/>
              <a:t>example, all FORTRAN programs were </a:t>
            </a:r>
            <a:r>
              <a:rPr lang="en-US" dirty="0" smtClean="0"/>
              <a:t>compiled </a:t>
            </a:r>
            <a:r>
              <a:rPr lang="en-US" dirty="0"/>
              <a:t>one after the other. </a:t>
            </a:r>
            <a:endParaRPr lang="en-US" dirty="0" smtClean="0"/>
          </a:p>
          <a:p>
            <a:r>
              <a:rPr lang="en-US" dirty="0" smtClean="0"/>
              <a:t>The </a:t>
            </a:r>
            <a:r>
              <a:rPr lang="en-US" dirty="0"/>
              <a:t>major task of such an operating system was to transfer control automatically from one job to the next. In this execution environment, the CPU is often idle because the speeds of the mechanical I/O devices such as a tape drive are slower than that of electronic devices. </a:t>
            </a:r>
            <a:endParaRPr lang="en-US" dirty="0" smtClean="0"/>
          </a:p>
          <a:p>
            <a:r>
              <a:rPr lang="en-US" dirty="0" smtClean="0"/>
              <a:t>Such </a:t>
            </a:r>
            <a:r>
              <a:rPr lang="en-US" dirty="0"/>
              <a:t>systems in which the user does not get to </a:t>
            </a:r>
            <a:r>
              <a:rPr lang="en-US" dirty="0" smtClean="0"/>
              <a:t>interact </a:t>
            </a:r>
            <a:r>
              <a:rPr lang="en-US" dirty="0"/>
              <a:t>with his/her jobs and jobs with similar needs are executed in a “batch”, one after the other, are known as batch systems. </a:t>
            </a:r>
            <a:endParaRPr lang="en-US" dirty="0" smtClean="0"/>
          </a:p>
          <a:p>
            <a:r>
              <a:rPr lang="en-US" dirty="0" smtClean="0"/>
              <a:t>Digital </a:t>
            </a:r>
            <a:r>
              <a:rPr lang="en-US" dirty="0"/>
              <a:t>Equipment Corporation’s VMS is an example of a batch operating </a:t>
            </a:r>
            <a:r>
              <a:rPr lang="en-US" dirty="0" smtClean="0"/>
              <a:t>system</a:t>
            </a:r>
            <a:endParaRPr lang="en-US" dirty="0"/>
          </a:p>
        </p:txBody>
      </p:sp>
    </p:spTree>
    <p:extLst>
      <p:ext uri="{BB962C8B-B14F-4D97-AF65-F5344CB8AC3E}">
        <p14:creationId xmlns:p14="http://schemas.microsoft.com/office/powerpoint/2010/main" val="3545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Batch </a:t>
            </a:r>
            <a:r>
              <a:rPr lang="en-US" dirty="0" smtClean="0"/>
              <a:t>Systems (Continue…)</a:t>
            </a:r>
            <a:endParaRPr lang="en-US" dirty="0"/>
          </a:p>
        </p:txBody>
      </p:sp>
      <p:sp>
        <p:nvSpPr>
          <p:cNvPr id="3" name="Content Placeholder 2"/>
          <p:cNvSpPr>
            <a:spLocks noGrp="1"/>
          </p:cNvSpPr>
          <p:nvPr>
            <p:ph idx="1"/>
          </p:nvPr>
        </p:nvSpPr>
        <p:spPr>
          <a:xfrm>
            <a:off x="838201" y="1825625"/>
            <a:ext cx="7855226" cy="4351338"/>
          </a:xfrm>
        </p:spPr>
        <p:txBody>
          <a:bodyPr>
            <a:normAutofit/>
          </a:bodyPr>
          <a:lstStyle/>
          <a:p>
            <a:r>
              <a:rPr lang="en-US" dirty="0"/>
              <a:t>Figure </a:t>
            </a:r>
            <a:r>
              <a:rPr lang="en-US" dirty="0" smtClean="0"/>
              <a:t>shows </a:t>
            </a:r>
            <a:r>
              <a:rPr lang="en-US" dirty="0"/>
              <a:t>the memory layout of a typical computer system, with the </a:t>
            </a:r>
            <a:r>
              <a:rPr lang="en-US" dirty="0" smtClean="0"/>
              <a:t>system space </a:t>
            </a:r>
            <a:r>
              <a:rPr lang="en-US" dirty="0"/>
              <a:t>containing operating system code and data currently in use and the user space containing user programs (processes). In case of a batch system, the user space contains one process at a time because only one process is executing at a given time</a:t>
            </a:r>
            <a:r>
              <a:rPr lang="en-US" dirty="0" smtClean="0"/>
              <a:t>.</a:t>
            </a:r>
            <a:endParaRPr lang="en-US" dirty="0"/>
          </a:p>
        </p:txBody>
      </p:sp>
      <p:pic>
        <p:nvPicPr>
          <p:cNvPr id="4" name="Picture 3"/>
          <p:cNvPicPr>
            <a:picLocks noChangeAspect="1"/>
          </p:cNvPicPr>
          <p:nvPr/>
        </p:nvPicPr>
        <p:blipFill>
          <a:blip r:embed="rId2"/>
          <a:stretch>
            <a:fillRect/>
          </a:stretch>
        </p:blipFill>
        <p:spPr>
          <a:xfrm>
            <a:off x="8861427" y="1286041"/>
            <a:ext cx="2492373" cy="4544916"/>
          </a:xfrm>
          <a:prstGeom prst="rect">
            <a:avLst/>
          </a:prstGeom>
        </p:spPr>
      </p:pic>
    </p:spTree>
    <p:extLst>
      <p:ext uri="{BB962C8B-B14F-4D97-AF65-F5344CB8AC3E}">
        <p14:creationId xmlns:p14="http://schemas.microsoft.com/office/powerpoint/2010/main" val="943195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Multi-programmed </a:t>
            </a:r>
            <a:r>
              <a:rPr lang="en-US" dirty="0" smtClean="0"/>
              <a:t>Systems</a:t>
            </a:r>
            <a:endParaRPr lang="en-US" dirty="0"/>
          </a:p>
        </p:txBody>
      </p:sp>
      <p:sp>
        <p:nvSpPr>
          <p:cNvPr id="3" name="Content Placeholder 2"/>
          <p:cNvSpPr>
            <a:spLocks noGrp="1"/>
          </p:cNvSpPr>
          <p:nvPr>
            <p:ph idx="1"/>
          </p:nvPr>
        </p:nvSpPr>
        <p:spPr>
          <a:xfrm>
            <a:off x="838200" y="1825625"/>
            <a:ext cx="8835887" cy="4351338"/>
          </a:xfrm>
        </p:spPr>
        <p:txBody>
          <a:bodyPr>
            <a:normAutofit fontScale="77500" lnSpcReduction="20000"/>
          </a:bodyPr>
          <a:lstStyle/>
          <a:p>
            <a:r>
              <a:rPr lang="en-US" dirty="0"/>
              <a:t>Multi-programming increases CPU utilization by organizing jobs so that the CPU always has one to execute. </a:t>
            </a:r>
            <a:endParaRPr lang="en-US" dirty="0" smtClean="0"/>
          </a:p>
          <a:p>
            <a:r>
              <a:rPr lang="en-US" dirty="0" smtClean="0"/>
              <a:t>The </a:t>
            </a:r>
            <a:r>
              <a:rPr lang="en-US" dirty="0"/>
              <a:t>operating system keeps several jobs in memory simultaneously, as shown in </a:t>
            </a:r>
            <a:r>
              <a:rPr lang="en-US" dirty="0" smtClean="0"/>
              <a:t>Figure. </a:t>
            </a:r>
            <a:r>
              <a:rPr lang="en-US" dirty="0"/>
              <a:t>This set of jobs is a subset of the jobs on the disk which are ready to run but cannot be loaded into memory due to lack of space</a:t>
            </a:r>
            <a:r>
              <a:rPr lang="en-US" dirty="0" smtClean="0"/>
              <a:t>.</a:t>
            </a:r>
          </a:p>
          <a:p>
            <a:r>
              <a:rPr lang="en-US" dirty="0" smtClean="0"/>
              <a:t>Since </a:t>
            </a:r>
            <a:r>
              <a:rPr lang="en-US" dirty="0"/>
              <a:t>the number of jobs that can be kept simultaneously in memory is usually much smaller than the number of jobs that can be in the job pool; the operating system picks and executes one of the jobs in the </a:t>
            </a:r>
            <a:r>
              <a:rPr lang="en-US" dirty="0" smtClean="0"/>
              <a:t>memory.</a:t>
            </a:r>
          </a:p>
          <a:p>
            <a:r>
              <a:rPr lang="en-US" dirty="0" smtClean="0"/>
              <a:t>Eventually, </a:t>
            </a:r>
            <a:r>
              <a:rPr lang="en-US" dirty="0"/>
              <a:t>the job has to wait for some task such as an I/O operation to complete. </a:t>
            </a:r>
            <a:endParaRPr lang="en-US" dirty="0" smtClean="0"/>
          </a:p>
          <a:p>
            <a:r>
              <a:rPr lang="en-US" dirty="0" smtClean="0"/>
              <a:t>In </a:t>
            </a:r>
            <a:r>
              <a:rPr lang="en-US" dirty="0"/>
              <a:t>a </a:t>
            </a:r>
            <a:r>
              <a:rPr lang="en-US" dirty="0" smtClean="0"/>
              <a:t>non-multi-programmed </a:t>
            </a:r>
            <a:r>
              <a:rPr lang="en-US" dirty="0"/>
              <a:t>system, the CPU would sit idle. In </a:t>
            </a:r>
            <a:r>
              <a:rPr lang="en-US" dirty="0" smtClean="0"/>
              <a:t>a multiprogrammed </a:t>
            </a:r>
            <a:r>
              <a:rPr lang="en-US" dirty="0"/>
              <a:t>system, the operating system simply switches to, and executes another job. When that job needs to wait, the CPU simply switches to another job and so on</a:t>
            </a:r>
            <a:r>
              <a:rPr lang="en-US" dirty="0" smtClean="0"/>
              <a:t>.</a:t>
            </a:r>
            <a:endParaRPr lang="en-US" dirty="0"/>
          </a:p>
        </p:txBody>
      </p:sp>
      <p:pic>
        <p:nvPicPr>
          <p:cNvPr id="4" name="Picture 3"/>
          <p:cNvPicPr>
            <a:picLocks noChangeAspect="1"/>
          </p:cNvPicPr>
          <p:nvPr/>
        </p:nvPicPr>
        <p:blipFill>
          <a:blip r:embed="rId2"/>
          <a:stretch>
            <a:fillRect/>
          </a:stretch>
        </p:blipFill>
        <p:spPr>
          <a:xfrm>
            <a:off x="9561908" y="1027906"/>
            <a:ext cx="2238687" cy="3581900"/>
          </a:xfrm>
          <a:prstGeom prst="rect">
            <a:avLst/>
          </a:prstGeom>
        </p:spPr>
      </p:pic>
    </p:spTree>
    <p:extLst>
      <p:ext uri="{BB962C8B-B14F-4D97-AF65-F5344CB8AC3E}">
        <p14:creationId xmlns:p14="http://schemas.microsoft.com/office/powerpoint/2010/main" val="405712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Multi-programmed </a:t>
            </a:r>
            <a:r>
              <a:rPr lang="en-US" dirty="0" smtClean="0"/>
              <a:t>Systems (Continue..)</a:t>
            </a:r>
            <a:endParaRPr lang="en-US" dirty="0"/>
          </a:p>
        </p:txBody>
      </p:sp>
      <p:sp>
        <p:nvSpPr>
          <p:cNvPr id="3" name="Content Placeholder 2"/>
          <p:cNvSpPr>
            <a:spLocks noGrp="1"/>
          </p:cNvSpPr>
          <p:nvPr>
            <p:ph idx="1"/>
          </p:nvPr>
        </p:nvSpPr>
        <p:spPr>
          <a:xfrm>
            <a:off x="838201" y="1825625"/>
            <a:ext cx="5257800" cy="4351338"/>
          </a:xfrm>
        </p:spPr>
        <p:txBody>
          <a:bodyPr>
            <a:normAutofit fontScale="70000" lnSpcReduction="20000"/>
          </a:bodyPr>
          <a:lstStyle/>
          <a:p>
            <a:r>
              <a:rPr lang="en-US" dirty="0"/>
              <a:t>Figure </a:t>
            </a:r>
            <a:r>
              <a:rPr lang="en-US" dirty="0" smtClean="0"/>
              <a:t>illustrates </a:t>
            </a:r>
            <a:r>
              <a:rPr lang="en-US" dirty="0"/>
              <a:t>the concept of multiprogramming by using an example system with two processes, P1 and </a:t>
            </a:r>
            <a:r>
              <a:rPr lang="en-US" dirty="0" smtClean="0"/>
              <a:t>P2.</a:t>
            </a:r>
          </a:p>
          <a:p>
            <a:r>
              <a:rPr lang="en-US" dirty="0" smtClean="0"/>
              <a:t>The </a:t>
            </a:r>
            <a:r>
              <a:rPr lang="en-US" dirty="0"/>
              <a:t>CPU is switched from P1 to P2 when P1 finishes its CPU burst and needs to wait for an event, and vice versa when P2 finishes it CPU burst and has to wait for an event. </a:t>
            </a:r>
            <a:endParaRPr lang="en-US" dirty="0" smtClean="0"/>
          </a:p>
          <a:p>
            <a:r>
              <a:rPr lang="en-US" dirty="0" smtClean="0"/>
              <a:t>This </a:t>
            </a:r>
            <a:r>
              <a:rPr lang="en-US" dirty="0"/>
              <a:t>means that when one process is using the CPU, the other is waiting for an event (such as I/O to complete). </a:t>
            </a:r>
            <a:endParaRPr lang="en-US" dirty="0" smtClean="0"/>
          </a:p>
          <a:p>
            <a:r>
              <a:rPr lang="en-US" dirty="0" smtClean="0"/>
              <a:t>This </a:t>
            </a:r>
            <a:r>
              <a:rPr lang="en-US" dirty="0"/>
              <a:t>increases the utilization of the CPU and I/O devices as well as throughput of the system. </a:t>
            </a:r>
            <a:endParaRPr lang="en-US" dirty="0" smtClean="0"/>
          </a:p>
          <a:p>
            <a:r>
              <a:rPr lang="en-US" dirty="0" smtClean="0"/>
              <a:t>In </a:t>
            </a:r>
            <a:r>
              <a:rPr lang="en-US" dirty="0"/>
              <a:t>our example below, P1 and P2 would finish their execution in 10 time units if no multiprogramming is used and in six time units if multiprogramming is used</a:t>
            </a:r>
            <a:r>
              <a:rPr lang="en-US" dirty="0" smtClean="0"/>
              <a:t>.</a:t>
            </a:r>
            <a:endParaRPr lang="en-US" dirty="0"/>
          </a:p>
        </p:txBody>
      </p:sp>
      <p:pic>
        <p:nvPicPr>
          <p:cNvPr id="5" name="Picture 4"/>
          <p:cNvPicPr>
            <a:picLocks noChangeAspect="1"/>
          </p:cNvPicPr>
          <p:nvPr/>
        </p:nvPicPr>
        <p:blipFill>
          <a:blip r:embed="rId2"/>
          <a:stretch>
            <a:fillRect/>
          </a:stretch>
        </p:blipFill>
        <p:spPr>
          <a:xfrm>
            <a:off x="6096000" y="1977272"/>
            <a:ext cx="5887272" cy="2876951"/>
          </a:xfrm>
          <a:prstGeom prst="rect">
            <a:avLst/>
          </a:prstGeom>
        </p:spPr>
      </p:pic>
    </p:spTree>
    <p:extLst>
      <p:ext uri="{BB962C8B-B14F-4D97-AF65-F5344CB8AC3E}">
        <p14:creationId xmlns:p14="http://schemas.microsoft.com/office/powerpoint/2010/main" val="174096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Multi-programmed </a:t>
            </a:r>
            <a:r>
              <a:rPr lang="en-US" dirty="0" smtClean="0"/>
              <a:t>Systems (Continue..)</a:t>
            </a:r>
            <a:endParaRPr lang="en-US" dirty="0"/>
          </a:p>
        </p:txBody>
      </p:sp>
      <p:sp>
        <p:nvSpPr>
          <p:cNvPr id="3" name="Content Placeholder 2"/>
          <p:cNvSpPr>
            <a:spLocks noGrp="1"/>
          </p:cNvSpPr>
          <p:nvPr>
            <p:ph idx="1"/>
          </p:nvPr>
        </p:nvSpPr>
        <p:spPr>
          <a:xfrm>
            <a:off x="838200" y="1825625"/>
            <a:ext cx="9975573" cy="4351338"/>
          </a:xfrm>
        </p:spPr>
        <p:txBody>
          <a:bodyPr>
            <a:normAutofit lnSpcReduction="10000"/>
          </a:bodyPr>
          <a:lstStyle/>
          <a:p>
            <a:r>
              <a:rPr lang="en-US" dirty="0"/>
              <a:t>All jobs that enter the system are kept in the job pool. </a:t>
            </a:r>
            <a:endParaRPr lang="en-US" dirty="0" smtClean="0"/>
          </a:p>
          <a:p>
            <a:r>
              <a:rPr lang="en-US" dirty="0" smtClean="0"/>
              <a:t>This </a:t>
            </a:r>
            <a:r>
              <a:rPr lang="en-US" dirty="0"/>
              <a:t>pool consists of all processes residing on disk awaiting allocation of main memory. </a:t>
            </a:r>
            <a:endParaRPr lang="en-US" dirty="0" smtClean="0"/>
          </a:p>
          <a:p>
            <a:r>
              <a:rPr lang="en-US" dirty="0" smtClean="0"/>
              <a:t>If </a:t>
            </a:r>
            <a:r>
              <a:rPr lang="en-US" dirty="0"/>
              <a:t>several jobs are ready to be brought into memory, and there is not enough room for all of them, then the system must choose among them. </a:t>
            </a:r>
            <a:endParaRPr lang="en-US" dirty="0" smtClean="0"/>
          </a:p>
          <a:p>
            <a:r>
              <a:rPr lang="en-US" dirty="0" smtClean="0"/>
              <a:t>This </a:t>
            </a:r>
            <a:r>
              <a:rPr lang="en-US" dirty="0"/>
              <a:t>decision is called job scheduling. In </a:t>
            </a:r>
            <a:r>
              <a:rPr lang="en-US" dirty="0" smtClean="0"/>
              <a:t>addition, </a:t>
            </a:r>
            <a:r>
              <a:rPr lang="en-US" dirty="0"/>
              <a:t>if several jobs are ready to run at the same time, the system must choose among them. </a:t>
            </a:r>
            <a:endParaRPr lang="en-US" dirty="0" smtClean="0"/>
          </a:p>
          <a:p>
            <a:r>
              <a:rPr lang="en-US" dirty="0" smtClean="0"/>
              <a:t>We </a:t>
            </a:r>
            <a:r>
              <a:rPr lang="en-US" dirty="0"/>
              <a:t>will discuss CPU scheduling </a:t>
            </a:r>
            <a:r>
              <a:rPr lang="en-US" dirty="0" smtClean="0"/>
              <a:t>later</a:t>
            </a:r>
            <a:endParaRPr lang="en-US" dirty="0"/>
          </a:p>
        </p:txBody>
      </p:sp>
    </p:spTree>
    <p:extLst>
      <p:ext uri="{BB962C8B-B14F-4D97-AF65-F5344CB8AC3E}">
        <p14:creationId xmlns:p14="http://schemas.microsoft.com/office/powerpoint/2010/main" val="233066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2499</Words>
  <Application>Microsoft Office PowerPoint</Application>
  <PresentationFormat>Widescreen</PresentationFormat>
  <Paragraphs>131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Operating Systems Lecture No. 2</vt:lpstr>
      <vt:lpstr>Summary</vt:lpstr>
      <vt:lpstr>Single-user systems</vt:lpstr>
      <vt:lpstr>Batch Systems</vt:lpstr>
      <vt:lpstr>Batch Systems (Continue…)</vt:lpstr>
      <vt:lpstr>Batch Systems (Continue…)</vt:lpstr>
      <vt:lpstr>Multi-programmed Systems</vt:lpstr>
      <vt:lpstr>Multi-programmed Systems (Continue..)</vt:lpstr>
      <vt:lpstr>Multi-programmed Systems (Continue..)</vt:lpstr>
      <vt:lpstr>Time-sharing systems</vt:lpstr>
      <vt:lpstr>Real time systems</vt:lpstr>
      <vt:lpstr>Real time systems (Continue..)</vt:lpstr>
      <vt:lpstr>Real time systems (Continue..)</vt:lpstr>
      <vt:lpstr>Interrupts, traps and software interrupts</vt:lpstr>
      <vt:lpstr>Interrupts, traps and software interrupts (Continue..)</vt:lpstr>
      <vt:lpstr>Interrupts, traps and software interrupts (Continue..)</vt:lpstr>
      <vt:lpstr>Hardware Protection</vt:lpstr>
      <vt:lpstr>Hardware Protection (Continue..)</vt:lpstr>
      <vt:lpstr>Hardware Protection (Continue..)</vt:lpstr>
      <vt:lpstr>Hardware Protection (Continue..)</vt:lpstr>
      <vt:lpstr>Hardware Protection (Continue..)</vt:lpstr>
      <vt:lpstr>Hardware Protection (Continue..)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Lecture No. 2</dc:title>
  <dc:creator>bambi</dc:creator>
  <cp:lastModifiedBy>bambi</cp:lastModifiedBy>
  <cp:revision>38</cp:revision>
  <dcterms:created xsi:type="dcterms:W3CDTF">2024-02-25T06:26:17Z</dcterms:created>
  <dcterms:modified xsi:type="dcterms:W3CDTF">2024-02-25T08:07:17Z</dcterms:modified>
</cp:coreProperties>
</file>