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4179A8-C0B6-44CF-9F60-DA674FE237D8}"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65869-1D9B-4E78-BE65-7510188F73DF}" type="slidenum">
              <a:rPr lang="en-US" smtClean="0"/>
              <a:t>‹#›</a:t>
            </a:fld>
            <a:endParaRPr lang="en-US"/>
          </a:p>
        </p:txBody>
      </p:sp>
    </p:spTree>
    <p:extLst>
      <p:ext uri="{BB962C8B-B14F-4D97-AF65-F5344CB8AC3E}">
        <p14:creationId xmlns:p14="http://schemas.microsoft.com/office/powerpoint/2010/main" val="2779064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4179A8-C0B6-44CF-9F60-DA674FE237D8}"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65869-1D9B-4E78-BE65-7510188F73DF}" type="slidenum">
              <a:rPr lang="en-US" smtClean="0"/>
              <a:t>‹#›</a:t>
            </a:fld>
            <a:endParaRPr lang="en-US"/>
          </a:p>
        </p:txBody>
      </p:sp>
    </p:spTree>
    <p:extLst>
      <p:ext uri="{BB962C8B-B14F-4D97-AF65-F5344CB8AC3E}">
        <p14:creationId xmlns:p14="http://schemas.microsoft.com/office/powerpoint/2010/main" val="1498925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4179A8-C0B6-44CF-9F60-DA674FE237D8}"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65869-1D9B-4E78-BE65-7510188F73DF}" type="slidenum">
              <a:rPr lang="en-US" smtClean="0"/>
              <a:t>‹#›</a:t>
            </a:fld>
            <a:endParaRPr lang="en-US"/>
          </a:p>
        </p:txBody>
      </p:sp>
    </p:spTree>
    <p:extLst>
      <p:ext uri="{BB962C8B-B14F-4D97-AF65-F5344CB8AC3E}">
        <p14:creationId xmlns:p14="http://schemas.microsoft.com/office/powerpoint/2010/main" val="460805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4179A8-C0B6-44CF-9F60-DA674FE237D8}"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65869-1D9B-4E78-BE65-7510188F73DF}" type="slidenum">
              <a:rPr lang="en-US" smtClean="0"/>
              <a:t>‹#›</a:t>
            </a:fld>
            <a:endParaRPr lang="en-US"/>
          </a:p>
        </p:txBody>
      </p:sp>
    </p:spTree>
    <p:extLst>
      <p:ext uri="{BB962C8B-B14F-4D97-AF65-F5344CB8AC3E}">
        <p14:creationId xmlns:p14="http://schemas.microsoft.com/office/powerpoint/2010/main" val="413077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4179A8-C0B6-44CF-9F60-DA674FE237D8}"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465869-1D9B-4E78-BE65-7510188F73DF}" type="slidenum">
              <a:rPr lang="en-US" smtClean="0"/>
              <a:t>‹#›</a:t>
            </a:fld>
            <a:endParaRPr lang="en-US"/>
          </a:p>
        </p:txBody>
      </p:sp>
    </p:spTree>
    <p:extLst>
      <p:ext uri="{BB962C8B-B14F-4D97-AF65-F5344CB8AC3E}">
        <p14:creationId xmlns:p14="http://schemas.microsoft.com/office/powerpoint/2010/main" val="2996293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4179A8-C0B6-44CF-9F60-DA674FE237D8}"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65869-1D9B-4E78-BE65-7510188F73DF}" type="slidenum">
              <a:rPr lang="en-US" smtClean="0"/>
              <a:t>‹#›</a:t>
            </a:fld>
            <a:endParaRPr lang="en-US"/>
          </a:p>
        </p:txBody>
      </p:sp>
    </p:spTree>
    <p:extLst>
      <p:ext uri="{BB962C8B-B14F-4D97-AF65-F5344CB8AC3E}">
        <p14:creationId xmlns:p14="http://schemas.microsoft.com/office/powerpoint/2010/main" val="949252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4179A8-C0B6-44CF-9F60-DA674FE237D8}" type="datetimeFigureOut">
              <a:rPr lang="en-US" smtClean="0"/>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465869-1D9B-4E78-BE65-7510188F73DF}" type="slidenum">
              <a:rPr lang="en-US" smtClean="0"/>
              <a:t>‹#›</a:t>
            </a:fld>
            <a:endParaRPr lang="en-US"/>
          </a:p>
        </p:txBody>
      </p:sp>
    </p:spTree>
    <p:extLst>
      <p:ext uri="{BB962C8B-B14F-4D97-AF65-F5344CB8AC3E}">
        <p14:creationId xmlns:p14="http://schemas.microsoft.com/office/powerpoint/2010/main" val="3177050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4179A8-C0B6-44CF-9F60-DA674FE237D8}" type="datetimeFigureOut">
              <a:rPr lang="en-US" smtClean="0"/>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465869-1D9B-4E78-BE65-7510188F73DF}" type="slidenum">
              <a:rPr lang="en-US" smtClean="0"/>
              <a:t>‹#›</a:t>
            </a:fld>
            <a:endParaRPr lang="en-US"/>
          </a:p>
        </p:txBody>
      </p:sp>
    </p:spTree>
    <p:extLst>
      <p:ext uri="{BB962C8B-B14F-4D97-AF65-F5344CB8AC3E}">
        <p14:creationId xmlns:p14="http://schemas.microsoft.com/office/powerpoint/2010/main" val="2205376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179A8-C0B6-44CF-9F60-DA674FE237D8}" type="datetimeFigureOut">
              <a:rPr lang="en-US" smtClean="0"/>
              <a:t>3/5/2024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465869-1D9B-4E78-BE65-7510188F73DF}" type="slidenum">
              <a:rPr lang="en-US" smtClean="0"/>
              <a:t>‹#›</a:t>
            </a:fld>
            <a:endParaRPr lang="en-US"/>
          </a:p>
        </p:txBody>
      </p:sp>
    </p:spTree>
    <p:extLst>
      <p:ext uri="{BB962C8B-B14F-4D97-AF65-F5344CB8AC3E}">
        <p14:creationId xmlns:p14="http://schemas.microsoft.com/office/powerpoint/2010/main" val="372656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4179A8-C0B6-44CF-9F60-DA674FE237D8}"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65869-1D9B-4E78-BE65-7510188F73DF}" type="slidenum">
              <a:rPr lang="en-US" smtClean="0"/>
              <a:t>‹#›</a:t>
            </a:fld>
            <a:endParaRPr lang="en-US"/>
          </a:p>
        </p:txBody>
      </p:sp>
    </p:spTree>
    <p:extLst>
      <p:ext uri="{BB962C8B-B14F-4D97-AF65-F5344CB8AC3E}">
        <p14:creationId xmlns:p14="http://schemas.microsoft.com/office/powerpoint/2010/main" val="8921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4179A8-C0B6-44CF-9F60-DA674FE237D8}"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465869-1D9B-4E78-BE65-7510188F73DF}" type="slidenum">
              <a:rPr lang="en-US" smtClean="0"/>
              <a:t>‹#›</a:t>
            </a:fld>
            <a:endParaRPr lang="en-US"/>
          </a:p>
        </p:txBody>
      </p:sp>
    </p:spTree>
    <p:extLst>
      <p:ext uri="{BB962C8B-B14F-4D97-AF65-F5344CB8AC3E}">
        <p14:creationId xmlns:p14="http://schemas.microsoft.com/office/powerpoint/2010/main" val="1888377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179A8-C0B6-44CF-9F60-DA674FE237D8}" type="datetimeFigureOut">
              <a:rPr lang="en-US" smtClean="0"/>
              <a:t>3/5/2024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465869-1D9B-4E78-BE65-7510188F73DF}" type="slidenum">
              <a:rPr lang="en-US" smtClean="0"/>
              <a:t>‹#›</a:t>
            </a:fld>
            <a:endParaRPr lang="en-US"/>
          </a:p>
        </p:txBody>
      </p:sp>
    </p:spTree>
    <p:extLst>
      <p:ext uri="{BB962C8B-B14F-4D97-AF65-F5344CB8AC3E}">
        <p14:creationId xmlns:p14="http://schemas.microsoft.com/office/powerpoint/2010/main" val="3869350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Systems</a:t>
            </a:r>
            <a:br>
              <a:rPr lang="en-US" dirty="0" smtClean="0"/>
            </a:br>
            <a:r>
              <a:rPr lang="en-US" dirty="0" smtClean="0"/>
              <a:t>Lecture No. 3</a:t>
            </a:r>
            <a:endParaRPr lang="en-US" dirty="0"/>
          </a:p>
        </p:txBody>
      </p:sp>
      <p:sp>
        <p:nvSpPr>
          <p:cNvPr id="3" name="Subtitle 2"/>
          <p:cNvSpPr>
            <a:spLocks noGrp="1"/>
          </p:cNvSpPr>
          <p:nvPr>
            <p:ph type="subTitle" idx="1"/>
          </p:nvPr>
        </p:nvSpPr>
        <p:spPr/>
        <p:txBody>
          <a:bodyPr/>
          <a:lstStyle/>
          <a:p>
            <a:r>
              <a:rPr lang="en-US" dirty="0" smtClean="0"/>
              <a:t>Instructor: </a:t>
            </a:r>
            <a:r>
              <a:rPr lang="en-US" dirty="0" err="1" smtClean="0"/>
              <a:t>M.A.Bamboat</a:t>
            </a:r>
            <a:endParaRPr lang="en-US" dirty="0" smtClean="0"/>
          </a:p>
          <a:p>
            <a:endParaRPr lang="en-US" dirty="0"/>
          </a:p>
        </p:txBody>
      </p:sp>
    </p:spTree>
    <p:extLst>
      <p:ext uri="{BB962C8B-B14F-4D97-AF65-F5344CB8AC3E}">
        <p14:creationId xmlns:p14="http://schemas.microsoft.com/office/powerpoint/2010/main" val="313248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normAutofit/>
          </a:bodyPr>
          <a:lstStyle/>
          <a:p>
            <a:r>
              <a:rPr lang="en-US" dirty="0"/>
              <a:t>OS </a:t>
            </a:r>
            <a:r>
              <a:rPr lang="en-US" dirty="0" smtClean="0"/>
              <a:t>Components (Continue..)</a:t>
            </a:r>
            <a:endParaRPr lang="en-US" dirty="0"/>
          </a:p>
        </p:txBody>
      </p:sp>
      <p:sp>
        <p:nvSpPr>
          <p:cNvPr id="3" name="Content Placeholder 2"/>
          <p:cNvSpPr>
            <a:spLocks noGrp="1"/>
          </p:cNvSpPr>
          <p:nvPr>
            <p:ph idx="1"/>
          </p:nvPr>
        </p:nvSpPr>
        <p:spPr>
          <a:xfrm>
            <a:off x="838200" y="1108364"/>
            <a:ext cx="10515600" cy="5068599"/>
          </a:xfrm>
        </p:spPr>
        <p:txBody>
          <a:bodyPr>
            <a:normAutofit fontScale="92500" lnSpcReduction="10000"/>
          </a:bodyPr>
          <a:lstStyle/>
          <a:p>
            <a:pPr marL="914400" lvl="1" indent="-457200">
              <a:buFont typeface="+mj-lt"/>
              <a:buAutoNum type="arabicPeriod" startAt="2"/>
            </a:pPr>
            <a:r>
              <a:rPr lang="en-US" dirty="0" smtClean="0"/>
              <a:t> Main memory management</a:t>
            </a:r>
          </a:p>
          <a:p>
            <a:pPr lvl="1">
              <a:buFont typeface="Wingdings" panose="05000000000000000000" pitchFamily="2" charset="2"/>
              <a:buChar char="v"/>
            </a:pPr>
            <a:r>
              <a:rPr lang="en-US" dirty="0" smtClean="0"/>
              <a:t>Main memory is a large array of words or bytes (called memory locations), ranging </a:t>
            </a:r>
            <a:r>
              <a:rPr lang="en-US" dirty="0" smtClean="0"/>
              <a:t>in size </a:t>
            </a:r>
            <a:r>
              <a:rPr lang="en-US" dirty="0" smtClean="0"/>
              <a:t>from hundreds of thousands to billions. Every word or byte has its own address. Main memory is a repository of quickly accessible data shared by the CPU and </a:t>
            </a:r>
            <a:r>
              <a:rPr lang="en-US" dirty="0" smtClean="0"/>
              <a:t>I/O devices</a:t>
            </a:r>
            <a:r>
              <a:rPr lang="en-US" dirty="0" smtClean="0"/>
              <a:t>.</a:t>
            </a:r>
          </a:p>
          <a:p>
            <a:pPr lvl="1">
              <a:buFont typeface="Wingdings" panose="05000000000000000000" pitchFamily="2" charset="2"/>
              <a:buChar char="v"/>
            </a:pPr>
            <a:r>
              <a:rPr lang="en-US" dirty="0" smtClean="0"/>
              <a:t>It contains the code, data, stack, and other parts of a process. The </a:t>
            </a:r>
            <a:r>
              <a:rPr lang="en-US" dirty="0" smtClean="0"/>
              <a:t>central processor </a:t>
            </a:r>
            <a:r>
              <a:rPr lang="en-US" dirty="0" smtClean="0"/>
              <a:t>reads instructions of a process from main memory during the machine cycle-fetch-decode-execute:</a:t>
            </a:r>
          </a:p>
          <a:p>
            <a:pPr lvl="1">
              <a:buFont typeface="Wingdings" panose="05000000000000000000" pitchFamily="2" charset="2"/>
              <a:buChar char="v"/>
            </a:pPr>
            <a:r>
              <a:rPr lang="en-US" dirty="0" smtClean="0"/>
              <a:t>The OS is responsible for the following activities in connection with </a:t>
            </a:r>
            <a:r>
              <a:rPr lang="en-US" dirty="0" smtClean="0"/>
              <a:t>memory management</a:t>
            </a:r>
            <a:r>
              <a:rPr lang="en-US" dirty="0" smtClean="0"/>
              <a:t>:</a:t>
            </a:r>
          </a:p>
          <a:p>
            <a:pPr lvl="2">
              <a:buFont typeface="Wingdings" panose="05000000000000000000" pitchFamily="2" charset="2"/>
              <a:buChar char="q"/>
            </a:pPr>
            <a:r>
              <a:rPr lang="en-US" dirty="0" smtClean="0"/>
              <a:t> </a:t>
            </a:r>
            <a:r>
              <a:rPr lang="en-US" dirty="0"/>
              <a:t>Keeping track of free memory </a:t>
            </a:r>
            <a:r>
              <a:rPr lang="en-US" dirty="0" smtClean="0"/>
              <a:t>space</a:t>
            </a:r>
          </a:p>
          <a:p>
            <a:pPr lvl="2">
              <a:buFont typeface="Wingdings" panose="05000000000000000000" pitchFamily="2" charset="2"/>
              <a:buChar char="q"/>
            </a:pPr>
            <a:r>
              <a:rPr lang="en-US" dirty="0" smtClean="0"/>
              <a:t> </a:t>
            </a:r>
            <a:r>
              <a:rPr lang="en-US" dirty="0"/>
              <a:t>Keeping track of which parts of memory are currently being used and by </a:t>
            </a:r>
            <a:r>
              <a:rPr lang="en-US" dirty="0" smtClean="0"/>
              <a:t>whom</a:t>
            </a:r>
          </a:p>
          <a:p>
            <a:pPr lvl="2">
              <a:buFont typeface="Wingdings" panose="05000000000000000000" pitchFamily="2" charset="2"/>
              <a:buChar char="q"/>
            </a:pPr>
            <a:r>
              <a:rPr lang="en-US" dirty="0" smtClean="0"/>
              <a:t> </a:t>
            </a:r>
            <a:r>
              <a:rPr lang="en-US" dirty="0"/>
              <a:t>Deciding which processes are to be loaded into memory when memory space becomes </a:t>
            </a:r>
            <a:r>
              <a:rPr lang="en-US" dirty="0" smtClean="0"/>
              <a:t>available</a:t>
            </a:r>
          </a:p>
          <a:p>
            <a:pPr lvl="2">
              <a:buFont typeface="Wingdings" panose="05000000000000000000" pitchFamily="2" charset="2"/>
              <a:buChar char="q"/>
            </a:pPr>
            <a:r>
              <a:rPr lang="en-US" dirty="0" smtClean="0"/>
              <a:t> </a:t>
            </a:r>
            <a:r>
              <a:rPr lang="en-US" dirty="0"/>
              <a:t>Deciding how much memory is to be allocated to a </a:t>
            </a:r>
            <a:r>
              <a:rPr lang="en-US" dirty="0" smtClean="0"/>
              <a:t>process</a:t>
            </a:r>
          </a:p>
          <a:p>
            <a:pPr lvl="2">
              <a:buFont typeface="Wingdings" panose="05000000000000000000" pitchFamily="2" charset="2"/>
              <a:buChar char="q"/>
            </a:pPr>
            <a:r>
              <a:rPr lang="en-US" dirty="0" smtClean="0"/>
              <a:t> </a:t>
            </a:r>
            <a:r>
              <a:rPr lang="en-US" dirty="0"/>
              <a:t>Allocating and deallocating memory space as </a:t>
            </a:r>
            <a:r>
              <a:rPr lang="en-US" dirty="0" smtClean="0"/>
              <a:t>needed</a:t>
            </a:r>
          </a:p>
          <a:p>
            <a:pPr lvl="2">
              <a:buFont typeface="Wingdings" panose="05000000000000000000" pitchFamily="2" charset="2"/>
              <a:buChar char="q"/>
            </a:pPr>
            <a:r>
              <a:rPr lang="en-US" dirty="0" smtClean="0"/>
              <a:t> Ensuring </a:t>
            </a:r>
            <a:r>
              <a:rPr lang="en-US" dirty="0"/>
              <a:t>that a process is not overwritten on top of </a:t>
            </a:r>
            <a:r>
              <a:rPr lang="en-US" dirty="0" smtClean="0"/>
              <a:t>another</a:t>
            </a:r>
            <a:endParaRPr lang="en-US" dirty="0"/>
          </a:p>
        </p:txBody>
      </p:sp>
    </p:spTree>
    <p:extLst>
      <p:ext uri="{BB962C8B-B14F-4D97-AF65-F5344CB8AC3E}">
        <p14:creationId xmlns:p14="http://schemas.microsoft.com/office/powerpoint/2010/main" val="146998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normAutofit/>
          </a:bodyPr>
          <a:lstStyle/>
          <a:p>
            <a:r>
              <a:rPr lang="en-US" dirty="0"/>
              <a:t>OS </a:t>
            </a:r>
            <a:r>
              <a:rPr lang="en-US" dirty="0" smtClean="0"/>
              <a:t>Components (Continue..)</a:t>
            </a:r>
            <a:endParaRPr lang="en-US" dirty="0"/>
          </a:p>
        </p:txBody>
      </p:sp>
      <p:sp>
        <p:nvSpPr>
          <p:cNvPr id="3" name="Content Placeholder 2"/>
          <p:cNvSpPr>
            <a:spLocks noGrp="1"/>
          </p:cNvSpPr>
          <p:nvPr>
            <p:ph idx="1"/>
          </p:nvPr>
        </p:nvSpPr>
        <p:spPr>
          <a:xfrm>
            <a:off x="838200" y="1108364"/>
            <a:ext cx="10515600" cy="5068599"/>
          </a:xfrm>
        </p:spPr>
        <p:txBody>
          <a:bodyPr>
            <a:normAutofit fontScale="92500" lnSpcReduction="10000"/>
          </a:bodyPr>
          <a:lstStyle/>
          <a:p>
            <a:pPr marL="914400" lvl="1" indent="-457200">
              <a:buFont typeface="+mj-lt"/>
              <a:buAutoNum type="arabicPeriod" startAt="3"/>
            </a:pPr>
            <a:r>
              <a:rPr lang="en-US" dirty="0" smtClean="0"/>
              <a:t> Secondary storage management</a:t>
            </a:r>
          </a:p>
          <a:p>
            <a:pPr lvl="1">
              <a:buFont typeface="Wingdings" panose="05000000000000000000" pitchFamily="2" charset="2"/>
              <a:buChar char="v"/>
            </a:pPr>
            <a:r>
              <a:rPr lang="en-US" dirty="0" smtClean="0"/>
              <a:t>The main purpose of a computer system is to execute programs. The programs, along with the data they access, must be in the main memory or primary storage during their execution. </a:t>
            </a:r>
          </a:p>
          <a:p>
            <a:pPr lvl="1">
              <a:buFont typeface="Wingdings" panose="05000000000000000000" pitchFamily="2" charset="2"/>
              <a:buChar char="v"/>
            </a:pPr>
            <a:r>
              <a:rPr lang="en-US" dirty="0" smtClean="0"/>
              <a:t> </a:t>
            </a:r>
            <a:r>
              <a:rPr lang="en-US" dirty="0"/>
              <a:t>Since </a:t>
            </a:r>
            <a:r>
              <a:rPr lang="en-US" dirty="0" smtClean="0"/>
              <a:t>the main </a:t>
            </a:r>
            <a:r>
              <a:rPr lang="en-US" dirty="0"/>
              <a:t>memory is too small to accommodate all data and programs, and because the data it holds are lost when the power is lost, the computer system must provide secondary storage to </a:t>
            </a:r>
            <a:r>
              <a:rPr lang="en-US" dirty="0" smtClean="0"/>
              <a:t>back up the main memory</a:t>
            </a:r>
          </a:p>
          <a:p>
            <a:pPr lvl="1">
              <a:buFont typeface="Wingdings" panose="05000000000000000000" pitchFamily="2" charset="2"/>
              <a:buChar char="v"/>
            </a:pPr>
            <a:r>
              <a:rPr lang="en-US" dirty="0"/>
              <a:t>Most programs are stored on a disk until loaded into the memory and then use </a:t>
            </a:r>
            <a:r>
              <a:rPr lang="en-US" dirty="0" smtClean="0"/>
              <a:t>the disk </a:t>
            </a:r>
            <a:r>
              <a:rPr lang="en-US" dirty="0"/>
              <a:t>as both the source and destination of their processing</a:t>
            </a:r>
            <a:r>
              <a:rPr lang="en-US" dirty="0" smtClean="0"/>
              <a:t>.</a:t>
            </a:r>
          </a:p>
          <a:p>
            <a:pPr lvl="1">
              <a:buFont typeface="Wingdings" panose="05000000000000000000" pitchFamily="2" charset="2"/>
              <a:buChar char="v"/>
            </a:pPr>
            <a:r>
              <a:rPr lang="en-US" dirty="0" smtClean="0"/>
              <a:t>Like </a:t>
            </a:r>
            <a:r>
              <a:rPr lang="en-US" dirty="0"/>
              <a:t>all other resources in a computer system, proper management of disk storage is </a:t>
            </a:r>
            <a:r>
              <a:rPr lang="en-US" dirty="0" smtClean="0"/>
              <a:t>important</a:t>
            </a:r>
          </a:p>
          <a:p>
            <a:pPr lvl="1">
              <a:buFont typeface="Wingdings" panose="05000000000000000000" pitchFamily="2" charset="2"/>
              <a:buChar char="v"/>
            </a:pPr>
            <a:r>
              <a:rPr lang="en-US" dirty="0" smtClean="0"/>
              <a:t>The operating system is responsible for the following activities in connection with disk management:</a:t>
            </a:r>
          </a:p>
          <a:p>
            <a:pPr lvl="2">
              <a:buFont typeface="Wingdings" panose="05000000000000000000" pitchFamily="2" charset="2"/>
              <a:buChar char="q"/>
            </a:pPr>
            <a:r>
              <a:rPr lang="en-US" dirty="0" smtClean="0"/>
              <a:t> </a:t>
            </a:r>
            <a:r>
              <a:rPr lang="en-US" dirty="0"/>
              <a:t>Free-space </a:t>
            </a:r>
            <a:r>
              <a:rPr lang="en-US" dirty="0" smtClean="0"/>
              <a:t>management</a:t>
            </a:r>
          </a:p>
          <a:p>
            <a:pPr lvl="2">
              <a:buFont typeface="Wingdings" panose="05000000000000000000" pitchFamily="2" charset="2"/>
              <a:buChar char="q"/>
            </a:pPr>
            <a:r>
              <a:rPr lang="en-US" dirty="0" smtClean="0"/>
              <a:t> Storage allocation and deallocation</a:t>
            </a:r>
          </a:p>
          <a:p>
            <a:pPr lvl="2">
              <a:buFont typeface="Wingdings" panose="05000000000000000000" pitchFamily="2" charset="2"/>
              <a:buChar char="q"/>
            </a:pPr>
            <a:r>
              <a:rPr lang="en-US" dirty="0" smtClean="0"/>
              <a:t> Disk scheduling</a:t>
            </a:r>
            <a:endParaRPr lang="en-US" dirty="0"/>
          </a:p>
        </p:txBody>
      </p:sp>
    </p:spTree>
    <p:extLst>
      <p:ext uri="{BB962C8B-B14F-4D97-AF65-F5344CB8AC3E}">
        <p14:creationId xmlns:p14="http://schemas.microsoft.com/office/powerpoint/2010/main" val="154140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normAutofit/>
          </a:bodyPr>
          <a:lstStyle/>
          <a:p>
            <a:r>
              <a:rPr lang="en-US" dirty="0"/>
              <a:t>OS </a:t>
            </a:r>
            <a:r>
              <a:rPr lang="en-US" dirty="0" smtClean="0"/>
              <a:t>Components (Continue..)</a:t>
            </a:r>
            <a:endParaRPr lang="en-US" dirty="0"/>
          </a:p>
        </p:txBody>
      </p:sp>
      <p:sp>
        <p:nvSpPr>
          <p:cNvPr id="3" name="Content Placeholder 2"/>
          <p:cNvSpPr>
            <a:spLocks noGrp="1"/>
          </p:cNvSpPr>
          <p:nvPr>
            <p:ph idx="1"/>
          </p:nvPr>
        </p:nvSpPr>
        <p:spPr>
          <a:xfrm>
            <a:off x="838200" y="1108364"/>
            <a:ext cx="10515600" cy="5068599"/>
          </a:xfrm>
        </p:spPr>
        <p:txBody>
          <a:bodyPr>
            <a:normAutofit fontScale="92500" lnSpcReduction="10000"/>
          </a:bodyPr>
          <a:lstStyle/>
          <a:p>
            <a:pPr marL="914400" lvl="1" indent="-457200">
              <a:buFont typeface="+mj-lt"/>
              <a:buAutoNum type="arabicPeriod" startAt="4"/>
            </a:pPr>
            <a:r>
              <a:rPr lang="en-US" dirty="0" smtClean="0"/>
              <a:t> </a:t>
            </a:r>
            <a:r>
              <a:rPr lang="en-US" dirty="0"/>
              <a:t>I/O system </a:t>
            </a:r>
            <a:r>
              <a:rPr lang="en-US" dirty="0" smtClean="0"/>
              <a:t>management</a:t>
            </a:r>
          </a:p>
          <a:p>
            <a:pPr lvl="2">
              <a:buFont typeface="Wingdings" panose="05000000000000000000" pitchFamily="2" charset="2"/>
              <a:buChar char="v"/>
            </a:pPr>
            <a:r>
              <a:rPr lang="en-US" dirty="0" smtClean="0"/>
              <a:t>The I/O subsystem consists of:</a:t>
            </a:r>
          </a:p>
          <a:p>
            <a:pPr lvl="2">
              <a:buFont typeface="Wingdings" panose="05000000000000000000" pitchFamily="2" charset="2"/>
              <a:buChar char="q"/>
            </a:pPr>
            <a:r>
              <a:rPr lang="en-US" dirty="0" smtClean="0"/>
              <a:t> A memory management component that includes buffering, caching, and spooling</a:t>
            </a:r>
          </a:p>
          <a:p>
            <a:pPr lvl="2">
              <a:buFont typeface="Wingdings" panose="05000000000000000000" pitchFamily="2" charset="2"/>
              <a:buChar char="q"/>
            </a:pPr>
            <a:r>
              <a:rPr lang="en-US" dirty="0" smtClean="0"/>
              <a:t>A general device-driver interface</a:t>
            </a:r>
          </a:p>
          <a:p>
            <a:pPr lvl="2">
              <a:buFont typeface="Wingdings" panose="05000000000000000000" pitchFamily="2" charset="2"/>
              <a:buChar char="q"/>
            </a:pPr>
            <a:r>
              <a:rPr lang="en-US" dirty="0" smtClean="0"/>
              <a:t> Drivers for specific hardware devices</a:t>
            </a:r>
          </a:p>
          <a:p>
            <a:pPr lvl="2">
              <a:buFont typeface="Wingdings" panose="05000000000000000000" pitchFamily="2" charset="2"/>
              <a:buChar char="q"/>
            </a:pPr>
            <a:endParaRPr lang="en-US" dirty="0"/>
          </a:p>
          <a:p>
            <a:pPr marL="914400" lvl="1" indent="-457200">
              <a:buFont typeface="+mj-lt"/>
              <a:buAutoNum type="arabicPeriod" startAt="5"/>
            </a:pPr>
            <a:r>
              <a:rPr lang="en-US" dirty="0" smtClean="0"/>
              <a:t>File management</a:t>
            </a:r>
          </a:p>
          <a:p>
            <a:pPr lvl="1">
              <a:buFont typeface="Wingdings" panose="05000000000000000000" pitchFamily="2" charset="2"/>
              <a:buChar char="v"/>
            </a:pPr>
            <a:r>
              <a:rPr lang="en-US" dirty="0" smtClean="0"/>
              <a:t>Computers can store information on several types of physical media, e.g. magnetic tape, magnetic disk, and optical disk. The OS maps files onto physical media and accesses these media via the storage devices</a:t>
            </a:r>
          </a:p>
          <a:p>
            <a:pPr lvl="1">
              <a:buFont typeface="Wingdings" panose="05000000000000000000" pitchFamily="2" charset="2"/>
              <a:buChar char="v"/>
            </a:pPr>
            <a:r>
              <a:rPr lang="en-US" dirty="0"/>
              <a:t>The OS is responsible for the following activities </a:t>
            </a:r>
            <a:r>
              <a:rPr lang="en-US" dirty="0" smtClean="0"/>
              <a:t>to </a:t>
            </a:r>
            <a:r>
              <a:rPr lang="en-US" dirty="0"/>
              <a:t>file </a:t>
            </a:r>
            <a:r>
              <a:rPr lang="en-US" dirty="0" smtClean="0"/>
              <a:t>management:</a:t>
            </a:r>
          </a:p>
          <a:p>
            <a:pPr lvl="2">
              <a:buFont typeface="Wingdings" panose="05000000000000000000" pitchFamily="2" charset="2"/>
              <a:buChar char="q"/>
            </a:pPr>
            <a:r>
              <a:rPr lang="en-US" dirty="0" smtClean="0"/>
              <a:t>Creating and deleting files</a:t>
            </a:r>
          </a:p>
          <a:p>
            <a:pPr lvl="2">
              <a:buFont typeface="Wingdings" panose="05000000000000000000" pitchFamily="2" charset="2"/>
              <a:buChar char="q"/>
            </a:pPr>
            <a:r>
              <a:rPr lang="en-US" dirty="0" smtClean="0"/>
              <a:t>Creating and deleting directories</a:t>
            </a:r>
          </a:p>
          <a:p>
            <a:pPr lvl="2">
              <a:buFont typeface="Wingdings" panose="05000000000000000000" pitchFamily="2" charset="2"/>
              <a:buChar char="q"/>
            </a:pPr>
            <a:r>
              <a:rPr lang="en-US" dirty="0" smtClean="0"/>
              <a:t>Supporting primitives (operations) for manipulating files and directories</a:t>
            </a:r>
          </a:p>
          <a:p>
            <a:pPr lvl="2">
              <a:buFont typeface="Wingdings" panose="05000000000000000000" pitchFamily="2" charset="2"/>
              <a:buChar char="q"/>
            </a:pPr>
            <a:r>
              <a:rPr lang="en-US" dirty="0" smtClean="0"/>
              <a:t> Mapping files onto the secondary storage</a:t>
            </a:r>
          </a:p>
          <a:p>
            <a:pPr lvl="2">
              <a:buFont typeface="Wingdings" panose="05000000000000000000" pitchFamily="2" charset="2"/>
              <a:buChar char="q"/>
            </a:pPr>
            <a:r>
              <a:rPr lang="en-US" dirty="0" smtClean="0"/>
              <a:t> Backing up files on stable (nonvolatile) storage media</a:t>
            </a:r>
          </a:p>
        </p:txBody>
      </p:sp>
    </p:spTree>
    <p:extLst>
      <p:ext uri="{BB962C8B-B14F-4D97-AF65-F5344CB8AC3E}">
        <p14:creationId xmlns:p14="http://schemas.microsoft.com/office/powerpoint/2010/main" val="10909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normAutofit/>
          </a:bodyPr>
          <a:lstStyle/>
          <a:p>
            <a:r>
              <a:rPr lang="en-US" dirty="0"/>
              <a:t>OS </a:t>
            </a:r>
            <a:r>
              <a:rPr lang="en-US" dirty="0" smtClean="0"/>
              <a:t>Components (Continue..)</a:t>
            </a:r>
            <a:endParaRPr lang="en-US" dirty="0"/>
          </a:p>
        </p:txBody>
      </p:sp>
      <p:sp>
        <p:nvSpPr>
          <p:cNvPr id="3" name="Content Placeholder 2"/>
          <p:cNvSpPr>
            <a:spLocks noGrp="1"/>
          </p:cNvSpPr>
          <p:nvPr>
            <p:ph idx="1"/>
          </p:nvPr>
        </p:nvSpPr>
        <p:spPr>
          <a:xfrm>
            <a:off x="838200" y="1108364"/>
            <a:ext cx="10515600" cy="5389418"/>
          </a:xfrm>
        </p:spPr>
        <p:txBody>
          <a:bodyPr>
            <a:normAutofit fontScale="92500"/>
          </a:bodyPr>
          <a:lstStyle/>
          <a:p>
            <a:pPr marL="914400" lvl="1" indent="-457200">
              <a:buFont typeface="+mj-lt"/>
              <a:buAutoNum type="arabicPeriod" startAt="6"/>
            </a:pPr>
            <a:r>
              <a:rPr lang="en-US" dirty="0" smtClean="0"/>
              <a:t> Protection system</a:t>
            </a:r>
          </a:p>
          <a:p>
            <a:pPr lvl="1">
              <a:buFont typeface="Wingdings" panose="05000000000000000000" pitchFamily="2" charset="2"/>
              <a:buChar char="v"/>
            </a:pPr>
            <a:r>
              <a:rPr lang="en-US" dirty="0" smtClean="0"/>
              <a:t> If a computer system has multiple users and allows concurrent execution of multiple processes then the various processes must be protected from each other’s activities.</a:t>
            </a:r>
          </a:p>
          <a:p>
            <a:pPr lvl="1">
              <a:buFont typeface="Wingdings" panose="05000000000000000000" pitchFamily="2" charset="2"/>
              <a:buChar char="v"/>
            </a:pPr>
            <a:r>
              <a:rPr lang="en-US" dirty="0" smtClean="0"/>
              <a:t> Protection is any mechanism for controlling the access of programs, processes or users to the resources defined by a computer system</a:t>
            </a:r>
            <a:endParaRPr lang="en-US" dirty="0"/>
          </a:p>
          <a:p>
            <a:pPr marL="914400" lvl="1" indent="-457200">
              <a:buFont typeface="+mj-lt"/>
              <a:buAutoNum type="arabicPeriod" startAt="7"/>
            </a:pPr>
            <a:r>
              <a:rPr lang="en-US" dirty="0" smtClean="0"/>
              <a:t>Networking</a:t>
            </a:r>
          </a:p>
          <a:p>
            <a:pPr lvl="1">
              <a:buFont typeface="Wingdings" panose="05000000000000000000" pitchFamily="2" charset="2"/>
              <a:buChar char="v"/>
            </a:pPr>
            <a:r>
              <a:rPr lang="en-US" dirty="0"/>
              <a:t>A </a:t>
            </a:r>
            <a:r>
              <a:rPr lang="en-US" b="1" dirty="0"/>
              <a:t>distributed system</a:t>
            </a:r>
            <a:r>
              <a:rPr lang="en-US" dirty="0"/>
              <a:t> is a collection of processors that do not share memory, peripheral </a:t>
            </a:r>
            <a:r>
              <a:rPr lang="en-US" dirty="0" smtClean="0"/>
              <a:t>devices, </a:t>
            </a:r>
            <a:r>
              <a:rPr lang="en-US" dirty="0"/>
              <a:t>or a clock. Instead, each processor has </a:t>
            </a:r>
            <a:r>
              <a:rPr lang="en-US" dirty="0" smtClean="0"/>
              <a:t>its </a:t>
            </a:r>
            <a:r>
              <a:rPr lang="en-US" dirty="0"/>
              <a:t>own local memory and clock, and the processors communicate with each other through various communication lines, such as </a:t>
            </a:r>
            <a:r>
              <a:rPr lang="en-US" dirty="0" smtClean="0"/>
              <a:t>high-speed </a:t>
            </a:r>
            <a:r>
              <a:rPr lang="en-US" dirty="0"/>
              <a:t>buses or networks</a:t>
            </a:r>
            <a:r>
              <a:rPr lang="en-US" dirty="0" smtClean="0"/>
              <a:t>.</a:t>
            </a:r>
          </a:p>
          <a:p>
            <a:pPr lvl="1">
              <a:buFont typeface="Wingdings" panose="05000000000000000000" pitchFamily="2" charset="2"/>
              <a:buChar char="v"/>
            </a:pPr>
            <a:r>
              <a:rPr lang="en-US" dirty="0" smtClean="0"/>
              <a:t>The processors in a communication system are connected through a communication network. The communication network design must consider message routing and connection strategies and the problems of contention and security.</a:t>
            </a:r>
          </a:p>
          <a:p>
            <a:pPr lvl="1">
              <a:buFont typeface="Wingdings" panose="05000000000000000000" pitchFamily="2" charset="2"/>
              <a:buChar char="v"/>
            </a:pPr>
            <a:r>
              <a:rPr lang="en-US" dirty="0" smtClean="0"/>
              <a:t>A distributed system collects physically separate, possibly heterogeneous, systems into a single coherent system, providing the user with access to the various resources that the system maintains</a:t>
            </a:r>
          </a:p>
        </p:txBody>
      </p:sp>
    </p:spTree>
    <p:extLst>
      <p:ext uri="{BB962C8B-B14F-4D97-AF65-F5344CB8AC3E}">
        <p14:creationId xmlns:p14="http://schemas.microsoft.com/office/powerpoint/2010/main" val="100073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normAutofit/>
          </a:bodyPr>
          <a:lstStyle/>
          <a:p>
            <a:r>
              <a:rPr lang="en-US" dirty="0"/>
              <a:t>OS </a:t>
            </a:r>
            <a:r>
              <a:rPr lang="en-US" dirty="0" smtClean="0"/>
              <a:t>Components (Continue..)</a:t>
            </a:r>
            <a:endParaRPr lang="en-US" dirty="0"/>
          </a:p>
        </p:txBody>
      </p:sp>
      <p:sp>
        <p:nvSpPr>
          <p:cNvPr id="3" name="Content Placeholder 2"/>
          <p:cNvSpPr>
            <a:spLocks noGrp="1"/>
          </p:cNvSpPr>
          <p:nvPr>
            <p:ph idx="1"/>
          </p:nvPr>
        </p:nvSpPr>
        <p:spPr>
          <a:xfrm>
            <a:off x="838200" y="1108364"/>
            <a:ext cx="10515600" cy="5389418"/>
          </a:xfrm>
        </p:spPr>
        <p:txBody>
          <a:bodyPr>
            <a:normAutofit lnSpcReduction="10000"/>
          </a:bodyPr>
          <a:lstStyle/>
          <a:p>
            <a:pPr marL="914400" lvl="1" indent="-457200">
              <a:buFont typeface="+mj-lt"/>
              <a:buAutoNum type="arabicPeriod" startAt="7"/>
            </a:pPr>
            <a:r>
              <a:rPr lang="en-US" dirty="0" smtClean="0"/>
              <a:t> </a:t>
            </a:r>
            <a:r>
              <a:rPr lang="en-US" dirty="0"/>
              <a:t>Command-line interpreter (shells</a:t>
            </a:r>
            <a:r>
              <a:rPr lang="en-US" dirty="0" smtClean="0"/>
              <a:t>)</a:t>
            </a:r>
          </a:p>
          <a:p>
            <a:pPr lvl="1">
              <a:buFont typeface="Wingdings" panose="05000000000000000000" pitchFamily="2" charset="2"/>
              <a:buChar char="v"/>
            </a:pPr>
            <a:r>
              <a:rPr lang="en-US" dirty="0"/>
              <a:t>One of the most important system programs for an operating system is the </a:t>
            </a:r>
            <a:r>
              <a:rPr lang="en-US" dirty="0" smtClean="0"/>
              <a:t>command interpreter</a:t>
            </a:r>
            <a:r>
              <a:rPr lang="en-US" dirty="0"/>
              <a:t>, which is the interface between the user and operating system. </a:t>
            </a:r>
            <a:endParaRPr lang="en-US" dirty="0" smtClean="0"/>
          </a:p>
          <a:p>
            <a:pPr lvl="1">
              <a:buFont typeface="Wingdings" panose="05000000000000000000" pitchFamily="2" charset="2"/>
              <a:buChar char="v"/>
            </a:pPr>
            <a:r>
              <a:rPr lang="en-US" dirty="0" smtClean="0"/>
              <a:t>Its </a:t>
            </a:r>
            <a:r>
              <a:rPr lang="en-US" dirty="0"/>
              <a:t>purpose </a:t>
            </a:r>
            <a:r>
              <a:rPr lang="en-US" dirty="0" smtClean="0"/>
              <a:t>is to </a:t>
            </a:r>
            <a:r>
              <a:rPr lang="en-US" dirty="0"/>
              <a:t>read user commands and try to execute them. Some operating systems include </a:t>
            </a:r>
            <a:r>
              <a:rPr lang="en-US" dirty="0" smtClean="0"/>
              <a:t>the command </a:t>
            </a:r>
            <a:r>
              <a:rPr lang="en-US" dirty="0"/>
              <a:t>interpreter in the kernel. Other operating systems (e.g. UNIX, Linux, </a:t>
            </a:r>
            <a:r>
              <a:rPr lang="en-US" dirty="0" smtClean="0"/>
              <a:t>and DOS</a:t>
            </a:r>
            <a:r>
              <a:rPr lang="en-US" dirty="0"/>
              <a:t>) treat it as a special program that runs when a job is initiated or when a user </a:t>
            </a:r>
            <a:r>
              <a:rPr lang="en-US" dirty="0" smtClean="0"/>
              <a:t>first logs </a:t>
            </a:r>
            <a:r>
              <a:rPr lang="en-US" dirty="0"/>
              <a:t>on (on time sharing systems). This program is sometimes called the </a:t>
            </a:r>
            <a:r>
              <a:rPr lang="en-US" dirty="0" smtClean="0"/>
              <a:t>command-line interpreter </a:t>
            </a:r>
            <a:r>
              <a:rPr lang="en-US" dirty="0"/>
              <a:t>and is often known as the shell. </a:t>
            </a:r>
            <a:endParaRPr lang="en-US" dirty="0" smtClean="0"/>
          </a:p>
          <a:p>
            <a:pPr lvl="1">
              <a:buFont typeface="Wingdings" panose="05000000000000000000" pitchFamily="2" charset="2"/>
              <a:buChar char="v"/>
            </a:pPr>
            <a:r>
              <a:rPr lang="en-US" dirty="0" smtClean="0"/>
              <a:t>Its </a:t>
            </a:r>
            <a:r>
              <a:rPr lang="en-US" dirty="0"/>
              <a:t>function is simple: to get the </a:t>
            </a:r>
            <a:r>
              <a:rPr lang="en-US" dirty="0" smtClean="0"/>
              <a:t>next command </a:t>
            </a:r>
            <a:r>
              <a:rPr lang="en-US" dirty="0"/>
              <a:t>statement and execute it. Some of the famous shells for UNIX and Linux are Bourne shell (</a:t>
            </a:r>
            <a:r>
              <a:rPr lang="en-US" dirty="0" err="1"/>
              <a:t>sh</a:t>
            </a:r>
            <a:r>
              <a:rPr lang="en-US" dirty="0"/>
              <a:t>), C shell (</a:t>
            </a:r>
            <a:r>
              <a:rPr lang="en-US" dirty="0" err="1"/>
              <a:t>csh</a:t>
            </a:r>
            <a:r>
              <a:rPr lang="en-US" dirty="0"/>
              <a:t>), Bourne Again shell (bash), TC shell (</a:t>
            </a:r>
            <a:r>
              <a:rPr lang="en-US" dirty="0" err="1"/>
              <a:t>tcsh</a:t>
            </a:r>
            <a:r>
              <a:rPr lang="en-US" dirty="0"/>
              <a:t>), and </a:t>
            </a:r>
            <a:r>
              <a:rPr lang="en-US" dirty="0" err="1" smtClean="0"/>
              <a:t>Korn</a:t>
            </a:r>
            <a:r>
              <a:rPr lang="en-US" dirty="0" smtClean="0"/>
              <a:t> shell </a:t>
            </a:r>
            <a:r>
              <a:rPr lang="en-US" dirty="0"/>
              <a:t>(</a:t>
            </a:r>
            <a:r>
              <a:rPr lang="en-US" dirty="0" err="1"/>
              <a:t>ksh</a:t>
            </a:r>
            <a:r>
              <a:rPr lang="en-US" dirty="0"/>
              <a:t>). </a:t>
            </a:r>
            <a:endParaRPr lang="en-US" dirty="0" smtClean="0"/>
          </a:p>
          <a:p>
            <a:pPr lvl="1">
              <a:buFont typeface="Wingdings" panose="05000000000000000000" pitchFamily="2" charset="2"/>
              <a:buChar char="v"/>
            </a:pPr>
            <a:r>
              <a:rPr lang="en-US" dirty="0" smtClean="0"/>
              <a:t>You </a:t>
            </a:r>
            <a:r>
              <a:rPr lang="en-US" dirty="0"/>
              <a:t>can use any of these shells by running the corresponding </a:t>
            </a:r>
            <a:r>
              <a:rPr lang="en-US" dirty="0" smtClean="0"/>
              <a:t>command, listed </a:t>
            </a:r>
            <a:r>
              <a:rPr lang="en-US" dirty="0"/>
              <a:t>in parentheses for each shell. So, you can run the Bourne Again shell by </a:t>
            </a:r>
            <a:r>
              <a:rPr lang="en-US" dirty="0" smtClean="0"/>
              <a:t>running the </a:t>
            </a:r>
            <a:r>
              <a:rPr lang="en-US" dirty="0"/>
              <a:t>bash or /</a:t>
            </a:r>
            <a:r>
              <a:rPr lang="en-US" dirty="0" err="1"/>
              <a:t>usr</a:t>
            </a:r>
            <a:r>
              <a:rPr lang="en-US" dirty="0"/>
              <a:t>/bin/bash command</a:t>
            </a:r>
            <a:endParaRPr lang="en-US" dirty="0" smtClean="0"/>
          </a:p>
        </p:txBody>
      </p:sp>
    </p:spTree>
    <p:extLst>
      <p:ext uri="{BB962C8B-B14F-4D97-AF65-F5344CB8AC3E}">
        <p14:creationId xmlns:p14="http://schemas.microsoft.com/office/powerpoint/2010/main" val="310407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US" dirty="0"/>
              <a:t>Operating System Services</a:t>
            </a:r>
          </a:p>
        </p:txBody>
      </p:sp>
      <p:sp>
        <p:nvSpPr>
          <p:cNvPr id="3" name="Content Placeholder 2"/>
          <p:cNvSpPr>
            <a:spLocks noGrp="1"/>
          </p:cNvSpPr>
          <p:nvPr>
            <p:ph idx="1"/>
          </p:nvPr>
        </p:nvSpPr>
        <p:spPr>
          <a:xfrm>
            <a:off x="838200" y="1066800"/>
            <a:ext cx="10515600" cy="5347855"/>
          </a:xfrm>
        </p:spPr>
        <p:txBody>
          <a:bodyPr>
            <a:normAutofit fontScale="92500" lnSpcReduction="20000"/>
          </a:bodyPr>
          <a:lstStyle/>
          <a:p>
            <a:r>
              <a:rPr lang="en-US" dirty="0"/>
              <a:t>An operating system provides the environment within which programs are executed. </a:t>
            </a:r>
            <a:r>
              <a:rPr lang="en-US" dirty="0" smtClean="0"/>
              <a:t>It provides </a:t>
            </a:r>
            <a:r>
              <a:rPr lang="en-US" dirty="0"/>
              <a:t>certain services to programs and users of those programs, which vary </a:t>
            </a:r>
            <a:r>
              <a:rPr lang="en-US" dirty="0" smtClean="0"/>
              <a:t>from operating </a:t>
            </a:r>
            <a:r>
              <a:rPr lang="en-US" dirty="0"/>
              <a:t>system to operating system. Some of the common ones are</a:t>
            </a:r>
            <a:r>
              <a:rPr lang="en-US" dirty="0" smtClean="0"/>
              <a:t>:</a:t>
            </a:r>
          </a:p>
          <a:p>
            <a:pPr lvl="1">
              <a:buFont typeface="Wingdings" panose="05000000000000000000" pitchFamily="2" charset="2"/>
              <a:buChar char="q"/>
            </a:pPr>
            <a:r>
              <a:rPr lang="en-US" dirty="0" smtClean="0"/>
              <a:t> Program </a:t>
            </a:r>
            <a:r>
              <a:rPr lang="en-US" dirty="0"/>
              <a:t>execution: The system must be able to load a program into memory and </a:t>
            </a:r>
            <a:r>
              <a:rPr lang="en-US" dirty="0" smtClean="0"/>
              <a:t>run </a:t>
            </a:r>
            <a:r>
              <a:rPr lang="en-US" dirty="0"/>
              <a:t>that </a:t>
            </a:r>
            <a:r>
              <a:rPr lang="en-US" dirty="0" smtClean="0"/>
              <a:t>program. </a:t>
            </a:r>
            <a:r>
              <a:rPr lang="en-US" dirty="0"/>
              <a:t>The program must be able to end its execution</a:t>
            </a:r>
            <a:r>
              <a:rPr lang="en-US" dirty="0" smtClean="0"/>
              <a:t>.</a:t>
            </a:r>
          </a:p>
          <a:p>
            <a:pPr lvl="1">
              <a:buFont typeface="Wingdings" panose="05000000000000000000" pitchFamily="2" charset="2"/>
              <a:buChar char="q"/>
            </a:pPr>
            <a:r>
              <a:rPr lang="en-US" dirty="0" smtClean="0"/>
              <a:t> I/O </a:t>
            </a:r>
            <a:r>
              <a:rPr lang="en-US" dirty="0"/>
              <a:t>Operations: A running program may require I/O, which may involve a file or </a:t>
            </a:r>
            <a:r>
              <a:rPr lang="en-US" dirty="0" smtClean="0"/>
              <a:t>an I/O </a:t>
            </a:r>
            <a:r>
              <a:rPr lang="en-US" dirty="0"/>
              <a:t>device. For efficiency and </a:t>
            </a:r>
            <a:r>
              <a:rPr lang="en-US" dirty="0" smtClean="0"/>
              <a:t>protection, users </a:t>
            </a:r>
            <a:r>
              <a:rPr lang="en-US" dirty="0"/>
              <a:t>usually cannot control I/O </a:t>
            </a:r>
            <a:r>
              <a:rPr lang="en-US" dirty="0" smtClean="0"/>
              <a:t>devices directly</a:t>
            </a:r>
            <a:r>
              <a:rPr lang="en-US" dirty="0"/>
              <a:t>. The OS provides a means to do I/O</a:t>
            </a:r>
            <a:r>
              <a:rPr lang="en-US" dirty="0" smtClean="0"/>
              <a:t>.</a:t>
            </a:r>
          </a:p>
          <a:p>
            <a:pPr lvl="1">
              <a:buFont typeface="Wingdings" panose="05000000000000000000" pitchFamily="2" charset="2"/>
              <a:buChar char="q"/>
            </a:pPr>
            <a:r>
              <a:rPr lang="en-US" dirty="0" smtClean="0"/>
              <a:t> File </a:t>
            </a:r>
            <a:r>
              <a:rPr lang="en-US" dirty="0"/>
              <a:t>System Manipulation: Programs need to read, </a:t>
            </a:r>
            <a:r>
              <a:rPr lang="en-US" dirty="0" smtClean="0"/>
              <a:t>and write </a:t>
            </a:r>
            <a:r>
              <a:rPr lang="en-US" dirty="0"/>
              <a:t>files. </a:t>
            </a:r>
            <a:r>
              <a:rPr lang="en-US" dirty="0" smtClean="0"/>
              <a:t>Also, </a:t>
            </a:r>
            <a:r>
              <a:rPr lang="en-US" dirty="0"/>
              <a:t>they should </a:t>
            </a:r>
            <a:r>
              <a:rPr lang="en-US" dirty="0" smtClean="0"/>
              <a:t>be able </a:t>
            </a:r>
            <a:r>
              <a:rPr lang="en-US" dirty="0"/>
              <a:t>to create and delete files by name</a:t>
            </a:r>
            <a:r>
              <a:rPr lang="en-US" dirty="0" smtClean="0"/>
              <a:t>.</a:t>
            </a:r>
          </a:p>
          <a:p>
            <a:pPr lvl="1">
              <a:buFont typeface="Wingdings" panose="05000000000000000000" pitchFamily="2" charset="2"/>
              <a:buChar char="q"/>
            </a:pPr>
            <a:r>
              <a:rPr lang="en-US" dirty="0" smtClean="0"/>
              <a:t> Communications</a:t>
            </a:r>
            <a:r>
              <a:rPr lang="en-US" dirty="0"/>
              <a:t>: There are cases in which one program needs to </a:t>
            </a:r>
            <a:r>
              <a:rPr lang="en-US" dirty="0" smtClean="0"/>
              <a:t>exchange information </a:t>
            </a:r>
            <a:r>
              <a:rPr lang="en-US" dirty="0"/>
              <a:t>with another process. This can occur between processes that </a:t>
            </a:r>
            <a:r>
              <a:rPr lang="en-US" dirty="0" smtClean="0"/>
              <a:t>are executing </a:t>
            </a:r>
            <a:r>
              <a:rPr lang="en-US" dirty="0"/>
              <a:t>on the same computer or between processes that are executing </a:t>
            </a:r>
            <a:r>
              <a:rPr lang="en-US" dirty="0" smtClean="0"/>
              <a:t>on different computer </a:t>
            </a:r>
            <a:r>
              <a:rPr lang="en-US" dirty="0"/>
              <a:t>systems tied together by a computer network. Communication may </a:t>
            </a:r>
            <a:r>
              <a:rPr lang="en-US" dirty="0" smtClean="0"/>
              <a:t>be implemented </a:t>
            </a:r>
            <a:r>
              <a:rPr lang="en-US" dirty="0"/>
              <a:t>via shared memory or message passing</a:t>
            </a:r>
            <a:r>
              <a:rPr lang="en-US" dirty="0" smtClean="0"/>
              <a:t>.</a:t>
            </a:r>
          </a:p>
          <a:p>
            <a:pPr lvl="1">
              <a:buFont typeface="Wingdings" panose="05000000000000000000" pitchFamily="2" charset="2"/>
              <a:buChar char="q"/>
            </a:pPr>
            <a:r>
              <a:rPr lang="en-US" dirty="0"/>
              <a:t> Error detection: The OS constantly needs to be aware of possible errors. Error </a:t>
            </a:r>
            <a:r>
              <a:rPr lang="en-US" dirty="0" smtClean="0"/>
              <a:t>may occur </a:t>
            </a:r>
            <a:r>
              <a:rPr lang="en-US" dirty="0"/>
              <a:t>in the CPU and memory hardware, in I/O devices and in the user program. </a:t>
            </a:r>
            <a:r>
              <a:rPr lang="en-US" dirty="0" smtClean="0"/>
              <a:t>For each </a:t>
            </a:r>
            <a:r>
              <a:rPr lang="en-US" dirty="0"/>
              <a:t>type of error, the OS should take appropriate action to ensure correct </a:t>
            </a:r>
            <a:r>
              <a:rPr lang="en-US" dirty="0" smtClean="0"/>
              <a:t>and consistent </a:t>
            </a:r>
            <a:r>
              <a:rPr lang="en-US" dirty="0"/>
              <a:t>computing.</a:t>
            </a:r>
          </a:p>
        </p:txBody>
      </p:sp>
    </p:spTree>
    <p:extLst>
      <p:ext uri="{BB962C8B-B14F-4D97-AF65-F5344CB8AC3E}">
        <p14:creationId xmlns:p14="http://schemas.microsoft.com/office/powerpoint/2010/main" val="13706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US" dirty="0"/>
              <a:t>Operating System </a:t>
            </a:r>
            <a:r>
              <a:rPr lang="en-US" dirty="0" smtClean="0"/>
              <a:t>Services (Continue..)</a:t>
            </a:r>
            <a:endParaRPr lang="en-US" dirty="0"/>
          </a:p>
        </p:txBody>
      </p:sp>
      <p:sp>
        <p:nvSpPr>
          <p:cNvPr id="3" name="Content Placeholder 2"/>
          <p:cNvSpPr>
            <a:spLocks noGrp="1"/>
          </p:cNvSpPr>
          <p:nvPr>
            <p:ph idx="1"/>
          </p:nvPr>
        </p:nvSpPr>
        <p:spPr>
          <a:xfrm>
            <a:off x="838200" y="1066800"/>
            <a:ext cx="10515600" cy="5347855"/>
          </a:xfrm>
        </p:spPr>
        <p:txBody>
          <a:bodyPr>
            <a:normAutofit fontScale="92500" lnSpcReduction="10000"/>
          </a:bodyPr>
          <a:lstStyle/>
          <a:p>
            <a:r>
              <a:rPr lang="en-US" dirty="0"/>
              <a:t>In order to assist the efficient operation of the system itself, the system provides the following </a:t>
            </a:r>
            <a:r>
              <a:rPr lang="en-US" dirty="0" smtClean="0"/>
              <a:t>functions:</a:t>
            </a:r>
            <a:endParaRPr lang="en-US" dirty="0"/>
          </a:p>
          <a:p>
            <a:pPr>
              <a:buFont typeface="Wingdings" panose="05000000000000000000" pitchFamily="2" charset="2"/>
              <a:buChar char="v"/>
            </a:pPr>
            <a:r>
              <a:rPr lang="en-US" dirty="0" smtClean="0"/>
              <a:t>Resource </a:t>
            </a:r>
            <a:r>
              <a:rPr lang="en-US" dirty="0"/>
              <a:t>allocation: When multiple users are logged on the system or multiple </a:t>
            </a:r>
            <a:r>
              <a:rPr lang="en-US" dirty="0" smtClean="0"/>
              <a:t>jobs are </a:t>
            </a:r>
            <a:r>
              <a:rPr lang="en-US" dirty="0"/>
              <a:t>running at the same time, resources must be allocated to each of them. There </a:t>
            </a:r>
            <a:r>
              <a:rPr lang="en-US" dirty="0" smtClean="0"/>
              <a:t>are various </a:t>
            </a:r>
            <a:r>
              <a:rPr lang="en-US" dirty="0"/>
              <a:t>routines to schedule </a:t>
            </a:r>
            <a:r>
              <a:rPr lang="en-US" dirty="0" smtClean="0"/>
              <a:t>jobs and allocate </a:t>
            </a:r>
            <a:r>
              <a:rPr lang="en-US" dirty="0"/>
              <a:t>plotters, </a:t>
            </a:r>
            <a:r>
              <a:rPr lang="en-US" dirty="0" smtClean="0"/>
              <a:t>modems, </a:t>
            </a:r>
            <a:r>
              <a:rPr lang="en-US" dirty="0"/>
              <a:t>and other </a:t>
            </a:r>
            <a:r>
              <a:rPr lang="en-US" dirty="0" smtClean="0"/>
              <a:t>peripheral devices.</a:t>
            </a:r>
          </a:p>
          <a:p>
            <a:pPr>
              <a:buFont typeface="Wingdings" panose="05000000000000000000" pitchFamily="2" charset="2"/>
              <a:buChar char="v"/>
            </a:pPr>
            <a:r>
              <a:rPr lang="en-US" dirty="0"/>
              <a:t>Accounting: We want to keep track of which users use how many and which kinds </a:t>
            </a:r>
            <a:r>
              <a:rPr lang="en-US" dirty="0" smtClean="0"/>
              <a:t>of computer </a:t>
            </a:r>
            <a:r>
              <a:rPr lang="en-US" dirty="0"/>
              <a:t>resources. This </a:t>
            </a:r>
            <a:r>
              <a:rPr lang="en-US" dirty="0" smtClean="0"/>
              <a:t>record-keeping </a:t>
            </a:r>
            <a:r>
              <a:rPr lang="en-US" dirty="0"/>
              <a:t>may be used for accounting or simply </a:t>
            </a:r>
            <a:r>
              <a:rPr lang="en-US" dirty="0" smtClean="0"/>
              <a:t>for accumulating </a:t>
            </a:r>
            <a:r>
              <a:rPr lang="en-US" dirty="0"/>
              <a:t>usage statistics</a:t>
            </a:r>
            <a:r>
              <a:rPr lang="en-US" dirty="0" smtClean="0"/>
              <a:t>.</a:t>
            </a:r>
          </a:p>
          <a:p>
            <a:pPr>
              <a:buFont typeface="Wingdings" panose="05000000000000000000" pitchFamily="2" charset="2"/>
              <a:buChar char="v"/>
            </a:pPr>
            <a:r>
              <a:rPr lang="en-US" dirty="0"/>
              <a:t>Protection: The owners of information stored in a </a:t>
            </a:r>
            <a:r>
              <a:rPr lang="en-US" dirty="0" smtClean="0"/>
              <a:t>multi-user </a:t>
            </a:r>
            <a:r>
              <a:rPr lang="en-US" dirty="0"/>
              <a:t>computer system </a:t>
            </a:r>
            <a:r>
              <a:rPr lang="en-US" dirty="0" smtClean="0"/>
              <a:t>may want </a:t>
            </a:r>
            <a:r>
              <a:rPr lang="en-US" dirty="0"/>
              <a:t>to control </a:t>
            </a:r>
            <a:r>
              <a:rPr lang="en-US" dirty="0" smtClean="0"/>
              <a:t>the use </a:t>
            </a:r>
            <a:r>
              <a:rPr lang="en-US" dirty="0"/>
              <a:t>of that information. When several disjointed processes </a:t>
            </a:r>
            <a:r>
              <a:rPr lang="en-US" dirty="0" smtClean="0"/>
              <a:t>execute concurrently </a:t>
            </a:r>
            <a:r>
              <a:rPr lang="en-US" dirty="0"/>
              <a:t>it should not </a:t>
            </a:r>
            <a:r>
              <a:rPr lang="en-US" dirty="0" smtClean="0"/>
              <a:t>be </a:t>
            </a:r>
            <a:r>
              <a:rPr lang="en-US" dirty="0"/>
              <a:t>possible for one process to interfere with the others </a:t>
            </a:r>
            <a:r>
              <a:rPr lang="en-US" dirty="0" smtClean="0"/>
              <a:t>or with </a:t>
            </a:r>
            <a:r>
              <a:rPr lang="en-US" dirty="0"/>
              <a:t>the operating system itself. Protection involves ensuring that all access to </a:t>
            </a:r>
            <a:r>
              <a:rPr lang="en-US" dirty="0" smtClean="0"/>
              <a:t>system resources </a:t>
            </a:r>
            <a:r>
              <a:rPr lang="en-US" dirty="0"/>
              <a:t>is controlled</a:t>
            </a:r>
          </a:p>
        </p:txBody>
      </p:sp>
    </p:spTree>
    <p:extLst>
      <p:ext uri="{BB962C8B-B14F-4D97-AF65-F5344CB8AC3E}">
        <p14:creationId xmlns:p14="http://schemas.microsoft.com/office/powerpoint/2010/main" val="420685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fontScale="90000"/>
          </a:bodyPr>
          <a:lstStyle/>
          <a:p>
            <a:r>
              <a:rPr lang="en-US" dirty="0"/>
              <a:t>Entry Points into </a:t>
            </a:r>
            <a:r>
              <a:rPr lang="en-US" dirty="0" smtClean="0"/>
              <a:t>Kernel</a:t>
            </a:r>
            <a:endParaRPr lang="en-US" dirty="0"/>
          </a:p>
        </p:txBody>
      </p:sp>
      <p:sp>
        <p:nvSpPr>
          <p:cNvPr id="3" name="Content Placeholder 2"/>
          <p:cNvSpPr>
            <a:spLocks noGrp="1"/>
          </p:cNvSpPr>
          <p:nvPr>
            <p:ph idx="1"/>
          </p:nvPr>
        </p:nvSpPr>
        <p:spPr>
          <a:xfrm>
            <a:off x="838200" y="1052946"/>
            <a:ext cx="10515600" cy="2687781"/>
          </a:xfrm>
        </p:spPr>
        <p:txBody>
          <a:bodyPr>
            <a:normAutofit fontScale="92500" lnSpcReduction="10000"/>
          </a:bodyPr>
          <a:lstStyle/>
          <a:p>
            <a:r>
              <a:rPr lang="en-US" dirty="0"/>
              <a:t>As shown in Figure </a:t>
            </a:r>
            <a:r>
              <a:rPr lang="en-US" dirty="0" smtClean="0"/>
              <a:t>four events cause the execution </a:t>
            </a:r>
            <a:r>
              <a:rPr lang="en-US" dirty="0"/>
              <a:t>of a piece of code in the kernel. These events are: interrupt, trap, system call, and signal. In </a:t>
            </a:r>
            <a:r>
              <a:rPr lang="en-US" dirty="0" smtClean="0"/>
              <a:t>the case </a:t>
            </a:r>
            <a:r>
              <a:rPr lang="en-US" dirty="0"/>
              <a:t>of all of these events, some kernel code is executed to service the corresponding event. You </a:t>
            </a:r>
            <a:r>
              <a:rPr lang="en-US" dirty="0" smtClean="0"/>
              <a:t>have </a:t>
            </a:r>
            <a:r>
              <a:rPr lang="en-US" dirty="0"/>
              <a:t>discussed interrupts and traps in the computer organization or computer architecture course. We will discuss system </a:t>
            </a:r>
            <a:r>
              <a:rPr lang="en-US" dirty="0" smtClean="0"/>
              <a:t>call </a:t>
            </a:r>
            <a:r>
              <a:rPr lang="en-US" dirty="0"/>
              <a:t>execution in this lecture and signals </a:t>
            </a:r>
            <a:r>
              <a:rPr lang="en-US" dirty="0" smtClean="0"/>
              <a:t>in subsequent </a:t>
            </a:r>
            <a:r>
              <a:rPr lang="en-US" dirty="0"/>
              <a:t>lectures. We will talk about many UNIX and Linux system calls and signals throughout the course</a:t>
            </a:r>
            <a:r>
              <a:rPr lang="en-US" dirty="0" smtClean="0"/>
              <a:t>.</a:t>
            </a:r>
            <a:endParaRPr lang="en-US" dirty="0"/>
          </a:p>
        </p:txBody>
      </p:sp>
      <p:pic>
        <p:nvPicPr>
          <p:cNvPr id="4" name="Picture 3"/>
          <p:cNvPicPr>
            <a:picLocks noChangeAspect="1"/>
          </p:cNvPicPr>
          <p:nvPr/>
        </p:nvPicPr>
        <p:blipFill>
          <a:blip r:embed="rId2"/>
          <a:stretch>
            <a:fillRect/>
          </a:stretch>
        </p:blipFill>
        <p:spPr>
          <a:xfrm>
            <a:off x="2380731" y="3629891"/>
            <a:ext cx="7430537" cy="3000794"/>
          </a:xfrm>
          <a:prstGeom prst="rect">
            <a:avLst/>
          </a:prstGeom>
        </p:spPr>
      </p:pic>
    </p:spTree>
    <p:extLst>
      <p:ext uri="{BB962C8B-B14F-4D97-AF65-F5344CB8AC3E}">
        <p14:creationId xmlns:p14="http://schemas.microsoft.com/office/powerpoint/2010/main" val="414977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normAutofit/>
          </a:bodyPr>
          <a:lstStyle/>
          <a:p>
            <a:r>
              <a:rPr lang="en-US" dirty="0"/>
              <a:t>System </a:t>
            </a:r>
            <a:r>
              <a:rPr lang="en-US" dirty="0" smtClean="0"/>
              <a:t>Calls</a:t>
            </a:r>
            <a:endParaRPr lang="en-US" dirty="0"/>
          </a:p>
        </p:txBody>
      </p:sp>
      <p:sp>
        <p:nvSpPr>
          <p:cNvPr id="3" name="Content Placeholder 2"/>
          <p:cNvSpPr>
            <a:spLocks noGrp="1"/>
          </p:cNvSpPr>
          <p:nvPr>
            <p:ph idx="1"/>
          </p:nvPr>
        </p:nvSpPr>
        <p:spPr>
          <a:xfrm>
            <a:off x="838200" y="1066800"/>
            <a:ext cx="10515600" cy="5110163"/>
          </a:xfrm>
        </p:spPr>
        <p:txBody>
          <a:bodyPr>
            <a:normAutofit fontScale="92500"/>
          </a:bodyPr>
          <a:lstStyle/>
          <a:p>
            <a:r>
              <a:rPr lang="en-US" dirty="0"/>
              <a:t>System calls provide the interface between a process and the </a:t>
            </a:r>
            <a:r>
              <a:rPr lang="en-US" dirty="0" smtClean="0"/>
              <a:t>OS.</a:t>
            </a:r>
          </a:p>
          <a:p>
            <a:r>
              <a:rPr lang="en-US" dirty="0" smtClean="0"/>
              <a:t>These </a:t>
            </a:r>
            <a:r>
              <a:rPr lang="en-US" dirty="0"/>
              <a:t>calls are generally available as assembly language </a:t>
            </a:r>
            <a:r>
              <a:rPr lang="en-US" dirty="0" smtClean="0"/>
              <a:t>instructions.</a:t>
            </a:r>
          </a:p>
          <a:p>
            <a:r>
              <a:rPr lang="en-US" dirty="0" smtClean="0"/>
              <a:t>The </a:t>
            </a:r>
            <a:r>
              <a:rPr lang="en-US" dirty="0"/>
              <a:t>system call interface layer contains entry point in the kernel code; because all system resources are managed by the kernel any user or application request that involves access to any system resource must be handled by the kernel code, </a:t>
            </a:r>
            <a:endParaRPr lang="en-US" dirty="0" smtClean="0"/>
          </a:p>
          <a:p>
            <a:r>
              <a:rPr lang="en-US" dirty="0" smtClean="0"/>
              <a:t>but </a:t>
            </a:r>
            <a:r>
              <a:rPr lang="en-US" dirty="0"/>
              <a:t>user process must not be given open access to the kernel code for security reasons. </a:t>
            </a:r>
            <a:endParaRPr lang="en-US" dirty="0" smtClean="0"/>
          </a:p>
          <a:p>
            <a:r>
              <a:rPr lang="en-US" dirty="0" smtClean="0"/>
              <a:t>So </a:t>
            </a:r>
            <a:r>
              <a:rPr lang="en-US" dirty="0"/>
              <a:t>that user processes can invoke the execution of kernel code, several openings into the kernel code, also called system calls, are provided. </a:t>
            </a:r>
            <a:endParaRPr lang="en-US" dirty="0" smtClean="0"/>
          </a:p>
          <a:p>
            <a:r>
              <a:rPr lang="en-US" dirty="0" smtClean="0"/>
              <a:t>System </a:t>
            </a:r>
            <a:r>
              <a:rPr lang="en-US" dirty="0"/>
              <a:t>calls allow processes and users to manipulate system resources such as files and processes.</a:t>
            </a:r>
          </a:p>
        </p:txBody>
      </p:sp>
    </p:spTree>
    <p:extLst>
      <p:ext uri="{BB962C8B-B14F-4D97-AF65-F5344CB8AC3E}">
        <p14:creationId xmlns:p14="http://schemas.microsoft.com/office/powerpoint/2010/main" val="86868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normAutofit/>
          </a:bodyPr>
          <a:lstStyle/>
          <a:p>
            <a:r>
              <a:rPr lang="en-US" dirty="0"/>
              <a:t>System </a:t>
            </a:r>
            <a:r>
              <a:rPr lang="en-US" dirty="0" smtClean="0"/>
              <a:t>Calls (Continue..)</a:t>
            </a:r>
            <a:endParaRPr lang="en-US" dirty="0"/>
          </a:p>
        </p:txBody>
      </p:sp>
      <p:sp>
        <p:nvSpPr>
          <p:cNvPr id="3" name="Content Placeholder 2"/>
          <p:cNvSpPr>
            <a:spLocks noGrp="1"/>
          </p:cNvSpPr>
          <p:nvPr>
            <p:ph idx="1"/>
          </p:nvPr>
        </p:nvSpPr>
        <p:spPr>
          <a:xfrm>
            <a:off x="838200" y="1066800"/>
            <a:ext cx="10515600" cy="5110163"/>
          </a:xfrm>
        </p:spPr>
        <p:txBody>
          <a:bodyPr>
            <a:normAutofit/>
          </a:bodyPr>
          <a:lstStyle/>
          <a:p>
            <a:r>
              <a:rPr lang="en-US" dirty="0"/>
              <a:t>System calls can be categorized into the following groups</a:t>
            </a:r>
            <a:r>
              <a:rPr lang="en-US" dirty="0" smtClean="0"/>
              <a:t>:</a:t>
            </a:r>
          </a:p>
          <a:p>
            <a:pPr lvl="1">
              <a:buFont typeface="Wingdings" panose="05000000000000000000" pitchFamily="2" charset="2"/>
              <a:buChar char="q"/>
            </a:pPr>
            <a:r>
              <a:rPr lang="fr-FR" dirty="0" smtClean="0"/>
              <a:t>  </a:t>
            </a:r>
            <a:r>
              <a:rPr lang="fr-FR" dirty="0" err="1" smtClean="0"/>
              <a:t>Process</a:t>
            </a:r>
            <a:r>
              <a:rPr lang="fr-FR" dirty="0" smtClean="0"/>
              <a:t> Control</a:t>
            </a:r>
          </a:p>
          <a:p>
            <a:pPr lvl="1">
              <a:buFont typeface="Wingdings" panose="05000000000000000000" pitchFamily="2" charset="2"/>
              <a:buChar char="q"/>
            </a:pPr>
            <a:r>
              <a:rPr lang="fr-FR" dirty="0" smtClean="0"/>
              <a:t> </a:t>
            </a:r>
            <a:r>
              <a:rPr lang="fr-FR" dirty="0"/>
              <a:t>File </a:t>
            </a:r>
            <a:r>
              <a:rPr lang="fr-FR" dirty="0" smtClean="0"/>
              <a:t>Management</a:t>
            </a:r>
          </a:p>
          <a:p>
            <a:pPr lvl="1">
              <a:buFont typeface="Wingdings" panose="05000000000000000000" pitchFamily="2" charset="2"/>
              <a:buChar char="q"/>
            </a:pPr>
            <a:r>
              <a:rPr lang="fr-FR" dirty="0" smtClean="0"/>
              <a:t> </a:t>
            </a:r>
            <a:r>
              <a:rPr lang="fr-FR" dirty="0" err="1"/>
              <a:t>Device</a:t>
            </a:r>
            <a:r>
              <a:rPr lang="fr-FR" dirty="0"/>
              <a:t> </a:t>
            </a:r>
            <a:r>
              <a:rPr lang="fr-FR" dirty="0" smtClean="0"/>
              <a:t>Management</a:t>
            </a:r>
          </a:p>
          <a:p>
            <a:pPr lvl="1">
              <a:buFont typeface="Wingdings" panose="05000000000000000000" pitchFamily="2" charset="2"/>
              <a:buChar char="q"/>
            </a:pPr>
            <a:r>
              <a:rPr lang="fr-FR" dirty="0" smtClean="0"/>
              <a:t> </a:t>
            </a:r>
            <a:r>
              <a:rPr lang="fr-FR" dirty="0"/>
              <a:t>Information </a:t>
            </a:r>
            <a:r>
              <a:rPr lang="fr-FR" dirty="0" smtClean="0"/>
              <a:t>maintenance</a:t>
            </a:r>
          </a:p>
          <a:p>
            <a:pPr lvl="1">
              <a:buFont typeface="Wingdings" panose="05000000000000000000" pitchFamily="2" charset="2"/>
              <a:buChar char="q"/>
            </a:pPr>
            <a:r>
              <a:rPr lang="fr-FR" dirty="0" smtClean="0"/>
              <a:t> </a:t>
            </a:r>
            <a:r>
              <a:rPr lang="fr-FR" dirty="0"/>
              <a:t>Communications</a:t>
            </a:r>
            <a:endParaRPr lang="en-US" dirty="0"/>
          </a:p>
        </p:txBody>
      </p:sp>
    </p:spTree>
    <p:extLst>
      <p:ext uri="{BB962C8B-B14F-4D97-AF65-F5344CB8AC3E}">
        <p14:creationId xmlns:p14="http://schemas.microsoft.com/office/powerpoint/2010/main" val="184554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Memory and CPU </a:t>
            </a:r>
            <a:r>
              <a:rPr lang="en-US" dirty="0" smtClean="0"/>
              <a:t>protection</a:t>
            </a:r>
          </a:p>
          <a:p>
            <a:r>
              <a:rPr lang="en-US" dirty="0" smtClean="0"/>
              <a:t>Operating </a:t>
            </a:r>
            <a:r>
              <a:rPr lang="en-US" dirty="0"/>
              <a:t>system components and </a:t>
            </a:r>
            <a:r>
              <a:rPr lang="en-US" dirty="0" smtClean="0"/>
              <a:t>services</a:t>
            </a:r>
          </a:p>
          <a:p>
            <a:r>
              <a:rPr lang="en-US" dirty="0" smtClean="0"/>
              <a:t>System calls</a:t>
            </a:r>
          </a:p>
          <a:p>
            <a:r>
              <a:rPr lang="en-US" dirty="0" smtClean="0"/>
              <a:t>Operating </a:t>
            </a:r>
            <a:r>
              <a:rPr lang="en-US" dirty="0"/>
              <a:t>system structures</a:t>
            </a:r>
            <a:br>
              <a:rPr lang="en-US" dirty="0"/>
            </a:br>
            <a:r>
              <a:rPr lang="en-US" dirty="0"/>
              <a:t/>
            </a:r>
            <a:br>
              <a:rPr lang="en-US" dirty="0"/>
            </a:br>
            <a:endParaRPr lang="en-US" dirty="0"/>
          </a:p>
        </p:txBody>
      </p:sp>
    </p:spTree>
    <p:extLst>
      <p:ext uri="{BB962C8B-B14F-4D97-AF65-F5344CB8AC3E}">
        <p14:creationId xmlns:p14="http://schemas.microsoft.com/office/powerpoint/2010/main" val="1132351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normAutofit/>
          </a:bodyPr>
          <a:lstStyle/>
          <a:p>
            <a:r>
              <a:rPr lang="en-US" dirty="0"/>
              <a:t>Semantics of System Call </a:t>
            </a:r>
            <a:r>
              <a:rPr lang="en-US" dirty="0" smtClean="0"/>
              <a:t>Execution</a:t>
            </a:r>
            <a:endParaRPr lang="en-US" dirty="0"/>
          </a:p>
        </p:txBody>
      </p:sp>
      <p:sp>
        <p:nvSpPr>
          <p:cNvPr id="3" name="Content Placeholder 2"/>
          <p:cNvSpPr>
            <a:spLocks noGrp="1"/>
          </p:cNvSpPr>
          <p:nvPr>
            <p:ph idx="1"/>
          </p:nvPr>
        </p:nvSpPr>
        <p:spPr>
          <a:xfrm>
            <a:off x="838200" y="1108364"/>
            <a:ext cx="10515600" cy="5068599"/>
          </a:xfrm>
        </p:spPr>
        <p:txBody>
          <a:bodyPr>
            <a:normAutofit/>
          </a:bodyPr>
          <a:lstStyle/>
          <a:p>
            <a:r>
              <a:rPr lang="en-US" dirty="0"/>
              <a:t>The following sequence of events takes place when a process invokes a system call</a:t>
            </a:r>
            <a:r>
              <a:rPr lang="en-US" dirty="0" smtClean="0"/>
              <a:t>:</a:t>
            </a:r>
          </a:p>
          <a:p>
            <a:pPr lvl="1">
              <a:buFont typeface="Wingdings" panose="05000000000000000000" pitchFamily="2" charset="2"/>
              <a:buChar char="q"/>
            </a:pPr>
            <a:r>
              <a:rPr lang="en-US" dirty="0"/>
              <a:t>The user process makes a call to a library </a:t>
            </a:r>
            <a:r>
              <a:rPr lang="en-US" dirty="0" smtClean="0"/>
              <a:t>function</a:t>
            </a:r>
          </a:p>
          <a:p>
            <a:pPr lvl="1">
              <a:buFont typeface="Wingdings" panose="05000000000000000000" pitchFamily="2" charset="2"/>
              <a:buChar char="q"/>
            </a:pPr>
            <a:r>
              <a:rPr lang="en-US" dirty="0"/>
              <a:t>The library routine puts appropriate parameters at a well-known place, like a register or on the stack. These parameters include arguments for the system call, return address, and call number. Three general methods are used to pass parameters between a running program and the operating system</a:t>
            </a:r>
            <a:r>
              <a:rPr lang="en-US" dirty="0" smtClean="0"/>
              <a:t>.</a:t>
            </a:r>
          </a:p>
          <a:p>
            <a:pPr lvl="2">
              <a:buFont typeface="Wingdings" panose="05000000000000000000" pitchFamily="2" charset="2"/>
              <a:buChar char="ü"/>
            </a:pPr>
            <a:r>
              <a:rPr lang="en-US" dirty="0" smtClean="0"/>
              <a:t>Pass </a:t>
            </a:r>
            <a:r>
              <a:rPr lang="en-US" dirty="0"/>
              <a:t>parameters in </a:t>
            </a:r>
            <a:r>
              <a:rPr lang="en-US" dirty="0" smtClean="0"/>
              <a:t>registers.</a:t>
            </a:r>
          </a:p>
          <a:p>
            <a:pPr lvl="2">
              <a:buFont typeface="Wingdings" panose="05000000000000000000" pitchFamily="2" charset="2"/>
              <a:buChar char="ü"/>
            </a:pPr>
            <a:r>
              <a:rPr lang="en-US" dirty="0" smtClean="0"/>
              <a:t>Store </a:t>
            </a:r>
            <a:r>
              <a:rPr lang="en-US" dirty="0"/>
              <a:t>the parameters in a table in the main memory and the table address is passed as a parameter in a </a:t>
            </a:r>
            <a:r>
              <a:rPr lang="en-US" dirty="0" smtClean="0"/>
              <a:t>register.</a:t>
            </a:r>
          </a:p>
          <a:p>
            <a:pPr lvl="2">
              <a:buFont typeface="Wingdings" panose="05000000000000000000" pitchFamily="2" charset="2"/>
              <a:buChar char="ü"/>
            </a:pPr>
            <a:r>
              <a:rPr lang="en-US" dirty="0" smtClean="0"/>
              <a:t>Push </a:t>
            </a:r>
            <a:r>
              <a:rPr lang="en-US" dirty="0"/>
              <a:t>(store) the parameters onto the stack by the program, and pop off the stack by </a:t>
            </a:r>
            <a:r>
              <a:rPr lang="en-US" dirty="0" smtClean="0"/>
              <a:t>the operating </a:t>
            </a:r>
            <a:r>
              <a:rPr lang="en-US" dirty="0"/>
              <a:t>system</a:t>
            </a:r>
            <a:r>
              <a:rPr lang="en-US" dirty="0" smtClean="0"/>
              <a:t>.</a:t>
            </a:r>
          </a:p>
          <a:p>
            <a:pPr lvl="1">
              <a:buFont typeface="Wingdings" panose="05000000000000000000" pitchFamily="2" charset="2"/>
              <a:buChar char="q"/>
            </a:pPr>
            <a:r>
              <a:rPr lang="en-US" dirty="0"/>
              <a:t>A trap instruction is executed to change </a:t>
            </a:r>
            <a:r>
              <a:rPr lang="en-US" dirty="0" smtClean="0"/>
              <a:t>the mode </a:t>
            </a:r>
            <a:r>
              <a:rPr lang="en-US" dirty="0"/>
              <a:t>from user to kernel and </a:t>
            </a:r>
            <a:r>
              <a:rPr lang="en-US" dirty="0" smtClean="0"/>
              <a:t>give control </a:t>
            </a:r>
            <a:r>
              <a:rPr lang="en-US" dirty="0"/>
              <a:t>to </a:t>
            </a:r>
            <a:r>
              <a:rPr lang="en-US" dirty="0" smtClean="0"/>
              <a:t>the operating </a:t>
            </a:r>
            <a:r>
              <a:rPr lang="en-US" dirty="0"/>
              <a:t>system.</a:t>
            </a:r>
          </a:p>
        </p:txBody>
      </p:sp>
    </p:spTree>
    <p:extLst>
      <p:ext uri="{BB962C8B-B14F-4D97-AF65-F5344CB8AC3E}">
        <p14:creationId xmlns:p14="http://schemas.microsoft.com/office/powerpoint/2010/main" val="271104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normAutofit fontScale="90000"/>
          </a:bodyPr>
          <a:lstStyle/>
          <a:p>
            <a:r>
              <a:rPr lang="en-US" dirty="0"/>
              <a:t>Semantics of System Call </a:t>
            </a:r>
            <a:r>
              <a:rPr lang="en-US" dirty="0" smtClean="0"/>
              <a:t>Execution (Continue..)</a:t>
            </a:r>
            <a:endParaRPr lang="en-US" dirty="0"/>
          </a:p>
        </p:txBody>
      </p:sp>
      <p:sp>
        <p:nvSpPr>
          <p:cNvPr id="3" name="Content Placeholder 2"/>
          <p:cNvSpPr>
            <a:spLocks noGrp="1"/>
          </p:cNvSpPr>
          <p:nvPr>
            <p:ph idx="1"/>
          </p:nvPr>
        </p:nvSpPr>
        <p:spPr>
          <a:xfrm>
            <a:off x="741218" y="1108364"/>
            <a:ext cx="6407727" cy="5068599"/>
          </a:xfrm>
        </p:spPr>
        <p:txBody>
          <a:bodyPr>
            <a:normAutofit lnSpcReduction="10000"/>
          </a:bodyPr>
          <a:lstStyle/>
          <a:p>
            <a:pPr lvl="1">
              <a:buFont typeface="Wingdings" panose="05000000000000000000" pitchFamily="2" charset="2"/>
              <a:buChar char="q"/>
            </a:pPr>
            <a:r>
              <a:rPr lang="en-US" dirty="0"/>
              <a:t> The operating system then determines which system call is to be carried out </a:t>
            </a:r>
            <a:r>
              <a:rPr lang="en-US" dirty="0" smtClean="0"/>
              <a:t>by examining </a:t>
            </a:r>
            <a:r>
              <a:rPr lang="en-US" dirty="0"/>
              <a:t>one of the parameters (the call number) passed to it by </a:t>
            </a:r>
            <a:r>
              <a:rPr lang="en-US" dirty="0" smtClean="0"/>
              <a:t>the library </a:t>
            </a:r>
            <a:r>
              <a:rPr lang="en-US" dirty="0"/>
              <a:t>routine</a:t>
            </a:r>
            <a:r>
              <a:rPr lang="en-US" dirty="0" smtClean="0"/>
              <a:t>.</a:t>
            </a:r>
          </a:p>
          <a:p>
            <a:pPr lvl="1">
              <a:buFont typeface="Wingdings" panose="05000000000000000000" pitchFamily="2" charset="2"/>
              <a:buChar char="q"/>
            </a:pPr>
            <a:r>
              <a:rPr lang="en-US" dirty="0"/>
              <a:t>The kernel uses </a:t>
            </a:r>
            <a:r>
              <a:rPr lang="en-US" dirty="0" smtClean="0"/>
              <a:t>a call </a:t>
            </a:r>
            <a:r>
              <a:rPr lang="en-US" dirty="0"/>
              <a:t>number to index a kernel table (the dispatch table) </a:t>
            </a:r>
            <a:r>
              <a:rPr lang="en-US" dirty="0" smtClean="0"/>
              <a:t>which contains </a:t>
            </a:r>
            <a:r>
              <a:rPr lang="en-US" dirty="0"/>
              <a:t>pointers to service routines for all system calls</a:t>
            </a:r>
            <a:r>
              <a:rPr lang="en-US" dirty="0" smtClean="0"/>
              <a:t>.</a:t>
            </a:r>
          </a:p>
          <a:p>
            <a:pPr lvl="1">
              <a:buFont typeface="Wingdings" panose="05000000000000000000" pitchFamily="2" charset="2"/>
              <a:buChar char="q"/>
            </a:pPr>
            <a:r>
              <a:rPr lang="en-US" dirty="0"/>
              <a:t>The service routine is executed and control </a:t>
            </a:r>
            <a:r>
              <a:rPr lang="en-US" dirty="0" smtClean="0"/>
              <a:t>is given </a:t>
            </a:r>
            <a:r>
              <a:rPr lang="en-US" dirty="0"/>
              <a:t>back to </a:t>
            </a:r>
            <a:r>
              <a:rPr lang="en-US" dirty="0" smtClean="0"/>
              <a:t>the user </a:t>
            </a:r>
            <a:r>
              <a:rPr lang="en-US" dirty="0"/>
              <a:t>program via </a:t>
            </a:r>
            <a:r>
              <a:rPr lang="en-US" dirty="0" smtClean="0"/>
              <a:t>return from </a:t>
            </a:r>
            <a:r>
              <a:rPr lang="en-US" dirty="0"/>
              <a:t>trap instruction; the instruction also changes mode from system to user</a:t>
            </a:r>
            <a:r>
              <a:rPr lang="en-US" dirty="0" smtClean="0"/>
              <a:t>.</a:t>
            </a:r>
          </a:p>
          <a:p>
            <a:pPr lvl="1">
              <a:buFont typeface="Wingdings" panose="05000000000000000000" pitchFamily="2" charset="2"/>
              <a:buChar char="q"/>
            </a:pPr>
            <a:r>
              <a:rPr lang="en-US" dirty="0"/>
              <a:t>The library function executes the instruction following </a:t>
            </a:r>
            <a:r>
              <a:rPr lang="en-US" dirty="0" smtClean="0"/>
              <a:t>the trap</a:t>
            </a:r>
            <a:r>
              <a:rPr lang="en-US" dirty="0"/>
              <a:t>; </a:t>
            </a:r>
            <a:r>
              <a:rPr lang="en-US" dirty="0" smtClean="0"/>
              <a:t>and interprets </a:t>
            </a:r>
            <a:r>
              <a:rPr lang="en-US" dirty="0"/>
              <a:t>the </a:t>
            </a:r>
            <a:r>
              <a:rPr lang="en-US" dirty="0" smtClean="0"/>
              <a:t>return values </a:t>
            </a:r>
            <a:r>
              <a:rPr lang="en-US" dirty="0"/>
              <a:t>from the kernel and returns to the user process</a:t>
            </a:r>
          </a:p>
        </p:txBody>
      </p:sp>
      <p:pic>
        <p:nvPicPr>
          <p:cNvPr id="4" name="Picture 3"/>
          <p:cNvPicPr>
            <a:picLocks noChangeAspect="1"/>
          </p:cNvPicPr>
          <p:nvPr/>
        </p:nvPicPr>
        <p:blipFill>
          <a:blip r:embed="rId2"/>
          <a:stretch>
            <a:fillRect/>
          </a:stretch>
        </p:blipFill>
        <p:spPr>
          <a:xfrm>
            <a:off x="6788726" y="1108364"/>
            <a:ext cx="5140037" cy="4574902"/>
          </a:xfrm>
          <a:prstGeom prst="rect">
            <a:avLst/>
          </a:prstGeom>
        </p:spPr>
      </p:pic>
    </p:spTree>
    <p:extLst>
      <p:ext uri="{BB962C8B-B14F-4D97-AF65-F5344CB8AC3E}">
        <p14:creationId xmlns:p14="http://schemas.microsoft.com/office/powerpoint/2010/main" val="171698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Operating Systems </a:t>
            </a:r>
            <a:r>
              <a:rPr lang="en-US" dirty="0" smtClean="0"/>
              <a:t>Structures</a:t>
            </a:r>
            <a:endParaRPr lang="en-US" dirty="0"/>
          </a:p>
        </p:txBody>
      </p:sp>
      <p:sp>
        <p:nvSpPr>
          <p:cNvPr id="3" name="Content Placeholder 2"/>
          <p:cNvSpPr>
            <a:spLocks noGrp="1"/>
          </p:cNvSpPr>
          <p:nvPr>
            <p:ph idx="1"/>
          </p:nvPr>
        </p:nvSpPr>
        <p:spPr/>
        <p:txBody>
          <a:bodyPr/>
          <a:lstStyle/>
          <a:p>
            <a:r>
              <a:rPr lang="en-US" dirty="0"/>
              <a:t>Just like any other software, the operating system code can be structured in different ways. The following are some of the commonly used structures</a:t>
            </a:r>
            <a:r>
              <a:rPr lang="en-US" dirty="0" smtClean="0"/>
              <a:t>.</a:t>
            </a:r>
            <a:endParaRPr lang="en-US" dirty="0"/>
          </a:p>
          <a:p>
            <a:pPr lvl="1">
              <a:buFont typeface="Wingdings" panose="05000000000000000000" pitchFamily="2" charset="2"/>
              <a:buChar char="v"/>
            </a:pPr>
            <a:r>
              <a:rPr lang="en-US" dirty="0"/>
              <a:t>Simple/Monolithic </a:t>
            </a:r>
            <a:r>
              <a:rPr lang="en-US" dirty="0" smtClean="0"/>
              <a:t>Structure</a:t>
            </a:r>
          </a:p>
          <a:p>
            <a:pPr lvl="1">
              <a:buFont typeface="Wingdings" panose="05000000000000000000" pitchFamily="2" charset="2"/>
              <a:buChar char="v"/>
            </a:pPr>
            <a:endParaRPr lang="en-US" dirty="0"/>
          </a:p>
        </p:txBody>
      </p:sp>
    </p:spTree>
    <p:extLst>
      <p:ext uri="{BB962C8B-B14F-4D97-AF65-F5344CB8AC3E}">
        <p14:creationId xmlns:p14="http://schemas.microsoft.com/office/powerpoint/2010/main" val="333150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548"/>
          </a:xfrm>
        </p:spPr>
        <p:txBody>
          <a:bodyPr>
            <a:normAutofit fontScale="90000"/>
          </a:bodyPr>
          <a:lstStyle/>
          <a:p>
            <a:r>
              <a:rPr lang="en-US" dirty="0"/>
              <a:t>Operating Systems </a:t>
            </a:r>
            <a:r>
              <a:rPr lang="en-US" dirty="0" smtClean="0"/>
              <a:t>Structures (Continue..)</a:t>
            </a:r>
            <a:endParaRPr lang="en-US" dirty="0"/>
          </a:p>
        </p:txBody>
      </p:sp>
      <p:sp>
        <p:nvSpPr>
          <p:cNvPr id="3" name="Content Placeholder 2"/>
          <p:cNvSpPr>
            <a:spLocks noGrp="1"/>
          </p:cNvSpPr>
          <p:nvPr>
            <p:ph idx="1"/>
          </p:nvPr>
        </p:nvSpPr>
        <p:spPr>
          <a:xfrm>
            <a:off x="838200" y="1122218"/>
            <a:ext cx="10515600" cy="5054745"/>
          </a:xfrm>
        </p:spPr>
        <p:txBody>
          <a:bodyPr>
            <a:normAutofit fontScale="92500" lnSpcReduction="20000"/>
          </a:bodyPr>
          <a:lstStyle/>
          <a:p>
            <a:pPr>
              <a:buFont typeface="Wingdings" panose="05000000000000000000" pitchFamily="2" charset="2"/>
              <a:buChar char="v"/>
            </a:pPr>
            <a:r>
              <a:rPr lang="en-US" dirty="0" smtClean="0"/>
              <a:t> Simple/Monolithic Structure</a:t>
            </a:r>
          </a:p>
          <a:p>
            <a:r>
              <a:rPr lang="en-US" dirty="0"/>
              <a:t>In this case, the operating system code has not structure. It is written for functionality and efficiency (in terms of time and space). </a:t>
            </a:r>
            <a:endParaRPr lang="en-US" dirty="0" smtClean="0"/>
          </a:p>
          <a:p>
            <a:r>
              <a:rPr lang="en-US" dirty="0" smtClean="0"/>
              <a:t>DOS </a:t>
            </a:r>
            <a:r>
              <a:rPr lang="en-US" dirty="0"/>
              <a:t>and UNIX are examples of such systems, as shown in Figures 3.5 and 3.6. UNIX consists of two separable parts, the kernel and the system programs. </a:t>
            </a:r>
            <a:endParaRPr lang="en-US" dirty="0" smtClean="0"/>
          </a:p>
          <a:p>
            <a:r>
              <a:rPr lang="en-US" dirty="0" smtClean="0"/>
              <a:t>The </a:t>
            </a:r>
            <a:r>
              <a:rPr lang="en-US" dirty="0"/>
              <a:t>kernel is further separated into a series of interfaces and </a:t>
            </a:r>
            <a:r>
              <a:rPr lang="en-US" dirty="0" smtClean="0"/>
              <a:t>device </a:t>
            </a:r>
            <a:r>
              <a:rPr lang="en-US" dirty="0"/>
              <a:t>drivers, which were added and expanded over the years. </a:t>
            </a:r>
            <a:endParaRPr lang="en-US" dirty="0" smtClean="0"/>
          </a:p>
          <a:p>
            <a:r>
              <a:rPr lang="en-US" dirty="0" smtClean="0"/>
              <a:t>Everything </a:t>
            </a:r>
            <a:r>
              <a:rPr lang="en-US" dirty="0"/>
              <a:t>below the system call interface and above the physical hardware is the kernel, which provides the file system, CPU scheduling, memory </a:t>
            </a:r>
            <a:r>
              <a:rPr lang="en-US" dirty="0" smtClean="0"/>
              <a:t>management, </a:t>
            </a:r>
            <a:r>
              <a:rPr lang="en-US" dirty="0"/>
              <a:t>and other OS functions through system calls. </a:t>
            </a:r>
            <a:endParaRPr lang="en-US" dirty="0" smtClean="0"/>
          </a:p>
          <a:p>
            <a:r>
              <a:rPr lang="en-US" dirty="0" smtClean="0"/>
              <a:t>Since </a:t>
            </a:r>
            <a:r>
              <a:rPr lang="en-US" dirty="0"/>
              <a:t>this is an enormous amount of functionality combined in one level, UNIX is difficult to enhance as changes in one section could adversely affect other areas. We will discuss the various components of the UNIX kernel throughout the course.</a:t>
            </a:r>
            <a:endParaRPr lang="en-US" dirty="0" smtClean="0"/>
          </a:p>
        </p:txBody>
      </p:sp>
    </p:spTree>
    <p:extLst>
      <p:ext uri="{BB962C8B-B14F-4D97-AF65-F5344CB8AC3E}">
        <p14:creationId xmlns:p14="http://schemas.microsoft.com/office/powerpoint/2010/main" val="148986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 y="239723"/>
            <a:ext cx="11912958" cy="5937239"/>
          </a:xfrm>
          <a:prstGeom prst="rect">
            <a:avLst/>
          </a:prstGeom>
        </p:spPr>
      </p:pic>
    </p:spTree>
    <p:extLst>
      <p:ext uri="{BB962C8B-B14F-4D97-AF65-F5344CB8AC3E}">
        <p14:creationId xmlns:p14="http://schemas.microsoft.com/office/powerpoint/2010/main" val="1741978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Memory </a:t>
            </a:r>
            <a:r>
              <a:rPr lang="en-US" dirty="0" smtClean="0"/>
              <a:t>Protection</a:t>
            </a:r>
            <a:endParaRPr lang="en-US" dirty="0"/>
          </a:p>
        </p:txBody>
      </p:sp>
      <p:sp>
        <p:nvSpPr>
          <p:cNvPr id="3" name="Content Placeholder 2"/>
          <p:cNvSpPr>
            <a:spLocks noGrp="1"/>
          </p:cNvSpPr>
          <p:nvPr>
            <p:ph idx="1"/>
          </p:nvPr>
        </p:nvSpPr>
        <p:spPr/>
        <p:txBody>
          <a:bodyPr>
            <a:normAutofit lnSpcReduction="10000"/>
          </a:bodyPr>
          <a:lstStyle/>
          <a:p>
            <a:r>
              <a:rPr lang="en-US" dirty="0"/>
              <a:t>The region in the memory that a process is allowed to access is known as </a:t>
            </a:r>
            <a:r>
              <a:rPr lang="en-US" dirty="0" smtClean="0"/>
              <a:t>process address </a:t>
            </a:r>
            <a:r>
              <a:rPr lang="en-US" dirty="0"/>
              <a:t>space. </a:t>
            </a:r>
            <a:endParaRPr lang="en-US" dirty="0" smtClean="0"/>
          </a:p>
          <a:p>
            <a:r>
              <a:rPr lang="en-US" dirty="0" smtClean="0"/>
              <a:t>To </a:t>
            </a:r>
            <a:r>
              <a:rPr lang="en-US" dirty="0"/>
              <a:t>ensure </a:t>
            </a:r>
            <a:r>
              <a:rPr lang="en-US" dirty="0" smtClean="0"/>
              <a:t>the correct </a:t>
            </a:r>
            <a:r>
              <a:rPr lang="en-US" dirty="0"/>
              <a:t>operation of a computer system, we need to ensure that a process cannot access memory outside its address space. </a:t>
            </a:r>
            <a:endParaRPr lang="en-US" dirty="0" smtClean="0"/>
          </a:p>
          <a:p>
            <a:r>
              <a:rPr lang="en-US" dirty="0" smtClean="0"/>
              <a:t>If </a:t>
            </a:r>
            <a:r>
              <a:rPr lang="en-US" dirty="0"/>
              <a:t>we don’t do this then a process may, accidentally or deliberately, overwrite the address space of another process or memory space belonging to the operating system (e.g., for the interrupt vector table).</a:t>
            </a:r>
            <a:br>
              <a:rPr lang="en-US" dirty="0"/>
            </a:br>
            <a:r>
              <a:rPr lang="en-US" dirty="0"/>
              <a:t/>
            </a:r>
            <a:br>
              <a:rPr lang="en-US" dirty="0"/>
            </a:br>
            <a:endParaRPr lang="en-US" dirty="0"/>
          </a:p>
        </p:txBody>
      </p:sp>
    </p:spTree>
    <p:extLst>
      <p:ext uri="{BB962C8B-B14F-4D97-AF65-F5344CB8AC3E}">
        <p14:creationId xmlns:p14="http://schemas.microsoft.com/office/powerpoint/2010/main" val="133628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Memory </a:t>
            </a:r>
            <a:r>
              <a:rPr lang="en-US" dirty="0" smtClean="0"/>
              <a:t>Protection (Continue..)</a:t>
            </a:r>
            <a:endParaRPr lang="en-US" dirty="0"/>
          </a:p>
        </p:txBody>
      </p:sp>
      <p:sp>
        <p:nvSpPr>
          <p:cNvPr id="3" name="Content Placeholder 2"/>
          <p:cNvSpPr>
            <a:spLocks noGrp="1"/>
          </p:cNvSpPr>
          <p:nvPr>
            <p:ph idx="1"/>
          </p:nvPr>
        </p:nvSpPr>
        <p:spPr>
          <a:xfrm>
            <a:off x="838200" y="1825625"/>
            <a:ext cx="6005945" cy="4351338"/>
          </a:xfrm>
        </p:spPr>
        <p:txBody>
          <a:bodyPr>
            <a:normAutofit fontScale="77500" lnSpcReduction="20000"/>
          </a:bodyPr>
          <a:lstStyle/>
          <a:p>
            <a:r>
              <a:rPr lang="en-US" dirty="0"/>
              <a:t>Using two CPU registers, specifically designed for this purpose, can provide memory protection. These registered </a:t>
            </a:r>
            <a:r>
              <a:rPr lang="en-US" dirty="0" smtClean="0"/>
              <a:t>are:</a:t>
            </a:r>
          </a:p>
          <a:p>
            <a:pPr lvl="1">
              <a:buFont typeface="Wingdings" panose="05000000000000000000" pitchFamily="2" charset="2"/>
              <a:buChar char="Ø"/>
            </a:pPr>
            <a:r>
              <a:rPr lang="en-US" dirty="0" smtClean="0"/>
              <a:t>Base </a:t>
            </a:r>
            <a:r>
              <a:rPr lang="en-US" dirty="0"/>
              <a:t>register – it holds the smallest legal physical memory address for a </a:t>
            </a:r>
            <a:r>
              <a:rPr lang="en-US" dirty="0" smtClean="0"/>
              <a:t>process</a:t>
            </a:r>
          </a:p>
          <a:p>
            <a:pPr lvl="1">
              <a:buFont typeface="Wingdings" panose="05000000000000000000" pitchFamily="2" charset="2"/>
              <a:buChar char="Ø"/>
            </a:pPr>
            <a:r>
              <a:rPr lang="en-US" dirty="0" smtClean="0"/>
              <a:t>Limit </a:t>
            </a:r>
            <a:r>
              <a:rPr lang="en-US" dirty="0"/>
              <a:t>register – it contains the size of the process</a:t>
            </a:r>
            <a:br>
              <a:rPr lang="en-US" dirty="0"/>
            </a:br>
            <a:endParaRPr lang="en-US" dirty="0" smtClean="0"/>
          </a:p>
          <a:p>
            <a:r>
              <a:rPr lang="en-US" dirty="0"/>
              <a:t>When a process is loaded into memory, the base register is initialized with the starting address of the process and the limit register is initialized with its size. </a:t>
            </a:r>
            <a:endParaRPr lang="en-US" dirty="0" smtClean="0"/>
          </a:p>
          <a:p>
            <a:r>
              <a:rPr lang="en-US" dirty="0" smtClean="0"/>
              <a:t>Memory </a:t>
            </a:r>
            <a:r>
              <a:rPr lang="en-US" dirty="0"/>
              <a:t>outside the defined range is protected because the CPU checks that every address generated by the process falls within the memory range defined by the values stored in the base and limit registers, as shown in </a:t>
            </a:r>
            <a:r>
              <a:rPr lang="en-US" dirty="0" smtClean="0"/>
              <a:t>Figure</a:t>
            </a:r>
            <a:endParaRPr lang="en-US" dirty="0"/>
          </a:p>
        </p:txBody>
      </p:sp>
      <p:pic>
        <p:nvPicPr>
          <p:cNvPr id="4" name="Picture 3"/>
          <p:cNvPicPr>
            <a:picLocks noChangeAspect="1"/>
          </p:cNvPicPr>
          <p:nvPr/>
        </p:nvPicPr>
        <p:blipFill>
          <a:blip r:embed="rId2"/>
          <a:stretch>
            <a:fillRect/>
          </a:stretch>
        </p:blipFill>
        <p:spPr>
          <a:xfrm>
            <a:off x="6844145" y="1690688"/>
            <a:ext cx="5238812" cy="3019846"/>
          </a:xfrm>
          <a:prstGeom prst="rect">
            <a:avLst/>
          </a:prstGeom>
        </p:spPr>
      </p:pic>
    </p:spTree>
    <p:extLst>
      <p:ext uri="{BB962C8B-B14F-4D97-AF65-F5344CB8AC3E}">
        <p14:creationId xmlns:p14="http://schemas.microsoft.com/office/powerpoint/2010/main" val="44711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fontScale="90000"/>
          </a:bodyPr>
          <a:lstStyle/>
          <a:p>
            <a:r>
              <a:rPr lang="en-US" dirty="0"/>
              <a:t>Memory </a:t>
            </a:r>
            <a:r>
              <a:rPr lang="en-US" dirty="0" smtClean="0"/>
              <a:t>Protection (Continue..)</a:t>
            </a:r>
            <a:endParaRPr lang="en-US" dirty="0"/>
          </a:p>
        </p:txBody>
      </p:sp>
      <p:sp>
        <p:nvSpPr>
          <p:cNvPr id="3" name="Content Placeholder 2"/>
          <p:cNvSpPr>
            <a:spLocks noGrp="1"/>
          </p:cNvSpPr>
          <p:nvPr>
            <p:ph idx="1"/>
          </p:nvPr>
        </p:nvSpPr>
        <p:spPr>
          <a:xfrm>
            <a:off x="838200" y="1149927"/>
            <a:ext cx="6005945" cy="5027036"/>
          </a:xfrm>
        </p:spPr>
        <p:txBody>
          <a:bodyPr>
            <a:normAutofit fontScale="85000" lnSpcReduction="20000"/>
          </a:bodyPr>
          <a:lstStyle/>
          <a:p>
            <a:r>
              <a:rPr lang="en-US" dirty="0"/>
              <a:t>In </a:t>
            </a:r>
            <a:r>
              <a:rPr lang="en-US" dirty="0" smtClean="0"/>
              <a:t>this Figure, </a:t>
            </a:r>
            <a:r>
              <a:rPr lang="en-US" dirty="0"/>
              <a:t>we use an example to illustrate how the concept outlined above works. </a:t>
            </a:r>
            <a:endParaRPr lang="en-US" dirty="0" smtClean="0"/>
          </a:p>
          <a:p>
            <a:r>
              <a:rPr lang="en-US" dirty="0" smtClean="0"/>
              <a:t>The </a:t>
            </a:r>
            <a:r>
              <a:rPr lang="en-US" dirty="0"/>
              <a:t>base and limit registers are initialized to define the address space of a process. </a:t>
            </a:r>
            <a:endParaRPr lang="en-US" dirty="0" smtClean="0"/>
          </a:p>
          <a:p>
            <a:r>
              <a:rPr lang="en-US" dirty="0" smtClean="0"/>
              <a:t>The </a:t>
            </a:r>
            <a:r>
              <a:rPr lang="en-US" dirty="0"/>
              <a:t>process starts at memory location 300040 and its size is 120900 bytes (assuming that memory is byte addressable). </a:t>
            </a:r>
            <a:endParaRPr lang="en-US" dirty="0" smtClean="0"/>
          </a:p>
          <a:p>
            <a:r>
              <a:rPr lang="en-US" dirty="0" smtClean="0"/>
              <a:t>During </a:t>
            </a:r>
            <a:r>
              <a:rPr lang="en-US" dirty="0"/>
              <a:t>the execution of this process, the CPU insures (by using the logic outlined in Figure </a:t>
            </a:r>
            <a:r>
              <a:rPr lang="en-US" dirty="0" smtClean="0"/>
              <a:t>1</a:t>
            </a:r>
            <a:r>
              <a:rPr lang="en-US" dirty="0"/>
              <a:t>) that all the addresses generated by this process are greater than or equal to 300040 and less than (300040+120900), </a:t>
            </a:r>
            <a:endParaRPr lang="en-US" dirty="0" smtClean="0"/>
          </a:p>
          <a:p>
            <a:r>
              <a:rPr lang="en-US" dirty="0" smtClean="0"/>
              <a:t>thereby </a:t>
            </a:r>
            <a:r>
              <a:rPr lang="en-US" dirty="0"/>
              <a:t>preventing this process to access any memory area outside its address space. Loading the base and limit registers are privileged </a:t>
            </a:r>
            <a:r>
              <a:rPr lang="en-US" dirty="0" smtClean="0"/>
              <a:t>instructions</a:t>
            </a:r>
            <a:endParaRPr lang="en-US" dirty="0"/>
          </a:p>
        </p:txBody>
      </p:sp>
      <p:pic>
        <p:nvPicPr>
          <p:cNvPr id="5" name="Picture 4"/>
          <p:cNvPicPr>
            <a:picLocks noChangeAspect="1"/>
          </p:cNvPicPr>
          <p:nvPr/>
        </p:nvPicPr>
        <p:blipFill>
          <a:blip r:embed="rId2"/>
          <a:stretch>
            <a:fillRect/>
          </a:stretch>
        </p:blipFill>
        <p:spPr>
          <a:xfrm>
            <a:off x="7580292" y="1396370"/>
            <a:ext cx="4429743" cy="4896533"/>
          </a:xfrm>
          <a:prstGeom prst="rect">
            <a:avLst/>
          </a:prstGeom>
        </p:spPr>
      </p:pic>
    </p:spTree>
    <p:extLst>
      <p:ext uri="{BB962C8B-B14F-4D97-AF65-F5344CB8AC3E}">
        <p14:creationId xmlns:p14="http://schemas.microsoft.com/office/powerpoint/2010/main" val="135520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5639"/>
          </a:xfrm>
        </p:spPr>
        <p:txBody>
          <a:bodyPr/>
          <a:lstStyle/>
          <a:p>
            <a:r>
              <a:rPr lang="en-US" dirty="0" smtClean="0"/>
              <a:t>CPU Protection</a:t>
            </a:r>
            <a:endParaRPr lang="en-US" dirty="0"/>
          </a:p>
        </p:txBody>
      </p:sp>
      <p:sp>
        <p:nvSpPr>
          <p:cNvPr id="3" name="Content Placeholder 2"/>
          <p:cNvSpPr>
            <a:spLocks noGrp="1"/>
          </p:cNvSpPr>
          <p:nvPr>
            <p:ph idx="1"/>
          </p:nvPr>
        </p:nvSpPr>
        <p:spPr>
          <a:xfrm>
            <a:off x="838200" y="1260764"/>
            <a:ext cx="10515600" cy="4916199"/>
          </a:xfrm>
        </p:spPr>
        <p:txBody>
          <a:bodyPr>
            <a:normAutofit/>
          </a:bodyPr>
          <a:lstStyle/>
          <a:p>
            <a:r>
              <a:rPr lang="en-US" dirty="0"/>
              <a:t>In addition to protecting I/O and memory, we must ensure that the operating system maintains control. </a:t>
            </a:r>
            <a:endParaRPr lang="en-US" dirty="0" smtClean="0"/>
          </a:p>
          <a:p>
            <a:r>
              <a:rPr lang="en-US" dirty="0"/>
              <a:t>We must prevent the user program from getting stuck in an infinite loop or not calling system services and never returning control to the CPU. </a:t>
            </a:r>
            <a:endParaRPr lang="en-US" dirty="0" smtClean="0"/>
          </a:p>
          <a:p>
            <a:r>
              <a:rPr lang="en-US" dirty="0"/>
              <a:t>To accomplish this we can use a timer, which interrupts the CPU after </a:t>
            </a:r>
            <a:r>
              <a:rPr lang="en-US" dirty="0" smtClean="0"/>
              <a:t>a specified </a:t>
            </a:r>
            <a:r>
              <a:rPr lang="en-US" dirty="0"/>
              <a:t>period to ensure that the operating system maintains control. The timer period may be variable or fixed</a:t>
            </a:r>
            <a:r>
              <a:rPr lang="en-US" dirty="0" smtClean="0"/>
              <a:t>.</a:t>
            </a:r>
          </a:p>
          <a:p>
            <a:r>
              <a:rPr lang="en-US" dirty="0"/>
              <a:t>A fixed-rate clock and a counter are used to implement a variable timer. The OS initializes the counter with a positive value. The counter is decremented every clock tick by the clock interrupt service routine. </a:t>
            </a:r>
          </a:p>
        </p:txBody>
      </p:sp>
    </p:spTree>
    <p:extLst>
      <p:ext uri="{BB962C8B-B14F-4D97-AF65-F5344CB8AC3E}">
        <p14:creationId xmlns:p14="http://schemas.microsoft.com/office/powerpoint/2010/main" val="131070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5639"/>
          </a:xfrm>
        </p:spPr>
        <p:txBody>
          <a:bodyPr/>
          <a:lstStyle/>
          <a:p>
            <a:r>
              <a:rPr lang="en-US" dirty="0" smtClean="0"/>
              <a:t>CPU Protection (Continue..)</a:t>
            </a:r>
            <a:endParaRPr lang="en-US" dirty="0"/>
          </a:p>
        </p:txBody>
      </p:sp>
      <p:sp>
        <p:nvSpPr>
          <p:cNvPr id="3" name="Content Placeholder 2"/>
          <p:cNvSpPr>
            <a:spLocks noGrp="1"/>
          </p:cNvSpPr>
          <p:nvPr>
            <p:ph idx="1"/>
          </p:nvPr>
        </p:nvSpPr>
        <p:spPr>
          <a:xfrm>
            <a:off x="838200" y="1260764"/>
            <a:ext cx="10515600" cy="4916199"/>
          </a:xfrm>
        </p:spPr>
        <p:txBody>
          <a:bodyPr>
            <a:normAutofit/>
          </a:bodyPr>
          <a:lstStyle/>
          <a:p>
            <a:r>
              <a:rPr lang="en-US" dirty="0"/>
              <a:t>When the counter reaches the value 0, a timer interrupt is generated that transfers control from the current process to the next scheduled process</a:t>
            </a:r>
            <a:r>
              <a:rPr lang="en-US" dirty="0" smtClean="0"/>
              <a:t>.</a:t>
            </a:r>
          </a:p>
          <a:p>
            <a:r>
              <a:rPr lang="en-US" dirty="0"/>
              <a:t>Thus we can use the timer to prevent a program from running too long. In the most </a:t>
            </a:r>
            <a:r>
              <a:rPr lang="en-US" dirty="0" smtClean="0"/>
              <a:t>straight forward </a:t>
            </a:r>
            <a:r>
              <a:rPr lang="en-US" dirty="0"/>
              <a:t>case, the timer could be set to interrupt every N milliseconds, where N is the </a:t>
            </a:r>
            <a:r>
              <a:rPr lang="en-US" b="1" dirty="0"/>
              <a:t>time slice </a:t>
            </a:r>
            <a:r>
              <a:rPr lang="en-US" dirty="0"/>
              <a:t>that each process is allowed to execute before the next process gets control of the CPU. </a:t>
            </a:r>
            <a:endParaRPr lang="en-US" dirty="0" smtClean="0"/>
          </a:p>
          <a:p>
            <a:r>
              <a:rPr lang="en-US" dirty="0"/>
              <a:t>The OS is invoked at the end of each time slice to perform various housekeeping tasks. </a:t>
            </a:r>
            <a:endParaRPr lang="en-US" dirty="0" smtClean="0"/>
          </a:p>
          <a:p>
            <a:r>
              <a:rPr lang="en-US" dirty="0"/>
              <a:t>This issue is discussed in detail under CPU scheduling in </a:t>
            </a:r>
            <a:r>
              <a:rPr lang="en-US" dirty="0" smtClean="0"/>
              <a:t>later lectures</a:t>
            </a:r>
            <a:endParaRPr lang="en-US" dirty="0"/>
          </a:p>
        </p:txBody>
      </p:sp>
    </p:spTree>
    <p:extLst>
      <p:ext uri="{BB962C8B-B14F-4D97-AF65-F5344CB8AC3E}">
        <p14:creationId xmlns:p14="http://schemas.microsoft.com/office/powerpoint/2010/main" val="56538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5639"/>
          </a:xfrm>
        </p:spPr>
        <p:txBody>
          <a:bodyPr/>
          <a:lstStyle/>
          <a:p>
            <a:r>
              <a:rPr lang="en-US" dirty="0" smtClean="0"/>
              <a:t>CPU Protection (Continue..)</a:t>
            </a:r>
            <a:endParaRPr lang="en-US" dirty="0"/>
          </a:p>
        </p:txBody>
      </p:sp>
      <p:sp>
        <p:nvSpPr>
          <p:cNvPr id="3" name="Content Placeholder 2"/>
          <p:cNvSpPr>
            <a:spLocks noGrp="1"/>
          </p:cNvSpPr>
          <p:nvPr>
            <p:ph idx="1"/>
          </p:nvPr>
        </p:nvSpPr>
        <p:spPr>
          <a:xfrm>
            <a:off x="838200" y="1260764"/>
            <a:ext cx="10515600" cy="4916199"/>
          </a:xfrm>
        </p:spPr>
        <p:txBody>
          <a:bodyPr>
            <a:normAutofit/>
          </a:bodyPr>
          <a:lstStyle/>
          <a:p>
            <a:r>
              <a:rPr lang="en-US" dirty="0"/>
              <a:t>Another use of the timer is to compute the current time. </a:t>
            </a:r>
            <a:endParaRPr lang="en-US" dirty="0" smtClean="0"/>
          </a:p>
          <a:p>
            <a:r>
              <a:rPr lang="en-US" dirty="0" smtClean="0"/>
              <a:t>A </a:t>
            </a:r>
            <a:r>
              <a:rPr lang="en-US" dirty="0"/>
              <a:t>timer interrupt signals the passage of some period, allowing the OS to compute the current time in reference to some initial time. </a:t>
            </a:r>
            <a:endParaRPr lang="en-US" dirty="0" smtClean="0"/>
          </a:p>
          <a:p>
            <a:r>
              <a:rPr lang="en-US" dirty="0" smtClean="0"/>
              <a:t>Load-timer </a:t>
            </a:r>
            <a:r>
              <a:rPr lang="en-US" dirty="0"/>
              <a:t>is a privileged instruction.</a:t>
            </a:r>
            <a:br>
              <a:rPr lang="en-US" dirty="0"/>
            </a:br>
            <a:r>
              <a:rPr lang="en-US" dirty="0"/>
              <a:t/>
            </a:r>
            <a:br>
              <a:rPr lang="en-US" dirty="0"/>
            </a:br>
            <a:endParaRPr lang="en-US" dirty="0"/>
          </a:p>
        </p:txBody>
      </p:sp>
    </p:spTree>
    <p:extLst>
      <p:ext uri="{BB962C8B-B14F-4D97-AF65-F5344CB8AC3E}">
        <p14:creationId xmlns:p14="http://schemas.microsoft.com/office/powerpoint/2010/main" val="215060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normAutofit/>
          </a:bodyPr>
          <a:lstStyle/>
          <a:p>
            <a:r>
              <a:rPr lang="en-US" dirty="0"/>
              <a:t>OS </a:t>
            </a:r>
            <a:r>
              <a:rPr lang="en-US" dirty="0" smtClean="0"/>
              <a:t>Components</a:t>
            </a:r>
            <a:endParaRPr lang="en-US" dirty="0"/>
          </a:p>
        </p:txBody>
      </p:sp>
      <p:sp>
        <p:nvSpPr>
          <p:cNvPr id="3" name="Content Placeholder 2"/>
          <p:cNvSpPr>
            <a:spLocks noGrp="1"/>
          </p:cNvSpPr>
          <p:nvPr>
            <p:ph idx="1"/>
          </p:nvPr>
        </p:nvSpPr>
        <p:spPr>
          <a:xfrm>
            <a:off x="838200" y="1108364"/>
            <a:ext cx="10515600" cy="5068599"/>
          </a:xfrm>
        </p:spPr>
        <p:txBody>
          <a:bodyPr>
            <a:normAutofit/>
          </a:bodyPr>
          <a:lstStyle/>
          <a:p>
            <a:r>
              <a:rPr lang="en-US" dirty="0"/>
              <a:t>An operating system has many components that manage all the resources in a computer system, </a:t>
            </a:r>
            <a:r>
              <a:rPr lang="en-US" dirty="0" smtClean="0"/>
              <a:t>ensuring the proper </a:t>
            </a:r>
            <a:r>
              <a:rPr lang="en-US" dirty="0"/>
              <a:t>execution of programs. We briefly describe these components in this </a:t>
            </a:r>
            <a:r>
              <a:rPr lang="en-US" dirty="0" smtClean="0"/>
              <a:t>section.</a:t>
            </a:r>
          </a:p>
          <a:p>
            <a:pPr marL="914400" lvl="1" indent="-457200">
              <a:buFont typeface="+mj-lt"/>
              <a:buAutoNum type="arabicPeriod"/>
            </a:pPr>
            <a:r>
              <a:rPr lang="en-US" dirty="0"/>
              <a:t> </a:t>
            </a:r>
            <a:r>
              <a:rPr lang="en-US" dirty="0" smtClean="0"/>
              <a:t>Process management</a:t>
            </a:r>
          </a:p>
          <a:p>
            <a:pPr marL="457200" lvl="1" indent="0">
              <a:buNone/>
            </a:pPr>
            <a:r>
              <a:rPr lang="en-US" dirty="0"/>
              <a:t>A process can be thought of as a program in execution. It needs certain resources, including CPU time, memory, </a:t>
            </a:r>
            <a:r>
              <a:rPr lang="en-US" dirty="0" smtClean="0"/>
              <a:t>files, </a:t>
            </a:r>
            <a:r>
              <a:rPr lang="en-US" dirty="0"/>
              <a:t>and I/O devices to accomplish its tasks. The operating system is responsible for</a:t>
            </a:r>
            <a:r>
              <a:rPr lang="en-US" dirty="0" smtClean="0"/>
              <a:t>:</a:t>
            </a:r>
          </a:p>
          <a:p>
            <a:pPr lvl="2">
              <a:buFont typeface="Wingdings" panose="05000000000000000000" pitchFamily="2" charset="2"/>
              <a:buChar char="q"/>
            </a:pPr>
            <a:r>
              <a:rPr lang="en-US" dirty="0" smtClean="0"/>
              <a:t> Creating </a:t>
            </a:r>
            <a:r>
              <a:rPr lang="en-US" dirty="0"/>
              <a:t>and terminating both user and system </a:t>
            </a:r>
            <a:r>
              <a:rPr lang="en-US" dirty="0" smtClean="0"/>
              <a:t>processes</a:t>
            </a:r>
          </a:p>
          <a:p>
            <a:pPr lvl="2">
              <a:buFont typeface="Wingdings" panose="05000000000000000000" pitchFamily="2" charset="2"/>
              <a:buChar char="q"/>
            </a:pPr>
            <a:r>
              <a:rPr lang="en-US" dirty="0" smtClean="0"/>
              <a:t> Suspending </a:t>
            </a:r>
            <a:r>
              <a:rPr lang="en-US" dirty="0"/>
              <a:t>and resuming </a:t>
            </a:r>
            <a:r>
              <a:rPr lang="en-US" dirty="0" smtClean="0"/>
              <a:t>processes</a:t>
            </a:r>
          </a:p>
          <a:p>
            <a:pPr lvl="2">
              <a:buFont typeface="Wingdings" panose="05000000000000000000" pitchFamily="2" charset="2"/>
              <a:buChar char="q"/>
            </a:pPr>
            <a:r>
              <a:rPr lang="en-US" dirty="0" smtClean="0"/>
              <a:t> </a:t>
            </a:r>
            <a:r>
              <a:rPr lang="en-US" dirty="0"/>
              <a:t>Providing mechanisms for process </a:t>
            </a:r>
            <a:r>
              <a:rPr lang="en-US" dirty="0" smtClean="0"/>
              <a:t>synchronization</a:t>
            </a:r>
          </a:p>
          <a:p>
            <a:pPr lvl="2">
              <a:buFont typeface="Wingdings" panose="05000000000000000000" pitchFamily="2" charset="2"/>
              <a:buChar char="q"/>
            </a:pPr>
            <a:r>
              <a:rPr lang="en-US" dirty="0"/>
              <a:t> </a:t>
            </a:r>
            <a:r>
              <a:rPr lang="en-US" dirty="0" smtClean="0"/>
              <a:t>Providing </a:t>
            </a:r>
            <a:r>
              <a:rPr lang="en-US" dirty="0"/>
              <a:t>mechanisms for process </a:t>
            </a:r>
            <a:r>
              <a:rPr lang="en-US" dirty="0" smtClean="0"/>
              <a:t>communication</a:t>
            </a:r>
          </a:p>
          <a:p>
            <a:pPr lvl="2">
              <a:buFont typeface="Wingdings" panose="05000000000000000000" pitchFamily="2" charset="2"/>
              <a:buChar char="q"/>
            </a:pPr>
            <a:r>
              <a:rPr lang="en-US" dirty="0"/>
              <a:t> </a:t>
            </a:r>
            <a:r>
              <a:rPr lang="en-US" dirty="0" smtClean="0"/>
              <a:t>Providing </a:t>
            </a:r>
            <a:r>
              <a:rPr lang="en-US" dirty="0"/>
              <a:t>mechanisms for deadlock </a:t>
            </a:r>
            <a:r>
              <a:rPr lang="en-US" dirty="0" smtClean="0"/>
              <a:t>handling</a:t>
            </a:r>
            <a:endParaRPr lang="en-US" dirty="0"/>
          </a:p>
        </p:txBody>
      </p:sp>
    </p:spTree>
    <p:extLst>
      <p:ext uri="{BB962C8B-B14F-4D97-AF65-F5344CB8AC3E}">
        <p14:creationId xmlns:p14="http://schemas.microsoft.com/office/powerpoint/2010/main" val="179895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2657</Words>
  <Application>Microsoft Office PowerPoint</Application>
  <PresentationFormat>Widescreen</PresentationFormat>
  <Paragraphs>147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Operating Systems Lecture No. 3</vt:lpstr>
      <vt:lpstr>Summary</vt:lpstr>
      <vt:lpstr>Memory Protection</vt:lpstr>
      <vt:lpstr>Memory Protection (Continue..)</vt:lpstr>
      <vt:lpstr>Memory Protection (Continue..)</vt:lpstr>
      <vt:lpstr>CPU Protection</vt:lpstr>
      <vt:lpstr>CPU Protection (Continue..)</vt:lpstr>
      <vt:lpstr>CPU Protection (Continue..)</vt:lpstr>
      <vt:lpstr>OS Components</vt:lpstr>
      <vt:lpstr>OS Components (Continue..)</vt:lpstr>
      <vt:lpstr>OS Components (Continue..)</vt:lpstr>
      <vt:lpstr>OS Components (Continue..)</vt:lpstr>
      <vt:lpstr>OS Components (Continue..)</vt:lpstr>
      <vt:lpstr>OS Components (Continue..)</vt:lpstr>
      <vt:lpstr>Operating System Services</vt:lpstr>
      <vt:lpstr>Operating System Services (Continue..)</vt:lpstr>
      <vt:lpstr>Entry Points into Kernel</vt:lpstr>
      <vt:lpstr>System Calls</vt:lpstr>
      <vt:lpstr>System Calls (Continue..)</vt:lpstr>
      <vt:lpstr>Semantics of System Call Execution</vt:lpstr>
      <vt:lpstr>Semantics of System Call Execution (Continue..)</vt:lpstr>
      <vt:lpstr>Operating Systems Structures</vt:lpstr>
      <vt:lpstr>Operating Systems Structures (Continue..)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Lecture No. 3</dc:title>
  <dc:creator>Bamboat</dc:creator>
  <cp:lastModifiedBy>Bamboat</cp:lastModifiedBy>
  <cp:revision>33</cp:revision>
  <dcterms:created xsi:type="dcterms:W3CDTF">2024-02-26T08:05:43Z</dcterms:created>
  <dcterms:modified xsi:type="dcterms:W3CDTF">2024-03-05T08:18:19Z</dcterms:modified>
</cp:coreProperties>
</file>