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B45DFF-0C5E-4703-A5EF-348A4F8D4638}"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57AD1-3BD9-492E-A3DC-ADDCE89F91BD}" type="slidenum">
              <a:rPr lang="en-US" smtClean="0"/>
              <a:t>‹#›</a:t>
            </a:fld>
            <a:endParaRPr lang="en-US"/>
          </a:p>
        </p:txBody>
      </p:sp>
    </p:spTree>
    <p:extLst>
      <p:ext uri="{BB962C8B-B14F-4D97-AF65-F5344CB8AC3E}">
        <p14:creationId xmlns:p14="http://schemas.microsoft.com/office/powerpoint/2010/main" val="1912871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45DFF-0C5E-4703-A5EF-348A4F8D4638}"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57AD1-3BD9-492E-A3DC-ADDCE89F91BD}" type="slidenum">
              <a:rPr lang="en-US" smtClean="0"/>
              <a:t>‹#›</a:t>
            </a:fld>
            <a:endParaRPr lang="en-US"/>
          </a:p>
        </p:txBody>
      </p:sp>
    </p:spTree>
    <p:extLst>
      <p:ext uri="{BB962C8B-B14F-4D97-AF65-F5344CB8AC3E}">
        <p14:creationId xmlns:p14="http://schemas.microsoft.com/office/powerpoint/2010/main" val="2737053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45DFF-0C5E-4703-A5EF-348A4F8D4638}"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57AD1-3BD9-492E-A3DC-ADDCE89F91BD}" type="slidenum">
              <a:rPr lang="en-US" smtClean="0"/>
              <a:t>‹#›</a:t>
            </a:fld>
            <a:endParaRPr lang="en-US"/>
          </a:p>
        </p:txBody>
      </p:sp>
    </p:spTree>
    <p:extLst>
      <p:ext uri="{BB962C8B-B14F-4D97-AF65-F5344CB8AC3E}">
        <p14:creationId xmlns:p14="http://schemas.microsoft.com/office/powerpoint/2010/main" val="1493187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45DFF-0C5E-4703-A5EF-348A4F8D4638}"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57AD1-3BD9-492E-A3DC-ADDCE89F91BD}" type="slidenum">
              <a:rPr lang="en-US" smtClean="0"/>
              <a:t>‹#›</a:t>
            </a:fld>
            <a:endParaRPr lang="en-US"/>
          </a:p>
        </p:txBody>
      </p:sp>
    </p:spTree>
    <p:extLst>
      <p:ext uri="{BB962C8B-B14F-4D97-AF65-F5344CB8AC3E}">
        <p14:creationId xmlns:p14="http://schemas.microsoft.com/office/powerpoint/2010/main" val="146796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B45DFF-0C5E-4703-A5EF-348A4F8D4638}"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57AD1-3BD9-492E-A3DC-ADDCE89F91BD}" type="slidenum">
              <a:rPr lang="en-US" smtClean="0"/>
              <a:t>‹#›</a:t>
            </a:fld>
            <a:endParaRPr lang="en-US"/>
          </a:p>
        </p:txBody>
      </p:sp>
    </p:spTree>
    <p:extLst>
      <p:ext uri="{BB962C8B-B14F-4D97-AF65-F5344CB8AC3E}">
        <p14:creationId xmlns:p14="http://schemas.microsoft.com/office/powerpoint/2010/main" val="2051697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B45DFF-0C5E-4703-A5EF-348A4F8D4638}"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57AD1-3BD9-492E-A3DC-ADDCE89F91BD}" type="slidenum">
              <a:rPr lang="en-US" smtClean="0"/>
              <a:t>‹#›</a:t>
            </a:fld>
            <a:endParaRPr lang="en-US"/>
          </a:p>
        </p:txBody>
      </p:sp>
    </p:spTree>
    <p:extLst>
      <p:ext uri="{BB962C8B-B14F-4D97-AF65-F5344CB8AC3E}">
        <p14:creationId xmlns:p14="http://schemas.microsoft.com/office/powerpoint/2010/main" val="149059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B45DFF-0C5E-4703-A5EF-348A4F8D4638}"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57AD1-3BD9-492E-A3DC-ADDCE89F91BD}" type="slidenum">
              <a:rPr lang="en-US" smtClean="0"/>
              <a:t>‹#›</a:t>
            </a:fld>
            <a:endParaRPr lang="en-US"/>
          </a:p>
        </p:txBody>
      </p:sp>
    </p:spTree>
    <p:extLst>
      <p:ext uri="{BB962C8B-B14F-4D97-AF65-F5344CB8AC3E}">
        <p14:creationId xmlns:p14="http://schemas.microsoft.com/office/powerpoint/2010/main" val="327448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B45DFF-0C5E-4703-A5EF-348A4F8D4638}"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57AD1-3BD9-492E-A3DC-ADDCE89F91BD}" type="slidenum">
              <a:rPr lang="en-US" smtClean="0"/>
              <a:t>‹#›</a:t>
            </a:fld>
            <a:endParaRPr lang="en-US"/>
          </a:p>
        </p:txBody>
      </p:sp>
    </p:spTree>
    <p:extLst>
      <p:ext uri="{BB962C8B-B14F-4D97-AF65-F5344CB8AC3E}">
        <p14:creationId xmlns:p14="http://schemas.microsoft.com/office/powerpoint/2010/main" val="310404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45DFF-0C5E-4703-A5EF-348A4F8D4638}" type="datetimeFigureOut">
              <a:rPr lang="en-US" smtClean="0"/>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57AD1-3BD9-492E-A3DC-ADDCE89F91BD}" type="slidenum">
              <a:rPr lang="en-US" smtClean="0"/>
              <a:t>‹#›</a:t>
            </a:fld>
            <a:endParaRPr lang="en-US"/>
          </a:p>
        </p:txBody>
      </p:sp>
    </p:spTree>
    <p:extLst>
      <p:ext uri="{BB962C8B-B14F-4D97-AF65-F5344CB8AC3E}">
        <p14:creationId xmlns:p14="http://schemas.microsoft.com/office/powerpoint/2010/main" val="47289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B45DFF-0C5E-4703-A5EF-348A4F8D4638}"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57AD1-3BD9-492E-A3DC-ADDCE89F91BD}" type="slidenum">
              <a:rPr lang="en-US" smtClean="0"/>
              <a:t>‹#›</a:t>
            </a:fld>
            <a:endParaRPr lang="en-US"/>
          </a:p>
        </p:txBody>
      </p:sp>
    </p:spTree>
    <p:extLst>
      <p:ext uri="{BB962C8B-B14F-4D97-AF65-F5344CB8AC3E}">
        <p14:creationId xmlns:p14="http://schemas.microsoft.com/office/powerpoint/2010/main" val="405343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B45DFF-0C5E-4703-A5EF-348A4F8D4638}"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57AD1-3BD9-492E-A3DC-ADDCE89F91BD}" type="slidenum">
              <a:rPr lang="en-US" smtClean="0"/>
              <a:t>‹#›</a:t>
            </a:fld>
            <a:endParaRPr lang="en-US"/>
          </a:p>
        </p:txBody>
      </p:sp>
    </p:spTree>
    <p:extLst>
      <p:ext uri="{BB962C8B-B14F-4D97-AF65-F5344CB8AC3E}">
        <p14:creationId xmlns:p14="http://schemas.microsoft.com/office/powerpoint/2010/main" val="2458355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45DFF-0C5E-4703-A5EF-348A4F8D4638}" type="datetimeFigureOut">
              <a:rPr lang="en-US" smtClean="0"/>
              <a:t>3/5/2024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57AD1-3BD9-492E-A3DC-ADDCE89F91BD}" type="slidenum">
              <a:rPr lang="en-US" smtClean="0"/>
              <a:t>‹#›</a:t>
            </a:fld>
            <a:endParaRPr lang="en-US"/>
          </a:p>
        </p:txBody>
      </p:sp>
    </p:spTree>
    <p:extLst>
      <p:ext uri="{BB962C8B-B14F-4D97-AF65-F5344CB8AC3E}">
        <p14:creationId xmlns:p14="http://schemas.microsoft.com/office/powerpoint/2010/main" val="11273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br>
              <a:rPr lang="en-US" dirty="0" smtClean="0"/>
            </a:br>
            <a:r>
              <a:rPr lang="en-US" dirty="0" smtClean="0"/>
              <a:t>Lecture No. 4</a:t>
            </a:r>
            <a:endParaRPr lang="en-US" dirty="0"/>
          </a:p>
        </p:txBody>
      </p:sp>
      <p:sp>
        <p:nvSpPr>
          <p:cNvPr id="3" name="Subtitle 2"/>
          <p:cNvSpPr>
            <a:spLocks noGrp="1"/>
          </p:cNvSpPr>
          <p:nvPr>
            <p:ph type="subTitle" idx="1"/>
          </p:nvPr>
        </p:nvSpPr>
        <p:spPr/>
        <p:txBody>
          <a:bodyPr/>
          <a:lstStyle/>
          <a:p>
            <a:r>
              <a:rPr lang="en-US" dirty="0" smtClean="0"/>
              <a:t>Instructor: </a:t>
            </a:r>
            <a:r>
              <a:rPr lang="en-US" dirty="0" err="1" smtClean="0"/>
              <a:t>M.A.Bamboat</a:t>
            </a:r>
            <a:endParaRPr lang="en-US" dirty="0" smtClean="0"/>
          </a:p>
          <a:p>
            <a:endParaRPr lang="en-US" dirty="0"/>
          </a:p>
        </p:txBody>
      </p:sp>
    </p:spTree>
    <p:extLst>
      <p:ext uri="{BB962C8B-B14F-4D97-AF65-F5344CB8AC3E}">
        <p14:creationId xmlns:p14="http://schemas.microsoft.com/office/powerpoint/2010/main" val="1196229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US" dirty="0" smtClean="0"/>
              <a:t>System Design and Implementation</a:t>
            </a:r>
            <a:endParaRPr lang="en-US" dirty="0"/>
          </a:p>
        </p:txBody>
      </p:sp>
      <p:sp>
        <p:nvSpPr>
          <p:cNvPr id="3" name="Content Placeholder 2"/>
          <p:cNvSpPr>
            <a:spLocks noGrp="1"/>
          </p:cNvSpPr>
          <p:nvPr>
            <p:ph idx="1"/>
          </p:nvPr>
        </p:nvSpPr>
        <p:spPr>
          <a:xfrm>
            <a:off x="838200" y="1149927"/>
            <a:ext cx="10515600" cy="5027036"/>
          </a:xfrm>
        </p:spPr>
        <p:txBody>
          <a:bodyPr>
            <a:normAutofit lnSpcReduction="10000"/>
          </a:bodyPr>
          <a:lstStyle/>
          <a:p>
            <a:r>
              <a:rPr lang="en-US" dirty="0" smtClean="0"/>
              <a:t>Design Goals</a:t>
            </a:r>
          </a:p>
          <a:p>
            <a:pPr lvl="1"/>
            <a:r>
              <a:rPr lang="en-US" dirty="0" smtClean="0"/>
              <a:t>At the highest level, the deign of the system will be affected by the choice of hardware and type of system: batch , time shared, single user, multi user, distributed , real time or general purpose. </a:t>
            </a:r>
          </a:p>
          <a:p>
            <a:pPr lvl="1"/>
            <a:r>
              <a:rPr lang="en-US" dirty="0" smtClean="0"/>
              <a:t>Beyond this highest level, the requirements may be much harder to specify. The requirements can be divided into much two basic groups: user goal and system goals. </a:t>
            </a:r>
          </a:p>
          <a:p>
            <a:pPr lvl="1"/>
            <a:r>
              <a:rPr lang="en-US" dirty="0" smtClean="0"/>
              <a:t>Users desire a system that is easy to use, reliable, safe and fast. </a:t>
            </a:r>
          </a:p>
          <a:p>
            <a:pPr lvl="1"/>
            <a:r>
              <a:rPr lang="en-US" dirty="0" smtClean="0"/>
              <a:t>People who design, implement and operate the system, require a system that is easy to design, implement and maintain. </a:t>
            </a:r>
          </a:p>
          <a:p>
            <a:pPr lvl="1"/>
            <a:r>
              <a:rPr lang="en-US" dirty="0" smtClean="0"/>
              <a:t>An important design goal is separation of mechanisms and policies.</a:t>
            </a:r>
          </a:p>
          <a:p>
            <a:pPr lvl="2"/>
            <a:r>
              <a:rPr lang="en-US" b="1" dirty="0" smtClean="0"/>
              <a:t>Mechanism</a:t>
            </a:r>
            <a:r>
              <a:rPr lang="en-US" dirty="0" smtClean="0"/>
              <a:t>: they determine how to do something. A general mechanism is more desirable. Example: CPU protection</a:t>
            </a:r>
          </a:p>
          <a:p>
            <a:pPr lvl="2"/>
            <a:r>
              <a:rPr lang="en-US" b="1" dirty="0" smtClean="0"/>
              <a:t>Policy</a:t>
            </a:r>
            <a:r>
              <a:rPr lang="en-US" dirty="0" smtClean="0"/>
              <a:t>: determine what will be done. Example: Initial value in the counter used for CPU protection</a:t>
            </a:r>
            <a:endParaRPr lang="en-US" dirty="0"/>
          </a:p>
        </p:txBody>
      </p:sp>
    </p:spTree>
    <p:extLst>
      <p:ext uri="{BB962C8B-B14F-4D97-AF65-F5344CB8AC3E}">
        <p14:creationId xmlns:p14="http://schemas.microsoft.com/office/powerpoint/2010/main" val="231688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US" dirty="0" smtClean="0"/>
              <a:t>System Design and Implementation (Continue..)</a:t>
            </a:r>
            <a:endParaRPr lang="en-US" dirty="0"/>
          </a:p>
        </p:txBody>
      </p:sp>
      <p:sp>
        <p:nvSpPr>
          <p:cNvPr id="3" name="Content Placeholder 2"/>
          <p:cNvSpPr>
            <a:spLocks noGrp="1"/>
          </p:cNvSpPr>
          <p:nvPr>
            <p:ph idx="1"/>
          </p:nvPr>
        </p:nvSpPr>
        <p:spPr>
          <a:xfrm>
            <a:off x="838200" y="1149927"/>
            <a:ext cx="10515600" cy="5027036"/>
          </a:xfrm>
        </p:spPr>
        <p:txBody>
          <a:bodyPr>
            <a:normAutofit/>
          </a:bodyPr>
          <a:lstStyle/>
          <a:p>
            <a:r>
              <a:rPr lang="en-US" dirty="0" smtClean="0"/>
              <a:t>Design Goals (continue..)</a:t>
            </a:r>
          </a:p>
          <a:p>
            <a:pPr lvl="1"/>
            <a:r>
              <a:rPr lang="en-US" dirty="0"/>
              <a:t>The separation of policy and mechanism is important for flexibility, as policies are likely to change across places or over time. For example, the system administrator can set the initial value in </a:t>
            </a:r>
            <a:r>
              <a:rPr lang="en-US" dirty="0" smtClean="0"/>
              <a:t>the counter </a:t>
            </a:r>
            <a:r>
              <a:rPr lang="en-US" dirty="0"/>
              <a:t>before booting a </a:t>
            </a:r>
            <a:r>
              <a:rPr lang="en-US" dirty="0" smtClean="0"/>
              <a:t>system</a:t>
            </a:r>
          </a:p>
          <a:p>
            <a:r>
              <a:rPr lang="en-US" dirty="0" smtClean="0"/>
              <a:t>Implementation</a:t>
            </a:r>
          </a:p>
          <a:p>
            <a:pPr lvl="1"/>
            <a:r>
              <a:rPr lang="en-US" dirty="0" smtClean="0"/>
              <a:t>Once </a:t>
            </a:r>
            <a:r>
              <a:rPr lang="en-US" dirty="0"/>
              <a:t>an operating system is designed, it must be implemented. Traditionally operating systems have been written in assembly language. </a:t>
            </a:r>
            <a:endParaRPr lang="en-US" dirty="0" smtClean="0"/>
          </a:p>
          <a:p>
            <a:pPr lvl="1"/>
            <a:r>
              <a:rPr lang="en-US" dirty="0"/>
              <a:t>Now however they are written in higher-level languages such as C/ C++ since these allow the code to be written faster, more compact, easier to understand and easier to port</a:t>
            </a:r>
            <a:r>
              <a:rPr lang="en-US" dirty="0" smtClean="0"/>
              <a:t>.</a:t>
            </a:r>
            <a:endParaRPr lang="en-US" dirty="0"/>
          </a:p>
        </p:txBody>
      </p:sp>
    </p:spTree>
    <p:extLst>
      <p:ext uri="{BB962C8B-B14F-4D97-AF65-F5344CB8AC3E}">
        <p14:creationId xmlns:p14="http://schemas.microsoft.com/office/powerpoint/2010/main" val="122238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US" dirty="0"/>
              <a:t>UNIX/LINUX Directory </a:t>
            </a:r>
            <a:r>
              <a:rPr lang="en-US" dirty="0" smtClean="0"/>
              <a:t>Structure</a:t>
            </a:r>
            <a:endParaRPr lang="en-US" dirty="0"/>
          </a:p>
        </p:txBody>
      </p:sp>
      <p:sp>
        <p:nvSpPr>
          <p:cNvPr id="3" name="Content Placeholder 2"/>
          <p:cNvSpPr>
            <a:spLocks noGrp="1"/>
          </p:cNvSpPr>
          <p:nvPr>
            <p:ph idx="1"/>
          </p:nvPr>
        </p:nvSpPr>
        <p:spPr>
          <a:xfrm>
            <a:off x="838200" y="1149927"/>
            <a:ext cx="10515600" cy="5027036"/>
          </a:xfrm>
        </p:spPr>
        <p:txBody>
          <a:bodyPr>
            <a:normAutofit fontScale="77500" lnSpcReduction="20000"/>
          </a:bodyPr>
          <a:lstStyle/>
          <a:p>
            <a:r>
              <a:rPr lang="en-US" b="1" dirty="0"/>
              <a:t>Dennis Ritchie and Ken </a:t>
            </a:r>
            <a:r>
              <a:rPr lang="en-US" b="1" dirty="0" err="1"/>
              <a:t>Thomsom</a:t>
            </a:r>
            <a:r>
              <a:rPr lang="en-US" b="1" dirty="0"/>
              <a:t> </a:t>
            </a:r>
            <a:r>
              <a:rPr lang="en-US" dirty="0"/>
              <a:t>wrote UNIX at the Bell Labs in </a:t>
            </a:r>
            <a:r>
              <a:rPr lang="en-US" dirty="0" smtClean="0"/>
              <a:t>1969.</a:t>
            </a:r>
          </a:p>
          <a:p>
            <a:r>
              <a:rPr lang="en-US" dirty="0" smtClean="0"/>
              <a:t>It </a:t>
            </a:r>
            <a:r>
              <a:rPr lang="en-US" dirty="0"/>
              <a:t>was initially written in assembly language and a high-level language called Bit was later converted from B to C </a:t>
            </a:r>
            <a:r>
              <a:rPr lang="en-US" dirty="0" smtClean="0"/>
              <a:t>language</a:t>
            </a:r>
          </a:p>
          <a:p>
            <a:r>
              <a:rPr lang="en-US" dirty="0"/>
              <a:t>Linus Torvalds, an undergraduate student at the </a:t>
            </a:r>
            <a:r>
              <a:rPr lang="en-US" b="1" dirty="0"/>
              <a:t>University </a:t>
            </a:r>
            <a:r>
              <a:rPr lang="en-US" b="1" dirty="0" smtClean="0"/>
              <a:t>of </a:t>
            </a:r>
            <a:r>
              <a:rPr lang="en-US" b="1" dirty="0"/>
              <a:t>Helsinki, Finland</a:t>
            </a:r>
            <a:r>
              <a:rPr lang="en-US" dirty="0"/>
              <a:t>, wrote Linux in 1991. It is one of the most popular operating systems, certainly for </a:t>
            </a:r>
            <a:r>
              <a:rPr lang="en-US" dirty="0" smtClean="0"/>
              <a:t>PCs</a:t>
            </a:r>
          </a:p>
          <a:p>
            <a:r>
              <a:rPr lang="en-US" dirty="0"/>
              <a:t>UNIX has a hierarchical file system structure consisting of a root directory (denoted as /) with other directories and files hanging under it</a:t>
            </a:r>
            <a:r>
              <a:rPr lang="en-US" dirty="0" smtClean="0"/>
              <a:t>.</a:t>
            </a:r>
          </a:p>
          <a:p>
            <a:r>
              <a:rPr lang="en-US" dirty="0"/>
              <a:t>Unix uses a directory hierarchy that is commonly represented as folders. </a:t>
            </a:r>
            <a:endParaRPr lang="en-US" dirty="0" smtClean="0"/>
          </a:p>
          <a:p>
            <a:r>
              <a:rPr lang="en-US" dirty="0"/>
              <a:t>However, instead of using graphical folders typed commands (in a command line user interface) are used to navigate the system</a:t>
            </a:r>
            <a:r>
              <a:rPr lang="en-US" dirty="0" smtClean="0"/>
              <a:t>.</a:t>
            </a:r>
          </a:p>
          <a:p>
            <a:r>
              <a:rPr lang="en-US" dirty="0"/>
              <a:t>Particular files are then represented by paths and filenames much like they are in html addresses. </a:t>
            </a:r>
          </a:p>
          <a:p>
            <a:r>
              <a:rPr lang="en-US" dirty="0" smtClean="0"/>
              <a:t>A pathname is the list of directories separated by slashes (/). If a pathname starts with a /, it refers to the root directory. The last component of a path may be a file or a directory.</a:t>
            </a:r>
          </a:p>
          <a:p>
            <a:r>
              <a:rPr lang="en-US" dirty="0" smtClean="0"/>
              <a:t>A pathname may simply be a file or directory name. </a:t>
            </a:r>
            <a:endParaRPr lang="en-US" dirty="0"/>
          </a:p>
        </p:txBody>
      </p:sp>
    </p:spTree>
    <p:extLst>
      <p:ext uri="{BB962C8B-B14F-4D97-AF65-F5344CB8AC3E}">
        <p14:creationId xmlns:p14="http://schemas.microsoft.com/office/powerpoint/2010/main" val="363519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Operating system structures</a:t>
            </a:r>
          </a:p>
          <a:p>
            <a:r>
              <a:rPr lang="en-US" dirty="0" smtClean="0"/>
              <a:t>Operating system design and implementation</a:t>
            </a:r>
          </a:p>
          <a:p>
            <a:r>
              <a:rPr lang="en-US" dirty="0" smtClean="0"/>
              <a:t>UNIX/Linux directory structure</a:t>
            </a:r>
          </a:p>
          <a:p>
            <a:r>
              <a:rPr lang="en-US" dirty="0" smtClean="0"/>
              <a:t>Browsing UNIX/Linux directory structure</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218861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5811982" cy="4351338"/>
          </a:xfrm>
        </p:spPr>
        <p:txBody>
          <a:bodyPr>
            <a:normAutofit fontScale="92500" lnSpcReduction="20000"/>
          </a:bodyPr>
          <a:lstStyle/>
          <a:p>
            <a:r>
              <a:rPr lang="en-US" dirty="0"/>
              <a:t>Layered </a:t>
            </a:r>
            <a:r>
              <a:rPr lang="en-US" dirty="0" smtClean="0"/>
              <a:t>Approach</a:t>
            </a:r>
          </a:p>
          <a:p>
            <a:pPr lvl="1"/>
            <a:r>
              <a:rPr lang="en-US" dirty="0" smtClean="0"/>
              <a:t>The </a:t>
            </a:r>
            <a:r>
              <a:rPr lang="en-US" dirty="0"/>
              <a:t>modularization of a system can be done in many ways. </a:t>
            </a:r>
            <a:endParaRPr lang="en-US" dirty="0" smtClean="0"/>
          </a:p>
          <a:p>
            <a:pPr lvl="1"/>
            <a:r>
              <a:rPr lang="en-US" dirty="0" smtClean="0"/>
              <a:t>As </a:t>
            </a:r>
            <a:r>
              <a:rPr lang="en-US" dirty="0"/>
              <a:t>shown in Figure 4.1, in the layered approach the OS is broken up into </a:t>
            </a:r>
            <a:r>
              <a:rPr lang="en-US" dirty="0" smtClean="0"/>
              <a:t>a number of </a:t>
            </a:r>
            <a:r>
              <a:rPr lang="en-US" dirty="0"/>
              <a:t>layers or levels each built on top of </a:t>
            </a:r>
            <a:r>
              <a:rPr lang="en-US" dirty="0" smtClean="0"/>
              <a:t>the lower </a:t>
            </a:r>
            <a:r>
              <a:rPr lang="en-US" dirty="0"/>
              <a:t>layer. </a:t>
            </a:r>
            <a:endParaRPr lang="en-US" dirty="0" smtClean="0"/>
          </a:p>
          <a:p>
            <a:pPr lvl="1"/>
            <a:r>
              <a:rPr lang="en-US" dirty="0" smtClean="0"/>
              <a:t>The </a:t>
            </a:r>
            <a:r>
              <a:rPr lang="en-US" dirty="0"/>
              <a:t>bottom layer is the hardware; the highest layer (layer N) is the user interface. </a:t>
            </a:r>
            <a:endParaRPr lang="en-US" dirty="0" smtClean="0"/>
          </a:p>
          <a:p>
            <a:pPr lvl="1"/>
            <a:r>
              <a:rPr lang="en-US" dirty="0" smtClean="0"/>
              <a:t>A </a:t>
            </a:r>
            <a:r>
              <a:rPr lang="en-US" dirty="0"/>
              <a:t>typical OS layer (layer-M) consists of data structures and a set of routines that can be invoked by higher-level layers. </a:t>
            </a:r>
            <a:endParaRPr lang="en-US" dirty="0" smtClean="0"/>
          </a:p>
          <a:p>
            <a:pPr lvl="1"/>
            <a:r>
              <a:rPr lang="en-US" dirty="0" smtClean="0"/>
              <a:t>Layer </a:t>
            </a:r>
            <a:r>
              <a:rPr lang="en-US" dirty="0"/>
              <a:t>M in turn can invoke operations on </a:t>
            </a:r>
            <a:r>
              <a:rPr lang="en-US" dirty="0" smtClean="0"/>
              <a:t>lower-level </a:t>
            </a:r>
            <a:r>
              <a:rPr lang="en-US" dirty="0"/>
              <a:t>layers</a:t>
            </a:r>
            <a:br>
              <a:rPr lang="en-US" dirty="0"/>
            </a:br>
            <a:r>
              <a:rPr lang="en-US" dirty="0"/>
              <a:t/>
            </a:r>
            <a:br>
              <a:rPr lang="en-US" dirty="0"/>
            </a:br>
            <a:endParaRPr lang="en-US" dirty="0"/>
          </a:p>
        </p:txBody>
      </p:sp>
      <p:sp>
        <p:nvSpPr>
          <p:cNvPr id="2" name="Title 1"/>
          <p:cNvSpPr>
            <a:spLocks noGrp="1"/>
          </p:cNvSpPr>
          <p:nvPr>
            <p:ph type="title"/>
          </p:nvPr>
        </p:nvSpPr>
        <p:spPr/>
        <p:txBody>
          <a:bodyPr>
            <a:normAutofit/>
          </a:bodyPr>
          <a:lstStyle/>
          <a:p>
            <a:r>
              <a:rPr lang="en-US" dirty="0"/>
              <a:t>Operating Systems Structures (continued</a:t>
            </a:r>
            <a:r>
              <a:rPr lang="en-US" dirty="0" smtClean="0"/>
              <a:t>)</a:t>
            </a:r>
            <a:endParaRPr lang="en-US" dirty="0"/>
          </a:p>
        </p:txBody>
      </p:sp>
      <p:pic>
        <p:nvPicPr>
          <p:cNvPr id="6" name="Picture 5"/>
          <p:cNvPicPr>
            <a:picLocks noChangeAspect="1"/>
          </p:cNvPicPr>
          <p:nvPr/>
        </p:nvPicPr>
        <p:blipFill>
          <a:blip r:embed="rId2"/>
          <a:stretch>
            <a:fillRect/>
          </a:stretch>
        </p:blipFill>
        <p:spPr>
          <a:xfrm>
            <a:off x="6485729" y="1565298"/>
            <a:ext cx="5706271" cy="3810532"/>
          </a:xfrm>
          <a:prstGeom prst="rect">
            <a:avLst/>
          </a:prstGeom>
        </p:spPr>
      </p:pic>
    </p:spTree>
    <p:extLst>
      <p:ext uri="{BB962C8B-B14F-4D97-AF65-F5344CB8AC3E}">
        <p14:creationId xmlns:p14="http://schemas.microsoft.com/office/powerpoint/2010/main" val="302083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633364" cy="4351338"/>
          </a:xfrm>
        </p:spPr>
        <p:txBody>
          <a:bodyPr>
            <a:normAutofit/>
          </a:bodyPr>
          <a:lstStyle/>
          <a:p>
            <a:r>
              <a:rPr lang="en-US" dirty="0"/>
              <a:t>Layered </a:t>
            </a:r>
            <a:r>
              <a:rPr lang="en-US" dirty="0" smtClean="0"/>
              <a:t>Approach (continue..)</a:t>
            </a:r>
          </a:p>
          <a:p>
            <a:pPr lvl="1"/>
            <a:r>
              <a:rPr lang="en-US" dirty="0"/>
              <a:t>The main advantage of the layered approach is modularity. The layers are selected such that each uses functions and services of only lower layers. This approach simplifies debugging and system verification</a:t>
            </a:r>
            <a:r>
              <a:rPr lang="en-US" dirty="0" smtClean="0"/>
              <a:t>.</a:t>
            </a:r>
          </a:p>
          <a:p>
            <a:pPr lvl="1"/>
            <a:r>
              <a:rPr lang="en-US" dirty="0"/>
              <a:t>The major difficulty with layered approach is careful definition of layers, because a layer can only use the layers below it. Also it tends to be less efficient than other approaches. Each layer adds overhead to a system </a:t>
            </a:r>
            <a:r>
              <a:rPr lang="en-US" dirty="0" smtClean="0"/>
              <a:t>call </a:t>
            </a:r>
            <a:r>
              <a:rPr lang="en-US" dirty="0"/>
              <a:t>(which is trapped when </a:t>
            </a:r>
            <a:r>
              <a:rPr lang="en-US" dirty="0" smtClean="0"/>
              <a:t>the </a:t>
            </a:r>
            <a:r>
              <a:rPr lang="en-US" dirty="0"/>
              <a:t>program executes a I/O operation, for instance</a:t>
            </a:r>
            <a:r>
              <a:rPr lang="en-US" dirty="0" smtClean="0"/>
              <a:t>)</a:t>
            </a:r>
          </a:p>
          <a:p>
            <a:pPr lvl="1"/>
            <a:r>
              <a:rPr lang="en-US" dirty="0"/>
              <a:t>This results in a system call that takes longer than does one on a non-layered </a:t>
            </a:r>
            <a:r>
              <a:rPr lang="en-US" dirty="0" smtClean="0"/>
              <a:t>system</a:t>
            </a:r>
          </a:p>
          <a:p>
            <a:pPr lvl="1"/>
            <a:r>
              <a:rPr lang="en-US" dirty="0"/>
              <a:t>THE operating system by </a:t>
            </a:r>
            <a:r>
              <a:rPr lang="en-US" dirty="0" err="1"/>
              <a:t>Dijkstra</a:t>
            </a:r>
            <a:r>
              <a:rPr lang="en-US" dirty="0"/>
              <a:t> and IBM’s OS/2 are examples of layered operating systems</a:t>
            </a:r>
            <a:r>
              <a:rPr lang="en-US" dirty="0" smtClean="0"/>
              <a:t>.</a:t>
            </a:r>
            <a:endParaRPr lang="en-US" dirty="0"/>
          </a:p>
        </p:txBody>
      </p:sp>
      <p:sp>
        <p:nvSpPr>
          <p:cNvPr id="2" name="Title 1"/>
          <p:cNvSpPr>
            <a:spLocks noGrp="1"/>
          </p:cNvSpPr>
          <p:nvPr>
            <p:ph type="title"/>
          </p:nvPr>
        </p:nvSpPr>
        <p:spPr/>
        <p:txBody>
          <a:bodyPr>
            <a:normAutofit/>
          </a:bodyPr>
          <a:lstStyle/>
          <a:p>
            <a:r>
              <a:rPr lang="en-US" dirty="0"/>
              <a:t>Operating Systems Structures (continued</a:t>
            </a:r>
            <a:r>
              <a:rPr lang="en-US" dirty="0" smtClean="0"/>
              <a:t>)</a:t>
            </a:r>
            <a:endParaRPr lang="en-US" dirty="0"/>
          </a:p>
        </p:txBody>
      </p:sp>
    </p:spTree>
    <p:extLst>
      <p:ext uri="{BB962C8B-B14F-4D97-AF65-F5344CB8AC3E}">
        <p14:creationId xmlns:p14="http://schemas.microsoft.com/office/powerpoint/2010/main" val="51836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633364" cy="4351338"/>
          </a:xfrm>
        </p:spPr>
        <p:txBody>
          <a:bodyPr>
            <a:normAutofit lnSpcReduction="10000"/>
          </a:bodyPr>
          <a:lstStyle/>
          <a:p>
            <a:r>
              <a:rPr lang="en-US" dirty="0"/>
              <a:t>Micro </a:t>
            </a:r>
            <a:r>
              <a:rPr lang="en-US" dirty="0" smtClean="0"/>
              <a:t>kernels</a:t>
            </a:r>
          </a:p>
          <a:p>
            <a:pPr lvl="1"/>
            <a:r>
              <a:rPr lang="en-US" dirty="0"/>
              <a:t>This method structures the operating system by removing all non-essential components from the kernel and implementing </a:t>
            </a:r>
            <a:r>
              <a:rPr lang="en-US" dirty="0" smtClean="0"/>
              <a:t>system </a:t>
            </a:r>
            <a:r>
              <a:rPr lang="en-US" dirty="0"/>
              <a:t>and user level </a:t>
            </a:r>
            <a:r>
              <a:rPr lang="en-US" dirty="0" smtClean="0"/>
              <a:t>programs.</a:t>
            </a:r>
          </a:p>
          <a:p>
            <a:pPr lvl="1"/>
            <a:r>
              <a:rPr lang="en-US" dirty="0"/>
              <a:t>The result is a smaller kernel. </a:t>
            </a:r>
            <a:r>
              <a:rPr lang="en-US" dirty="0" smtClean="0"/>
              <a:t>Microkernels </a:t>
            </a:r>
            <a:r>
              <a:rPr lang="en-US" dirty="0"/>
              <a:t>typically provide minimum process and memory management in addition to a communication </a:t>
            </a:r>
            <a:r>
              <a:rPr lang="en-US" dirty="0" smtClean="0"/>
              <a:t>facility </a:t>
            </a:r>
          </a:p>
          <a:p>
            <a:pPr lvl="1"/>
            <a:r>
              <a:rPr lang="en-US" dirty="0"/>
              <a:t>The main function of the micro kernel is </a:t>
            </a:r>
            <a:r>
              <a:rPr lang="en-US" dirty="0" smtClean="0"/>
              <a:t>microkernel </a:t>
            </a:r>
            <a:r>
              <a:rPr lang="en-US" dirty="0"/>
              <a:t>provide a communication facility between the client program and the various services that are also running in the user </a:t>
            </a:r>
            <a:r>
              <a:rPr lang="en-US" dirty="0" smtClean="0"/>
              <a:t>space</a:t>
            </a:r>
          </a:p>
          <a:p>
            <a:pPr lvl="1"/>
            <a:r>
              <a:rPr lang="en-US" dirty="0"/>
              <a:t>The benefits of the </a:t>
            </a:r>
            <a:r>
              <a:rPr lang="en-US" dirty="0" smtClean="0"/>
              <a:t>microkernel </a:t>
            </a:r>
            <a:r>
              <a:rPr lang="en-US" dirty="0"/>
              <a:t>approach include the ease of extending the </a:t>
            </a:r>
            <a:r>
              <a:rPr lang="en-US" dirty="0" smtClean="0"/>
              <a:t>OS</a:t>
            </a:r>
          </a:p>
          <a:p>
            <a:pPr lvl="1"/>
            <a:r>
              <a:rPr lang="en-US" dirty="0"/>
              <a:t>All new services are added to user space and consequently do not require modification of the </a:t>
            </a:r>
            <a:r>
              <a:rPr lang="en-US" dirty="0" smtClean="0"/>
              <a:t>kernel</a:t>
            </a:r>
            <a:endParaRPr lang="en-US" dirty="0"/>
          </a:p>
        </p:txBody>
      </p:sp>
      <p:sp>
        <p:nvSpPr>
          <p:cNvPr id="2" name="Title 1"/>
          <p:cNvSpPr>
            <a:spLocks noGrp="1"/>
          </p:cNvSpPr>
          <p:nvPr>
            <p:ph type="title"/>
          </p:nvPr>
        </p:nvSpPr>
        <p:spPr/>
        <p:txBody>
          <a:bodyPr>
            <a:normAutofit/>
          </a:bodyPr>
          <a:lstStyle/>
          <a:p>
            <a:r>
              <a:rPr lang="en-US" dirty="0"/>
              <a:t>Operating Systems Structures (continued</a:t>
            </a:r>
            <a:r>
              <a:rPr lang="en-US" dirty="0" smtClean="0"/>
              <a:t>)</a:t>
            </a:r>
            <a:endParaRPr lang="en-US" dirty="0"/>
          </a:p>
        </p:txBody>
      </p:sp>
    </p:spTree>
    <p:extLst>
      <p:ext uri="{BB962C8B-B14F-4D97-AF65-F5344CB8AC3E}">
        <p14:creationId xmlns:p14="http://schemas.microsoft.com/office/powerpoint/2010/main" val="287453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4951"/>
            <a:ext cx="10515600" cy="4652963"/>
          </a:xfrm>
        </p:spPr>
        <p:txBody>
          <a:bodyPr>
            <a:normAutofit/>
          </a:bodyPr>
          <a:lstStyle/>
          <a:p>
            <a:r>
              <a:rPr lang="en-US" dirty="0"/>
              <a:t>Micro </a:t>
            </a:r>
            <a:r>
              <a:rPr lang="en-US" dirty="0" smtClean="0"/>
              <a:t>kernels (Continue..)</a:t>
            </a:r>
          </a:p>
          <a:p>
            <a:pPr lvl="1"/>
            <a:r>
              <a:rPr lang="en-US" dirty="0"/>
              <a:t>When the kernel does have to be modified, the changes tend to be fewer because the </a:t>
            </a:r>
            <a:r>
              <a:rPr lang="en-US" dirty="0" smtClean="0"/>
              <a:t>microkernel </a:t>
            </a:r>
            <a:r>
              <a:rPr lang="en-US" dirty="0"/>
              <a:t>is a smaller </a:t>
            </a:r>
            <a:r>
              <a:rPr lang="en-US" dirty="0" smtClean="0"/>
              <a:t>kernel</a:t>
            </a:r>
          </a:p>
          <a:p>
            <a:pPr lvl="1"/>
            <a:r>
              <a:rPr lang="en-US" dirty="0"/>
              <a:t>The resulting OS is easier to port from one </a:t>
            </a:r>
            <a:r>
              <a:rPr lang="en-US" dirty="0" smtClean="0"/>
              <a:t>hardware </a:t>
            </a:r>
            <a:r>
              <a:rPr lang="en-US" dirty="0"/>
              <a:t>ware design to </a:t>
            </a:r>
            <a:r>
              <a:rPr lang="en-US" dirty="0" smtClean="0"/>
              <a:t>another</a:t>
            </a:r>
          </a:p>
          <a:p>
            <a:pPr lvl="1"/>
            <a:r>
              <a:rPr lang="en-US" dirty="0"/>
              <a:t>It also provides more security and reliability since most services are running as user rather than kernel </a:t>
            </a:r>
            <a:r>
              <a:rPr lang="en-US" dirty="0" smtClean="0"/>
              <a:t>processes</a:t>
            </a:r>
          </a:p>
          <a:p>
            <a:pPr lvl="1"/>
            <a:r>
              <a:rPr lang="en-US" dirty="0"/>
              <a:t>Mach, </a:t>
            </a:r>
            <a:r>
              <a:rPr lang="en-US" dirty="0" err="1"/>
              <a:t>MacOS</a:t>
            </a:r>
            <a:r>
              <a:rPr lang="en-US" dirty="0"/>
              <a:t> X Server, QNX, OS/2, and Windows NT are examples of microkernel based operating systems</a:t>
            </a:r>
            <a:r>
              <a:rPr lang="en-US" dirty="0" smtClean="0"/>
              <a:t>.</a:t>
            </a:r>
          </a:p>
          <a:p>
            <a:pPr lvl="1"/>
            <a:r>
              <a:rPr lang="en-US" dirty="0"/>
              <a:t>As shown in Figure 4.2, various types of services can be run on top of the Windows NT microkernel, thereby allowing applications developed for different platforms to run under </a:t>
            </a:r>
            <a:r>
              <a:rPr lang="en-US" dirty="0" smtClean="0"/>
              <a:t>Windows NT</a:t>
            </a:r>
            <a:endParaRPr lang="en-US" dirty="0"/>
          </a:p>
        </p:txBody>
      </p:sp>
      <p:sp>
        <p:nvSpPr>
          <p:cNvPr id="2" name="Title 1"/>
          <p:cNvSpPr>
            <a:spLocks noGrp="1"/>
          </p:cNvSpPr>
          <p:nvPr>
            <p:ph type="title"/>
          </p:nvPr>
        </p:nvSpPr>
        <p:spPr>
          <a:xfrm>
            <a:off x="838200" y="129599"/>
            <a:ext cx="10515600" cy="563130"/>
          </a:xfrm>
        </p:spPr>
        <p:txBody>
          <a:bodyPr>
            <a:normAutofit fontScale="90000"/>
          </a:bodyPr>
          <a:lstStyle/>
          <a:p>
            <a:r>
              <a:rPr lang="en-US" dirty="0"/>
              <a:t>Operating Systems Structures (continued</a:t>
            </a:r>
            <a:r>
              <a:rPr lang="en-US" dirty="0" smtClean="0"/>
              <a:t>)</a:t>
            </a:r>
            <a:endParaRPr lang="en-US" dirty="0"/>
          </a:p>
        </p:txBody>
      </p:sp>
      <p:pic>
        <p:nvPicPr>
          <p:cNvPr id="4" name="Picture 3"/>
          <p:cNvPicPr>
            <a:picLocks noChangeAspect="1"/>
          </p:cNvPicPr>
          <p:nvPr/>
        </p:nvPicPr>
        <p:blipFill>
          <a:blip r:embed="rId2"/>
          <a:stretch>
            <a:fillRect/>
          </a:stretch>
        </p:blipFill>
        <p:spPr>
          <a:xfrm>
            <a:off x="2770126" y="3797906"/>
            <a:ext cx="7544583" cy="2905530"/>
          </a:xfrm>
          <a:prstGeom prst="rect">
            <a:avLst/>
          </a:prstGeom>
        </p:spPr>
      </p:pic>
    </p:spTree>
    <p:extLst>
      <p:ext uri="{BB962C8B-B14F-4D97-AF65-F5344CB8AC3E}">
        <p14:creationId xmlns:p14="http://schemas.microsoft.com/office/powerpoint/2010/main" val="27229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633364" cy="4351338"/>
          </a:xfrm>
        </p:spPr>
        <p:txBody>
          <a:bodyPr>
            <a:normAutofit/>
          </a:bodyPr>
          <a:lstStyle/>
          <a:p>
            <a:r>
              <a:rPr lang="en-US" dirty="0" smtClean="0"/>
              <a:t>Virtual Machines</a:t>
            </a:r>
          </a:p>
          <a:p>
            <a:pPr lvl="1"/>
            <a:r>
              <a:rPr lang="en-US" dirty="0"/>
              <a:t>Conceptually a computer system is made up of layers. The hardware is the lowest level in all such </a:t>
            </a:r>
            <a:r>
              <a:rPr lang="en-US" dirty="0" smtClean="0"/>
              <a:t>systems</a:t>
            </a:r>
          </a:p>
          <a:p>
            <a:pPr lvl="1"/>
            <a:r>
              <a:rPr lang="en-US" dirty="0"/>
              <a:t>The kernel running at the next level uses the hardware instructions to create a set of system call for use by outer </a:t>
            </a:r>
            <a:r>
              <a:rPr lang="en-US" dirty="0" smtClean="0"/>
              <a:t>layers</a:t>
            </a:r>
          </a:p>
          <a:p>
            <a:pPr lvl="1"/>
            <a:r>
              <a:rPr lang="en-US" dirty="0"/>
              <a:t>The system programs above the kernel are therefore able to use either system calls or hardware instructions and in some ways these programs do not differentiate between these </a:t>
            </a:r>
            <a:r>
              <a:rPr lang="en-US" dirty="0" smtClean="0"/>
              <a:t>two</a:t>
            </a:r>
          </a:p>
          <a:p>
            <a:pPr lvl="1"/>
            <a:r>
              <a:rPr lang="en-US" dirty="0"/>
              <a:t>System programs in turn treat the hardware and the system calls as though they were both at the same </a:t>
            </a:r>
            <a:r>
              <a:rPr lang="en-US" dirty="0" smtClean="0"/>
              <a:t>level</a:t>
            </a:r>
          </a:p>
          <a:p>
            <a:pPr lvl="1"/>
            <a:r>
              <a:rPr lang="en-US" dirty="0"/>
              <a:t>In some systems the application programs can call the system </a:t>
            </a:r>
            <a:r>
              <a:rPr lang="en-US" dirty="0" smtClean="0"/>
              <a:t>programs</a:t>
            </a:r>
            <a:endParaRPr lang="en-US" dirty="0"/>
          </a:p>
        </p:txBody>
      </p:sp>
      <p:sp>
        <p:nvSpPr>
          <p:cNvPr id="2" name="Title 1"/>
          <p:cNvSpPr>
            <a:spLocks noGrp="1"/>
          </p:cNvSpPr>
          <p:nvPr>
            <p:ph type="title"/>
          </p:nvPr>
        </p:nvSpPr>
        <p:spPr/>
        <p:txBody>
          <a:bodyPr>
            <a:normAutofit/>
          </a:bodyPr>
          <a:lstStyle/>
          <a:p>
            <a:r>
              <a:rPr lang="en-US" dirty="0"/>
              <a:t>Operating Systems Structures (continued</a:t>
            </a:r>
            <a:r>
              <a:rPr lang="en-US" dirty="0" smtClean="0"/>
              <a:t>)</a:t>
            </a:r>
            <a:endParaRPr lang="en-US" dirty="0"/>
          </a:p>
        </p:txBody>
      </p:sp>
    </p:spTree>
    <p:extLst>
      <p:ext uri="{BB962C8B-B14F-4D97-AF65-F5344CB8AC3E}">
        <p14:creationId xmlns:p14="http://schemas.microsoft.com/office/powerpoint/2010/main" val="183162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6913418" cy="5361709"/>
          </a:xfrm>
        </p:spPr>
        <p:txBody>
          <a:bodyPr>
            <a:normAutofit fontScale="85000" lnSpcReduction="10000"/>
          </a:bodyPr>
          <a:lstStyle/>
          <a:p>
            <a:r>
              <a:rPr lang="en-US" dirty="0" smtClean="0"/>
              <a:t>Virtual Machines (Continue..)</a:t>
            </a:r>
          </a:p>
          <a:p>
            <a:pPr lvl="1"/>
            <a:r>
              <a:rPr lang="en-US" dirty="0"/>
              <a:t>The application programs view everything under them in the hierarchy as though the latter were part of the machine </a:t>
            </a:r>
            <a:r>
              <a:rPr lang="en-US" dirty="0" smtClean="0"/>
              <a:t>itself</a:t>
            </a:r>
          </a:p>
          <a:p>
            <a:pPr lvl="1"/>
            <a:r>
              <a:rPr lang="en-US" dirty="0"/>
              <a:t>This layered approach is taken to its logical conclusion in the concept of a </a:t>
            </a:r>
            <a:r>
              <a:rPr lang="en-US" dirty="0" smtClean="0"/>
              <a:t>virtual machine </a:t>
            </a:r>
            <a:r>
              <a:rPr lang="en-US" dirty="0"/>
              <a:t>(VM). The VM operating system for IBM systems is the best example of VM </a:t>
            </a:r>
            <a:r>
              <a:rPr lang="en-US" dirty="0" smtClean="0"/>
              <a:t>concept</a:t>
            </a:r>
          </a:p>
          <a:p>
            <a:pPr lvl="1"/>
            <a:r>
              <a:rPr lang="en-US" dirty="0"/>
              <a:t>By using CPU scheduling and virtual memory techniques an operating system can create the illusion that a process has its own memory with its own (virtual) </a:t>
            </a:r>
            <a:r>
              <a:rPr lang="en-US" dirty="0" smtClean="0"/>
              <a:t>memory</a:t>
            </a:r>
          </a:p>
          <a:p>
            <a:pPr lvl="1"/>
            <a:r>
              <a:rPr lang="en-US" dirty="0" smtClean="0"/>
              <a:t>The </a:t>
            </a:r>
            <a:r>
              <a:rPr lang="en-US" dirty="0"/>
              <a:t>virtual machine approach on the other hand does not provide any additional functionality but rather provides an interface that is identical to the underlying bare </a:t>
            </a:r>
            <a:r>
              <a:rPr lang="en-US" dirty="0" smtClean="0"/>
              <a:t>hardware. </a:t>
            </a:r>
            <a:r>
              <a:rPr lang="en-US" dirty="0"/>
              <a:t>Each process is provided with a virtual copy of the underlying </a:t>
            </a:r>
            <a:r>
              <a:rPr lang="en-US" dirty="0" smtClean="0"/>
              <a:t>computer</a:t>
            </a:r>
          </a:p>
          <a:p>
            <a:pPr lvl="1"/>
            <a:r>
              <a:rPr lang="en-US" dirty="0"/>
              <a:t>The physical computer shares resources to create the virtual </a:t>
            </a:r>
            <a:r>
              <a:rPr lang="en-US" dirty="0" smtClean="0"/>
              <a:t>machines</a:t>
            </a:r>
          </a:p>
          <a:p>
            <a:pPr lvl="1"/>
            <a:r>
              <a:rPr lang="en-US" dirty="0"/>
              <a:t>Figure 4.3 illustrates the concepts of virtual machines by a </a:t>
            </a:r>
            <a:r>
              <a:rPr lang="en-US" dirty="0" smtClean="0"/>
              <a:t>diagram</a:t>
            </a:r>
            <a:endParaRPr lang="en-US" dirty="0"/>
          </a:p>
        </p:txBody>
      </p:sp>
      <p:sp>
        <p:nvSpPr>
          <p:cNvPr id="2" name="Title 1"/>
          <p:cNvSpPr>
            <a:spLocks noGrp="1"/>
          </p:cNvSpPr>
          <p:nvPr>
            <p:ph type="title"/>
          </p:nvPr>
        </p:nvSpPr>
        <p:spPr>
          <a:xfrm>
            <a:off x="838200" y="365126"/>
            <a:ext cx="10515600" cy="715530"/>
          </a:xfrm>
        </p:spPr>
        <p:txBody>
          <a:bodyPr>
            <a:normAutofit/>
          </a:bodyPr>
          <a:lstStyle/>
          <a:p>
            <a:r>
              <a:rPr lang="en-US" dirty="0"/>
              <a:t>Operating Systems Structures (continued</a:t>
            </a:r>
            <a:r>
              <a:rPr lang="en-US" dirty="0" smtClean="0"/>
              <a:t>)</a:t>
            </a:r>
            <a:endParaRPr lang="en-US" dirty="0"/>
          </a:p>
        </p:txBody>
      </p:sp>
      <p:pic>
        <p:nvPicPr>
          <p:cNvPr id="4" name="Picture 3"/>
          <p:cNvPicPr>
            <a:picLocks noChangeAspect="1"/>
          </p:cNvPicPr>
          <p:nvPr/>
        </p:nvPicPr>
        <p:blipFill>
          <a:blip r:embed="rId2"/>
          <a:stretch>
            <a:fillRect/>
          </a:stretch>
        </p:blipFill>
        <p:spPr>
          <a:xfrm>
            <a:off x="7193813" y="1529211"/>
            <a:ext cx="4998187" cy="3860207"/>
          </a:xfrm>
          <a:prstGeom prst="rect">
            <a:avLst/>
          </a:prstGeom>
        </p:spPr>
      </p:pic>
    </p:spTree>
    <p:extLst>
      <p:ext uri="{BB962C8B-B14F-4D97-AF65-F5344CB8AC3E}">
        <p14:creationId xmlns:p14="http://schemas.microsoft.com/office/powerpoint/2010/main" val="246400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30" end="15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charRg st="152" end="32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charRg st="325" end="48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charRg st="487" end="73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charRg st="736" end="80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charRg st="806" end="88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6913418" cy="5361709"/>
          </a:xfrm>
        </p:spPr>
        <p:txBody>
          <a:bodyPr>
            <a:normAutofit/>
          </a:bodyPr>
          <a:lstStyle/>
          <a:p>
            <a:r>
              <a:rPr lang="en-US" dirty="0" smtClean="0"/>
              <a:t>Virtual Machines (Continue..)</a:t>
            </a:r>
          </a:p>
          <a:p>
            <a:pPr lvl="1"/>
            <a:r>
              <a:rPr lang="en-US" dirty="0"/>
              <a:t>Java Virtual Machine (JVM) loads, verifies, and executes programs that have been translated into Java Bytecode, as shown in Figure 4.4. </a:t>
            </a:r>
            <a:endParaRPr lang="en-US" dirty="0" smtClean="0"/>
          </a:p>
          <a:p>
            <a:pPr lvl="1"/>
            <a:r>
              <a:rPr lang="en-US" dirty="0"/>
              <a:t>VMWare can be run on a Windows platform to create a virtual machine on which you can install an operating of your choice, such as Linux. </a:t>
            </a:r>
            <a:endParaRPr lang="en-US" dirty="0" smtClean="0"/>
          </a:p>
          <a:p>
            <a:pPr lvl="1"/>
            <a:r>
              <a:rPr lang="en-US" dirty="0"/>
              <a:t>We have shown a couple of snapshots of VMWare on a Windows platform in the lecture </a:t>
            </a:r>
            <a:r>
              <a:rPr lang="en-US" dirty="0" smtClean="0"/>
              <a:t>slides</a:t>
            </a:r>
          </a:p>
          <a:p>
            <a:pPr lvl="1"/>
            <a:r>
              <a:rPr lang="en-US" dirty="0"/>
              <a:t>Virtual PC software works in a similar fashion</a:t>
            </a:r>
            <a:r>
              <a:rPr lang="en-US" dirty="0" smtClean="0"/>
              <a:t>.</a:t>
            </a:r>
            <a:endParaRPr lang="en-US" dirty="0"/>
          </a:p>
        </p:txBody>
      </p:sp>
      <p:sp>
        <p:nvSpPr>
          <p:cNvPr id="2" name="Title 1"/>
          <p:cNvSpPr>
            <a:spLocks noGrp="1"/>
          </p:cNvSpPr>
          <p:nvPr>
            <p:ph type="title"/>
          </p:nvPr>
        </p:nvSpPr>
        <p:spPr>
          <a:xfrm>
            <a:off x="838200" y="365126"/>
            <a:ext cx="10515600" cy="715530"/>
          </a:xfrm>
        </p:spPr>
        <p:txBody>
          <a:bodyPr>
            <a:normAutofit/>
          </a:bodyPr>
          <a:lstStyle/>
          <a:p>
            <a:r>
              <a:rPr lang="en-US" dirty="0"/>
              <a:t>Operating Systems Structures (continued</a:t>
            </a:r>
            <a:r>
              <a:rPr lang="en-US" dirty="0" smtClean="0"/>
              <a:t>)</a:t>
            </a:r>
            <a:endParaRPr lang="en-US" dirty="0"/>
          </a:p>
        </p:txBody>
      </p:sp>
      <p:pic>
        <p:nvPicPr>
          <p:cNvPr id="5" name="Picture 4"/>
          <p:cNvPicPr>
            <a:picLocks noChangeAspect="1"/>
          </p:cNvPicPr>
          <p:nvPr/>
        </p:nvPicPr>
        <p:blipFill>
          <a:blip r:embed="rId2"/>
          <a:stretch>
            <a:fillRect/>
          </a:stretch>
        </p:blipFill>
        <p:spPr>
          <a:xfrm>
            <a:off x="7645839" y="1080656"/>
            <a:ext cx="4103897" cy="4959926"/>
          </a:xfrm>
          <a:prstGeom prst="rect">
            <a:avLst/>
          </a:prstGeom>
        </p:spPr>
      </p:pic>
    </p:spTree>
    <p:extLst>
      <p:ext uri="{BB962C8B-B14F-4D97-AF65-F5344CB8AC3E}">
        <p14:creationId xmlns:p14="http://schemas.microsoft.com/office/powerpoint/2010/main" val="281469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30" end="16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charRg st="167" end="30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charRg st="305" end="39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charRg st="395" end="45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1321</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Operating Systems Lecture No. 4</vt:lpstr>
      <vt:lpstr>Summary</vt:lpstr>
      <vt:lpstr>Operating Systems Structures (continued)</vt:lpstr>
      <vt:lpstr>Operating Systems Structures (continued)</vt:lpstr>
      <vt:lpstr>Operating Systems Structures (continued)</vt:lpstr>
      <vt:lpstr>Operating Systems Structures (continued)</vt:lpstr>
      <vt:lpstr>Operating Systems Structures (continued)</vt:lpstr>
      <vt:lpstr>Operating Systems Structures (continued)</vt:lpstr>
      <vt:lpstr>Operating Systems Structures (continued)</vt:lpstr>
      <vt:lpstr>System Design and Implementation</vt:lpstr>
      <vt:lpstr>System Design and Implementation (Continue..)</vt:lpstr>
      <vt:lpstr>UNIX/LINUX Directory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Lecture No. 4</dc:title>
  <dc:creator>Bamboat</dc:creator>
  <cp:lastModifiedBy>Bamboat</cp:lastModifiedBy>
  <cp:revision>20</cp:revision>
  <dcterms:created xsi:type="dcterms:W3CDTF">2024-03-05T08:11:19Z</dcterms:created>
  <dcterms:modified xsi:type="dcterms:W3CDTF">2024-03-05T10:25:24Z</dcterms:modified>
</cp:coreProperties>
</file>