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B979-66AD-4CB2-9081-EF63E65D27A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B9BA-7630-4AA9-9B11-4C2E4AF1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B979-66AD-4CB2-9081-EF63E65D27A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B9BA-7630-4AA9-9B11-4C2E4AF1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4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B979-66AD-4CB2-9081-EF63E65D27A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B9BA-7630-4AA9-9B11-4C2E4AF1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5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B979-66AD-4CB2-9081-EF63E65D27A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B9BA-7630-4AA9-9B11-4C2E4AF1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2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B979-66AD-4CB2-9081-EF63E65D27A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B9BA-7630-4AA9-9B11-4C2E4AF1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B979-66AD-4CB2-9081-EF63E65D27A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B9BA-7630-4AA9-9B11-4C2E4AF1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1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B979-66AD-4CB2-9081-EF63E65D27A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B9BA-7630-4AA9-9B11-4C2E4AF1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6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B979-66AD-4CB2-9081-EF63E65D27A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B9BA-7630-4AA9-9B11-4C2E4AF1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0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B979-66AD-4CB2-9081-EF63E65D27A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B9BA-7630-4AA9-9B11-4C2E4AF1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9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B979-66AD-4CB2-9081-EF63E65D27A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B9BA-7630-4AA9-9B11-4C2E4AF1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B979-66AD-4CB2-9081-EF63E65D27A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B9BA-7630-4AA9-9B11-4C2E4AF1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6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9B979-66AD-4CB2-9081-EF63E65D27A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FB9BA-7630-4AA9-9B11-4C2E4AF1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0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Systems</a:t>
            </a:r>
            <a:br>
              <a:rPr lang="en-US" dirty="0" smtClean="0"/>
            </a:br>
            <a:r>
              <a:rPr lang="en-US" dirty="0" smtClean="0"/>
              <a:t>Lecture No.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70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65" y="202250"/>
            <a:ext cx="9406206" cy="63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9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r>
              <a:rPr lang="en-US" dirty="0" smtClean="0"/>
              <a:t>Fork() 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3184"/>
            <a:ext cx="6172200" cy="506377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Figure 6.2 shows sample code, showing the use of the fork() system call </a:t>
            </a:r>
            <a:r>
              <a:rPr lang="en-US" dirty="0" smtClean="0"/>
              <a:t>and Figure </a:t>
            </a:r>
            <a:r>
              <a:rPr lang="en-US" dirty="0"/>
              <a:t>6.3 shows the semantics of the fork system call. As shown in Figure 6.3, fork</a:t>
            </a:r>
            <a:r>
              <a:rPr lang="en-US" dirty="0" smtClean="0"/>
              <a:t>() </a:t>
            </a:r>
            <a:r>
              <a:rPr lang="en-US" dirty="0"/>
              <a:t>creates an exact memory image of the parent process and returns 0 to the child </a:t>
            </a:r>
            <a:r>
              <a:rPr lang="en-US" dirty="0" smtClean="0"/>
              <a:t>process and </a:t>
            </a:r>
            <a:r>
              <a:rPr lang="en-US" dirty="0"/>
              <a:t>the process ID of the child process to the parent process</a:t>
            </a:r>
            <a:r>
              <a:rPr lang="en-US" dirty="0" smtClean="0"/>
              <a:t>.</a:t>
            </a:r>
          </a:p>
          <a:p>
            <a:r>
              <a:rPr lang="en-US" dirty="0"/>
              <a:t>After the fork() system call the parent and the child share the following: </a:t>
            </a:r>
            <a:endParaRPr lang="en-US" dirty="0" smtClean="0"/>
          </a:p>
          <a:p>
            <a:pPr lvl="1"/>
            <a:r>
              <a:rPr lang="en-US" dirty="0" smtClean="0"/>
              <a:t> </a:t>
            </a:r>
            <a:r>
              <a:rPr lang="en-US" dirty="0"/>
              <a:t>Environment </a:t>
            </a:r>
            <a:endParaRPr lang="en-US" dirty="0" smtClean="0"/>
          </a:p>
          <a:p>
            <a:pPr lvl="1"/>
            <a:r>
              <a:rPr lang="en-US" dirty="0" smtClean="0"/>
              <a:t> </a:t>
            </a:r>
            <a:r>
              <a:rPr lang="en-US" dirty="0"/>
              <a:t>Open file descriptor table </a:t>
            </a:r>
            <a:endParaRPr lang="en-US" dirty="0" smtClean="0"/>
          </a:p>
          <a:p>
            <a:pPr lvl="1"/>
            <a:r>
              <a:rPr lang="en-US" dirty="0" smtClean="0"/>
              <a:t> </a:t>
            </a:r>
            <a:r>
              <a:rPr lang="en-US" dirty="0"/>
              <a:t>Signal handling settings </a:t>
            </a:r>
            <a:r>
              <a:rPr lang="en-US" dirty="0" smtClean="0"/>
              <a:t></a:t>
            </a:r>
          </a:p>
          <a:p>
            <a:pPr lvl="1"/>
            <a:r>
              <a:rPr lang="en-US" dirty="0" smtClean="0"/>
              <a:t>Nice </a:t>
            </a:r>
            <a:r>
              <a:rPr lang="en-US" dirty="0"/>
              <a:t>value </a:t>
            </a:r>
            <a:endParaRPr lang="en-US" dirty="0" smtClean="0"/>
          </a:p>
          <a:p>
            <a:pPr lvl="1"/>
            <a:r>
              <a:rPr lang="en-US" dirty="0" smtClean="0"/>
              <a:t>Current </a:t>
            </a:r>
            <a:r>
              <a:rPr lang="en-US" dirty="0"/>
              <a:t>working directory </a:t>
            </a:r>
            <a:r>
              <a:rPr lang="en-US" dirty="0" smtClean="0"/>
              <a:t></a:t>
            </a:r>
          </a:p>
          <a:p>
            <a:pPr lvl="1"/>
            <a:r>
              <a:rPr lang="en-US" dirty="0" smtClean="0"/>
              <a:t>Root </a:t>
            </a:r>
            <a:r>
              <a:rPr lang="en-US" dirty="0"/>
              <a:t>directory </a:t>
            </a:r>
            <a:r>
              <a:rPr lang="en-US" dirty="0" smtClean="0"/>
              <a:t></a:t>
            </a:r>
          </a:p>
          <a:p>
            <a:pPr lvl="1"/>
            <a:r>
              <a:rPr lang="en-US" dirty="0" smtClean="0"/>
              <a:t>File </a:t>
            </a:r>
            <a:r>
              <a:rPr lang="en-US" dirty="0"/>
              <a:t>mode creation mask (</a:t>
            </a:r>
            <a:r>
              <a:rPr lang="en-US" dirty="0" err="1"/>
              <a:t>umask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339" y="739155"/>
            <a:ext cx="3694157" cy="49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84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following things are different in the parent and the child: </a:t>
            </a:r>
            <a:r>
              <a:rPr lang="en-US" dirty="0" smtClean="0"/>
              <a:t>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Different process ID (PID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 Different parent process ID (PPID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 Child has its own copy of parent’s file descriptors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fork() system may fail due to a number of reasons. One reason maybe that </a:t>
            </a:r>
            <a:r>
              <a:rPr lang="en-US" dirty="0" smtClean="0"/>
              <a:t>the maximum </a:t>
            </a:r>
            <a:r>
              <a:rPr lang="en-US" dirty="0"/>
              <a:t>number of processes allowed to execute under one user has exceeded, </a:t>
            </a:r>
            <a:r>
              <a:rPr lang="en-US" dirty="0" smtClean="0"/>
              <a:t>another could </a:t>
            </a:r>
            <a:r>
              <a:rPr lang="en-US" dirty="0"/>
              <a:t>be that the maximum number of processes allowed on the system has </a:t>
            </a:r>
            <a:r>
              <a:rPr lang="en-US" dirty="0" smtClean="0"/>
              <a:t>exceeded. </a:t>
            </a:r>
            <a:r>
              <a:rPr lang="en-US" smtClean="0"/>
              <a:t>Yet </a:t>
            </a:r>
            <a:r>
              <a:rPr lang="en-US" dirty="0"/>
              <a:t>another reason could be that there is not enough swap space.</a:t>
            </a:r>
            <a:r>
              <a:rPr lang="en-US"/>
              <a:t/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0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/>
              <a:t>creation and termination </a:t>
            </a:r>
            <a:endParaRPr lang="en-US" dirty="0" smtClean="0"/>
          </a:p>
          <a:p>
            <a:r>
              <a:rPr lang="en-US" dirty="0" smtClean="0"/>
              <a:t>Process </a:t>
            </a:r>
            <a:r>
              <a:rPr lang="en-US" dirty="0"/>
              <a:t>management in UNIX/Linux— system calls: fork, exec, wait, exit </a:t>
            </a:r>
            <a:endParaRPr lang="en-US" dirty="0" smtClean="0"/>
          </a:p>
          <a:p>
            <a:r>
              <a:rPr lang="en-US" dirty="0" smtClean="0"/>
              <a:t>Sample </a:t>
            </a:r>
            <a:r>
              <a:rPr lang="en-US" dirty="0"/>
              <a:t>codes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6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processes in the system execute concurrently and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must be </a:t>
            </a:r>
            <a:r>
              <a:rPr lang="en-US" b="1" i="1" dirty="0"/>
              <a:t>created</a:t>
            </a:r>
            <a:r>
              <a:rPr lang="en-US" dirty="0"/>
              <a:t> and </a:t>
            </a:r>
            <a:r>
              <a:rPr lang="en-US" b="1" i="1" dirty="0" smtClean="0"/>
              <a:t>deleted</a:t>
            </a:r>
            <a:r>
              <a:rPr lang="en-US" dirty="0" smtClean="0"/>
              <a:t> dynamically </a:t>
            </a:r>
          </a:p>
          <a:p>
            <a:r>
              <a:rPr lang="en-US" dirty="0" smtClean="0"/>
              <a:t>thus </a:t>
            </a:r>
            <a:r>
              <a:rPr lang="en-US" dirty="0"/>
              <a:t>the operating system must provide the mechanism for the creation </a:t>
            </a:r>
            <a:r>
              <a:rPr lang="en-US" dirty="0" smtClean="0"/>
              <a:t>and deletion </a:t>
            </a:r>
            <a:r>
              <a:rPr lang="en-US" dirty="0"/>
              <a:t>of processes.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3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125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</a:t>
            </a:r>
            <a:r>
              <a:rPr lang="en-US" dirty="0" smtClean="0"/>
              <a:t>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2050"/>
            <a:ext cx="5642113" cy="50149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process may create several new processes via a create-process system call during </a:t>
            </a:r>
            <a:r>
              <a:rPr lang="en-US" dirty="0" smtClean="0"/>
              <a:t>the course </a:t>
            </a:r>
            <a:r>
              <a:rPr lang="en-US" dirty="0"/>
              <a:t>of its execution.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creating process is called a parent process while the </a:t>
            </a:r>
            <a:r>
              <a:rPr lang="en-US" dirty="0" smtClean="0"/>
              <a:t>new processes </a:t>
            </a:r>
            <a:r>
              <a:rPr lang="en-US" dirty="0"/>
              <a:t>are called the children of that process.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of these new processes may </a:t>
            </a:r>
            <a:r>
              <a:rPr lang="en-US" dirty="0" smtClean="0"/>
              <a:t>in turn </a:t>
            </a:r>
            <a:r>
              <a:rPr lang="en-US" dirty="0"/>
              <a:t>create other processes, forming a tree of processes.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Figure </a:t>
            </a:r>
            <a:r>
              <a:rPr lang="en-US" dirty="0"/>
              <a:t>6.1 shows partially </a:t>
            </a:r>
            <a:r>
              <a:rPr lang="en-US" dirty="0" smtClean="0"/>
              <a:t>the process </a:t>
            </a:r>
            <a:r>
              <a:rPr lang="en-US" dirty="0"/>
              <a:t>tree in a UNIX/Linux </a:t>
            </a:r>
            <a:r>
              <a:rPr lang="en-US" dirty="0" smtClean="0"/>
              <a:t>system</a:t>
            </a:r>
          </a:p>
          <a:p>
            <a:r>
              <a:rPr lang="en-US" dirty="0"/>
              <a:t>In general, a process will need certain resources (such as CPU time, memory files,</a:t>
            </a:r>
            <a:br>
              <a:rPr lang="en-US" dirty="0"/>
            </a:br>
            <a:r>
              <a:rPr lang="en-US" dirty="0"/>
              <a:t>I/O devices) to accomplish its task.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87" y="1398557"/>
            <a:ext cx="5240270" cy="339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625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</a:t>
            </a:r>
            <a:r>
              <a:rPr lang="en-US" dirty="0" smtClean="0"/>
              <a:t>Creation (Continue..)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250"/>
            <a:ext cx="10515600" cy="4938713"/>
          </a:xfrm>
        </p:spPr>
        <p:txBody>
          <a:bodyPr>
            <a:normAutofit/>
          </a:bodyPr>
          <a:lstStyle/>
          <a:p>
            <a:r>
              <a:rPr lang="en-US" dirty="0"/>
              <a:t>When a process creates a new process, two possibilities exist in terms </a:t>
            </a:r>
            <a:r>
              <a:rPr lang="en-US" dirty="0" smtClean="0"/>
              <a:t>of execution: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parent continues to execute concurrently with its </a:t>
            </a:r>
            <a:r>
              <a:rPr lang="en-US" dirty="0" smtClean="0"/>
              <a:t>children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parent waits until some or all of its children have </a:t>
            </a:r>
            <a:r>
              <a:rPr lang="en-US" dirty="0" smtClean="0"/>
              <a:t>terminated.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are also two possibilities in terms of the address space of the new process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child process is a duplicate of the parent </a:t>
            </a:r>
            <a:r>
              <a:rPr lang="en-US" dirty="0" smtClean="0"/>
              <a:t>process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child process has a program loaded into 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4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in UNIX (continue.. From previous slide)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23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order to consider these different implementations let us consider the </a:t>
            </a:r>
            <a:r>
              <a:rPr lang="en-US" dirty="0" smtClean="0"/>
              <a:t>UNIX operating system.</a:t>
            </a:r>
          </a:p>
          <a:p>
            <a:r>
              <a:rPr lang="en-US" dirty="0"/>
              <a:t>In UNIX its process identifier identifies a process, which is a unique</a:t>
            </a:r>
            <a:br>
              <a:rPr lang="en-US" dirty="0"/>
            </a:br>
            <a:r>
              <a:rPr lang="en-US" dirty="0"/>
              <a:t>integer. </a:t>
            </a:r>
            <a:endParaRPr lang="en-US" dirty="0"/>
          </a:p>
          <a:p>
            <a:r>
              <a:rPr lang="en-US" dirty="0"/>
              <a:t>A new process is created by the </a:t>
            </a:r>
            <a:r>
              <a:rPr lang="en-US" b="1" i="1" u="sng" dirty="0"/>
              <a:t>fork</a:t>
            </a:r>
            <a:r>
              <a:rPr lang="en-US" dirty="0"/>
              <a:t> system </a:t>
            </a:r>
            <a:r>
              <a:rPr lang="en-US" dirty="0" smtClean="0"/>
              <a:t>call.</a:t>
            </a:r>
          </a:p>
          <a:p>
            <a:r>
              <a:rPr lang="en-US" dirty="0"/>
              <a:t>The new process consists of </a:t>
            </a:r>
            <a:r>
              <a:rPr lang="en-US" dirty="0" smtClean="0"/>
              <a:t>a copy </a:t>
            </a:r>
            <a:r>
              <a:rPr lang="en-US" dirty="0"/>
              <a:t>of the address space of the </a:t>
            </a:r>
            <a:r>
              <a:rPr lang="en-US" dirty="0" smtClean="0"/>
              <a:t>parent</a:t>
            </a:r>
          </a:p>
          <a:p>
            <a:r>
              <a:rPr lang="en-US" dirty="0"/>
              <a:t>This mechanism allows the parent process </a:t>
            </a:r>
            <a:r>
              <a:rPr lang="en-US" dirty="0" smtClean="0"/>
              <a:t>to communicate </a:t>
            </a:r>
            <a:r>
              <a:rPr lang="en-US" dirty="0"/>
              <a:t>easily with the child </a:t>
            </a:r>
            <a:r>
              <a:rPr lang="en-US" dirty="0" smtClean="0"/>
              <a:t>process</a:t>
            </a:r>
          </a:p>
          <a:p>
            <a:r>
              <a:rPr lang="en-US" dirty="0"/>
              <a:t>Both processes continue execution at </a:t>
            </a:r>
            <a:r>
              <a:rPr lang="en-US" dirty="0" smtClean="0"/>
              <a:t>the instruction </a:t>
            </a:r>
            <a:r>
              <a:rPr lang="en-US" dirty="0"/>
              <a:t>after the fork </a:t>
            </a:r>
            <a:r>
              <a:rPr lang="en-US" dirty="0" smtClean="0"/>
              <a:t>call, with </a:t>
            </a:r>
            <a:r>
              <a:rPr lang="en-US" dirty="0"/>
              <a:t>one difference, the return code for the fork </a:t>
            </a:r>
            <a:r>
              <a:rPr lang="en-US" dirty="0" smtClean="0"/>
              <a:t>system call </a:t>
            </a:r>
            <a:r>
              <a:rPr lang="en-US" dirty="0"/>
              <a:t>is zero for the </a:t>
            </a:r>
            <a:r>
              <a:rPr lang="en-US" dirty="0" smtClean="0"/>
              <a:t>child </a:t>
            </a:r>
            <a:r>
              <a:rPr lang="en-US" dirty="0"/>
              <a:t>process, while the process identifier of the child is returned to </a:t>
            </a:r>
            <a:r>
              <a:rPr lang="en-US" dirty="0" smtClean="0"/>
              <a:t>the  parent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3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371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</a:t>
            </a:r>
            <a:r>
              <a:rPr lang="en-US" dirty="0" smtClean="0"/>
              <a:t>termination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continue..from</a:t>
            </a:r>
            <a:r>
              <a:rPr lang="en-US" dirty="0" smtClean="0"/>
              <a:t> previous slide)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process terminates when it finishes executing its final statement and asks the </a:t>
            </a:r>
            <a:r>
              <a:rPr lang="en-US" dirty="0" smtClean="0"/>
              <a:t>operating system </a:t>
            </a:r>
            <a:r>
              <a:rPr lang="en-US" dirty="0"/>
              <a:t>to delete it by calling the </a:t>
            </a:r>
            <a:r>
              <a:rPr lang="en-US" b="1" i="1" u="sng" dirty="0"/>
              <a:t>exit</a:t>
            </a:r>
            <a:r>
              <a:rPr lang="en-US" dirty="0"/>
              <a:t> system </a:t>
            </a:r>
            <a:r>
              <a:rPr lang="en-US" dirty="0" smtClean="0"/>
              <a:t>call</a:t>
            </a:r>
          </a:p>
          <a:p>
            <a:r>
              <a:rPr lang="en-US" dirty="0"/>
              <a:t>At that point, the process may </a:t>
            </a:r>
            <a:r>
              <a:rPr lang="en-US" dirty="0" smtClean="0"/>
              <a:t>return data </a:t>
            </a:r>
            <a:r>
              <a:rPr lang="en-US" dirty="0"/>
              <a:t>to its parent process (via the </a:t>
            </a:r>
            <a:r>
              <a:rPr lang="en-US" b="1" i="1" u="sng" dirty="0"/>
              <a:t>wait</a:t>
            </a:r>
            <a:r>
              <a:rPr lang="en-US" dirty="0"/>
              <a:t> system call</a:t>
            </a:r>
            <a:r>
              <a:rPr lang="en-US" dirty="0" smtClean="0"/>
              <a:t>)</a:t>
            </a:r>
          </a:p>
          <a:p>
            <a:r>
              <a:rPr lang="en-US" dirty="0"/>
              <a:t>All the resources of the </a:t>
            </a:r>
            <a:r>
              <a:rPr lang="en-US" dirty="0" smtClean="0"/>
              <a:t>process including </a:t>
            </a:r>
            <a:r>
              <a:rPr lang="en-US" dirty="0"/>
              <a:t>physical and virtual memory, open the files and I/O buffers – are de </a:t>
            </a:r>
            <a:r>
              <a:rPr lang="en-US" dirty="0" smtClean="0"/>
              <a:t>allocated by </a:t>
            </a:r>
            <a:r>
              <a:rPr lang="en-US" dirty="0"/>
              <a:t>the operating </a:t>
            </a:r>
            <a:r>
              <a:rPr lang="en-US" dirty="0" smtClean="0"/>
              <a:t>system</a:t>
            </a:r>
          </a:p>
          <a:p>
            <a:r>
              <a:rPr lang="en-US" dirty="0"/>
              <a:t>Termination occurs under additional circumstances. A process can cause </a:t>
            </a:r>
            <a:r>
              <a:rPr lang="en-US" dirty="0" smtClean="0"/>
              <a:t>the termination </a:t>
            </a:r>
            <a:r>
              <a:rPr lang="en-US" dirty="0"/>
              <a:t>of another via an appropriate system call (such as abort). </a:t>
            </a:r>
            <a:endParaRPr lang="en-US" dirty="0" smtClean="0"/>
          </a:p>
          <a:p>
            <a:r>
              <a:rPr lang="en-US" dirty="0" smtClean="0"/>
              <a:t>Usually </a:t>
            </a:r>
            <a:r>
              <a:rPr lang="en-US" dirty="0"/>
              <a:t>only </a:t>
            </a:r>
            <a:r>
              <a:rPr lang="en-US" dirty="0" smtClean="0"/>
              <a:t>the parent </a:t>
            </a:r>
            <a:r>
              <a:rPr lang="en-US" dirty="0"/>
              <a:t>of the process that is to be terminated can invoke this system </a:t>
            </a:r>
            <a:r>
              <a:rPr lang="en-US" dirty="0" smtClean="0"/>
              <a:t>call.</a:t>
            </a:r>
          </a:p>
          <a:p>
            <a:r>
              <a:rPr lang="en-US" dirty="0" smtClean="0"/>
              <a:t>Therefore parents </a:t>
            </a:r>
            <a:r>
              <a:rPr lang="en-US" dirty="0"/>
              <a:t>need to know the identities of its children, and thus when one process </a:t>
            </a:r>
            <a:r>
              <a:rPr lang="en-US" dirty="0" smtClean="0"/>
              <a:t>creates another </a:t>
            </a:r>
            <a:r>
              <a:rPr lang="en-US" dirty="0"/>
              <a:t>process, the identity of the newly created process is passed to the </a:t>
            </a:r>
            <a:r>
              <a:rPr lang="en-US" dirty="0" smtClean="0"/>
              <a:t>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9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Example for Process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terminate a process by using the </a:t>
            </a:r>
            <a:r>
              <a:rPr lang="en-US" b="1" i="1" u="sng" dirty="0" smtClean="0"/>
              <a:t>exit</a:t>
            </a:r>
            <a:r>
              <a:rPr lang="en-US" dirty="0" smtClean="0"/>
              <a:t> system call</a:t>
            </a:r>
          </a:p>
          <a:p>
            <a:r>
              <a:rPr lang="en-US" dirty="0"/>
              <a:t>its parent process may wait for the termination of a child process by </a:t>
            </a:r>
            <a:r>
              <a:rPr lang="en-US" dirty="0" smtClean="0"/>
              <a:t>using the </a:t>
            </a:r>
            <a:r>
              <a:rPr lang="en-US" b="1" i="1" u="sng" dirty="0"/>
              <a:t>wait</a:t>
            </a:r>
            <a:r>
              <a:rPr lang="en-US" dirty="0"/>
              <a:t> system </a:t>
            </a:r>
            <a:r>
              <a:rPr lang="en-US" dirty="0" smtClean="0"/>
              <a:t>call</a:t>
            </a:r>
          </a:p>
          <a:p>
            <a:r>
              <a:rPr lang="en-US" dirty="0"/>
              <a:t>The wait system call returns the process identifier of a </a:t>
            </a:r>
            <a:r>
              <a:rPr lang="en-US" dirty="0" smtClean="0"/>
              <a:t>terminated child</a:t>
            </a:r>
            <a:r>
              <a:rPr lang="en-US" dirty="0"/>
              <a:t>, so that the parent can tell which of its possibly many children has terminated. </a:t>
            </a:r>
            <a:endParaRPr lang="en-US" dirty="0" smtClean="0"/>
          </a:p>
          <a:p>
            <a:r>
              <a:rPr lang="en-US" dirty="0"/>
              <a:t>If </a:t>
            </a:r>
            <a:r>
              <a:rPr lang="en-US" dirty="0" smtClean="0"/>
              <a:t>the parent </a:t>
            </a:r>
            <a:r>
              <a:rPr lang="en-US" dirty="0"/>
              <a:t>terminates however all its children have assigned as their new parent, the </a:t>
            </a:r>
            <a:r>
              <a:rPr lang="en-US" b="1" i="1" u="sng" dirty="0" err="1" smtClean="0"/>
              <a:t>init</a:t>
            </a:r>
            <a:r>
              <a:rPr lang="en-US" dirty="0" smtClean="0"/>
              <a:t> process.</a:t>
            </a:r>
          </a:p>
          <a:p>
            <a:r>
              <a:rPr lang="en-US" dirty="0"/>
              <a:t>Thus the children still have a parent to collect their status and </a:t>
            </a:r>
            <a:r>
              <a:rPr lang="en-US" dirty="0" smtClean="0"/>
              <a:t>execution statistics.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fork() </a:t>
            </a:r>
            <a:r>
              <a:rPr lang="en-US" dirty="0"/>
              <a:t>system </a:t>
            </a:r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the fork system call is executed, a new process is </a:t>
            </a:r>
            <a:r>
              <a:rPr lang="en-US" dirty="0" smtClean="0"/>
              <a:t>created</a:t>
            </a:r>
            <a:endParaRPr lang="en-US" dirty="0"/>
          </a:p>
          <a:p>
            <a:r>
              <a:rPr lang="en-US" dirty="0"/>
              <a:t>The original process </a:t>
            </a:r>
            <a:r>
              <a:rPr lang="en-US" dirty="0" smtClean="0"/>
              <a:t>is called </a:t>
            </a:r>
            <a:r>
              <a:rPr lang="en-US" dirty="0"/>
              <a:t>the parent process whereas the process is called the child </a:t>
            </a:r>
            <a:r>
              <a:rPr lang="en-US" dirty="0" smtClean="0"/>
              <a:t>process</a:t>
            </a:r>
          </a:p>
          <a:p>
            <a:r>
              <a:rPr lang="en-US" dirty="0"/>
              <a:t>The new </a:t>
            </a:r>
            <a:r>
              <a:rPr lang="en-US" dirty="0" smtClean="0"/>
              <a:t>process consists </a:t>
            </a:r>
            <a:r>
              <a:rPr lang="en-US" dirty="0"/>
              <a:t>of a copy of the address space of the </a:t>
            </a:r>
            <a:r>
              <a:rPr lang="en-US" dirty="0" smtClean="0"/>
              <a:t>parent</a:t>
            </a:r>
          </a:p>
          <a:p>
            <a:r>
              <a:rPr lang="en-US" dirty="0"/>
              <a:t>This mechanism allows the </a:t>
            </a:r>
            <a:r>
              <a:rPr lang="en-US" dirty="0" smtClean="0"/>
              <a:t>parent process </a:t>
            </a:r>
            <a:r>
              <a:rPr lang="en-US" dirty="0"/>
              <a:t>to communicate easily with the child </a:t>
            </a:r>
            <a:r>
              <a:rPr lang="en-US" dirty="0" smtClean="0"/>
              <a:t>process</a:t>
            </a:r>
          </a:p>
          <a:p>
            <a:r>
              <a:rPr lang="en-US" dirty="0"/>
              <a:t>On success, both </a:t>
            </a:r>
            <a:r>
              <a:rPr lang="en-US" dirty="0" smtClean="0"/>
              <a:t>processes continue </a:t>
            </a:r>
            <a:r>
              <a:rPr lang="en-US" dirty="0"/>
              <a:t>execution at the instruction after the fork call, with one difference, the </a:t>
            </a:r>
            <a:r>
              <a:rPr lang="en-US" dirty="0" smtClean="0"/>
              <a:t>return code </a:t>
            </a:r>
            <a:r>
              <a:rPr lang="en-US" dirty="0"/>
              <a:t>for the fork system call is zero for the child process, while the process </a:t>
            </a:r>
            <a:r>
              <a:rPr lang="en-US" dirty="0" smtClean="0"/>
              <a:t>identifier of </a:t>
            </a:r>
            <a:r>
              <a:rPr lang="en-US" dirty="0"/>
              <a:t>the child is returned to the parent process. </a:t>
            </a:r>
            <a:endParaRPr lang="en-US" dirty="0" smtClean="0"/>
          </a:p>
          <a:p>
            <a:r>
              <a:rPr lang="en-US" dirty="0"/>
              <a:t>On failure, a -1 will be returned in </a:t>
            </a:r>
            <a:r>
              <a:rPr lang="en-US" dirty="0" smtClean="0"/>
              <a:t>the parent's </a:t>
            </a:r>
            <a:r>
              <a:rPr lang="en-US" dirty="0"/>
              <a:t>context, no child process will be created, and an error number will be </a:t>
            </a:r>
            <a:r>
              <a:rPr lang="en-US" dirty="0" smtClean="0"/>
              <a:t>set appropriately.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6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802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Operating Systems Lecture No. 6</vt:lpstr>
      <vt:lpstr>Summary</vt:lpstr>
      <vt:lpstr>Operations on Processes</vt:lpstr>
      <vt:lpstr>Process Creation</vt:lpstr>
      <vt:lpstr>Process Creation (Continue..)</vt:lpstr>
      <vt:lpstr>Process in UNIX (continue.. From previous slide)</vt:lpstr>
      <vt:lpstr>Process termination (continue..from previous slide)</vt:lpstr>
      <vt:lpstr>UNIX Example for Process Termination</vt:lpstr>
      <vt:lpstr>The fork() system call</vt:lpstr>
      <vt:lpstr>PowerPoint Presentation</vt:lpstr>
      <vt:lpstr>Fork() continue..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Lecture No. 5</dc:title>
  <dc:creator>bambi</dc:creator>
  <cp:lastModifiedBy>bambi</cp:lastModifiedBy>
  <cp:revision>35</cp:revision>
  <dcterms:created xsi:type="dcterms:W3CDTF">2024-03-07T14:37:41Z</dcterms:created>
  <dcterms:modified xsi:type="dcterms:W3CDTF">2024-03-23T17:13:12Z</dcterms:modified>
</cp:coreProperties>
</file>