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75" r:id="rId7"/>
    <p:sldId id="276" r:id="rId8"/>
    <p:sldId id="277" r:id="rId9"/>
    <p:sldId id="278" r:id="rId10"/>
    <p:sldId id="279" r:id="rId11"/>
    <p:sldId id="280"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26" autoAdjust="0"/>
    <p:restoredTop sz="94660"/>
  </p:normalViewPr>
  <p:slideViewPr>
    <p:cSldViewPr snapToGrid="0">
      <p:cViewPr varScale="1">
        <p:scale>
          <a:sx n="72" d="100"/>
          <a:sy n="72" d="100"/>
        </p:scale>
        <p:origin x="3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07643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01651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208283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63684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47308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9A3C74-D5E8-40CF-884D-E02A3153811B}"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90477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9A3C74-D5E8-40CF-884D-E02A3153811B}"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43630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A3C74-D5E8-40CF-884D-E02A3153811B}"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44235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A3C74-D5E8-40CF-884D-E02A3153811B}" type="datetimeFigureOut">
              <a:rPr lang="en-US" smtClean="0"/>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58122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A3C74-D5E8-40CF-884D-E02A3153811B}"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0275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A3C74-D5E8-40CF-884D-E02A3153811B}"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98621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A3C74-D5E8-40CF-884D-E02A3153811B}" type="datetimeFigureOut">
              <a:rPr lang="en-US" smtClean="0"/>
              <a:t>4/12/2024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E4D22-4F07-4E23-AF36-90E7C83D8156}" type="slidenum">
              <a:rPr lang="en-US" smtClean="0"/>
              <a:t>‹#›</a:t>
            </a:fld>
            <a:endParaRPr lang="en-US"/>
          </a:p>
        </p:txBody>
      </p:sp>
    </p:spTree>
    <p:extLst>
      <p:ext uri="{BB962C8B-B14F-4D97-AF65-F5344CB8AC3E}">
        <p14:creationId xmlns:p14="http://schemas.microsoft.com/office/powerpoint/2010/main" val="313133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- 8</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309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426" y="332003"/>
            <a:ext cx="10515600" cy="317354"/>
          </a:xfrm>
        </p:spPr>
        <p:txBody>
          <a:bodyPr>
            <a:normAutofit fontScale="90000"/>
          </a:bodyPr>
          <a:lstStyle/>
          <a:p>
            <a:r>
              <a:rPr lang="en-US" dirty="0">
                <a:solidFill>
                  <a:srgbClr val="FF0000"/>
                </a:solidFill>
              </a:rPr>
              <a:t>Priority Scheduling (Continue</a:t>
            </a:r>
            <a:r>
              <a:rPr lang="en-US" dirty="0" smtClean="0">
                <a:solidFill>
                  <a:srgbClr val="FF0000"/>
                </a:solidFill>
              </a:rPr>
              <a:t>..)</a:t>
            </a:r>
            <a:br>
              <a:rPr lang="en-US" dirty="0" smtClean="0">
                <a:solidFill>
                  <a:srgbClr val="FF0000"/>
                </a:solidFill>
              </a:rPr>
            </a:br>
            <a:r>
              <a:rPr lang="en-US" dirty="0" smtClean="0">
                <a:solidFill>
                  <a:srgbClr val="FF0000"/>
                </a:solidFill>
              </a:rPr>
              <a:t>Preemptive approach</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14834522"/>
              </p:ext>
            </p:extLst>
          </p:nvPr>
        </p:nvGraphicFramePr>
        <p:xfrm>
          <a:off x="6874428" y="649357"/>
          <a:ext cx="4919564" cy="2194560"/>
        </p:xfrm>
        <a:graphic>
          <a:graphicData uri="http://schemas.openxmlformats.org/drawingml/2006/table">
            <a:tbl>
              <a:tblPr/>
              <a:tblGrid>
                <a:gridCol w="1200604">
                  <a:extLst>
                    <a:ext uri="{9D8B030D-6E8A-4147-A177-3AD203B41FA5}">
                      <a16:colId xmlns:a16="http://schemas.microsoft.com/office/drawing/2014/main" val="3553740397"/>
                    </a:ext>
                  </a:extLst>
                </a:gridCol>
                <a:gridCol w="1317752">
                  <a:extLst>
                    <a:ext uri="{9D8B030D-6E8A-4147-A177-3AD203B41FA5}">
                      <a16:colId xmlns:a16="http://schemas.microsoft.com/office/drawing/2014/main" val="2474375144"/>
                    </a:ext>
                  </a:extLst>
                </a:gridCol>
                <a:gridCol w="1200604">
                  <a:extLst>
                    <a:ext uri="{9D8B030D-6E8A-4147-A177-3AD203B41FA5}">
                      <a16:colId xmlns:a16="http://schemas.microsoft.com/office/drawing/2014/main" val="1947899797"/>
                    </a:ext>
                  </a:extLst>
                </a:gridCol>
                <a:gridCol w="1200604">
                  <a:extLst>
                    <a:ext uri="{9D8B030D-6E8A-4147-A177-3AD203B41FA5}">
                      <a16:colId xmlns:a16="http://schemas.microsoft.com/office/drawing/2014/main" val="1844856724"/>
                    </a:ext>
                  </a:extLst>
                </a:gridCol>
              </a:tblGrid>
              <a:tr h="0">
                <a:tc>
                  <a:txBody>
                    <a:bodyPr/>
                    <a:lstStyle/>
                    <a:p>
                      <a:pPr algn="ctr"/>
                      <a:r>
                        <a:rPr lang="en-US" dirty="0">
                          <a:effectLst/>
                        </a:rPr>
                        <a:t>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Arrival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Burst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Priority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631403030"/>
                  </a:ext>
                </a:extLst>
              </a:tr>
              <a:tr h="0">
                <a:tc>
                  <a:txBody>
                    <a:bodyPr/>
                    <a:lstStyle/>
                    <a:p>
                      <a:pPr algn="ctr"/>
                      <a:r>
                        <a:rPr lang="en-US" dirty="0">
                          <a:effectLst/>
                        </a:rPr>
                        <a:t>P1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solidFill>
                            <a:srgbClr val="FF0000"/>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104042977"/>
                  </a:ext>
                </a:extLst>
              </a:tr>
              <a:tr h="0">
                <a:tc>
                  <a:txBody>
                    <a:bodyPr/>
                    <a:lstStyle/>
                    <a:p>
                      <a:pPr algn="ctr"/>
                      <a:r>
                        <a:rPr lang="en-US" dirty="0">
                          <a:effectLst/>
                        </a:rPr>
                        <a:t>P2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rgbClr val="FF0000"/>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35819181"/>
                  </a:ext>
                </a:extLst>
              </a:tr>
              <a:tr h="0">
                <a:tc>
                  <a:txBody>
                    <a:bodyPr/>
                    <a:lstStyle/>
                    <a:p>
                      <a:pPr algn="ctr"/>
                      <a:r>
                        <a:rPr lang="en-US" dirty="0">
                          <a:effectLst/>
                        </a:rPr>
                        <a:t>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647805273"/>
                  </a:ext>
                </a:extLst>
              </a:tr>
              <a:tr h="0">
                <a:tc>
                  <a:txBody>
                    <a:bodyPr/>
                    <a:lstStyle/>
                    <a:p>
                      <a:pPr algn="ctr"/>
                      <a:r>
                        <a:rPr lang="en-US" dirty="0">
                          <a:effectLst/>
                        </a:rPr>
                        <a:t>P4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20818824"/>
                  </a:ext>
                </a:extLst>
              </a:tr>
              <a:tr h="0">
                <a:tc>
                  <a:txBody>
                    <a:bodyPr/>
                    <a:lstStyle/>
                    <a:p>
                      <a:pPr algn="ctr"/>
                      <a:r>
                        <a:rPr lang="en-US" dirty="0">
                          <a:effectLst/>
                        </a:rPr>
                        <a:t>P5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366814670"/>
                  </a:ext>
                </a:extLst>
              </a:tr>
            </a:tbl>
          </a:graphicData>
        </a:graphic>
      </p:graphicFrame>
      <p:sp>
        <p:nvSpPr>
          <p:cNvPr id="7" name="Rectangle 6"/>
          <p:cNvSpPr/>
          <p:nvPr/>
        </p:nvSpPr>
        <p:spPr>
          <a:xfrm>
            <a:off x="838200" y="1017153"/>
            <a:ext cx="5920409" cy="2031325"/>
          </a:xfrm>
          <a:prstGeom prst="rect">
            <a:avLst/>
          </a:prstGeom>
        </p:spPr>
        <p:txBody>
          <a:bodyPr wrap="square">
            <a:spAutoFit/>
          </a:bodyPr>
          <a:lstStyle/>
          <a:p>
            <a:r>
              <a:rPr lang="en-US" b="1" dirty="0"/>
              <a:t>Step 0) </a:t>
            </a:r>
            <a:r>
              <a:rPr lang="en-US" dirty="0"/>
              <a:t>At time=0, Process P1 and P2 arrive. P1 has higher priority than P2. The execution begins with process P1, which has burst time 4</a:t>
            </a:r>
            <a:r>
              <a:rPr lang="en-US" dirty="0" smtClean="0"/>
              <a:t>.</a:t>
            </a:r>
          </a:p>
          <a:p>
            <a:r>
              <a:rPr lang="en-US" b="1" dirty="0"/>
              <a:t>Step 1) </a:t>
            </a:r>
            <a:r>
              <a:rPr lang="en-US" dirty="0"/>
              <a:t>At time=1, no new process arrive. Execution continues with P1.</a:t>
            </a:r>
          </a:p>
          <a:p>
            <a:r>
              <a:rPr lang="en-US" b="1" dirty="0"/>
              <a:t>Step 2) </a:t>
            </a:r>
            <a:r>
              <a:rPr lang="en-US" dirty="0"/>
              <a:t>At time 2, no new process arrives, so you can continue with P1. P2 is in the waiting queue</a:t>
            </a:r>
            <a:r>
              <a:rPr lang="en-US" dirty="0" smtClean="0"/>
              <a:t>.</a:t>
            </a:r>
          </a:p>
        </p:txBody>
      </p:sp>
      <p:sp>
        <p:nvSpPr>
          <p:cNvPr id="10" name="Rectangle 9"/>
          <p:cNvSpPr/>
          <p:nvPr/>
        </p:nvSpPr>
        <p:spPr>
          <a:xfrm>
            <a:off x="794993" y="3032439"/>
            <a:ext cx="10955792" cy="3693319"/>
          </a:xfrm>
          <a:prstGeom prst="rect">
            <a:avLst/>
          </a:prstGeom>
        </p:spPr>
        <p:txBody>
          <a:bodyPr wrap="square">
            <a:spAutoFit/>
          </a:bodyPr>
          <a:lstStyle/>
          <a:p>
            <a:r>
              <a:rPr lang="en-US" b="1" dirty="0"/>
              <a:t>Step 3) </a:t>
            </a:r>
            <a:r>
              <a:rPr lang="en-US" dirty="0"/>
              <a:t>At time 3, no new process arrives so you can continue with P1. P2 process still in the waiting queue.</a:t>
            </a:r>
          </a:p>
          <a:p>
            <a:r>
              <a:rPr lang="en-US" b="1" dirty="0"/>
              <a:t>Step 4) </a:t>
            </a:r>
            <a:r>
              <a:rPr lang="en-US" dirty="0"/>
              <a:t>At time 4, P1 has finished its execution. P2 starts execution.</a:t>
            </a:r>
          </a:p>
          <a:p>
            <a:r>
              <a:rPr lang="en-US" b="1" dirty="0"/>
              <a:t>Step 5) </a:t>
            </a:r>
            <a:r>
              <a:rPr lang="en-US" dirty="0"/>
              <a:t>At time= 5, no new process arrives, so we continue with P2.</a:t>
            </a:r>
          </a:p>
          <a:p>
            <a:r>
              <a:rPr lang="en-US" b="1" dirty="0"/>
              <a:t>Step 6) </a:t>
            </a:r>
            <a:r>
              <a:rPr lang="en-US" dirty="0"/>
              <a:t>At time=6, P3 arrives. P3 is at higher priority (1) compared to P2 having priority (2). P2 is preempted, and P3 begins its execution</a:t>
            </a:r>
            <a:r>
              <a:rPr lang="en-US" dirty="0" smtClean="0"/>
              <a:t>.</a:t>
            </a:r>
          </a:p>
          <a:p>
            <a:r>
              <a:rPr lang="en-US" b="1" dirty="0"/>
              <a:t>Step 7) </a:t>
            </a:r>
            <a:r>
              <a:rPr lang="en-US" dirty="0"/>
              <a:t>At time 7, no-new process arrives, so we continue with P3. P2 is in the waiting queue</a:t>
            </a:r>
            <a:r>
              <a:rPr lang="en-US" dirty="0" smtClean="0"/>
              <a:t>.</a:t>
            </a:r>
          </a:p>
          <a:p>
            <a:r>
              <a:rPr lang="en-US" b="1" dirty="0"/>
              <a:t>Step 8) </a:t>
            </a:r>
            <a:r>
              <a:rPr lang="en-US" dirty="0"/>
              <a:t>At time= 8, no new process arrives, so we can continue with P3</a:t>
            </a:r>
            <a:r>
              <a:rPr lang="en-US" dirty="0" smtClean="0"/>
              <a:t>.</a:t>
            </a:r>
          </a:p>
          <a:p>
            <a:r>
              <a:rPr lang="en-US" b="1" dirty="0"/>
              <a:t>Step 9) </a:t>
            </a:r>
            <a:r>
              <a:rPr lang="en-US" dirty="0"/>
              <a:t>At time= 9, no new process comes so we can continue with P3</a:t>
            </a:r>
            <a:r>
              <a:rPr lang="en-US" dirty="0" smtClean="0"/>
              <a:t>.</a:t>
            </a:r>
          </a:p>
          <a:p>
            <a:r>
              <a:rPr lang="en-US" b="1" dirty="0"/>
              <a:t>Step 10) </a:t>
            </a:r>
            <a:r>
              <a:rPr lang="en-US" dirty="0"/>
              <a:t>At time interval 10, no new process comes, so we continue with </a:t>
            </a:r>
            <a:r>
              <a:rPr lang="en-US" dirty="0" smtClean="0"/>
              <a:t>P3</a:t>
            </a:r>
          </a:p>
          <a:p>
            <a:r>
              <a:rPr lang="en-US" b="1" dirty="0"/>
              <a:t>Step 11) </a:t>
            </a:r>
            <a:r>
              <a:rPr lang="en-US" dirty="0"/>
              <a:t>At time=11, P4 arrives with priority 4. P3 has higher priority, so it continues its execution</a:t>
            </a:r>
            <a:r>
              <a:rPr lang="en-US" dirty="0" smtClean="0"/>
              <a:t>.</a:t>
            </a:r>
          </a:p>
          <a:p>
            <a:r>
              <a:rPr lang="en-US" b="1" dirty="0"/>
              <a:t>Step 12) </a:t>
            </a:r>
            <a:r>
              <a:rPr lang="en-US" dirty="0"/>
              <a:t>At time=12, P5 arrives. P3 has higher priority, so it continues execution</a:t>
            </a:r>
            <a:r>
              <a:rPr lang="en-US" dirty="0" smtClean="0"/>
              <a:t>.</a:t>
            </a:r>
          </a:p>
          <a:p>
            <a:r>
              <a:rPr lang="en-US" b="1" dirty="0"/>
              <a:t>Step 13) </a:t>
            </a:r>
            <a:r>
              <a:rPr lang="en-US" dirty="0"/>
              <a:t>At time=13, P3 completes execution. We have P2,P4,P5 in ready queue. P2 and P5 have equal priority. Arrival time of P2 is before P5. So P2 starts execution.</a:t>
            </a:r>
            <a:endParaRPr lang="en-US" dirty="0"/>
          </a:p>
        </p:txBody>
      </p:sp>
    </p:spTree>
    <p:extLst>
      <p:ext uri="{BB962C8B-B14F-4D97-AF65-F5344CB8AC3E}">
        <p14:creationId xmlns:p14="http://schemas.microsoft.com/office/powerpoint/2010/main" val="379200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426" y="332003"/>
            <a:ext cx="10515600" cy="317354"/>
          </a:xfrm>
        </p:spPr>
        <p:txBody>
          <a:bodyPr>
            <a:normAutofit fontScale="90000"/>
          </a:bodyPr>
          <a:lstStyle/>
          <a:p>
            <a:r>
              <a:rPr lang="en-US" dirty="0">
                <a:solidFill>
                  <a:srgbClr val="FF0000"/>
                </a:solidFill>
              </a:rPr>
              <a:t>Priority Scheduling (Continue</a:t>
            </a:r>
            <a:r>
              <a:rPr lang="en-US" dirty="0" smtClean="0">
                <a:solidFill>
                  <a:srgbClr val="FF0000"/>
                </a:solidFill>
              </a:rPr>
              <a:t>..)</a:t>
            </a:r>
            <a:br>
              <a:rPr lang="en-US" dirty="0" smtClean="0">
                <a:solidFill>
                  <a:srgbClr val="FF0000"/>
                </a:solidFill>
              </a:rPr>
            </a:br>
            <a:r>
              <a:rPr lang="en-US" dirty="0" smtClean="0">
                <a:solidFill>
                  <a:srgbClr val="FF0000"/>
                </a:solidFill>
              </a:rPr>
              <a:t>Preemptive approach</a:t>
            </a:r>
            <a:endParaRPr lang="en-US" dirty="0"/>
          </a:p>
        </p:txBody>
      </p:sp>
      <p:graphicFrame>
        <p:nvGraphicFramePr>
          <p:cNvPr id="3" name="Table 2"/>
          <p:cNvGraphicFramePr>
            <a:graphicFrameLocks noGrp="1"/>
          </p:cNvGraphicFramePr>
          <p:nvPr/>
        </p:nvGraphicFramePr>
        <p:xfrm>
          <a:off x="6874428" y="649357"/>
          <a:ext cx="4919564" cy="2194560"/>
        </p:xfrm>
        <a:graphic>
          <a:graphicData uri="http://schemas.openxmlformats.org/drawingml/2006/table">
            <a:tbl>
              <a:tblPr/>
              <a:tblGrid>
                <a:gridCol w="1200604">
                  <a:extLst>
                    <a:ext uri="{9D8B030D-6E8A-4147-A177-3AD203B41FA5}">
                      <a16:colId xmlns:a16="http://schemas.microsoft.com/office/drawing/2014/main" val="3553740397"/>
                    </a:ext>
                  </a:extLst>
                </a:gridCol>
                <a:gridCol w="1317752">
                  <a:extLst>
                    <a:ext uri="{9D8B030D-6E8A-4147-A177-3AD203B41FA5}">
                      <a16:colId xmlns:a16="http://schemas.microsoft.com/office/drawing/2014/main" val="2474375144"/>
                    </a:ext>
                  </a:extLst>
                </a:gridCol>
                <a:gridCol w="1200604">
                  <a:extLst>
                    <a:ext uri="{9D8B030D-6E8A-4147-A177-3AD203B41FA5}">
                      <a16:colId xmlns:a16="http://schemas.microsoft.com/office/drawing/2014/main" val="1947899797"/>
                    </a:ext>
                  </a:extLst>
                </a:gridCol>
                <a:gridCol w="1200604">
                  <a:extLst>
                    <a:ext uri="{9D8B030D-6E8A-4147-A177-3AD203B41FA5}">
                      <a16:colId xmlns:a16="http://schemas.microsoft.com/office/drawing/2014/main" val="1844856724"/>
                    </a:ext>
                  </a:extLst>
                </a:gridCol>
              </a:tblGrid>
              <a:tr h="0">
                <a:tc>
                  <a:txBody>
                    <a:bodyPr/>
                    <a:lstStyle/>
                    <a:p>
                      <a:pPr algn="ctr"/>
                      <a:r>
                        <a:rPr lang="en-US" dirty="0">
                          <a:effectLst/>
                        </a:rPr>
                        <a:t>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Arrival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Burst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Priority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631403030"/>
                  </a:ext>
                </a:extLst>
              </a:tr>
              <a:tr h="0">
                <a:tc>
                  <a:txBody>
                    <a:bodyPr/>
                    <a:lstStyle/>
                    <a:p>
                      <a:pPr algn="ctr"/>
                      <a:r>
                        <a:rPr lang="en-US" dirty="0">
                          <a:effectLst/>
                        </a:rPr>
                        <a:t>P1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solidFill>
                            <a:srgbClr val="FF0000"/>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104042977"/>
                  </a:ext>
                </a:extLst>
              </a:tr>
              <a:tr h="0">
                <a:tc>
                  <a:txBody>
                    <a:bodyPr/>
                    <a:lstStyle/>
                    <a:p>
                      <a:pPr algn="ctr"/>
                      <a:r>
                        <a:rPr lang="en-US" dirty="0">
                          <a:effectLst/>
                        </a:rPr>
                        <a:t>P2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solidFill>
                            <a:srgbClr val="FF0000"/>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35819181"/>
                  </a:ext>
                </a:extLst>
              </a:tr>
              <a:tr h="0">
                <a:tc>
                  <a:txBody>
                    <a:bodyPr/>
                    <a:lstStyle/>
                    <a:p>
                      <a:pPr algn="ctr"/>
                      <a:r>
                        <a:rPr lang="en-US" dirty="0">
                          <a:effectLst/>
                        </a:rPr>
                        <a:t>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647805273"/>
                  </a:ext>
                </a:extLst>
              </a:tr>
              <a:tr h="0">
                <a:tc>
                  <a:txBody>
                    <a:bodyPr/>
                    <a:lstStyle/>
                    <a:p>
                      <a:pPr algn="ctr"/>
                      <a:r>
                        <a:rPr lang="en-US" dirty="0">
                          <a:effectLst/>
                        </a:rPr>
                        <a:t>P4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20818824"/>
                  </a:ext>
                </a:extLst>
              </a:tr>
              <a:tr h="0">
                <a:tc>
                  <a:txBody>
                    <a:bodyPr/>
                    <a:lstStyle/>
                    <a:p>
                      <a:pPr algn="ctr"/>
                      <a:r>
                        <a:rPr lang="en-US" dirty="0">
                          <a:effectLst/>
                        </a:rPr>
                        <a:t>P5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ctr"/>
                      <a:r>
                        <a:rPr lang="en-US"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366814670"/>
                  </a:ext>
                </a:extLst>
              </a:tr>
            </a:tbl>
          </a:graphicData>
        </a:graphic>
      </p:graphicFrame>
      <p:sp>
        <p:nvSpPr>
          <p:cNvPr id="10" name="Rectangle 9"/>
          <p:cNvSpPr/>
          <p:nvPr/>
        </p:nvSpPr>
        <p:spPr>
          <a:xfrm>
            <a:off x="692426" y="997257"/>
            <a:ext cx="6182002" cy="3416320"/>
          </a:xfrm>
          <a:prstGeom prst="rect">
            <a:avLst/>
          </a:prstGeom>
        </p:spPr>
        <p:txBody>
          <a:bodyPr wrap="square">
            <a:spAutoFit/>
          </a:bodyPr>
          <a:lstStyle/>
          <a:p>
            <a:r>
              <a:rPr lang="en-US" b="1" dirty="0"/>
              <a:t>Step 14) </a:t>
            </a:r>
            <a:r>
              <a:rPr lang="en-US" dirty="0"/>
              <a:t>At time =14, the P2 process has finished its execution. P4 and P5 are in the waiting state. P5 has the highest priority and starts execution</a:t>
            </a:r>
            <a:r>
              <a:rPr lang="en-US" dirty="0" smtClean="0"/>
              <a:t>.</a:t>
            </a:r>
          </a:p>
          <a:p>
            <a:r>
              <a:rPr lang="en-US" b="1" dirty="0"/>
              <a:t>Step 15) </a:t>
            </a:r>
            <a:r>
              <a:rPr lang="en-US" dirty="0"/>
              <a:t>At time =15, P5 continues execution</a:t>
            </a:r>
            <a:r>
              <a:rPr lang="en-US" dirty="0" smtClean="0"/>
              <a:t>.</a:t>
            </a:r>
          </a:p>
          <a:p>
            <a:r>
              <a:rPr lang="en-US" b="1" dirty="0"/>
              <a:t>Step 16)</a:t>
            </a:r>
            <a:r>
              <a:rPr lang="en-US" dirty="0"/>
              <a:t> At time= 16, P5 is finished with its execution. P4 is the only process left. It starts execution</a:t>
            </a:r>
            <a:r>
              <a:rPr lang="en-US" dirty="0" smtClean="0"/>
              <a:t>.</a:t>
            </a:r>
          </a:p>
          <a:p>
            <a:r>
              <a:rPr lang="en-US" b="1" dirty="0"/>
              <a:t>Step 17)</a:t>
            </a:r>
            <a:r>
              <a:rPr lang="en-US" dirty="0"/>
              <a:t> At time =20, P5 has completed execution and no process is left</a:t>
            </a:r>
            <a:r>
              <a:rPr lang="en-US" dirty="0" smtClean="0"/>
              <a:t>.</a:t>
            </a:r>
          </a:p>
          <a:p>
            <a:r>
              <a:rPr lang="en-US" b="1" dirty="0"/>
              <a:t>Step 18)</a:t>
            </a:r>
            <a:r>
              <a:rPr lang="en-US" dirty="0"/>
              <a:t> Let’s calculate the average waiting time for the above example</a:t>
            </a:r>
            <a:r>
              <a:rPr lang="en-US" dirty="0" smtClean="0"/>
              <a:t>.</a:t>
            </a:r>
          </a:p>
          <a:p>
            <a:r>
              <a:rPr lang="en-US" dirty="0"/>
              <a:t>Waiting Time = start time – arrival time + wait time for next burst</a:t>
            </a:r>
          </a:p>
        </p:txBody>
      </p:sp>
      <p:pic>
        <p:nvPicPr>
          <p:cNvPr id="3074" name="Picture 2" descr="https://www.guru99.com/images/1/122419_0509_PrioritySch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188392"/>
            <a:ext cx="7315200" cy="23571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692426" y="4512872"/>
            <a:ext cx="4184374"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P1 = 0 - 0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P2 =4 - 0 + 7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P3= 6-6=0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P4= 16-11=5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Average Waiting time = (0+11+0+5+2)/5 = 18/5= 3.6</a:t>
            </a:r>
            <a:r>
              <a:rPr kumimoji="0" lang="en-US" alt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0965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234601482"/>
              </p:ext>
            </p:extLst>
          </p:nvPr>
        </p:nvGraphicFramePr>
        <p:xfrm>
          <a:off x="2350053" y="2743199"/>
          <a:ext cx="8127999" cy="1059958"/>
        </p:xfrm>
        <a:graphic>
          <a:graphicData uri="http://schemas.openxmlformats.org/drawingml/2006/table">
            <a:tbl>
              <a:tblPr bandRow="1">
                <a:tableStyleId>{5C22544A-7EE6-4342-B048-85BDC9FD1C3A}</a:tableStyleId>
              </a:tblPr>
              <a:tblGrid>
                <a:gridCol w="2129182">
                  <a:extLst>
                    <a:ext uri="{9D8B030D-6E8A-4147-A177-3AD203B41FA5}">
                      <a16:colId xmlns:a16="http://schemas.microsoft.com/office/drawing/2014/main" val="2371639875"/>
                    </a:ext>
                  </a:extLst>
                </a:gridCol>
                <a:gridCol w="1696278">
                  <a:extLst>
                    <a:ext uri="{9D8B030D-6E8A-4147-A177-3AD203B41FA5}">
                      <a16:colId xmlns:a16="http://schemas.microsoft.com/office/drawing/2014/main" val="1667958187"/>
                    </a:ext>
                  </a:extLst>
                </a:gridCol>
                <a:gridCol w="4302539">
                  <a:extLst>
                    <a:ext uri="{9D8B030D-6E8A-4147-A177-3AD203B41FA5}">
                      <a16:colId xmlns:a16="http://schemas.microsoft.com/office/drawing/2014/main" val="4227600456"/>
                    </a:ext>
                  </a:extLst>
                </a:gridCol>
              </a:tblGrid>
              <a:tr h="529979">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5" name="TextBox 4"/>
          <p:cNvSpPr txBox="1"/>
          <p:nvPr/>
        </p:nvSpPr>
        <p:spPr>
          <a:xfrm>
            <a:off x="2124766" y="3776651"/>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6" name="TextBox 5"/>
          <p:cNvSpPr txBox="1"/>
          <p:nvPr/>
        </p:nvSpPr>
        <p:spPr>
          <a:xfrm>
            <a:off x="4186583" y="3776650"/>
            <a:ext cx="567635" cy="430887"/>
          </a:xfrm>
          <a:prstGeom prst="rect">
            <a:avLst/>
          </a:prstGeom>
          <a:noFill/>
        </p:spPr>
        <p:txBody>
          <a:bodyPr wrap="square" rtlCol="0">
            <a:spAutoFit/>
          </a:bodyPr>
          <a:lstStyle/>
          <a:p>
            <a:pPr algn="ctr"/>
            <a:r>
              <a:rPr lang="en-US" sz="2200" b="1" dirty="0" smtClean="0"/>
              <a:t>3</a:t>
            </a:r>
            <a:endParaRPr lang="en-US" sz="2200" b="1" dirty="0"/>
          </a:p>
        </p:txBody>
      </p:sp>
      <p:sp>
        <p:nvSpPr>
          <p:cNvPr id="7" name="TextBox 6"/>
          <p:cNvSpPr txBox="1"/>
          <p:nvPr/>
        </p:nvSpPr>
        <p:spPr>
          <a:xfrm>
            <a:off x="5873473" y="3776430"/>
            <a:ext cx="567635" cy="430887"/>
          </a:xfrm>
          <a:prstGeom prst="rect">
            <a:avLst/>
          </a:prstGeom>
          <a:noFill/>
        </p:spPr>
        <p:txBody>
          <a:bodyPr wrap="square" rtlCol="0">
            <a:spAutoFit/>
          </a:bodyPr>
          <a:lstStyle/>
          <a:p>
            <a:pPr algn="ctr"/>
            <a:r>
              <a:rPr lang="en-US" sz="2200" b="1" dirty="0" smtClean="0"/>
              <a:t>6</a:t>
            </a:r>
            <a:endParaRPr lang="en-US" sz="2200" b="1" dirty="0"/>
          </a:p>
        </p:txBody>
      </p:sp>
      <p:sp>
        <p:nvSpPr>
          <p:cNvPr id="8" name="TextBox 7"/>
          <p:cNvSpPr txBox="1"/>
          <p:nvPr/>
        </p:nvSpPr>
        <p:spPr>
          <a:xfrm>
            <a:off x="10144539" y="3776650"/>
            <a:ext cx="567635" cy="430887"/>
          </a:xfrm>
          <a:prstGeom prst="rect">
            <a:avLst/>
          </a:prstGeom>
          <a:noFill/>
        </p:spPr>
        <p:txBody>
          <a:bodyPr wrap="square" rtlCol="0">
            <a:spAutoFit/>
          </a:bodyPr>
          <a:lstStyle/>
          <a:p>
            <a:pPr algn="ctr"/>
            <a:r>
              <a:rPr lang="en-US" sz="2200" b="1" dirty="0" smtClean="0"/>
              <a:t>30</a:t>
            </a:r>
            <a:endParaRPr lang="en-US" sz="2200" b="1" dirty="0"/>
          </a:p>
        </p:txBody>
      </p:sp>
    </p:spTree>
    <p:extLst>
      <p:ext uri="{BB962C8B-B14F-4D97-AF65-F5344CB8AC3E}">
        <p14:creationId xmlns:p14="http://schemas.microsoft.com/office/powerpoint/2010/main" val="48900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solidFill>
                  <a:srgbClr val="FF0000"/>
                </a:solidFill>
              </a:rPr>
              <a:t>Shortest-Job-First </a:t>
            </a:r>
            <a:r>
              <a:rPr lang="en-US" smtClean="0">
                <a:solidFill>
                  <a:srgbClr val="FF0000"/>
                </a:solidFill>
              </a:rPr>
              <a:t>Scheduling </a:t>
            </a:r>
          </a:p>
          <a:p>
            <a:r>
              <a:rPr lang="en-US" smtClean="0">
                <a:solidFill>
                  <a:srgbClr val="FF0000"/>
                </a:solidFill>
              </a:rPr>
              <a:t>Priority </a:t>
            </a:r>
            <a:r>
              <a:rPr lang="en-US" dirty="0">
                <a:solidFill>
                  <a:srgbClr val="FF0000"/>
                </a:solidFill>
              </a:rPr>
              <a:t>Scheduling </a:t>
            </a:r>
            <a:br>
              <a:rPr lang="en-US" dirty="0">
                <a:solidFill>
                  <a:srgbClr val="FF0000"/>
                </a:solidFill>
              </a:rPr>
            </a:br>
            <a:r>
              <a:rPr lang="en-US" dirty="0">
                <a:solidFill>
                  <a:srgbClr val="FF0000"/>
                </a:solidFill>
              </a:rPr>
              <a:t/>
            </a:r>
            <a:br>
              <a:rPr lang="en-US"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389740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Shortest-Job-First </a:t>
            </a:r>
            <a:r>
              <a:rPr lang="en-US" dirty="0" smtClean="0">
                <a:solidFill>
                  <a:srgbClr val="FF0000"/>
                </a:solidFill>
              </a:rPr>
              <a:t>Scheduling</a:t>
            </a:r>
            <a:endParaRPr lang="en-US" dirty="0">
              <a:solidFill>
                <a:srgbClr val="FF0000"/>
              </a:solidFill>
            </a:endParaRPr>
          </a:p>
        </p:txBody>
      </p:sp>
      <p:sp>
        <p:nvSpPr>
          <p:cNvPr id="3" name="Content Placeholder 2"/>
          <p:cNvSpPr>
            <a:spLocks noGrp="1"/>
          </p:cNvSpPr>
          <p:nvPr>
            <p:ph idx="1"/>
          </p:nvPr>
        </p:nvSpPr>
        <p:spPr>
          <a:xfrm>
            <a:off x="838200" y="1113183"/>
            <a:ext cx="10515600" cy="5063780"/>
          </a:xfrm>
        </p:spPr>
        <p:txBody>
          <a:bodyPr>
            <a:noAutofit/>
          </a:bodyPr>
          <a:lstStyle/>
          <a:p>
            <a:r>
              <a:rPr lang="en-US" sz="2200" dirty="0"/>
              <a:t>This algorithm associates with </a:t>
            </a:r>
            <a:r>
              <a:rPr lang="en-US" sz="2200" dirty="0" smtClean="0"/>
              <a:t>each </a:t>
            </a:r>
            <a:r>
              <a:rPr lang="en-US" sz="2200" dirty="0"/>
              <a:t>process the length of the latter’s next CPU burst.</a:t>
            </a:r>
          </a:p>
          <a:p>
            <a:r>
              <a:rPr lang="en-US" sz="2200" dirty="0"/>
              <a:t>When the CPU is available, it is assigned to the process that has the smallest next </a:t>
            </a:r>
            <a:r>
              <a:rPr lang="en-US" sz="2200" dirty="0" smtClean="0"/>
              <a:t>CPU burst</a:t>
            </a:r>
            <a:r>
              <a:rPr lang="en-US" sz="2200" dirty="0"/>
              <a:t>. </a:t>
            </a:r>
            <a:endParaRPr lang="en-US" sz="2200" dirty="0" smtClean="0"/>
          </a:p>
          <a:p>
            <a:r>
              <a:rPr lang="en-US" sz="2200" dirty="0" smtClean="0"/>
              <a:t>If </a:t>
            </a:r>
            <a:r>
              <a:rPr lang="en-US" sz="2200" dirty="0"/>
              <a:t>two processes have the same length next CPU burst, FCFS scheduling is used </a:t>
            </a:r>
            <a:r>
              <a:rPr lang="en-US" sz="2200" dirty="0" smtClean="0"/>
              <a:t>to break </a:t>
            </a:r>
            <a:r>
              <a:rPr lang="en-US" sz="2200" dirty="0"/>
              <a:t>the tie. </a:t>
            </a:r>
            <a:endParaRPr lang="en-US" sz="2200" dirty="0" smtClean="0"/>
          </a:p>
          <a:p>
            <a:r>
              <a:rPr lang="en-US" sz="2200" dirty="0" smtClean="0"/>
              <a:t>The </a:t>
            </a:r>
            <a:r>
              <a:rPr lang="en-US" sz="2200" dirty="0"/>
              <a:t>real difficulty with the SJF algorithm is in knowing the length of </a:t>
            </a:r>
            <a:r>
              <a:rPr lang="en-US" sz="2200" dirty="0" smtClean="0"/>
              <a:t>the next </a:t>
            </a:r>
            <a:r>
              <a:rPr lang="en-US" sz="2200" dirty="0"/>
              <a:t>CPU request. </a:t>
            </a:r>
            <a:endParaRPr lang="en-US" sz="2200" dirty="0" smtClean="0"/>
          </a:p>
          <a:p>
            <a:r>
              <a:rPr lang="en-US" sz="2200" dirty="0"/>
              <a:t>The SJF algorithm may either be preemptive or non-preemptive. </a:t>
            </a:r>
            <a:endParaRPr lang="en-US" sz="2200" dirty="0" smtClean="0"/>
          </a:p>
          <a:p>
            <a:r>
              <a:rPr lang="en-US" sz="2200" dirty="0" smtClean="0"/>
              <a:t>The </a:t>
            </a:r>
            <a:r>
              <a:rPr lang="en-US" sz="2200" dirty="0"/>
              <a:t>choice </a:t>
            </a:r>
            <a:r>
              <a:rPr lang="en-US" sz="2200" dirty="0" smtClean="0"/>
              <a:t>arises when </a:t>
            </a:r>
            <a:r>
              <a:rPr lang="en-US" sz="2200" dirty="0"/>
              <a:t>a new process arrives at the ready queue while a previous process is executing. </a:t>
            </a:r>
            <a:endParaRPr lang="en-US" sz="2200" dirty="0" smtClean="0"/>
          </a:p>
          <a:p>
            <a:r>
              <a:rPr lang="en-US" sz="2200" dirty="0" smtClean="0"/>
              <a:t>The new </a:t>
            </a:r>
            <a:r>
              <a:rPr lang="en-US" sz="2200" dirty="0"/>
              <a:t>process may have a shorter next CPU burst than what is left of the </a:t>
            </a:r>
            <a:r>
              <a:rPr lang="en-US" sz="2200" dirty="0" smtClean="0"/>
              <a:t>currently executing </a:t>
            </a:r>
            <a:r>
              <a:rPr lang="en-US" sz="2200" dirty="0"/>
              <a:t>process. </a:t>
            </a:r>
            <a:endParaRPr lang="en-US" sz="2200" dirty="0" smtClean="0"/>
          </a:p>
          <a:p>
            <a:r>
              <a:rPr lang="en-US" sz="2200" dirty="0" smtClean="0"/>
              <a:t>A </a:t>
            </a:r>
            <a:r>
              <a:rPr lang="en-US" sz="2200" dirty="0"/>
              <a:t>preemptive SJF algorithm preempts the currently executing </a:t>
            </a:r>
            <a:r>
              <a:rPr lang="en-US" sz="2200" dirty="0" smtClean="0"/>
              <a:t>process, whereas </a:t>
            </a:r>
            <a:r>
              <a:rPr lang="en-US" sz="2200" dirty="0"/>
              <a:t>a non-preemptive SJF algorithm will allow the currently running process </a:t>
            </a:r>
            <a:r>
              <a:rPr lang="en-US" sz="2200" dirty="0" smtClean="0"/>
              <a:t>to finish </a:t>
            </a:r>
            <a:r>
              <a:rPr lang="en-US" sz="2200" dirty="0"/>
              <a:t>its CPU burst.</a:t>
            </a:r>
          </a:p>
        </p:txBody>
      </p:sp>
    </p:spTree>
    <p:extLst>
      <p:ext uri="{BB962C8B-B14F-4D97-AF65-F5344CB8AC3E}">
        <p14:creationId xmlns:p14="http://schemas.microsoft.com/office/powerpoint/2010/main" val="99121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Shortest-Job-First </a:t>
            </a:r>
            <a:r>
              <a:rPr lang="en-US" dirty="0" smtClean="0">
                <a:solidFill>
                  <a:srgbClr val="FF0000"/>
                </a:solidFill>
              </a:rPr>
              <a:t>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1457739"/>
          </a:xfrm>
        </p:spPr>
        <p:txBody>
          <a:bodyPr>
            <a:noAutofit/>
          </a:bodyPr>
          <a:lstStyle/>
          <a:p>
            <a:r>
              <a:rPr lang="en-US" sz="2400" dirty="0"/>
              <a:t>Preemptive SJF scheduling is sometimes called </a:t>
            </a:r>
            <a:r>
              <a:rPr lang="en-US" sz="2400" dirty="0" smtClean="0"/>
              <a:t>shortest remaining-time-first scheduling</a:t>
            </a:r>
          </a:p>
          <a:p>
            <a:r>
              <a:rPr lang="en-US" sz="2400" dirty="0"/>
              <a:t>We illustrate the working of the SJF algorithm by using the following system </a:t>
            </a:r>
            <a:r>
              <a:rPr lang="en-US" sz="2400" dirty="0" smtClean="0"/>
              <a:t>state</a:t>
            </a:r>
            <a:r>
              <a:rPr lang="en-US" dirty="0"/>
              <a:t/>
            </a:r>
            <a:br>
              <a:rPr lang="en-US" dirty="0"/>
            </a:b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2549197597"/>
              </p:ext>
            </p:extLst>
          </p:nvPr>
        </p:nvGraphicFramePr>
        <p:xfrm>
          <a:off x="2230782" y="2570922"/>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95867604"/>
                    </a:ext>
                  </a:extLst>
                </a:gridCol>
                <a:gridCol w="2709333">
                  <a:extLst>
                    <a:ext uri="{9D8B030D-6E8A-4147-A177-3AD203B41FA5}">
                      <a16:colId xmlns:a16="http://schemas.microsoft.com/office/drawing/2014/main" val="2638369134"/>
                    </a:ext>
                  </a:extLst>
                </a:gridCol>
                <a:gridCol w="2709333">
                  <a:extLst>
                    <a:ext uri="{9D8B030D-6E8A-4147-A177-3AD203B41FA5}">
                      <a16:colId xmlns:a16="http://schemas.microsoft.com/office/drawing/2014/main" val="2329870474"/>
                    </a:ext>
                  </a:extLst>
                </a:gridCol>
              </a:tblGrid>
              <a:tr h="370840">
                <a:tc>
                  <a:txBody>
                    <a:bodyPr/>
                    <a:lstStyle/>
                    <a:p>
                      <a:pPr algn="ctr"/>
                      <a:r>
                        <a:rPr lang="en-US" dirty="0" smtClean="0"/>
                        <a:t>PROCESS</a:t>
                      </a:r>
                      <a:endParaRPr lang="en-US" dirty="0"/>
                    </a:p>
                  </a:txBody>
                  <a:tcPr/>
                </a:tc>
                <a:tc>
                  <a:txBody>
                    <a:bodyPr/>
                    <a:lstStyle/>
                    <a:p>
                      <a:pPr algn="ctr"/>
                      <a:r>
                        <a:rPr lang="en-US" dirty="0" smtClean="0"/>
                        <a:t>ARRIVAL TIME</a:t>
                      </a:r>
                      <a:endParaRPr lang="en-US" dirty="0"/>
                    </a:p>
                  </a:txBody>
                  <a:tcPr/>
                </a:tc>
                <a:tc>
                  <a:txBody>
                    <a:bodyPr/>
                    <a:lstStyle/>
                    <a:p>
                      <a:pPr algn="ctr"/>
                      <a:r>
                        <a:rPr lang="en-US" dirty="0" smtClean="0"/>
                        <a:t>BURST TIME</a:t>
                      </a:r>
                      <a:endParaRPr lang="en-US" dirty="0"/>
                    </a:p>
                  </a:txBody>
                  <a:tcPr/>
                </a:tc>
                <a:extLst>
                  <a:ext uri="{0D108BD9-81ED-4DB2-BD59-A6C34878D82A}">
                    <a16:rowId xmlns:a16="http://schemas.microsoft.com/office/drawing/2014/main" val="3903565468"/>
                  </a:ext>
                </a:extLst>
              </a:tr>
              <a:tr h="370840">
                <a:tc>
                  <a:txBody>
                    <a:bodyPr/>
                    <a:lstStyle/>
                    <a:p>
                      <a:pPr algn="ctr"/>
                      <a:r>
                        <a:rPr lang="en-US" dirty="0" smtClean="0"/>
                        <a:t>P1</a:t>
                      </a:r>
                      <a:endParaRPr lang="en-US" dirty="0"/>
                    </a:p>
                  </a:txBody>
                  <a:tcPr/>
                </a:tc>
                <a:tc>
                  <a:txBody>
                    <a:bodyPr/>
                    <a:lstStyle/>
                    <a:p>
                      <a:pPr algn="ctr"/>
                      <a:r>
                        <a:rPr lang="en-US" dirty="0" smtClean="0"/>
                        <a:t>0.0</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val="1817354514"/>
                  </a:ext>
                </a:extLst>
              </a:tr>
              <a:tr h="370840">
                <a:tc>
                  <a:txBody>
                    <a:bodyPr/>
                    <a:lstStyle/>
                    <a:p>
                      <a:pPr algn="ctr"/>
                      <a:r>
                        <a:rPr lang="en-US" dirty="0" smtClean="0"/>
                        <a:t>P2</a:t>
                      </a:r>
                      <a:endParaRPr lang="en-US" dirty="0"/>
                    </a:p>
                  </a:txBody>
                  <a:tcPr/>
                </a:tc>
                <a:tc>
                  <a:txBody>
                    <a:bodyPr/>
                    <a:lstStyle/>
                    <a:p>
                      <a:pPr algn="ctr"/>
                      <a:r>
                        <a:rPr lang="en-US" dirty="0" smtClean="0"/>
                        <a:t>2.0</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4157655312"/>
                  </a:ext>
                </a:extLst>
              </a:tr>
              <a:tr h="370840">
                <a:tc>
                  <a:txBody>
                    <a:bodyPr/>
                    <a:lstStyle/>
                    <a:p>
                      <a:pPr algn="ctr"/>
                      <a:r>
                        <a:rPr lang="en-US" dirty="0" smtClean="0"/>
                        <a:t>P3</a:t>
                      </a:r>
                      <a:endParaRPr lang="en-US" dirty="0"/>
                    </a:p>
                  </a:txBody>
                  <a:tcPr/>
                </a:tc>
                <a:tc>
                  <a:txBody>
                    <a:bodyPr/>
                    <a:lstStyle/>
                    <a:p>
                      <a:pPr algn="ctr"/>
                      <a:r>
                        <a:rPr lang="en-US" dirty="0" smtClean="0"/>
                        <a:t>4.0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447919809"/>
                  </a:ext>
                </a:extLst>
              </a:tr>
              <a:tr h="370840">
                <a:tc>
                  <a:txBody>
                    <a:bodyPr/>
                    <a:lstStyle/>
                    <a:p>
                      <a:pPr algn="ctr"/>
                      <a:r>
                        <a:rPr lang="en-US" dirty="0" smtClean="0"/>
                        <a:t>P4</a:t>
                      </a:r>
                      <a:endParaRPr lang="en-US" dirty="0"/>
                    </a:p>
                  </a:txBody>
                  <a:tcPr/>
                </a:tc>
                <a:tc>
                  <a:txBody>
                    <a:bodyPr/>
                    <a:lstStyle/>
                    <a:p>
                      <a:pPr algn="ctr"/>
                      <a:r>
                        <a:rPr lang="en-US" dirty="0" smtClean="0"/>
                        <a:t>5.0</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775682738"/>
                  </a:ext>
                </a:extLst>
              </a:tr>
            </a:tbl>
          </a:graphicData>
        </a:graphic>
      </p:graphicFrame>
      <p:pic>
        <p:nvPicPr>
          <p:cNvPr id="11" name="Picture 10"/>
          <p:cNvPicPr>
            <a:picLocks noChangeAspect="1"/>
          </p:cNvPicPr>
          <p:nvPr/>
        </p:nvPicPr>
        <p:blipFill>
          <a:blip r:embed="rId2"/>
          <a:stretch>
            <a:fillRect/>
          </a:stretch>
        </p:blipFill>
        <p:spPr>
          <a:xfrm>
            <a:off x="2208695" y="5107601"/>
            <a:ext cx="7774609" cy="1095528"/>
          </a:xfrm>
          <a:prstGeom prst="rect">
            <a:avLst/>
          </a:prstGeom>
        </p:spPr>
      </p:pic>
      <p:sp>
        <p:nvSpPr>
          <p:cNvPr id="12" name="Rectangle 11"/>
          <p:cNvSpPr/>
          <p:nvPr/>
        </p:nvSpPr>
        <p:spPr>
          <a:xfrm>
            <a:off x="838200" y="4503676"/>
            <a:ext cx="9843052" cy="369332"/>
          </a:xfrm>
          <a:prstGeom prst="rect">
            <a:avLst/>
          </a:prstGeom>
        </p:spPr>
        <p:txBody>
          <a:bodyPr wrap="square">
            <a:spAutoFit/>
          </a:bodyPr>
          <a:lstStyle/>
          <a:p>
            <a:pPr algn="ctr"/>
            <a:r>
              <a:rPr lang="en-US" dirty="0">
                <a:solidFill>
                  <a:srgbClr val="000000"/>
                </a:solidFill>
                <a:latin typeface="TimesNewRoman"/>
              </a:rPr>
              <a:t>The Gantt chart for the execution of the four processes using SJF is shown in Figure </a:t>
            </a:r>
            <a:r>
              <a:rPr lang="en-US" dirty="0" smtClean="0">
                <a:solidFill>
                  <a:srgbClr val="000000"/>
                </a:solidFill>
                <a:latin typeface="TimesNewRoman"/>
              </a:rPr>
              <a:t>8.1</a:t>
            </a:r>
            <a:endParaRPr lang="en-US" dirty="0"/>
          </a:p>
        </p:txBody>
      </p:sp>
    </p:spTree>
    <p:extLst>
      <p:ext uri="{BB962C8B-B14F-4D97-AF65-F5344CB8AC3E}">
        <p14:creationId xmlns:p14="http://schemas.microsoft.com/office/powerpoint/2010/main" val="373292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Shortest-Job-First </a:t>
            </a:r>
            <a:r>
              <a:rPr lang="en-US" dirty="0" smtClean="0">
                <a:solidFill>
                  <a:srgbClr val="FF0000"/>
                </a:solidFill>
              </a:rPr>
              <a:t>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2503474"/>
          </a:xfrm>
        </p:spPr>
        <p:txBody>
          <a:bodyPr>
            <a:noAutofit/>
          </a:bodyPr>
          <a:lstStyle/>
          <a:p>
            <a:r>
              <a:rPr lang="en-US" dirty="0"/>
              <a:t>Here is the average waiting time per </a:t>
            </a:r>
            <a:r>
              <a:rPr lang="en-US" dirty="0" smtClean="0"/>
              <a:t>process</a:t>
            </a:r>
          </a:p>
          <a:p>
            <a:r>
              <a:rPr lang="en-US" dirty="0"/>
              <a:t>Average waiting time = (0 + 6 + 3 + 7)/4 = 4 time </a:t>
            </a:r>
            <a:r>
              <a:rPr lang="en-US" dirty="0" smtClean="0"/>
              <a:t>units</a:t>
            </a:r>
          </a:p>
          <a:p>
            <a:r>
              <a:rPr lang="en-US" dirty="0" smtClean="0"/>
              <a:t>We </a:t>
            </a:r>
            <a:r>
              <a:rPr lang="en-US" dirty="0"/>
              <a:t>illustrate the working of the SRTF algorithm by using the system state shown above. The Gantt chart for the execution of the four processes using SRTF is shown in Figure </a:t>
            </a:r>
            <a:r>
              <a:rPr lang="en-US" dirty="0" smtClean="0"/>
              <a:t>8.2</a:t>
            </a:r>
            <a:r>
              <a:rPr lang="en-US" dirty="0"/>
              <a:t/>
            </a:r>
            <a:br>
              <a:rPr lang="en-US" dirty="0"/>
            </a:br>
            <a:r>
              <a:rPr lang="en-US" dirty="0"/>
              <a:t/>
            </a:r>
            <a:br>
              <a:rPr lang="en-US" dirty="0"/>
            </a:br>
            <a:r>
              <a:rPr lang="en-US" dirty="0" smtClean="0"/>
              <a:t/>
            </a:r>
            <a:br>
              <a:rPr lang="en-US" dirty="0" smtClean="0"/>
            </a:br>
            <a:endParaRPr lang="en-US" sz="2200" dirty="0"/>
          </a:p>
        </p:txBody>
      </p:sp>
      <p:pic>
        <p:nvPicPr>
          <p:cNvPr id="5" name="Picture 4"/>
          <p:cNvPicPr>
            <a:picLocks noChangeAspect="1"/>
          </p:cNvPicPr>
          <p:nvPr/>
        </p:nvPicPr>
        <p:blipFill>
          <a:blip r:embed="rId2"/>
          <a:stretch>
            <a:fillRect/>
          </a:stretch>
        </p:blipFill>
        <p:spPr>
          <a:xfrm>
            <a:off x="2571465" y="3439237"/>
            <a:ext cx="7637060" cy="1477290"/>
          </a:xfrm>
          <a:prstGeom prst="rect">
            <a:avLst/>
          </a:prstGeom>
        </p:spPr>
      </p:pic>
      <p:sp>
        <p:nvSpPr>
          <p:cNvPr id="6" name="Rectangle 5"/>
          <p:cNvSpPr/>
          <p:nvPr/>
        </p:nvSpPr>
        <p:spPr>
          <a:xfrm>
            <a:off x="838199" y="5296380"/>
            <a:ext cx="9261143" cy="954107"/>
          </a:xfrm>
          <a:prstGeom prst="rect">
            <a:avLst/>
          </a:prstGeom>
        </p:spPr>
        <p:txBody>
          <a:bodyPr wrap="square">
            <a:spAutoFit/>
          </a:bodyPr>
          <a:lstStyle/>
          <a:p>
            <a:pPr marL="457200" indent="-457200">
              <a:buFont typeface="Arial" panose="020B0604020202020204" pitchFamily="34" charset="0"/>
              <a:buChar char="•"/>
            </a:pPr>
            <a:r>
              <a:rPr lang="en-US" sz="2800" dirty="0"/>
              <a:t>Here is the average waiting time per process</a:t>
            </a:r>
          </a:p>
          <a:p>
            <a:pPr marL="457200" indent="-457200">
              <a:buFont typeface="Arial" panose="020B0604020202020204" pitchFamily="34" charset="0"/>
              <a:buChar char="•"/>
            </a:pPr>
            <a:r>
              <a:rPr lang="en-US" sz="2800" dirty="0"/>
              <a:t>Average waiting time = (9 + 1 + 0 +2)/4 = 3 </a:t>
            </a:r>
            <a:r>
              <a:rPr lang="en-US" sz="2800" dirty="0" smtClean="0"/>
              <a:t>time </a:t>
            </a:r>
            <a:r>
              <a:rPr lang="en-US" sz="2800" dirty="0"/>
              <a:t>units</a:t>
            </a:r>
          </a:p>
        </p:txBody>
      </p:sp>
    </p:spTree>
    <p:extLst>
      <p:ext uri="{BB962C8B-B14F-4D97-AF65-F5344CB8AC3E}">
        <p14:creationId xmlns:p14="http://schemas.microsoft.com/office/powerpoint/2010/main" val="3874203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Priority </a:t>
            </a:r>
            <a:r>
              <a:rPr lang="en-US" dirty="0" smtClean="0">
                <a:solidFill>
                  <a:srgbClr val="FF0000"/>
                </a:solidFill>
              </a:rPr>
              <a:t>Scheduling</a:t>
            </a:r>
            <a:endParaRPr lang="en-US" dirty="0">
              <a:solidFill>
                <a:srgbClr val="FF0000"/>
              </a:solidFill>
            </a:endParaRPr>
          </a:p>
        </p:txBody>
      </p:sp>
      <p:sp>
        <p:nvSpPr>
          <p:cNvPr id="3" name="Content Placeholder 2"/>
          <p:cNvSpPr>
            <a:spLocks noGrp="1"/>
          </p:cNvSpPr>
          <p:nvPr>
            <p:ph idx="1"/>
          </p:nvPr>
        </p:nvSpPr>
        <p:spPr>
          <a:xfrm>
            <a:off x="838200" y="1113183"/>
            <a:ext cx="10515600" cy="5063780"/>
          </a:xfrm>
        </p:spPr>
        <p:txBody>
          <a:bodyPr>
            <a:noAutofit/>
          </a:bodyPr>
          <a:lstStyle/>
          <a:p>
            <a:r>
              <a:rPr lang="en-US" sz="2200" dirty="0"/>
              <a:t>SJF is a special case of the general priority-scheduling algorithm. A priority </a:t>
            </a:r>
            <a:r>
              <a:rPr lang="en-US" sz="2200" dirty="0" smtClean="0"/>
              <a:t>is associated </a:t>
            </a:r>
            <a:r>
              <a:rPr lang="en-US" sz="2200" dirty="0"/>
              <a:t>with each process, and the CPU is allocated to the process with the </a:t>
            </a:r>
            <a:r>
              <a:rPr lang="en-US" sz="2200" dirty="0" smtClean="0"/>
              <a:t>highest priority </a:t>
            </a:r>
            <a:r>
              <a:rPr lang="en-US" sz="2200" dirty="0"/>
              <a:t>(smallest integer ≡ highest priority). </a:t>
            </a:r>
            <a:endParaRPr lang="en-US" sz="2200" dirty="0" smtClean="0"/>
          </a:p>
          <a:p>
            <a:r>
              <a:rPr lang="en-US" sz="2200" dirty="0" smtClean="0"/>
              <a:t>Equal </a:t>
            </a:r>
            <a:r>
              <a:rPr lang="en-US" sz="2200" dirty="0"/>
              <a:t>priority processes are scheduled </a:t>
            </a:r>
            <a:r>
              <a:rPr lang="en-US" sz="2200" dirty="0" smtClean="0"/>
              <a:t>in FCFS </a:t>
            </a:r>
            <a:r>
              <a:rPr lang="en-US" sz="2200" dirty="0"/>
              <a:t>order. The SJF algorithm is simply a priority algorithm where the priority (p) is the inverse of the (predicted) next CPU </a:t>
            </a:r>
            <a:r>
              <a:rPr lang="en-US" sz="2200" dirty="0" smtClean="0"/>
              <a:t>burst.</a:t>
            </a:r>
          </a:p>
          <a:p>
            <a:r>
              <a:rPr lang="en-US" sz="2200" dirty="0" smtClean="0"/>
              <a:t>The </a:t>
            </a:r>
            <a:r>
              <a:rPr lang="en-US" sz="2200" dirty="0"/>
              <a:t>larger the CPU burst of a process, </a:t>
            </a:r>
            <a:r>
              <a:rPr lang="en-US" sz="2200" dirty="0" smtClean="0"/>
              <a:t>the lower </a:t>
            </a:r>
            <a:r>
              <a:rPr lang="en-US" sz="2200" dirty="0"/>
              <a:t>its priority, and vice versa</a:t>
            </a:r>
            <a:r>
              <a:rPr lang="en-US" sz="2200" dirty="0" smtClean="0"/>
              <a:t>.</a:t>
            </a:r>
          </a:p>
          <a:p>
            <a:r>
              <a:rPr lang="en-US" sz="2200" dirty="0"/>
              <a:t>Priority scheduling can either be preemptive or non-preemptive. </a:t>
            </a:r>
            <a:endParaRPr lang="en-US" sz="2200" dirty="0" smtClean="0"/>
          </a:p>
          <a:p>
            <a:r>
              <a:rPr lang="en-US" sz="2200" dirty="0" smtClean="0"/>
              <a:t>When </a:t>
            </a:r>
            <a:r>
              <a:rPr lang="en-US" sz="2200" dirty="0"/>
              <a:t>a </a:t>
            </a:r>
            <a:r>
              <a:rPr lang="en-US" sz="2200" dirty="0" smtClean="0"/>
              <a:t>process arrives </a:t>
            </a:r>
            <a:r>
              <a:rPr lang="en-US" sz="2200" dirty="0"/>
              <a:t>at the ready queue, its priority is compared with the priority of the </a:t>
            </a:r>
            <a:r>
              <a:rPr lang="en-US" sz="2200" dirty="0" smtClean="0"/>
              <a:t>currently running </a:t>
            </a:r>
            <a:r>
              <a:rPr lang="en-US" sz="2200" dirty="0"/>
              <a:t>process. A preemptive priority-scheduling algorithm will preempt the CPU if </a:t>
            </a:r>
            <a:r>
              <a:rPr lang="en-US" sz="2200" dirty="0" smtClean="0"/>
              <a:t>the priority </a:t>
            </a:r>
            <a:r>
              <a:rPr lang="en-US" sz="2200" dirty="0"/>
              <a:t>of the newly arrived process is higher than the priority of the currently running process. </a:t>
            </a:r>
            <a:endParaRPr lang="en-US" sz="2200" dirty="0" smtClean="0"/>
          </a:p>
          <a:p>
            <a:r>
              <a:rPr lang="en-US" sz="2200" dirty="0" smtClean="0"/>
              <a:t>A </a:t>
            </a:r>
            <a:r>
              <a:rPr lang="en-US" sz="2200" dirty="0"/>
              <a:t>non-preemptive priority- scheduling algorithm will simply put the </a:t>
            </a:r>
            <a:r>
              <a:rPr lang="en-US" sz="2200" dirty="0" smtClean="0"/>
              <a:t>new process </a:t>
            </a:r>
            <a:r>
              <a:rPr lang="en-US" sz="2200" dirty="0"/>
              <a:t>at the head of ready queue</a:t>
            </a:r>
          </a:p>
        </p:txBody>
      </p:sp>
    </p:spTree>
    <p:extLst>
      <p:ext uri="{BB962C8B-B14F-4D97-AF65-F5344CB8AC3E}">
        <p14:creationId xmlns:p14="http://schemas.microsoft.com/office/powerpoint/2010/main" val="72654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Priority </a:t>
            </a:r>
            <a:r>
              <a:rPr lang="en-US" dirty="0" smtClean="0">
                <a:solidFill>
                  <a:srgbClr val="FF0000"/>
                </a:solidFill>
              </a:rPr>
              <a:t>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063780"/>
          </a:xfrm>
        </p:spPr>
        <p:txBody>
          <a:bodyPr>
            <a:noAutofit/>
          </a:bodyPr>
          <a:lstStyle/>
          <a:p>
            <a:r>
              <a:rPr lang="en-US" sz="2200" dirty="0"/>
              <a:t>A major problem with priority- scheduling algorithms is indefinite blocking (</a:t>
            </a:r>
            <a:r>
              <a:rPr lang="en-US" sz="2200" dirty="0" smtClean="0"/>
              <a:t>or starvation</a:t>
            </a:r>
            <a:r>
              <a:rPr lang="en-US" sz="2200" dirty="0"/>
              <a:t>). </a:t>
            </a:r>
            <a:endParaRPr lang="en-US" sz="2200" dirty="0" smtClean="0"/>
          </a:p>
          <a:p>
            <a:r>
              <a:rPr lang="en-US" sz="2200" dirty="0" smtClean="0"/>
              <a:t>A </a:t>
            </a:r>
            <a:r>
              <a:rPr lang="en-US" sz="2200" dirty="0"/>
              <a:t>process that is ready to run but lacking the CPU can be </a:t>
            </a:r>
            <a:r>
              <a:rPr lang="en-US" sz="2200" dirty="0" smtClean="0"/>
              <a:t>considered blocked-waiting </a:t>
            </a:r>
            <a:r>
              <a:rPr lang="en-US" sz="2200" dirty="0"/>
              <a:t>for the CPU. </a:t>
            </a:r>
            <a:endParaRPr lang="en-US" sz="2200" dirty="0" smtClean="0"/>
          </a:p>
          <a:p>
            <a:r>
              <a:rPr lang="en-US" sz="2200" dirty="0" smtClean="0"/>
              <a:t>A </a:t>
            </a:r>
            <a:r>
              <a:rPr lang="en-US" sz="2200" dirty="0"/>
              <a:t>priority-scheduling algorithm can leave some </a:t>
            </a:r>
            <a:r>
              <a:rPr lang="en-US" sz="2200" dirty="0" smtClean="0"/>
              <a:t>low priority </a:t>
            </a:r>
            <a:r>
              <a:rPr lang="en-US" sz="2200" dirty="0"/>
              <a:t>processes waiting indefinitely for the CPU. </a:t>
            </a:r>
            <a:endParaRPr lang="en-US" sz="2200" dirty="0" smtClean="0"/>
          </a:p>
          <a:p>
            <a:r>
              <a:rPr lang="en-US" sz="2200" dirty="0" smtClean="0"/>
              <a:t>Legend </a:t>
            </a:r>
            <a:r>
              <a:rPr lang="en-US" sz="2200" dirty="0"/>
              <a:t>has it that when they </a:t>
            </a:r>
            <a:r>
              <a:rPr lang="en-US" sz="2200" dirty="0" smtClean="0"/>
              <a:t>were phasing </a:t>
            </a:r>
            <a:r>
              <a:rPr lang="en-US" sz="2200" dirty="0"/>
              <a:t>out IBM 7094 at MIT in 1973, they found a process stuck in the ready </a:t>
            </a:r>
            <a:r>
              <a:rPr lang="en-US" sz="2200" dirty="0" smtClean="0"/>
              <a:t>queue since </a:t>
            </a:r>
            <a:r>
              <a:rPr lang="en-US" sz="2200" dirty="0"/>
              <a:t>1967</a:t>
            </a:r>
            <a:r>
              <a:rPr lang="en-US" sz="2200" dirty="0" smtClean="0"/>
              <a:t>!</a:t>
            </a:r>
          </a:p>
          <a:p>
            <a:r>
              <a:rPr lang="en-US" sz="2200" dirty="0"/>
              <a:t>Aging is solution to the problem of indefinite blockage of low-priority processes. </a:t>
            </a:r>
            <a:endParaRPr lang="en-US" sz="2200" dirty="0" smtClean="0"/>
          </a:p>
          <a:p>
            <a:r>
              <a:rPr lang="en-US" sz="2200" dirty="0" smtClean="0"/>
              <a:t>It involves </a:t>
            </a:r>
            <a:r>
              <a:rPr lang="en-US" sz="2200" dirty="0"/>
              <a:t>gradually increasing the priority of processes that wait in the system for a long time. </a:t>
            </a:r>
            <a:endParaRPr lang="en-US" sz="2200" dirty="0" smtClean="0"/>
          </a:p>
          <a:p>
            <a:r>
              <a:rPr lang="en-US" sz="2200" dirty="0" smtClean="0"/>
              <a:t>For </a:t>
            </a:r>
            <a:r>
              <a:rPr lang="en-US" sz="2200" dirty="0"/>
              <a:t>example, if priority numbers range from 0 (high priority) to 127 (high priority), we could decrement priority of every process periodically (say every 10 minutes). </a:t>
            </a:r>
            <a:endParaRPr lang="en-US" sz="2200" dirty="0" smtClean="0"/>
          </a:p>
          <a:p>
            <a:r>
              <a:rPr lang="en-US" sz="2200" dirty="0" smtClean="0"/>
              <a:t>This </a:t>
            </a:r>
            <a:r>
              <a:rPr lang="en-US" sz="2200" dirty="0"/>
              <a:t>would result in every process in the system eventually getting the highest priority in a reasonably short amount of time and scheduled to use the CPU.</a:t>
            </a:r>
          </a:p>
        </p:txBody>
      </p:sp>
    </p:spTree>
    <p:extLst>
      <p:ext uri="{BB962C8B-B14F-4D97-AF65-F5344CB8AC3E}">
        <p14:creationId xmlns:p14="http://schemas.microsoft.com/office/powerpoint/2010/main" val="1711862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5536"/>
          </a:xfrm>
        </p:spPr>
        <p:txBody>
          <a:bodyPr>
            <a:normAutofit fontScale="90000"/>
          </a:bodyPr>
          <a:lstStyle/>
          <a:p>
            <a:r>
              <a:rPr lang="en-US" dirty="0">
                <a:solidFill>
                  <a:srgbClr val="FF0000"/>
                </a:solidFill>
              </a:rPr>
              <a:t>Priority Scheduling (Continue</a:t>
            </a:r>
            <a:r>
              <a:rPr lang="en-US" dirty="0" smtClean="0">
                <a:solidFill>
                  <a:srgbClr val="FF0000"/>
                </a:solidFill>
              </a:rPr>
              <a:t>..)</a:t>
            </a:r>
            <a:br>
              <a:rPr lang="en-US" dirty="0" smtClean="0">
                <a:solidFill>
                  <a:srgbClr val="FF0000"/>
                </a:solidFill>
              </a:rPr>
            </a:br>
            <a:r>
              <a:rPr lang="en-US" dirty="0" smtClean="0">
                <a:solidFill>
                  <a:srgbClr val="FF0000"/>
                </a:solidFill>
              </a:rPr>
              <a:t>non-preemptive approach</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First input the processes with their arrival time, burst time and priority.</a:t>
            </a:r>
          </a:p>
          <a:p>
            <a:pPr fontAlgn="base"/>
            <a:r>
              <a:rPr lang="en-US" dirty="0"/>
              <a:t>First process will schedule, which have the lowest arrival time, if two or more processes will have lowest arrival time, then whoever has higher priority will schedule first.</a:t>
            </a:r>
          </a:p>
          <a:p>
            <a:pPr fontAlgn="base"/>
            <a:r>
              <a:rPr lang="en-US" dirty="0"/>
              <a:t>Now further processes will be schedule according to the arrival time and priority of the process. (Here we are assuming that lower the priority number having higher priority). If two process priority are same then sort according to process number.</a:t>
            </a:r>
            <a:br>
              <a:rPr lang="en-US" dirty="0"/>
            </a:br>
            <a:r>
              <a:rPr lang="en-US" b="1" dirty="0"/>
              <a:t>Note:</a:t>
            </a:r>
            <a:r>
              <a:rPr lang="en-US" dirty="0"/>
              <a:t> In the question, They will clearly mention, which number will have higher priority and which number will have lower priority.</a:t>
            </a:r>
          </a:p>
          <a:p>
            <a:pPr fontAlgn="base"/>
            <a:r>
              <a:rPr lang="en-US" dirty="0"/>
              <a:t>Once all the processes have been arrived, we can schedule them based on their priority.</a:t>
            </a:r>
          </a:p>
          <a:p>
            <a:endParaRPr lang="en-US" dirty="0"/>
          </a:p>
        </p:txBody>
      </p:sp>
    </p:spTree>
    <p:extLst>
      <p:ext uri="{BB962C8B-B14F-4D97-AF65-F5344CB8AC3E}">
        <p14:creationId xmlns:p14="http://schemas.microsoft.com/office/powerpoint/2010/main" val="317078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5536"/>
          </a:xfrm>
        </p:spPr>
        <p:txBody>
          <a:bodyPr>
            <a:normAutofit fontScale="90000"/>
          </a:bodyPr>
          <a:lstStyle/>
          <a:p>
            <a:r>
              <a:rPr lang="en-US" dirty="0">
                <a:solidFill>
                  <a:srgbClr val="FF0000"/>
                </a:solidFill>
              </a:rPr>
              <a:t>Priority Scheduling (Continue</a:t>
            </a:r>
            <a:r>
              <a:rPr lang="en-US" dirty="0" smtClean="0">
                <a:solidFill>
                  <a:srgbClr val="FF0000"/>
                </a:solidFill>
              </a:rPr>
              <a:t>..)</a:t>
            </a:r>
            <a:br>
              <a:rPr lang="en-US" dirty="0" smtClean="0">
                <a:solidFill>
                  <a:srgbClr val="FF0000"/>
                </a:solidFill>
              </a:rPr>
            </a:br>
            <a:r>
              <a:rPr lang="en-US" dirty="0" smtClean="0">
                <a:solidFill>
                  <a:srgbClr val="FF0000"/>
                </a:solidFill>
              </a:rPr>
              <a:t>non-preemptive approach</a:t>
            </a:r>
            <a:endParaRPr lang="en-US" dirty="0"/>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689" y="1458361"/>
            <a:ext cx="5705475" cy="3295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358" y="4898954"/>
            <a:ext cx="6788564" cy="18013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6348" y="5430298"/>
            <a:ext cx="1666323" cy="369332"/>
          </a:xfrm>
          <a:prstGeom prst="rect">
            <a:avLst/>
          </a:prstGeom>
          <a:noFill/>
        </p:spPr>
        <p:txBody>
          <a:bodyPr wrap="square" rtlCol="0">
            <a:spAutoFit/>
          </a:bodyPr>
          <a:lstStyle/>
          <a:p>
            <a:r>
              <a:rPr lang="en-US" dirty="0" smtClean="0"/>
              <a:t>Gantt Chart</a:t>
            </a:r>
            <a:endParaRPr lang="en-US" dirty="0"/>
          </a:p>
        </p:txBody>
      </p:sp>
    </p:spTree>
    <p:extLst>
      <p:ext uri="{BB962C8B-B14F-4D97-AF65-F5344CB8AC3E}">
        <p14:creationId xmlns:p14="http://schemas.microsoft.com/office/powerpoint/2010/main" val="2174548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1190</Words>
  <Application>Microsoft Office PowerPoint</Application>
  <PresentationFormat>Widescreen</PresentationFormat>
  <Paragraphs>143</Paragraphs>
  <Slides>12</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TimesNewRoman</vt:lpstr>
      <vt:lpstr>Office Theme</vt:lpstr>
      <vt:lpstr>Operating Systems Lecture - 8</vt:lpstr>
      <vt:lpstr>Summary</vt:lpstr>
      <vt:lpstr>Shortest-Job-First Scheduling</vt:lpstr>
      <vt:lpstr>Shortest-Job-First Scheduling (continue…)</vt:lpstr>
      <vt:lpstr>Shortest-Job-First Scheduling (continue…)</vt:lpstr>
      <vt:lpstr>Priority Scheduling</vt:lpstr>
      <vt:lpstr>Priority Scheduling (Continue..)</vt:lpstr>
      <vt:lpstr>Priority Scheduling (Continue..) non-preemptive approach</vt:lpstr>
      <vt:lpstr>Priority Scheduling (Continue..) non-preemptive approach</vt:lpstr>
      <vt:lpstr>Priority Scheduling (Continue..) Preemptive approach</vt:lpstr>
      <vt:lpstr>Priority Scheduling (Continue..) Preemptive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- 7</dc:title>
  <dc:creator>bambi</dc:creator>
  <cp:lastModifiedBy>bambi</cp:lastModifiedBy>
  <cp:revision>50</cp:revision>
  <dcterms:created xsi:type="dcterms:W3CDTF">2024-03-31T06:39:03Z</dcterms:created>
  <dcterms:modified xsi:type="dcterms:W3CDTF">2024-04-12T06:31:17Z</dcterms:modified>
</cp:coreProperties>
</file>