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94" r:id="rId11"/>
    <p:sldId id="295" r:id="rId12"/>
    <p:sldId id="296" r:id="rId13"/>
    <p:sldId id="285" r:id="rId14"/>
    <p:sldId id="286" r:id="rId15"/>
    <p:sldId id="287" r:id="rId16"/>
    <p:sldId id="288" r:id="rId17"/>
    <p:sldId id="289" r:id="rId18"/>
    <p:sldId id="290" r:id="rId19"/>
    <p:sldId id="291" r:id="rId20"/>
    <p:sldId id="292" r:id="rId21"/>
    <p:sldId id="293" r:id="rId22"/>
    <p:sldId id="281" r:id="rId23"/>
    <p:sldId id="282" r:id="rId24"/>
    <p:sldId id="283"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526" autoAdjust="0"/>
    <p:restoredTop sz="94259" autoAdjust="0"/>
  </p:normalViewPr>
  <p:slideViewPr>
    <p:cSldViewPr snapToGrid="0">
      <p:cViewPr varScale="1">
        <p:scale>
          <a:sx n="68" d="100"/>
          <a:sy n="68" d="100"/>
        </p:scale>
        <p:origin x="498" y="66"/>
      </p:cViewPr>
      <p:guideLst/>
    </p:cSldViewPr>
  </p:slideViewPr>
  <p:notesTextViewPr>
    <p:cViewPr>
      <p:scale>
        <a:sx n="1" d="1"/>
        <a:sy n="1" d="1"/>
      </p:scale>
      <p:origin x="0" y="0"/>
    </p:cViewPr>
  </p:notesTextViewPr>
  <p:sorterViewPr>
    <p:cViewPr>
      <p:scale>
        <a:sx n="100" d="100"/>
        <a:sy n="100" d="100"/>
      </p:scale>
      <p:origin x="0" y="-80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2040834"/>
          </a:xfrm>
        </p:spPr>
        <p:txBody>
          <a:bodyPr>
            <a:noAutofit/>
          </a:bodyPr>
          <a:lstStyle/>
          <a:p>
            <a:r>
              <a:rPr lang="en-US" sz="2200" dirty="0"/>
              <a:t>We now consider the following system workload to illustrate working of the </a:t>
            </a:r>
            <a:r>
              <a:rPr lang="en-US" sz="2200" dirty="0" err="1"/>
              <a:t>roundrobin</a:t>
            </a:r>
            <a:r>
              <a:rPr lang="en-US" sz="2200" dirty="0"/>
              <a:t> algorithm. </a:t>
            </a:r>
            <a:endParaRPr lang="en-US" sz="2200" dirty="0" smtClean="0"/>
          </a:p>
          <a:p>
            <a:r>
              <a:rPr lang="en-US" sz="2200" dirty="0" smtClean="0"/>
              <a:t>Execution </a:t>
            </a:r>
            <a:r>
              <a:rPr lang="en-US" sz="2200" dirty="0"/>
              <a:t>of P1 though P4 with quantum 20 is shown in Figure </a:t>
            </a:r>
            <a:r>
              <a:rPr lang="en-US" sz="2200" dirty="0" smtClean="0"/>
              <a:t>9.4</a:t>
            </a:r>
            <a:r>
              <a:rPr lang="en-US" sz="2200" dirty="0"/>
              <a:t>. </a:t>
            </a:r>
            <a:endParaRPr lang="en-US" sz="2200" dirty="0" smtClean="0"/>
          </a:p>
          <a:p>
            <a:r>
              <a:rPr lang="en-US" sz="2200" dirty="0" smtClean="0"/>
              <a:t>In the </a:t>
            </a:r>
            <a:r>
              <a:rPr lang="en-US" sz="2200" dirty="0"/>
              <a:t>table, original CPU bursts are shown in bold and remaining CPU bursts (after </a:t>
            </a:r>
            <a:r>
              <a:rPr lang="en-US" sz="2200" dirty="0" smtClean="0"/>
              <a:t>a process </a:t>
            </a:r>
            <a:r>
              <a:rPr lang="en-US" sz="2200" dirty="0"/>
              <a:t>has used the CPU for one quantum) are shown in non-bold font.</a:t>
            </a:r>
          </a:p>
        </p:txBody>
      </p:sp>
      <p:pic>
        <p:nvPicPr>
          <p:cNvPr id="4" name="Picture 3"/>
          <p:cNvPicPr>
            <a:picLocks noChangeAspect="1"/>
          </p:cNvPicPr>
          <p:nvPr/>
        </p:nvPicPr>
        <p:blipFill>
          <a:blip r:embed="rId2"/>
          <a:stretch>
            <a:fillRect/>
          </a:stretch>
        </p:blipFill>
        <p:spPr>
          <a:xfrm>
            <a:off x="3819207" y="3154017"/>
            <a:ext cx="6848793" cy="3252461"/>
          </a:xfrm>
          <a:prstGeom prst="rect">
            <a:avLst/>
          </a:prstGeom>
        </p:spPr>
      </p:pic>
      <p:sp>
        <p:nvSpPr>
          <p:cNvPr id="5" name="Rectangle 4"/>
          <p:cNvSpPr/>
          <p:nvPr/>
        </p:nvSpPr>
        <p:spPr>
          <a:xfrm>
            <a:off x="838200" y="3796245"/>
            <a:ext cx="2981007" cy="1754326"/>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9.4 </a:t>
            </a:r>
            <a:r>
              <a:rPr lang="en-US" dirty="0">
                <a:solidFill>
                  <a:srgbClr val="000000"/>
                </a:solidFill>
                <a:latin typeface="TimesNewRoman"/>
              </a:rPr>
              <a:t>Gantt chart showing execution of P1, P2, P3, and P4 with quantum 20 time units</a:t>
            </a:r>
            <a:br>
              <a:rPr lang="en-US" dirty="0">
                <a:solidFill>
                  <a:srgbClr val="000000"/>
                </a:solidFill>
                <a:latin typeface="TimesNewRoman"/>
              </a:rPr>
            </a:br>
            <a:r>
              <a:rPr lang="en-US" dirty="0">
                <a:solidFill>
                  <a:srgbClr val="000000"/>
                </a:solidFill>
                <a:latin typeface="TimesNewRoman"/>
              </a:rPr>
              <a:t/>
            </a:r>
            <a:br>
              <a:rPr lang="en-US" dirty="0">
                <a:solidFill>
                  <a:srgbClr val="000000"/>
                </a:solidFill>
                <a:latin typeface="TimesNewRoman"/>
              </a:rPr>
            </a:br>
            <a:endParaRPr lang="en-US" dirty="0"/>
          </a:p>
        </p:txBody>
      </p:sp>
    </p:spTree>
    <p:extLst>
      <p:ext uri="{BB962C8B-B14F-4D97-AF65-F5344CB8AC3E}">
        <p14:creationId xmlns:p14="http://schemas.microsoft.com/office/powerpoint/2010/main" val="287853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3392556"/>
          </a:xfrm>
        </p:spPr>
        <p:txBody>
          <a:bodyPr>
            <a:noAutofit/>
          </a:bodyPr>
          <a:lstStyle/>
          <a:p>
            <a:r>
              <a:rPr lang="en-US" sz="2200" dirty="0"/>
              <a:t>Figure </a:t>
            </a:r>
            <a:r>
              <a:rPr lang="en-US" sz="2200" dirty="0" smtClean="0"/>
              <a:t>9.5 </a:t>
            </a:r>
            <a:r>
              <a:rPr lang="en-US" sz="2200" dirty="0"/>
              <a:t>shows wait and turnaround times for the four processes. </a:t>
            </a:r>
            <a:endParaRPr lang="en-US" sz="2200" dirty="0" smtClean="0"/>
          </a:p>
          <a:p>
            <a:r>
              <a:rPr lang="en-US" sz="2200" dirty="0" smtClean="0"/>
              <a:t>The </a:t>
            </a:r>
            <a:r>
              <a:rPr lang="en-US" sz="2200" dirty="0"/>
              <a:t>average </a:t>
            </a:r>
            <a:r>
              <a:rPr lang="en-US" sz="2200" dirty="0" smtClean="0"/>
              <a:t>wait time </a:t>
            </a:r>
            <a:r>
              <a:rPr lang="en-US" sz="2200" dirty="0"/>
              <a:t>for a process comes out to be 73 time units for round robin and 38 for </a:t>
            </a:r>
            <a:r>
              <a:rPr lang="en-US" sz="2200" dirty="0" smtClean="0"/>
              <a:t>SJF.</a:t>
            </a:r>
          </a:p>
          <a:p>
            <a:r>
              <a:rPr lang="en-US" sz="2200" dirty="0" smtClean="0"/>
              <a:t>Typically</a:t>
            </a:r>
            <a:r>
              <a:rPr lang="en-US" sz="2200" dirty="0"/>
              <a:t>, RR has a higher average turnaround than SJF, but better response. </a:t>
            </a:r>
            <a:endParaRPr lang="en-US" sz="2200" dirty="0" smtClean="0"/>
          </a:p>
          <a:p>
            <a:r>
              <a:rPr lang="en-US" sz="2200" dirty="0" smtClean="0"/>
              <a:t>In </a:t>
            </a:r>
            <a:r>
              <a:rPr lang="en-US" sz="2200" dirty="0"/>
              <a:t>timesharing systems, shorter response time for a process is more important than </a:t>
            </a:r>
            <a:r>
              <a:rPr lang="en-US" sz="2200" dirty="0" smtClean="0"/>
              <a:t>shorter turnaround </a:t>
            </a:r>
            <a:r>
              <a:rPr lang="en-US" sz="2200" dirty="0"/>
              <a:t>time for the process. </a:t>
            </a:r>
            <a:endParaRPr lang="en-US" sz="2200" dirty="0" smtClean="0"/>
          </a:p>
          <a:p>
            <a:r>
              <a:rPr lang="en-US" sz="2200" dirty="0" smtClean="0"/>
              <a:t>Thus</a:t>
            </a:r>
            <a:r>
              <a:rPr lang="en-US" sz="2200" dirty="0"/>
              <a:t>, round-robin scheduler matches the requirements </a:t>
            </a:r>
            <a:r>
              <a:rPr lang="en-US" sz="2200" dirty="0" smtClean="0"/>
              <a:t>of time-sharing </a:t>
            </a:r>
            <a:r>
              <a:rPr lang="en-US" sz="2200" dirty="0"/>
              <a:t>systems better than the SJF algorithm. SJF scheduler is better suited </a:t>
            </a:r>
            <a:r>
              <a:rPr lang="en-US" sz="2200" dirty="0" smtClean="0"/>
              <a:t>for batch </a:t>
            </a:r>
            <a:r>
              <a:rPr lang="en-US" sz="2200" dirty="0"/>
              <a:t>systems, in which minimizing the turnaround time is the main criterion.</a:t>
            </a:r>
          </a:p>
        </p:txBody>
      </p:sp>
      <p:pic>
        <p:nvPicPr>
          <p:cNvPr id="4" name="Picture 3"/>
          <p:cNvPicPr>
            <a:picLocks noChangeAspect="1"/>
          </p:cNvPicPr>
          <p:nvPr/>
        </p:nvPicPr>
        <p:blipFill>
          <a:blip r:embed="rId2"/>
          <a:stretch>
            <a:fillRect/>
          </a:stretch>
        </p:blipFill>
        <p:spPr>
          <a:xfrm>
            <a:off x="4188998" y="4598504"/>
            <a:ext cx="7022341" cy="1620541"/>
          </a:xfrm>
          <a:prstGeom prst="rect">
            <a:avLst/>
          </a:prstGeom>
        </p:spPr>
      </p:pic>
      <p:sp>
        <p:nvSpPr>
          <p:cNvPr id="5" name="Rectangle 4"/>
          <p:cNvSpPr/>
          <p:nvPr/>
        </p:nvSpPr>
        <p:spPr>
          <a:xfrm>
            <a:off x="838200" y="4835891"/>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9.5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3668899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Round-Robin Scheduling (Continue..)</a:t>
            </a:r>
            <a:endParaRPr lang="en-US" dirty="0"/>
          </a:p>
        </p:txBody>
      </p:sp>
      <p:sp>
        <p:nvSpPr>
          <p:cNvPr id="3" name="Content Placeholder 2"/>
          <p:cNvSpPr>
            <a:spLocks noGrp="1"/>
          </p:cNvSpPr>
          <p:nvPr>
            <p:ph idx="1"/>
          </p:nvPr>
        </p:nvSpPr>
        <p:spPr/>
        <p:txBody>
          <a:bodyPr/>
          <a:lstStyle/>
          <a:p>
            <a:pPr>
              <a:lnSpc>
                <a:spcPct val="80000"/>
              </a:lnSpc>
              <a:spcBef>
                <a:spcPct val="30000"/>
              </a:spcBef>
            </a:pPr>
            <a:r>
              <a:rPr lang="en-US" altLang="en-US" dirty="0"/>
              <a:t>Average waiting time = 73</a:t>
            </a:r>
          </a:p>
          <a:p>
            <a:pPr>
              <a:lnSpc>
                <a:spcPct val="80000"/>
              </a:lnSpc>
              <a:spcBef>
                <a:spcPct val="30000"/>
              </a:spcBef>
            </a:pPr>
            <a:r>
              <a:rPr lang="en-US" altLang="en-US" dirty="0"/>
              <a:t>Average waiting time for SJF = 38</a:t>
            </a:r>
          </a:p>
          <a:p>
            <a:pPr>
              <a:lnSpc>
                <a:spcPct val="80000"/>
              </a:lnSpc>
              <a:spcBef>
                <a:spcPct val="30000"/>
              </a:spcBef>
            </a:pPr>
            <a:r>
              <a:rPr lang="en-US" altLang="en-US" dirty="0"/>
              <a:t>Typically, higher average turnaround than SJF, but better response</a:t>
            </a:r>
            <a:r>
              <a:rPr lang="en-US" altLang="en-US" dirty="0" smtClean="0"/>
              <a:t>.</a:t>
            </a:r>
            <a:endParaRPr lang="en-US" altLang="en-US" sz="2400" dirty="0" smtClean="0"/>
          </a:p>
          <a:p>
            <a:endParaRPr lang="en-US" dirty="0"/>
          </a:p>
        </p:txBody>
      </p:sp>
    </p:spTree>
    <p:extLst>
      <p:ext uri="{BB962C8B-B14F-4D97-AF65-F5344CB8AC3E}">
        <p14:creationId xmlns:p14="http://schemas.microsoft.com/office/powerpoint/2010/main" val="91845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15858022"/>
              </p:ext>
            </p:extLst>
          </p:nvPr>
        </p:nvGraphicFramePr>
        <p:xfrm>
          <a:off x="522637" y="1201939"/>
          <a:ext cx="6667491" cy="2628900"/>
        </p:xfrm>
        <a:graphic>
          <a:graphicData uri="http://schemas.openxmlformats.org/drawingml/2006/table">
            <a:tbl>
              <a:tblPr/>
              <a:tblGrid>
                <a:gridCol w="2222497">
                  <a:extLst>
                    <a:ext uri="{9D8B030D-6E8A-4147-A177-3AD203B41FA5}">
                      <a16:colId xmlns:a16="http://schemas.microsoft.com/office/drawing/2014/main" val="4256305115"/>
                    </a:ext>
                  </a:extLst>
                </a:gridCol>
                <a:gridCol w="2222497">
                  <a:extLst>
                    <a:ext uri="{9D8B030D-6E8A-4147-A177-3AD203B41FA5}">
                      <a16:colId xmlns:a16="http://schemas.microsoft.com/office/drawing/2014/main" val="4277846597"/>
                    </a:ext>
                  </a:extLst>
                </a:gridCol>
                <a:gridCol w="2222497">
                  <a:extLst>
                    <a:ext uri="{9D8B030D-6E8A-4147-A177-3AD203B41FA5}">
                      <a16:colId xmlns:a16="http://schemas.microsoft.com/office/drawing/2014/main" val="2447613475"/>
                    </a:ext>
                  </a:extLst>
                </a:gridCol>
              </a:tblGrid>
              <a:tr h="0">
                <a:tc>
                  <a:txBody>
                    <a:bodyPr/>
                    <a:lstStyle/>
                    <a:p>
                      <a:pPr algn="ctr" fontAlgn="base"/>
                      <a:r>
                        <a:rPr lang="en-US" sz="1800" b="1">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0">
                <a:tc>
                  <a:txBody>
                    <a:bodyPr/>
                    <a:lstStyle/>
                    <a:p>
                      <a:pPr algn="ctr" fontAlgn="ctr"/>
                      <a:r>
                        <a:rPr lang="en-US" sz="1800" b="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0">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0">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0">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7506533" y="1201939"/>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0,</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99244736"/>
              </p:ext>
            </p:extLst>
          </p:nvPr>
        </p:nvGraphicFramePr>
        <p:xfrm>
          <a:off x="1339290" y="4522689"/>
          <a:ext cx="9156432" cy="155448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a:effectLst/>
                        </a:rPr>
                        <a:t>0-2ms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P1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0ms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P2, P3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P1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5ms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3ms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51359837"/>
              </p:ext>
            </p:extLst>
          </p:nvPr>
        </p:nvGraphicFramePr>
        <p:xfrm>
          <a:off x="9849266" y="186999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P3</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4027826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522637" y="1201939"/>
          <a:ext cx="6667491" cy="2628900"/>
        </p:xfrm>
        <a:graphic>
          <a:graphicData uri="http://schemas.openxmlformats.org/drawingml/2006/table">
            <a:tbl>
              <a:tblPr/>
              <a:tblGrid>
                <a:gridCol w="2222497">
                  <a:extLst>
                    <a:ext uri="{9D8B030D-6E8A-4147-A177-3AD203B41FA5}">
                      <a16:colId xmlns:a16="http://schemas.microsoft.com/office/drawing/2014/main" val="4256305115"/>
                    </a:ext>
                  </a:extLst>
                </a:gridCol>
                <a:gridCol w="2222497">
                  <a:extLst>
                    <a:ext uri="{9D8B030D-6E8A-4147-A177-3AD203B41FA5}">
                      <a16:colId xmlns:a16="http://schemas.microsoft.com/office/drawing/2014/main" val="4277846597"/>
                    </a:ext>
                  </a:extLst>
                </a:gridCol>
                <a:gridCol w="2222497">
                  <a:extLst>
                    <a:ext uri="{9D8B030D-6E8A-4147-A177-3AD203B41FA5}">
                      <a16:colId xmlns:a16="http://schemas.microsoft.com/office/drawing/2014/main" val="2447613475"/>
                    </a:ext>
                  </a:extLst>
                </a:gridCol>
              </a:tblGrid>
              <a:tr h="0">
                <a:tc>
                  <a:txBody>
                    <a:bodyPr/>
                    <a:lstStyle/>
                    <a:p>
                      <a:pPr algn="ctr" fontAlgn="base"/>
                      <a:r>
                        <a:rPr lang="en-US" sz="1800" b="1">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0">
                <a:tc>
                  <a:txBody>
                    <a:bodyPr/>
                    <a:lstStyle/>
                    <a:p>
                      <a:pPr algn="ctr" fontAlgn="ctr"/>
                      <a:r>
                        <a:rPr lang="en-US" sz="1800" b="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0">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0">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0">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7506533" y="1201939"/>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78973496"/>
              </p:ext>
            </p:extLst>
          </p:nvPr>
        </p:nvGraphicFramePr>
        <p:xfrm>
          <a:off x="1339290" y="4522689"/>
          <a:ext cx="9156432" cy="209550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smtClean="0">
                          <a:effectLst/>
                        </a:rPr>
                        <a:t>0-2ms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 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5ms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3ms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800" b="0" dirty="0" smtClean="0">
                          <a:effectLst/>
                        </a:rPr>
                        <a:t>2-4ms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1ms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 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90121139"/>
              </p:ext>
            </p:extLst>
          </p:nvPr>
        </p:nvGraphicFramePr>
        <p:xfrm>
          <a:off x="9849266" y="186999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P3</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414772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9521125"/>
              </p:ext>
            </p:extLst>
          </p:nvPr>
        </p:nvGraphicFramePr>
        <p:xfrm>
          <a:off x="522637" y="120193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73268">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434459">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434459">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434459">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434459">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4,</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5738988"/>
              </p:ext>
            </p:extLst>
          </p:nvPr>
        </p:nvGraphicFramePr>
        <p:xfrm>
          <a:off x="2015151" y="3830839"/>
          <a:ext cx="9156432" cy="263652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smtClean="0">
                          <a:effectLst/>
                        </a:rPr>
                        <a:t>0-2ms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 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5ms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3ms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800" b="0" dirty="0" smtClean="0">
                          <a:effectLst/>
                        </a:rPr>
                        <a:t>2-4ms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1ms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 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800" b="0" dirty="0" smtClean="0">
                          <a:effectLst/>
                        </a:rPr>
                        <a:t>4-6ms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P1,P4,P2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55728581"/>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P4</a:t>
                      </a:r>
                      <a:endParaRPr lang="en-US" dirty="0"/>
                    </a:p>
                  </a:txBody>
                  <a:tcPr/>
                </a:tc>
                <a:extLst>
                  <a:ext uri="{0D108BD9-81ED-4DB2-BD59-A6C34878D82A}">
                    <a16:rowId xmlns:a16="http://schemas.microsoft.com/office/drawing/2014/main" val="3591416998"/>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2405867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522637" y="120193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73268">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434459">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434459">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434459">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434459">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6,</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41565074"/>
              </p:ext>
            </p:extLst>
          </p:nvPr>
        </p:nvGraphicFramePr>
        <p:xfrm>
          <a:off x="2015151" y="3830839"/>
          <a:ext cx="9156432" cy="304864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94146901"/>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strike="noStrike" baseline="0" dirty="0" smtClean="0"/>
                        <a:t>P4</a:t>
                      </a:r>
                      <a:endParaRPr lang="en-US" strike="noStrike" baseline="0" dirty="0"/>
                    </a:p>
                  </a:txBody>
                  <a:tcPr/>
                </a:tc>
                <a:extLst>
                  <a:ext uri="{0D108BD9-81ED-4DB2-BD59-A6C34878D82A}">
                    <a16:rowId xmlns:a16="http://schemas.microsoft.com/office/drawing/2014/main" val="2364893500"/>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279544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58351456"/>
              </p:ext>
            </p:extLst>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8,</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4356937"/>
              </p:ext>
            </p:extLst>
          </p:nvPr>
        </p:nvGraphicFramePr>
        <p:xfrm>
          <a:off x="2210620" y="3252591"/>
          <a:ext cx="9156432" cy="355918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95671202"/>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1826119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942157717"/>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2364893500"/>
                  </a:ext>
                </a:extLst>
              </a:tr>
              <a:tr h="370840">
                <a:tc>
                  <a:txBody>
                    <a:bodyPr/>
                    <a:lstStyle/>
                    <a:p>
                      <a:pPr algn="ct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65281351"/>
              </p:ext>
            </p:extLst>
          </p:nvPr>
        </p:nvGraphicFramePr>
        <p:xfrm>
          <a:off x="2104602" y="2721372"/>
          <a:ext cx="9156432" cy="406972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0">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bl>
          </a:graphicData>
        </a:graphic>
      </p:graphicFrame>
    </p:spTree>
    <p:extLst>
      <p:ext uri="{BB962C8B-B14F-4D97-AF65-F5344CB8AC3E}">
        <p14:creationId xmlns:p14="http://schemas.microsoft.com/office/powerpoint/2010/main" val="2239203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945884063"/>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endParaRPr lang="en-US" dirty="0"/>
                    </a:p>
                  </a:txBody>
                  <a:tcPr/>
                </a:tc>
                <a:extLst>
                  <a:ext uri="{0D108BD9-81ED-4DB2-BD59-A6C34878D82A}">
                    <a16:rowId xmlns:a16="http://schemas.microsoft.com/office/drawing/2014/main" val="2364893500"/>
                  </a:ext>
                </a:extLst>
              </a:tr>
              <a:tr h="370840">
                <a:tc>
                  <a:txBody>
                    <a:bodyPr/>
                    <a:lstStyle/>
                    <a:p>
                      <a:pPr algn="ct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537665"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11,</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47507097"/>
              </p:ext>
            </p:extLst>
          </p:nvPr>
        </p:nvGraphicFramePr>
        <p:xfrm>
          <a:off x="2104602" y="2297298"/>
          <a:ext cx="9156432" cy="458026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0">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r h="0">
                <a:tc>
                  <a:txBody>
                    <a:bodyPr/>
                    <a:lstStyle/>
                    <a:p>
                      <a:pPr algn="ctr" fontAlgn="ctr"/>
                      <a:r>
                        <a:rPr lang="en-US" sz="1600" b="0" dirty="0" smtClean="0">
                          <a:effectLst/>
                        </a:rPr>
                        <a:t>11-12ms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6853886"/>
                  </a:ext>
                </a:extLst>
              </a:tr>
            </a:tbl>
          </a:graphicData>
        </a:graphic>
      </p:graphicFrame>
    </p:spTree>
    <p:extLst>
      <p:ext uri="{BB962C8B-B14F-4D97-AF65-F5344CB8AC3E}">
        <p14:creationId xmlns:p14="http://schemas.microsoft.com/office/powerpoint/2010/main" val="3513911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Scheduling </a:t>
            </a:r>
            <a:r>
              <a:rPr lang="en-US" dirty="0" smtClean="0">
                <a:solidFill>
                  <a:srgbClr val="FF0000"/>
                </a:solidFill>
              </a:rPr>
              <a:t>algorithms</a:t>
            </a: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203896324"/>
              </p:ext>
            </p:extLst>
          </p:nvPr>
        </p:nvGraphicFramePr>
        <p:xfrm>
          <a:off x="1362480" y="1078098"/>
          <a:ext cx="8285104" cy="4495800"/>
        </p:xfrm>
        <a:graphic>
          <a:graphicData uri="http://schemas.openxmlformats.org/drawingml/2006/table">
            <a:tbl>
              <a:tblPr/>
              <a:tblGrid>
                <a:gridCol w="1035638">
                  <a:extLst>
                    <a:ext uri="{9D8B030D-6E8A-4147-A177-3AD203B41FA5}">
                      <a16:colId xmlns:a16="http://schemas.microsoft.com/office/drawing/2014/main" val="1074905100"/>
                    </a:ext>
                  </a:extLst>
                </a:gridCol>
                <a:gridCol w="1035638">
                  <a:extLst>
                    <a:ext uri="{9D8B030D-6E8A-4147-A177-3AD203B41FA5}">
                      <a16:colId xmlns:a16="http://schemas.microsoft.com/office/drawing/2014/main" val="312841864"/>
                    </a:ext>
                  </a:extLst>
                </a:gridCol>
                <a:gridCol w="1035638">
                  <a:extLst>
                    <a:ext uri="{9D8B030D-6E8A-4147-A177-3AD203B41FA5}">
                      <a16:colId xmlns:a16="http://schemas.microsoft.com/office/drawing/2014/main" val="2640026570"/>
                    </a:ext>
                  </a:extLst>
                </a:gridCol>
                <a:gridCol w="1035638">
                  <a:extLst>
                    <a:ext uri="{9D8B030D-6E8A-4147-A177-3AD203B41FA5}">
                      <a16:colId xmlns:a16="http://schemas.microsoft.com/office/drawing/2014/main" val="1431882564"/>
                    </a:ext>
                  </a:extLst>
                </a:gridCol>
                <a:gridCol w="1035638">
                  <a:extLst>
                    <a:ext uri="{9D8B030D-6E8A-4147-A177-3AD203B41FA5}">
                      <a16:colId xmlns:a16="http://schemas.microsoft.com/office/drawing/2014/main" val="4195688053"/>
                    </a:ext>
                  </a:extLst>
                </a:gridCol>
                <a:gridCol w="1035638">
                  <a:extLst>
                    <a:ext uri="{9D8B030D-6E8A-4147-A177-3AD203B41FA5}">
                      <a16:colId xmlns:a16="http://schemas.microsoft.com/office/drawing/2014/main" val="1664349349"/>
                    </a:ext>
                  </a:extLst>
                </a:gridCol>
                <a:gridCol w="1035638">
                  <a:extLst>
                    <a:ext uri="{9D8B030D-6E8A-4147-A177-3AD203B41FA5}">
                      <a16:colId xmlns:a16="http://schemas.microsoft.com/office/drawing/2014/main" val="3349988936"/>
                    </a:ext>
                  </a:extLst>
                </a:gridCol>
                <a:gridCol w="1035638">
                  <a:extLst>
                    <a:ext uri="{9D8B030D-6E8A-4147-A177-3AD203B41FA5}">
                      <a16:colId xmlns:a16="http://schemas.microsoft.com/office/drawing/2014/main" val="2101844103"/>
                    </a:ext>
                  </a:extLst>
                </a:gridCol>
              </a:tblGrid>
              <a:tr h="831826">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421946">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421946">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421946">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421946">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421946">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421946">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r h="421946">
                <a:tc>
                  <a:txBody>
                    <a:bodyPr/>
                    <a:lstStyle/>
                    <a:p>
                      <a:pPr algn="ctr" fontAlgn="ctr"/>
                      <a:r>
                        <a:rPr lang="en-US" sz="1600" b="0" dirty="0" smtClean="0">
                          <a:effectLst/>
                        </a:rPr>
                        <a:t>11-12ms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6853886"/>
                  </a:ext>
                </a:extLst>
              </a:tr>
            </a:tbl>
          </a:graphicData>
        </a:graphic>
      </p:graphicFrame>
      <p:sp>
        <p:nvSpPr>
          <p:cNvPr id="3" name="Rectangle 2"/>
          <p:cNvSpPr/>
          <p:nvPr/>
        </p:nvSpPr>
        <p:spPr>
          <a:xfrm>
            <a:off x="339035" y="5947777"/>
            <a:ext cx="1415772" cy="369332"/>
          </a:xfrm>
          <a:prstGeom prst="rect">
            <a:avLst/>
          </a:prstGeom>
        </p:spPr>
        <p:txBody>
          <a:bodyPr wrap="none">
            <a:spAutoFit/>
          </a:bodyPr>
          <a:lstStyle/>
          <a:p>
            <a:r>
              <a:rPr lang="en-US" b="1" dirty="0">
                <a:solidFill>
                  <a:srgbClr val="273239"/>
                </a:solidFill>
                <a:latin typeface="Nunito"/>
              </a:rPr>
              <a:t>Gantt chart</a:t>
            </a:r>
            <a:endParaRPr lang="en-US" dirty="0"/>
          </a:p>
        </p:txBody>
      </p:sp>
      <p:sp>
        <p:nvSpPr>
          <p:cNvPr id="4" name="Rectangle 3"/>
          <p:cNvSpPr/>
          <p:nvPr/>
        </p:nvSpPr>
        <p:spPr>
          <a:xfrm>
            <a:off x="2107096"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1" name="Rectangle 10"/>
          <p:cNvSpPr/>
          <p:nvPr/>
        </p:nvSpPr>
        <p:spPr>
          <a:xfrm>
            <a:off x="3048000"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12" name="Rectangle 11"/>
          <p:cNvSpPr/>
          <p:nvPr/>
        </p:nvSpPr>
        <p:spPr>
          <a:xfrm>
            <a:off x="3988904"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13" name="Rectangle 12"/>
          <p:cNvSpPr/>
          <p:nvPr/>
        </p:nvSpPr>
        <p:spPr>
          <a:xfrm>
            <a:off x="4929808"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4" name="Rectangle 13"/>
          <p:cNvSpPr/>
          <p:nvPr/>
        </p:nvSpPr>
        <p:spPr>
          <a:xfrm>
            <a:off x="5870712"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P4</a:t>
            </a:r>
            <a:endParaRPr lang="en-US" dirty="0"/>
          </a:p>
        </p:txBody>
      </p:sp>
      <p:sp>
        <p:nvSpPr>
          <p:cNvPr id="15" name="Rectangle 14"/>
          <p:cNvSpPr/>
          <p:nvPr/>
        </p:nvSpPr>
        <p:spPr>
          <a:xfrm>
            <a:off x="6811616"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16" name="Rectangle 15"/>
          <p:cNvSpPr/>
          <p:nvPr/>
        </p:nvSpPr>
        <p:spPr>
          <a:xfrm>
            <a:off x="7752520" y="5705927"/>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grpSp>
        <p:nvGrpSpPr>
          <p:cNvPr id="27" name="Group 26"/>
          <p:cNvGrpSpPr/>
          <p:nvPr/>
        </p:nvGrpSpPr>
        <p:grpSpPr>
          <a:xfrm>
            <a:off x="1956253" y="6212823"/>
            <a:ext cx="301686" cy="518794"/>
            <a:chOff x="1956253" y="6212823"/>
            <a:chExt cx="301686" cy="518794"/>
          </a:xfrm>
        </p:grpSpPr>
        <p:cxnSp>
          <p:nvCxnSpPr>
            <p:cNvPr id="25" name="Straight Connector 24"/>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56253" y="6362285"/>
              <a:ext cx="301686" cy="369332"/>
            </a:xfrm>
            <a:prstGeom prst="rect">
              <a:avLst/>
            </a:prstGeom>
            <a:noFill/>
          </p:spPr>
          <p:txBody>
            <a:bodyPr wrap="none" rtlCol="0">
              <a:spAutoFit/>
            </a:bodyPr>
            <a:lstStyle/>
            <a:p>
              <a:r>
                <a:rPr lang="en-US" dirty="0" smtClean="0"/>
                <a:t>0</a:t>
              </a:r>
              <a:endParaRPr lang="en-US" dirty="0"/>
            </a:p>
          </p:txBody>
        </p:sp>
      </p:grpSp>
      <p:grpSp>
        <p:nvGrpSpPr>
          <p:cNvPr id="28" name="Group 27"/>
          <p:cNvGrpSpPr/>
          <p:nvPr/>
        </p:nvGrpSpPr>
        <p:grpSpPr>
          <a:xfrm>
            <a:off x="2897157" y="6212823"/>
            <a:ext cx="301686" cy="518794"/>
            <a:chOff x="1956253" y="6212823"/>
            <a:chExt cx="301686" cy="518794"/>
          </a:xfrm>
        </p:grpSpPr>
        <p:cxnSp>
          <p:nvCxnSpPr>
            <p:cNvPr id="29" name="Straight Connector 28"/>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956253" y="6362285"/>
              <a:ext cx="301686" cy="369332"/>
            </a:xfrm>
            <a:prstGeom prst="rect">
              <a:avLst/>
            </a:prstGeom>
            <a:noFill/>
          </p:spPr>
          <p:txBody>
            <a:bodyPr wrap="none" rtlCol="0">
              <a:spAutoFit/>
            </a:bodyPr>
            <a:lstStyle/>
            <a:p>
              <a:r>
                <a:rPr lang="en-US" dirty="0" smtClean="0"/>
                <a:t>2</a:t>
              </a:r>
              <a:endParaRPr lang="en-US" dirty="0"/>
            </a:p>
          </p:txBody>
        </p:sp>
      </p:grpSp>
      <p:grpSp>
        <p:nvGrpSpPr>
          <p:cNvPr id="31" name="Group 30"/>
          <p:cNvGrpSpPr/>
          <p:nvPr/>
        </p:nvGrpSpPr>
        <p:grpSpPr>
          <a:xfrm>
            <a:off x="3838060" y="6212823"/>
            <a:ext cx="301686" cy="518794"/>
            <a:chOff x="1956253" y="6212823"/>
            <a:chExt cx="301686" cy="518794"/>
          </a:xfrm>
        </p:grpSpPr>
        <p:cxnSp>
          <p:nvCxnSpPr>
            <p:cNvPr id="32" name="Straight Connector 31"/>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956253" y="6362285"/>
              <a:ext cx="301686" cy="369332"/>
            </a:xfrm>
            <a:prstGeom prst="rect">
              <a:avLst/>
            </a:prstGeom>
            <a:noFill/>
          </p:spPr>
          <p:txBody>
            <a:bodyPr wrap="none" rtlCol="0">
              <a:spAutoFit/>
            </a:bodyPr>
            <a:lstStyle/>
            <a:p>
              <a:r>
                <a:rPr lang="en-US" dirty="0" smtClean="0"/>
                <a:t>4</a:t>
              </a:r>
              <a:endParaRPr lang="en-US" dirty="0"/>
            </a:p>
          </p:txBody>
        </p:sp>
      </p:grpSp>
      <p:grpSp>
        <p:nvGrpSpPr>
          <p:cNvPr id="34" name="Group 33"/>
          <p:cNvGrpSpPr/>
          <p:nvPr/>
        </p:nvGrpSpPr>
        <p:grpSpPr>
          <a:xfrm>
            <a:off x="4778963" y="6212823"/>
            <a:ext cx="301686" cy="518794"/>
            <a:chOff x="1956253" y="6212823"/>
            <a:chExt cx="301686" cy="518794"/>
          </a:xfrm>
        </p:grpSpPr>
        <p:cxnSp>
          <p:nvCxnSpPr>
            <p:cNvPr id="35" name="Straight Connector 34"/>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56253" y="6362285"/>
              <a:ext cx="301686" cy="369332"/>
            </a:xfrm>
            <a:prstGeom prst="rect">
              <a:avLst/>
            </a:prstGeom>
            <a:noFill/>
          </p:spPr>
          <p:txBody>
            <a:bodyPr wrap="none" rtlCol="0">
              <a:spAutoFit/>
            </a:bodyPr>
            <a:lstStyle/>
            <a:p>
              <a:r>
                <a:rPr lang="en-US" dirty="0" smtClean="0"/>
                <a:t>6</a:t>
              </a:r>
              <a:endParaRPr lang="en-US" dirty="0"/>
            </a:p>
          </p:txBody>
        </p:sp>
      </p:grpSp>
      <p:grpSp>
        <p:nvGrpSpPr>
          <p:cNvPr id="37" name="Group 36"/>
          <p:cNvGrpSpPr/>
          <p:nvPr/>
        </p:nvGrpSpPr>
        <p:grpSpPr>
          <a:xfrm>
            <a:off x="5719865" y="6212823"/>
            <a:ext cx="301686" cy="518794"/>
            <a:chOff x="1956253" y="6212823"/>
            <a:chExt cx="301686" cy="518794"/>
          </a:xfrm>
        </p:grpSpPr>
        <p:cxnSp>
          <p:nvCxnSpPr>
            <p:cNvPr id="38" name="Straight Connector 37"/>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956253" y="6362285"/>
              <a:ext cx="301686" cy="369332"/>
            </a:xfrm>
            <a:prstGeom prst="rect">
              <a:avLst/>
            </a:prstGeom>
            <a:noFill/>
          </p:spPr>
          <p:txBody>
            <a:bodyPr wrap="none" rtlCol="0">
              <a:spAutoFit/>
            </a:bodyPr>
            <a:lstStyle/>
            <a:p>
              <a:r>
                <a:rPr lang="en-US" dirty="0" smtClean="0"/>
                <a:t>8</a:t>
              </a:r>
              <a:endParaRPr lang="en-US" dirty="0"/>
            </a:p>
          </p:txBody>
        </p:sp>
      </p:grpSp>
      <p:grpSp>
        <p:nvGrpSpPr>
          <p:cNvPr id="40" name="Group 39"/>
          <p:cNvGrpSpPr/>
          <p:nvPr/>
        </p:nvGrpSpPr>
        <p:grpSpPr>
          <a:xfrm>
            <a:off x="6660765" y="6212823"/>
            <a:ext cx="301686" cy="518794"/>
            <a:chOff x="1956253" y="6212823"/>
            <a:chExt cx="301686" cy="518794"/>
          </a:xfrm>
        </p:grpSpPr>
        <p:cxnSp>
          <p:nvCxnSpPr>
            <p:cNvPr id="41" name="Straight Connector 40"/>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1956253" y="6362285"/>
              <a:ext cx="301686" cy="369332"/>
            </a:xfrm>
            <a:prstGeom prst="rect">
              <a:avLst/>
            </a:prstGeom>
            <a:noFill/>
          </p:spPr>
          <p:txBody>
            <a:bodyPr wrap="none" rtlCol="0">
              <a:spAutoFit/>
            </a:bodyPr>
            <a:lstStyle/>
            <a:p>
              <a:r>
                <a:rPr lang="en-US" dirty="0" smtClean="0"/>
                <a:t>9</a:t>
              </a:r>
              <a:endParaRPr lang="en-US" dirty="0"/>
            </a:p>
          </p:txBody>
        </p:sp>
      </p:grpSp>
      <p:grpSp>
        <p:nvGrpSpPr>
          <p:cNvPr id="43" name="Group 42"/>
          <p:cNvGrpSpPr/>
          <p:nvPr/>
        </p:nvGrpSpPr>
        <p:grpSpPr>
          <a:xfrm>
            <a:off x="7601665" y="6219451"/>
            <a:ext cx="418704" cy="518794"/>
            <a:chOff x="1956253" y="6212823"/>
            <a:chExt cx="418704" cy="518794"/>
          </a:xfrm>
        </p:grpSpPr>
        <p:cxnSp>
          <p:nvCxnSpPr>
            <p:cNvPr id="44" name="Straight Connector 43"/>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956253" y="6362285"/>
              <a:ext cx="418704" cy="369332"/>
            </a:xfrm>
            <a:prstGeom prst="rect">
              <a:avLst/>
            </a:prstGeom>
            <a:noFill/>
          </p:spPr>
          <p:txBody>
            <a:bodyPr wrap="none" rtlCol="0">
              <a:spAutoFit/>
            </a:bodyPr>
            <a:lstStyle/>
            <a:p>
              <a:r>
                <a:rPr lang="en-US" dirty="0" smtClean="0"/>
                <a:t>11</a:t>
              </a:r>
              <a:endParaRPr lang="en-US" dirty="0"/>
            </a:p>
          </p:txBody>
        </p:sp>
      </p:grpSp>
      <p:grpSp>
        <p:nvGrpSpPr>
          <p:cNvPr id="46" name="Group 45"/>
          <p:cNvGrpSpPr/>
          <p:nvPr/>
        </p:nvGrpSpPr>
        <p:grpSpPr>
          <a:xfrm>
            <a:off x="8542558" y="6212823"/>
            <a:ext cx="418704" cy="518794"/>
            <a:chOff x="1956253" y="6212823"/>
            <a:chExt cx="418704" cy="518794"/>
          </a:xfrm>
        </p:grpSpPr>
        <p:cxnSp>
          <p:nvCxnSpPr>
            <p:cNvPr id="47" name="Straight Connector 46"/>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1956253" y="6362285"/>
              <a:ext cx="418704" cy="369332"/>
            </a:xfrm>
            <a:prstGeom prst="rect">
              <a:avLst/>
            </a:prstGeom>
            <a:noFill/>
          </p:spPr>
          <p:txBody>
            <a:bodyPr wrap="none" rtlCol="0">
              <a:spAutoFit/>
            </a:bodyPr>
            <a:lstStyle/>
            <a:p>
              <a:r>
                <a:rPr lang="en-US" dirty="0" smtClean="0"/>
                <a:t>12</a:t>
              </a:r>
              <a:endParaRPr lang="en-US" dirty="0"/>
            </a:p>
          </p:txBody>
        </p:sp>
      </p:grpSp>
    </p:spTree>
    <p:extLst>
      <p:ext uri="{BB962C8B-B14F-4D97-AF65-F5344CB8AC3E}">
        <p14:creationId xmlns:p14="http://schemas.microsoft.com/office/powerpoint/2010/main" val="29407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1000"/>
                                        <p:tgtEl>
                                          <p:spTgt spid="37"/>
                                        </p:tgtEl>
                                      </p:cBhvr>
                                    </p:animEffect>
                                    <p:anim calcmode="lin" valueType="num">
                                      <p:cBhvr>
                                        <p:cTn id="70" dur="1000" fill="hold"/>
                                        <p:tgtEl>
                                          <p:spTgt spid="37"/>
                                        </p:tgtEl>
                                        <p:attrNameLst>
                                          <p:attrName>ppt_x</p:attrName>
                                        </p:attrNameLst>
                                      </p:cBhvr>
                                      <p:tavLst>
                                        <p:tav tm="0">
                                          <p:val>
                                            <p:strVal val="#ppt_x"/>
                                          </p:val>
                                        </p:tav>
                                        <p:tav tm="100000">
                                          <p:val>
                                            <p:strVal val="#ppt_x"/>
                                          </p:val>
                                        </p:tav>
                                      </p:tavLst>
                                    </p:anim>
                                    <p:anim calcmode="lin" valueType="num">
                                      <p:cBhvr>
                                        <p:cTn id="71" dur="1000" fill="hold"/>
                                        <p:tgtEl>
                                          <p:spTgt spid="37"/>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1000"/>
                                        <p:tgtEl>
                                          <p:spTgt spid="40"/>
                                        </p:tgtEl>
                                      </p:cBhvr>
                                    </p:animEffect>
                                    <p:anim calcmode="lin" valueType="num">
                                      <p:cBhvr>
                                        <p:cTn id="75" dur="1000" fill="hold"/>
                                        <p:tgtEl>
                                          <p:spTgt spid="40"/>
                                        </p:tgtEl>
                                        <p:attrNameLst>
                                          <p:attrName>ppt_x</p:attrName>
                                        </p:attrNameLst>
                                      </p:cBhvr>
                                      <p:tavLst>
                                        <p:tav tm="0">
                                          <p:val>
                                            <p:strVal val="#ppt_x"/>
                                          </p:val>
                                        </p:tav>
                                        <p:tav tm="100000">
                                          <p:val>
                                            <p:strVal val="#ppt_x"/>
                                          </p:val>
                                        </p:tav>
                                      </p:tavLst>
                                    </p:anim>
                                    <p:anim calcmode="lin" valueType="num">
                                      <p:cBhvr>
                                        <p:cTn id="76" dur="1000" fill="hold"/>
                                        <p:tgtEl>
                                          <p:spTgt spid="4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0"/>
                                        <p:tgtEl>
                                          <p:spTgt spid="43"/>
                                        </p:tgtEl>
                                      </p:cBhvr>
                                    </p:animEffect>
                                    <p:anim calcmode="lin" valueType="num">
                                      <p:cBhvr>
                                        <p:cTn id="80" dur="1000" fill="hold"/>
                                        <p:tgtEl>
                                          <p:spTgt spid="43"/>
                                        </p:tgtEl>
                                        <p:attrNameLst>
                                          <p:attrName>ppt_x</p:attrName>
                                        </p:attrNameLst>
                                      </p:cBhvr>
                                      <p:tavLst>
                                        <p:tav tm="0">
                                          <p:val>
                                            <p:strVal val="#ppt_x"/>
                                          </p:val>
                                        </p:tav>
                                        <p:tav tm="100000">
                                          <p:val>
                                            <p:strVal val="#ppt_x"/>
                                          </p:val>
                                        </p:tav>
                                      </p:tavLst>
                                    </p:anim>
                                    <p:anim calcmode="lin" valueType="num">
                                      <p:cBhvr>
                                        <p:cTn id="81" dur="1000" fill="hold"/>
                                        <p:tgtEl>
                                          <p:spTgt spid="43"/>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1000"/>
                                        <p:tgtEl>
                                          <p:spTgt spid="46"/>
                                        </p:tgtEl>
                                      </p:cBhvr>
                                    </p:animEffect>
                                    <p:anim calcmode="lin" valueType="num">
                                      <p:cBhvr>
                                        <p:cTn id="85" dur="1000" fill="hold"/>
                                        <p:tgtEl>
                                          <p:spTgt spid="46"/>
                                        </p:tgtEl>
                                        <p:attrNameLst>
                                          <p:attrName>ppt_x</p:attrName>
                                        </p:attrNameLst>
                                      </p:cBhvr>
                                      <p:tavLst>
                                        <p:tav tm="0">
                                          <p:val>
                                            <p:strVal val="#ppt_x"/>
                                          </p:val>
                                        </p:tav>
                                        <p:tav tm="100000">
                                          <p:val>
                                            <p:strVal val="#ppt_x"/>
                                          </p:val>
                                        </p:tav>
                                      </p:tavLst>
                                    </p:anim>
                                    <p:anim calcmode="lin" valueType="num">
                                      <p:cBhvr>
                                        <p:cTn id="8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5" name="Rectangle 4"/>
          <p:cNvSpPr/>
          <p:nvPr/>
        </p:nvSpPr>
        <p:spPr>
          <a:xfrm>
            <a:off x="838200" y="1123195"/>
            <a:ext cx="9564757" cy="2585323"/>
          </a:xfrm>
          <a:prstGeom prst="rect">
            <a:avLst/>
          </a:prstGeom>
        </p:spPr>
        <p:txBody>
          <a:bodyPr wrap="square">
            <a:spAutoFit/>
          </a:bodyPr>
          <a:lstStyle/>
          <a:p>
            <a:pPr fontAlgn="base"/>
            <a:r>
              <a:rPr lang="en-US" b="1" dirty="0">
                <a:solidFill>
                  <a:srgbClr val="273239"/>
                </a:solidFill>
                <a:latin typeface="Nunito"/>
              </a:rPr>
              <a:t>How to compute below times in Round Robin using a program? </a:t>
            </a:r>
            <a:endParaRPr lang="en-US" b="1" dirty="0" smtClean="0">
              <a:solidFill>
                <a:srgbClr val="273239"/>
              </a:solidFill>
              <a:latin typeface="Nunito"/>
            </a:endParaRPr>
          </a:p>
          <a:p>
            <a:pPr fontAlgn="base"/>
            <a:endParaRPr lang="en-US" b="1" dirty="0">
              <a:solidFill>
                <a:srgbClr val="273239"/>
              </a:solidFill>
              <a:latin typeface="Nunito"/>
            </a:endParaRPr>
          </a:p>
          <a:p>
            <a:pPr fontAlgn="base"/>
            <a:r>
              <a:rPr lang="en-US" b="1" dirty="0">
                <a:solidFill>
                  <a:srgbClr val="273239"/>
                </a:solidFill>
                <a:latin typeface="Nunito"/>
              </a:rPr>
              <a:t>Completion Time:</a:t>
            </a:r>
            <a:r>
              <a:rPr lang="en-US" dirty="0">
                <a:solidFill>
                  <a:srgbClr val="273239"/>
                </a:solidFill>
                <a:latin typeface="Nunito"/>
              </a:rPr>
              <a:t> Time at which process completes its execution</a:t>
            </a:r>
            <a:r>
              <a:rPr lang="en-US" dirty="0" smtClean="0">
                <a:solidFill>
                  <a:srgbClr val="273239"/>
                </a:solidFill>
                <a:latin typeface="Nunito"/>
              </a:rPr>
              <a:t>.</a:t>
            </a:r>
          </a:p>
          <a:p>
            <a:pPr fontAlgn="base"/>
            <a:endParaRPr lang="en-US" dirty="0">
              <a:solidFill>
                <a:srgbClr val="273239"/>
              </a:solidFill>
              <a:latin typeface="Nunito"/>
            </a:endParaRPr>
          </a:p>
          <a:p>
            <a:pPr fontAlgn="base"/>
            <a:r>
              <a:rPr lang="en-US" b="1" dirty="0">
                <a:solidFill>
                  <a:srgbClr val="273239"/>
                </a:solidFill>
                <a:latin typeface="Nunito"/>
              </a:rPr>
              <a:t>Turn Around Time:</a:t>
            </a:r>
            <a:r>
              <a:rPr lang="en-US" dirty="0">
                <a:solidFill>
                  <a:srgbClr val="273239"/>
                </a:solidFill>
                <a:latin typeface="Nunito"/>
              </a:rPr>
              <a:t> Time Difference between completion time and arrival time. </a:t>
            </a:r>
            <a:endParaRPr lang="en-US" dirty="0" smtClean="0">
              <a:solidFill>
                <a:srgbClr val="273239"/>
              </a:solidFill>
              <a:latin typeface="Nunito"/>
            </a:endParaRPr>
          </a:p>
          <a:p>
            <a:pPr lvl="1" fontAlgn="base"/>
            <a:r>
              <a:rPr lang="en-US" b="1" dirty="0" smtClean="0">
                <a:solidFill>
                  <a:srgbClr val="273239"/>
                </a:solidFill>
                <a:latin typeface="Nunito"/>
              </a:rPr>
              <a:t>Turn </a:t>
            </a:r>
            <a:r>
              <a:rPr lang="en-US" b="1" dirty="0">
                <a:solidFill>
                  <a:srgbClr val="273239"/>
                </a:solidFill>
                <a:latin typeface="Nunito"/>
              </a:rPr>
              <a:t>Around Time = Completion Time – Arrival </a:t>
            </a:r>
            <a:r>
              <a:rPr lang="en-US" b="1" dirty="0" smtClean="0">
                <a:solidFill>
                  <a:srgbClr val="273239"/>
                </a:solidFill>
                <a:latin typeface="Nunito"/>
              </a:rPr>
              <a:t>Time</a:t>
            </a:r>
          </a:p>
          <a:p>
            <a:pPr lvl="1" fontAlgn="base"/>
            <a:endParaRPr lang="en-US" dirty="0">
              <a:solidFill>
                <a:srgbClr val="273239"/>
              </a:solidFill>
              <a:latin typeface="Nunito"/>
            </a:endParaRPr>
          </a:p>
          <a:p>
            <a:pPr fontAlgn="base"/>
            <a:r>
              <a:rPr lang="en-US" b="1" dirty="0">
                <a:solidFill>
                  <a:srgbClr val="273239"/>
                </a:solidFill>
                <a:latin typeface="Nunito"/>
              </a:rPr>
              <a:t>Waiting Time(W.T): </a:t>
            </a:r>
            <a:r>
              <a:rPr lang="en-US" dirty="0">
                <a:solidFill>
                  <a:srgbClr val="273239"/>
                </a:solidFill>
                <a:latin typeface="Nunito"/>
              </a:rPr>
              <a:t>Time Difference between turn around time and burst time. </a:t>
            </a:r>
            <a:br>
              <a:rPr lang="en-US" dirty="0">
                <a:solidFill>
                  <a:srgbClr val="273239"/>
                </a:solidFill>
                <a:latin typeface="Nunito"/>
              </a:rPr>
            </a:br>
            <a:r>
              <a:rPr lang="en-US" dirty="0" smtClean="0">
                <a:solidFill>
                  <a:srgbClr val="273239"/>
                </a:solidFill>
                <a:latin typeface="Nunito"/>
              </a:rPr>
              <a:t>	</a:t>
            </a:r>
            <a:r>
              <a:rPr lang="en-US" b="1" dirty="0" smtClean="0">
                <a:solidFill>
                  <a:srgbClr val="273239"/>
                </a:solidFill>
                <a:latin typeface="Nunito"/>
              </a:rPr>
              <a:t>Waiting </a:t>
            </a:r>
            <a:r>
              <a:rPr lang="en-US" b="1" dirty="0">
                <a:solidFill>
                  <a:srgbClr val="273239"/>
                </a:solidFill>
                <a:latin typeface="Nunito"/>
              </a:rPr>
              <a:t>Time = Turn Around Time – Burst Time</a:t>
            </a:r>
            <a:endParaRPr lang="en-US" b="0" i="0" dirty="0">
              <a:solidFill>
                <a:srgbClr val="273239"/>
              </a:solidFill>
              <a:effectLst/>
              <a:latin typeface="Nunito"/>
            </a:endParaRPr>
          </a:p>
        </p:txBody>
      </p:sp>
      <p:graphicFrame>
        <p:nvGraphicFramePr>
          <p:cNvPr id="6" name="Table 5"/>
          <p:cNvGraphicFramePr>
            <a:graphicFrameLocks noGrp="1"/>
          </p:cNvGraphicFramePr>
          <p:nvPr>
            <p:extLst>
              <p:ext uri="{D42A27DB-BD31-4B8C-83A1-F6EECF244321}">
                <p14:modId xmlns:p14="http://schemas.microsoft.com/office/powerpoint/2010/main" val="1850329858"/>
              </p:ext>
            </p:extLst>
          </p:nvPr>
        </p:nvGraphicFramePr>
        <p:xfrm>
          <a:off x="838196" y="3930565"/>
          <a:ext cx="6887820" cy="2735277"/>
        </p:xfrm>
        <a:graphic>
          <a:graphicData uri="http://schemas.openxmlformats.org/drawingml/2006/table">
            <a:tbl>
              <a:tblPr/>
              <a:tblGrid>
                <a:gridCol w="1147970">
                  <a:extLst>
                    <a:ext uri="{9D8B030D-6E8A-4147-A177-3AD203B41FA5}">
                      <a16:colId xmlns:a16="http://schemas.microsoft.com/office/drawing/2014/main" val="3842796718"/>
                    </a:ext>
                  </a:extLst>
                </a:gridCol>
                <a:gridCol w="1147970">
                  <a:extLst>
                    <a:ext uri="{9D8B030D-6E8A-4147-A177-3AD203B41FA5}">
                      <a16:colId xmlns:a16="http://schemas.microsoft.com/office/drawing/2014/main" val="3949288279"/>
                    </a:ext>
                  </a:extLst>
                </a:gridCol>
                <a:gridCol w="1147970">
                  <a:extLst>
                    <a:ext uri="{9D8B030D-6E8A-4147-A177-3AD203B41FA5}">
                      <a16:colId xmlns:a16="http://schemas.microsoft.com/office/drawing/2014/main" val="2055654544"/>
                    </a:ext>
                  </a:extLst>
                </a:gridCol>
                <a:gridCol w="1147970">
                  <a:extLst>
                    <a:ext uri="{9D8B030D-6E8A-4147-A177-3AD203B41FA5}">
                      <a16:colId xmlns:a16="http://schemas.microsoft.com/office/drawing/2014/main" val="2964249950"/>
                    </a:ext>
                  </a:extLst>
                </a:gridCol>
                <a:gridCol w="1147970">
                  <a:extLst>
                    <a:ext uri="{9D8B030D-6E8A-4147-A177-3AD203B41FA5}">
                      <a16:colId xmlns:a16="http://schemas.microsoft.com/office/drawing/2014/main" val="1787657333"/>
                    </a:ext>
                  </a:extLst>
                </a:gridCol>
                <a:gridCol w="1147970">
                  <a:extLst>
                    <a:ext uri="{9D8B030D-6E8A-4147-A177-3AD203B41FA5}">
                      <a16:colId xmlns:a16="http://schemas.microsoft.com/office/drawing/2014/main" val="71087477"/>
                    </a:ext>
                  </a:extLst>
                </a:gridCol>
              </a:tblGrid>
              <a:tr h="483629">
                <a:tc>
                  <a:txBody>
                    <a:bodyPr/>
                    <a:lstStyle/>
                    <a:p>
                      <a:pPr algn="ctr" fontAlgn="base"/>
                      <a:r>
                        <a:rPr lang="en-US" sz="1800" b="1" dirty="0">
                          <a:effectLst/>
                        </a:rPr>
                        <a:t>Processes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BT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CT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TAT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dirty="0">
                          <a:effectLst/>
                        </a:rPr>
                        <a:t>WT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89830172"/>
                  </a:ext>
                </a:extLst>
              </a:tr>
              <a:tr h="562912">
                <a:tc>
                  <a:txBody>
                    <a:bodyPr/>
                    <a:lstStyle/>
                    <a:p>
                      <a:pPr algn="ctr" fontAlgn="ctr"/>
                      <a:r>
                        <a:rPr lang="en-US" sz="1800" b="0">
                          <a:effectLst/>
                        </a:rPr>
                        <a:t>P1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12-0 = 12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12-5 = 7</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8240336"/>
                  </a:ext>
                </a:extLst>
              </a:tr>
              <a:tr h="562912">
                <a:tc>
                  <a:txBody>
                    <a:bodyPr/>
                    <a:lstStyle/>
                    <a:p>
                      <a:pPr algn="ctr" fontAlgn="ctr"/>
                      <a:r>
                        <a:rPr lang="en-US" sz="1800" b="0">
                          <a:effectLst/>
                        </a:rPr>
                        <a:t>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11-1 = 10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10-4 = 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7409011"/>
                  </a:ext>
                </a:extLst>
              </a:tr>
              <a:tr h="562912">
                <a:tc>
                  <a:txBody>
                    <a:bodyPr/>
                    <a:lstStyle/>
                    <a:p>
                      <a:pPr algn="ctr" fontAlgn="ctr"/>
                      <a:r>
                        <a:rPr lang="en-US" sz="1800" b="0">
                          <a:effectLst/>
                        </a:rPr>
                        <a:t>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6-2 =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4-2 = 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0330553"/>
                  </a:ext>
                </a:extLst>
              </a:tr>
              <a:tr h="562912">
                <a:tc>
                  <a:txBody>
                    <a:bodyPr/>
                    <a:lstStyle/>
                    <a:p>
                      <a:pPr algn="ctr" fontAlgn="ctr"/>
                      <a:r>
                        <a:rPr lang="en-US" sz="1800" b="0">
                          <a:effectLst/>
                        </a:rPr>
                        <a:t>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9</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9-4 = 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5-1 =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97308543"/>
                  </a:ext>
                </a:extLst>
              </a:tr>
            </a:tbl>
          </a:graphicData>
        </a:graphic>
      </p:graphicFrame>
      <p:sp>
        <p:nvSpPr>
          <p:cNvPr id="7" name="Rectangle 1"/>
          <p:cNvSpPr>
            <a:spLocks noChangeArrowheads="1"/>
          </p:cNvSpPr>
          <p:nvPr/>
        </p:nvSpPr>
        <p:spPr bwMode="auto">
          <a:xfrm>
            <a:off x="7938053" y="3774709"/>
            <a:ext cx="34157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Nunito"/>
              </a:rPr>
              <a:t>Now,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Average Turn around time</a:t>
            </a:r>
            <a:r>
              <a:rPr kumimoji="0" lang="en-US" altLang="en-US"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Arial" panose="020B0604020202020204" pitchFamily="34" charset="0"/>
              </a:rPr>
              <a:t>(12 + 10 + 4 + 5)/4 = 31/4 = 7.7</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Average waiting time</a:t>
            </a:r>
            <a:r>
              <a:rPr kumimoji="0" lang="en-US" altLang="en-US"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Arial" panose="020B0604020202020204" pitchFamily="34" charset="0"/>
              </a:rPr>
              <a:t>(7 + 6 + 2 + 4)/4 = 19/4 = 4.7</a:t>
            </a:r>
          </a:p>
        </p:txBody>
      </p:sp>
    </p:spTree>
    <p:extLst>
      <p:ext uri="{BB962C8B-B14F-4D97-AF65-F5344CB8AC3E}">
        <p14:creationId xmlns:p14="http://schemas.microsoft.com/office/powerpoint/2010/main" val="702450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Another class of scheduling algorithms has been created for situations in which </a:t>
            </a:r>
            <a:r>
              <a:rPr lang="en-US" dirty="0" smtClean="0"/>
              <a:t>processes are </a:t>
            </a:r>
            <a:r>
              <a:rPr lang="en-US" dirty="0"/>
              <a:t>easily classified into different groups. </a:t>
            </a:r>
            <a:endParaRPr lang="en-US" dirty="0" smtClean="0"/>
          </a:p>
          <a:p>
            <a:r>
              <a:rPr lang="en-US" dirty="0" smtClean="0"/>
              <a:t>For </a:t>
            </a:r>
            <a:r>
              <a:rPr lang="en-US" dirty="0"/>
              <a:t>example, a common division is </a:t>
            </a:r>
            <a:r>
              <a:rPr lang="en-US" dirty="0" smtClean="0"/>
              <a:t>made between </a:t>
            </a:r>
            <a:r>
              <a:rPr lang="en-US" b="1" dirty="0" smtClean="0"/>
              <a:t>foreground</a:t>
            </a:r>
            <a:r>
              <a:rPr lang="en-US" dirty="0" smtClean="0"/>
              <a:t> </a:t>
            </a:r>
            <a:r>
              <a:rPr lang="en-US" dirty="0"/>
              <a:t>(or </a:t>
            </a:r>
            <a:r>
              <a:rPr lang="en-US" b="1" dirty="0"/>
              <a:t>interactive</a:t>
            </a:r>
            <a:r>
              <a:rPr lang="en-US" dirty="0"/>
              <a:t>) processes and </a:t>
            </a:r>
            <a:r>
              <a:rPr lang="en-US" b="1" dirty="0"/>
              <a:t>background</a:t>
            </a:r>
            <a:r>
              <a:rPr lang="en-US" dirty="0"/>
              <a:t> (or </a:t>
            </a:r>
            <a:r>
              <a:rPr lang="en-US" b="1" dirty="0"/>
              <a:t>batch</a:t>
            </a:r>
            <a:r>
              <a:rPr lang="en-US" dirty="0"/>
              <a:t>) </a:t>
            </a:r>
            <a:r>
              <a:rPr lang="en-US" dirty="0" smtClean="0"/>
              <a:t>processes.</a:t>
            </a:r>
          </a:p>
          <a:p>
            <a:r>
              <a:rPr lang="en-US" dirty="0" smtClean="0"/>
              <a:t>These </a:t>
            </a:r>
            <a:r>
              <a:rPr lang="en-US" dirty="0"/>
              <a:t>two types of processes have different response time requirements and so </a:t>
            </a:r>
            <a:r>
              <a:rPr lang="en-US" dirty="0" smtClean="0"/>
              <a:t>might have </a:t>
            </a:r>
            <a:r>
              <a:rPr lang="en-US" dirty="0"/>
              <a:t>different scheduling needs. </a:t>
            </a:r>
            <a:endParaRPr lang="en-US" dirty="0" smtClean="0"/>
          </a:p>
          <a:p>
            <a:r>
              <a:rPr lang="en-US" dirty="0" smtClean="0"/>
              <a:t>In </a:t>
            </a:r>
            <a:r>
              <a:rPr lang="en-US" dirty="0"/>
              <a:t>addition, </a:t>
            </a:r>
            <a:r>
              <a:rPr lang="en-US" dirty="0" smtClean="0"/>
              <a:t>foreground </a:t>
            </a:r>
            <a:r>
              <a:rPr lang="en-US" dirty="0"/>
              <a:t>processes may have priority </a:t>
            </a:r>
            <a:r>
              <a:rPr lang="en-US" dirty="0" smtClean="0"/>
              <a:t>over background </a:t>
            </a:r>
            <a:r>
              <a:rPr lang="en-US" dirty="0"/>
              <a:t>processes</a:t>
            </a:r>
            <a:r>
              <a:rPr lang="en-US" dirty="0" smtClean="0"/>
              <a:t>.</a:t>
            </a:r>
          </a:p>
          <a:p>
            <a:r>
              <a:rPr lang="en-US" dirty="0"/>
              <a:t>A </a:t>
            </a:r>
            <a:r>
              <a:rPr lang="en-US" dirty="0" smtClean="0"/>
              <a:t>multilevel </a:t>
            </a:r>
            <a:r>
              <a:rPr lang="en-US" dirty="0"/>
              <a:t>queue-scheduling algorithm partitions the ready queue into </a:t>
            </a:r>
            <a:r>
              <a:rPr lang="en-US" dirty="0" smtClean="0"/>
              <a:t>several separate </a:t>
            </a:r>
            <a:r>
              <a:rPr lang="en-US" dirty="0"/>
              <a:t>queues, as shown in Figure </a:t>
            </a:r>
            <a:r>
              <a:rPr lang="en-US" dirty="0" smtClean="0"/>
              <a:t>9.6. </a:t>
            </a:r>
            <a:r>
              <a:rPr lang="en-US" dirty="0"/>
              <a:t>Each queue has its own priority and </a:t>
            </a:r>
            <a:r>
              <a:rPr lang="en-US" dirty="0" smtClean="0"/>
              <a:t>scheduling algorithm</a:t>
            </a:r>
            <a:r>
              <a:rPr lang="en-US" dirty="0"/>
              <a:t>. </a:t>
            </a:r>
            <a:endParaRPr lang="en-US" dirty="0" smtClean="0"/>
          </a:p>
        </p:txBody>
      </p:sp>
    </p:spTree>
    <p:extLst>
      <p:ext uri="{BB962C8B-B14F-4D97-AF65-F5344CB8AC3E}">
        <p14:creationId xmlns:p14="http://schemas.microsoft.com/office/powerpoint/2010/main" val="3535905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Processes are permanently assigned to one queue, generally based of some property of the process, such as memory size, process priority or process type. </a:t>
            </a:r>
          </a:p>
          <a:p>
            <a:r>
              <a:rPr lang="en-US" dirty="0"/>
              <a:t>In addition, there must be scheduling among the queues, which is commonly implemented as fixed-priority preemptive scheduling i.e., serve all from foreground then from background. </a:t>
            </a:r>
          </a:p>
          <a:p>
            <a:r>
              <a:rPr lang="en-US" dirty="0"/>
              <a:t>Another possibility is to time slice between queues. Each queue gets a certain portion of the CPU time, which it can then schedule among the various processes in its queue, e.g., 80% to foreground in RR and 20% to background in FCFS. </a:t>
            </a:r>
            <a:endParaRPr lang="en-US" dirty="0" smtClean="0"/>
          </a:p>
          <a:p>
            <a:r>
              <a:rPr lang="en-US" dirty="0" smtClean="0"/>
              <a:t>Scheduling </a:t>
            </a:r>
            <a:r>
              <a:rPr lang="en-US" dirty="0"/>
              <a:t>across queues prevents </a:t>
            </a:r>
            <a:r>
              <a:rPr lang="en-US" dirty="0" smtClean="0"/>
              <a:t>the starvation </a:t>
            </a:r>
            <a:r>
              <a:rPr lang="en-US" dirty="0"/>
              <a:t>of processes in lower-priority queues.</a:t>
            </a:r>
          </a:p>
        </p:txBody>
      </p:sp>
    </p:spTree>
    <p:extLst>
      <p:ext uri="{BB962C8B-B14F-4D97-AF65-F5344CB8AC3E}">
        <p14:creationId xmlns:p14="http://schemas.microsoft.com/office/powerpoint/2010/main" val="3383638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7843" y="914535"/>
            <a:ext cx="7951305" cy="5485784"/>
          </a:xfrm>
          <a:prstGeom prst="rect">
            <a:avLst/>
          </a:prstGeom>
        </p:spPr>
      </p:pic>
      <p:sp>
        <p:nvSpPr>
          <p:cNvPr id="5"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 (Continue..)</a:t>
            </a:r>
            <a:endParaRPr lang="en-US" dirty="0">
              <a:solidFill>
                <a:srgbClr val="FF0000"/>
              </a:solidFill>
            </a:endParaRPr>
          </a:p>
        </p:txBody>
      </p:sp>
      <p:sp>
        <p:nvSpPr>
          <p:cNvPr id="6" name="Rectangle 5"/>
          <p:cNvSpPr/>
          <p:nvPr/>
        </p:nvSpPr>
        <p:spPr>
          <a:xfrm>
            <a:off x="665922" y="2039682"/>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9.6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239004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35479460"/>
              </p:ext>
            </p:extLst>
          </p:nvPr>
        </p:nvGraphicFramePr>
        <p:xfrm>
          <a:off x="2350053" y="2743199"/>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3633305" y="3776651"/>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7" name="TextBox 6"/>
          <p:cNvSpPr txBox="1"/>
          <p:nvPr/>
        </p:nvSpPr>
        <p:spPr>
          <a:xfrm>
            <a:off x="5431183" y="3776650"/>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8568634" y="3803157"/>
            <a:ext cx="567635" cy="430887"/>
          </a:xfrm>
          <a:prstGeom prst="rect">
            <a:avLst/>
          </a:prstGeom>
          <a:noFill/>
        </p:spPr>
        <p:txBody>
          <a:bodyPr wrap="square" rtlCol="0">
            <a:spAutoFit/>
          </a:bodyPr>
          <a:lstStyle/>
          <a:p>
            <a:pPr algn="ctr"/>
            <a:r>
              <a:rPr lang="en-US" sz="2200" b="1" dirty="0" smtClean="0"/>
              <a:t>10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SJF is an optimal algorithm because it decreases the wait times for short processes </a:t>
            </a:r>
            <a:r>
              <a:rPr lang="en-US" sz="2200" dirty="0" smtClean="0"/>
              <a:t>much more </a:t>
            </a:r>
            <a:r>
              <a:rPr lang="en-US" sz="2200" dirty="0"/>
              <a:t>than it increases the wait times for long processes. </a:t>
            </a:r>
            <a:endParaRPr lang="en-US" sz="2200" dirty="0" smtClean="0"/>
          </a:p>
          <a:p>
            <a:r>
              <a:rPr lang="en-US" sz="2200" dirty="0" smtClean="0"/>
              <a:t>Let’s </a:t>
            </a:r>
            <a:r>
              <a:rPr lang="en-US" sz="2200" dirty="0"/>
              <a:t>consider the example</a:t>
            </a:r>
          </a:p>
          <a:p>
            <a:r>
              <a:rPr lang="en-US" sz="2200" dirty="0"/>
              <a:t>shown in Figure </a:t>
            </a:r>
            <a:r>
              <a:rPr lang="en-US" sz="2200" dirty="0" smtClean="0"/>
              <a:t>9.1</a:t>
            </a:r>
            <a:r>
              <a:rPr lang="en-US" sz="2200" dirty="0"/>
              <a:t>, in which the next CPU bursts of P1, P2, and P3 are 5, 3, and </a:t>
            </a:r>
            <a:r>
              <a:rPr lang="en-US" sz="2200" dirty="0" smtClean="0"/>
              <a:t>2, respectively</a:t>
            </a:r>
            <a:r>
              <a:rPr lang="en-US" sz="2200" dirty="0"/>
              <a:t>. </a:t>
            </a:r>
            <a:endParaRPr lang="en-US" sz="2200" dirty="0" smtClean="0"/>
          </a:p>
          <a:p>
            <a:r>
              <a:rPr lang="en-US" sz="2200" dirty="0" smtClean="0"/>
              <a:t>The </a:t>
            </a:r>
            <a:r>
              <a:rPr lang="en-US" sz="2200" dirty="0"/>
              <a:t>first Gantt chart shows execution of processes according to the </a:t>
            </a:r>
            <a:r>
              <a:rPr lang="en-US" sz="2200" dirty="0" smtClean="0"/>
              <a:t>longest job-first </a:t>
            </a:r>
            <a:r>
              <a:rPr lang="en-US" sz="2200" dirty="0"/>
              <a:t>algorithm, resulting in the waiting times for P1, P2, and P3 to be 0, 5, and 8 times units. </a:t>
            </a:r>
          </a:p>
        </p:txBody>
      </p:sp>
      <p:graphicFrame>
        <p:nvGraphicFramePr>
          <p:cNvPr id="5" name="Table 4"/>
          <p:cNvGraphicFramePr>
            <a:graphicFrameLocks noGrp="1"/>
          </p:cNvGraphicFramePr>
          <p:nvPr>
            <p:extLst>
              <p:ext uri="{D42A27DB-BD31-4B8C-83A1-F6EECF244321}">
                <p14:modId xmlns:p14="http://schemas.microsoft.com/office/powerpoint/2010/main" val="3224281109"/>
              </p:ext>
            </p:extLst>
          </p:nvPr>
        </p:nvGraphicFramePr>
        <p:xfrm>
          <a:off x="2866888" y="4147929"/>
          <a:ext cx="6502399" cy="1059958"/>
        </p:xfrm>
        <a:graphic>
          <a:graphicData uri="http://schemas.openxmlformats.org/drawingml/2006/table">
            <a:tbl>
              <a:tblPr bandRow="1">
                <a:tableStyleId>{5C22544A-7EE6-4342-B048-85BDC9FD1C3A}</a:tableStyleId>
              </a:tblPr>
              <a:tblGrid>
                <a:gridCol w="3242364">
                  <a:extLst>
                    <a:ext uri="{9D8B030D-6E8A-4147-A177-3AD203B41FA5}">
                      <a16:colId xmlns:a16="http://schemas.microsoft.com/office/drawing/2014/main" val="2371639875"/>
                    </a:ext>
                  </a:extLst>
                </a:gridCol>
                <a:gridCol w="1815548">
                  <a:extLst>
                    <a:ext uri="{9D8B030D-6E8A-4147-A177-3AD203B41FA5}">
                      <a16:colId xmlns:a16="http://schemas.microsoft.com/office/drawing/2014/main" val="1667958187"/>
                    </a:ext>
                  </a:extLst>
                </a:gridCol>
                <a:gridCol w="1444487">
                  <a:extLst>
                    <a:ext uri="{9D8B030D-6E8A-4147-A177-3AD203B41FA5}">
                      <a16:colId xmlns:a16="http://schemas.microsoft.com/office/drawing/2014/main" val="4227600456"/>
                    </a:ext>
                  </a:extLst>
                </a:gridCol>
              </a:tblGrid>
              <a:tr h="529979">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6" name="TextBox 5"/>
          <p:cNvSpPr txBox="1"/>
          <p:nvPr/>
        </p:nvSpPr>
        <p:spPr>
          <a:xfrm>
            <a:off x="2641601" y="518138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7" name="TextBox 6"/>
          <p:cNvSpPr txBox="1"/>
          <p:nvPr/>
        </p:nvSpPr>
        <p:spPr>
          <a:xfrm>
            <a:off x="5819913" y="5207887"/>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7591288" y="5207887"/>
            <a:ext cx="567635" cy="430887"/>
          </a:xfrm>
          <a:prstGeom prst="rect">
            <a:avLst/>
          </a:prstGeom>
          <a:noFill/>
        </p:spPr>
        <p:txBody>
          <a:bodyPr wrap="square" rtlCol="0">
            <a:spAutoFit/>
          </a:bodyPr>
          <a:lstStyle/>
          <a:p>
            <a:pPr algn="ctr"/>
            <a:r>
              <a:rPr lang="en-US" sz="2200" b="1" dirty="0" smtClean="0"/>
              <a:t>8</a:t>
            </a:r>
            <a:endParaRPr lang="en-US" sz="2200" b="1" dirty="0"/>
          </a:p>
        </p:txBody>
      </p:sp>
      <p:sp>
        <p:nvSpPr>
          <p:cNvPr id="9" name="TextBox 8"/>
          <p:cNvSpPr txBox="1"/>
          <p:nvPr/>
        </p:nvSpPr>
        <p:spPr>
          <a:xfrm>
            <a:off x="9085469" y="5207887"/>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0" name="Rectangle 9"/>
          <p:cNvSpPr/>
          <p:nvPr/>
        </p:nvSpPr>
        <p:spPr>
          <a:xfrm>
            <a:off x="1558841" y="5728350"/>
            <a:ext cx="4009239" cy="369332"/>
          </a:xfrm>
          <a:prstGeom prst="rect">
            <a:avLst/>
          </a:prstGeom>
        </p:spPr>
        <p:txBody>
          <a:bodyPr wrap="none">
            <a:spAutoFit/>
          </a:bodyPr>
          <a:lstStyle/>
          <a:p>
            <a:r>
              <a:rPr lang="en-US" dirty="0" smtClean="0"/>
              <a:t>Figure 9.1 : Gantt Chart: longest </a:t>
            </a:r>
            <a:r>
              <a:rPr lang="en-US" dirty="0"/>
              <a:t>job-first </a:t>
            </a:r>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 (continue..)</a:t>
            </a:r>
            <a:endParaRPr lang="en-US" dirty="0">
              <a:solidFill>
                <a:srgbClr val="FF0000"/>
              </a:solidFill>
            </a:endParaRPr>
          </a:p>
        </p:txBody>
      </p:sp>
      <p:sp>
        <p:nvSpPr>
          <p:cNvPr id="3" name="Content Placeholder 2"/>
          <p:cNvSpPr>
            <a:spLocks noGrp="1"/>
          </p:cNvSpPr>
          <p:nvPr>
            <p:ph idx="1"/>
          </p:nvPr>
        </p:nvSpPr>
        <p:spPr>
          <a:xfrm>
            <a:off x="838200" y="1113183"/>
            <a:ext cx="10515600" cy="1934817"/>
          </a:xfrm>
        </p:spPr>
        <p:txBody>
          <a:bodyPr>
            <a:noAutofit/>
          </a:bodyPr>
          <a:lstStyle/>
          <a:p>
            <a:r>
              <a:rPr lang="en-US" sz="2200" dirty="0"/>
              <a:t>The second Gantt chart shows execution of processes according to the shortest-job-first algorithm, resulting in the waiting times for P1, P2, and P3 to be 0, 2, and 5. </a:t>
            </a:r>
            <a:endParaRPr lang="en-US" sz="2200" dirty="0" smtClean="0"/>
          </a:p>
          <a:p>
            <a:r>
              <a:rPr lang="en-US" sz="2200" dirty="0" smtClean="0"/>
              <a:t>Note </a:t>
            </a:r>
            <a:r>
              <a:rPr lang="en-US" sz="2200" dirty="0"/>
              <a:t>that the waiting time for P2 has decreased from 5 to 2 and that of P3 has decreased from 8 to 0. The increase in the wait time for P1 is from 0 to 5, which is much smaller than the decrease in the wait times for P2 and P3.</a:t>
            </a:r>
          </a:p>
        </p:txBody>
      </p:sp>
      <p:graphicFrame>
        <p:nvGraphicFramePr>
          <p:cNvPr id="11" name="Table 10"/>
          <p:cNvGraphicFramePr>
            <a:graphicFrameLocks noGrp="1"/>
          </p:cNvGraphicFramePr>
          <p:nvPr>
            <p:extLst>
              <p:ext uri="{D42A27DB-BD31-4B8C-83A1-F6EECF244321}">
                <p14:modId xmlns:p14="http://schemas.microsoft.com/office/powerpoint/2010/main" val="256421323"/>
              </p:ext>
            </p:extLst>
          </p:nvPr>
        </p:nvGraphicFramePr>
        <p:xfrm>
          <a:off x="2774122" y="3260035"/>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12" name="TextBox 11"/>
          <p:cNvSpPr txBox="1"/>
          <p:nvPr/>
        </p:nvSpPr>
        <p:spPr>
          <a:xfrm>
            <a:off x="2548835" y="4293487"/>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13" name="TextBox 12"/>
          <p:cNvSpPr txBox="1"/>
          <p:nvPr/>
        </p:nvSpPr>
        <p:spPr>
          <a:xfrm>
            <a:off x="4057374" y="4293487"/>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14" name="TextBox 13"/>
          <p:cNvSpPr txBox="1"/>
          <p:nvPr/>
        </p:nvSpPr>
        <p:spPr>
          <a:xfrm>
            <a:off x="5855252" y="4293486"/>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15" name="TextBox 14"/>
          <p:cNvSpPr txBox="1"/>
          <p:nvPr/>
        </p:nvSpPr>
        <p:spPr>
          <a:xfrm>
            <a:off x="8992703" y="4319993"/>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6" name="Rectangle 15"/>
          <p:cNvSpPr/>
          <p:nvPr/>
        </p:nvSpPr>
        <p:spPr>
          <a:xfrm>
            <a:off x="1846013" y="5196148"/>
            <a:ext cx="4058355" cy="369332"/>
          </a:xfrm>
          <a:prstGeom prst="rect">
            <a:avLst/>
          </a:prstGeom>
        </p:spPr>
        <p:txBody>
          <a:bodyPr wrap="none">
            <a:spAutoFit/>
          </a:bodyPr>
          <a:lstStyle/>
          <a:p>
            <a:r>
              <a:rPr lang="en-US" dirty="0" smtClean="0"/>
              <a:t>Figure 9.1 : Gantt Chart: </a:t>
            </a:r>
            <a:r>
              <a:rPr lang="en-US" dirty="0"/>
              <a:t>shortest-job-first</a:t>
            </a:r>
          </a:p>
        </p:txBody>
      </p:sp>
    </p:spTree>
    <p:extLst>
      <p:ext uri="{BB962C8B-B14F-4D97-AF65-F5344CB8AC3E}">
        <p14:creationId xmlns:p14="http://schemas.microsoft.com/office/powerpoint/2010/main" val="375328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round-robin (RR) scheduling algorithm is designed especially for </a:t>
            </a:r>
            <a:r>
              <a:rPr lang="en-US" sz="2200" dirty="0" smtClean="0"/>
              <a:t>time-sharing systems</a:t>
            </a:r>
            <a:r>
              <a:rPr lang="en-US" sz="2200" dirty="0"/>
              <a:t>. </a:t>
            </a:r>
            <a:endParaRPr lang="en-US" sz="2200" dirty="0" smtClean="0"/>
          </a:p>
          <a:p>
            <a:r>
              <a:rPr lang="en-US" sz="2200" dirty="0" smtClean="0"/>
              <a:t>It </a:t>
            </a:r>
            <a:r>
              <a:rPr lang="en-US" sz="2200" dirty="0"/>
              <a:t>is similar to FCFS scheduling but preemption is added to switch </a:t>
            </a:r>
            <a:r>
              <a:rPr lang="en-US" sz="2200" dirty="0" smtClean="0"/>
              <a:t>between processes</a:t>
            </a:r>
            <a:r>
              <a:rPr lang="en-US" sz="2200" dirty="0"/>
              <a:t>. A small unit of time, called a time quantum (or time slice) is defined. </a:t>
            </a:r>
            <a:endParaRPr lang="en-US" sz="2200" dirty="0" smtClean="0"/>
          </a:p>
          <a:p>
            <a:r>
              <a:rPr lang="en-US" sz="2200" dirty="0" smtClean="0"/>
              <a:t>The ready </a:t>
            </a:r>
            <a:r>
              <a:rPr lang="en-US" sz="2200" dirty="0"/>
              <a:t>queue is treated as a circular queue. </a:t>
            </a:r>
            <a:endParaRPr lang="en-US" sz="2200" dirty="0" smtClean="0"/>
          </a:p>
          <a:p>
            <a:r>
              <a:rPr lang="en-US" sz="2200" dirty="0" smtClean="0"/>
              <a:t>The </a:t>
            </a:r>
            <a:r>
              <a:rPr lang="en-US" sz="2200" dirty="0"/>
              <a:t>CPU scheduler goes around the </a:t>
            </a:r>
            <a:r>
              <a:rPr lang="en-US" sz="2200" dirty="0" smtClean="0"/>
              <a:t>ready queue</a:t>
            </a:r>
            <a:r>
              <a:rPr lang="en-US" sz="2200" dirty="0"/>
              <a:t>, allocating the CPU to each process for a time interval of up to 1 time </a:t>
            </a:r>
            <a:r>
              <a:rPr lang="en-US" sz="2200" dirty="0" smtClean="0"/>
              <a:t>quantum.</a:t>
            </a:r>
          </a:p>
          <a:p>
            <a:r>
              <a:rPr lang="en-US" sz="2200" dirty="0" smtClean="0"/>
              <a:t>To </a:t>
            </a:r>
            <a:r>
              <a:rPr lang="en-US" sz="2200" dirty="0"/>
              <a:t>implement RR scheduling, we keep ready queue as a FIFO queue of processes. </a:t>
            </a:r>
            <a:endParaRPr lang="en-US" sz="2200" dirty="0" smtClean="0"/>
          </a:p>
          <a:p>
            <a:r>
              <a:rPr lang="en-US" sz="2200" dirty="0"/>
              <a:t>New processes are added to the tail of the ready queue. The CPU scheduler picks the </a:t>
            </a:r>
            <a:r>
              <a:rPr lang="en-US" sz="2200" dirty="0" smtClean="0"/>
              <a:t>first process </a:t>
            </a:r>
            <a:r>
              <a:rPr lang="en-US" sz="2200" dirty="0"/>
              <a:t>from the ready queue, sets a timer to interrupt after 1 time quantum, and </a:t>
            </a:r>
            <a:r>
              <a:rPr lang="en-US" sz="2200" dirty="0" smtClean="0"/>
              <a:t>then dispatches </a:t>
            </a:r>
            <a:r>
              <a:rPr lang="en-US" sz="2200" dirty="0"/>
              <a:t>the process. </a:t>
            </a:r>
            <a:endParaRPr lang="en-US" sz="2200" dirty="0" smtClean="0"/>
          </a:p>
          <a:p>
            <a:r>
              <a:rPr lang="en-US" sz="2200" dirty="0" smtClean="0"/>
              <a:t>One </a:t>
            </a:r>
            <a:r>
              <a:rPr lang="en-US" sz="2200" dirty="0"/>
              <a:t>of the two things will then happen. The process may have </a:t>
            </a:r>
            <a:r>
              <a:rPr lang="en-US" sz="2200" dirty="0" smtClean="0"/>
              <a:t>a CPU </a:t>
            </a:r>
            <a:r>
              <a:rPr lang="en-US" sz="2200" dirty="0"/>
              <a:t>burst of less than 1 time quantum, in which case the process itself will release </a:t>
            </a:r>
            <a:r>
              <a:rPr lang="en-US" sz="2200" dirty="0" smtClean="0"/>
              <a:t>the CPU </a:t>
            </a:r>
            <a:r>
              <a:rPr lang="en-US" sz="2200" dirty="0"/>
              <a:t>voluntarily. </a:t>
            </a:r>
            <a:endParaRPr lang="en-US" sz="2200" dirty="0" smtClean="0"/>
          </a:p>
          <a:p>
            <a:r>
              <a:rPr lang="en-US" sz="2200" dirty="0" smtClean="0"/>
              <a:t>The </a:t>
            </a:r>
            <a:r>
              <a:rPr lang="en-US" sz="2200" dirty="0"/>
              <a:t>scheduler will then proceed to the next process in the ready queue.</a:t>
            </a:r>
          </a:p>
        </p:txBody>
      </p:sp>
    </p:spTree>
    <p:extLst>
      <p:ext uri="{BB962C8B-B14F-4D97-AF65-F5344CB8AC3E}">
        <p14:creationId xmlns:p14="http://schemas.microsoft.com/office/powerpoint/2010/main" val="99453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Otherwise, if the CPU burst of currently running process is longer than one time quantum, the timer will go off and will cause an interrupt to the operating system. </a:t>
            </a:r>
            <a:endParaRPr lang="en-US" sz="2200" dirty="0" smtClean="0"/>
          </a:p>
          <a:p>
            <a:r>
              <a:rPr lang="en-US" sz="2200" dirty="0" smtClean="0"/>
              <a:t>A context </a:t>
            </a:r>
            <a:r>
              <a:rPr lang="en-US" sz="2200" dirty="0"/>
              <a:t>switch will happen, the current process will be put at the tail of the ready </a:t>
            </a:r>
            <a:r>
              <a:rPr lang="en-US" sz="2200" dirty="0" smtClean="0"/>
              <a:t>queue, and </a:t>
            </a:r>
            <a:r>
              <a:rPr lang="en-US" sz="2200" dirty="0"/>
              <a:t>the newly scheduled process will be given the CPU</a:t>
            </a:r>
            <a:r>
              <a:rPr lang="en-US" sz="2200" dirty="0" smtClean="0"/>
              <a:t>.</a:t>
            </a:r>
          </a:p>
          <a:p>
            <a:r>
              <a:rPr lang="en-US" sz="2200" dirty="0"/>
              <a:t>The average waiting time under the RR policy however is often quite long. </a:t>
            </a:r>
            <a:endParaRPr lang="en-US" sz="2200" dirty="0" smtClean="0"/>
          </a:p>
          <a:p>
            <a:r>
              <a:rPr lang="en-US" sz="2200" dirty="0" smtClean="0"/>
              <a:t>It </a:t>
            </a:r>
            <a:r>
              <a:rPr lang="en-US" sz="2200" dirty="0"/>
              <a:t>is </a:t>
            </a:r>
            <a:r>
              <a:rPr lang="en-US" sz="2200" dirty="0" smtClean="0"/>
              <a:t>a preemptive </a:t>
            </a:r>
            <a:r>
              <a:rPr lang="en-US" sz="2200" dirty="0"/>
              <a:t>scheduling algorithm. </a:t>
            </a:r>
            <a:endParaRPr lang="en-US" sz="2200" dirty="0" smtClean="0"/>
          </a:p>
          <a:p>
            <a:r>
              <a:rPr lang="en-US" sz="2200" dirty="0" smtClean="0"/>
              <a:t>The </a:t>
            </a:r>
            <a:r>
              <a:rPr lang="en-US" sz="2200" dirty="0"/>
              <a:t>performance of RR algorithm depends heavily on the size of the time quantum. </a:t>
            </a:r>
            <a:r>
              <a:rPr lang="en-US" sz="2200" dirty="0" smtClean="0"/>
              <a:t>If the </a:t>
            </a:r>
            <a:r>
              <a:rPr lang="en-US" sz="2200" dirty="0"/>
              <a:t>time quantum is very large (infinite), the RR policy remains the same as the </a:t>
            </a:r>
            <a:r>
              <a:rPr lang="en-US" sz="2200" dirty="0" smtClean="0"/>
              <a:t>FCFS policy</a:t>
            </a:r>
            <a:r>
              <a:rPr lang="en-US" sz="2200" dirty="0"/>
              <a:t>. </a:t>
            </a:r>
            <a:endParaRPr lang="en-US" sz="2200" dirty="0" smtClean="0"/>
          </a:p>
          <a:p>
            <a:r>
              <a:rPr lang="en-US" sz="2200" dirty="0"/>
              <a:t>If the time quantum is very small, the RR approach is called the </a:t>
            </a:r>
            <a:r>
              <a:rPr lang="en-US" sz="2200" dirty="0" smtClean="0"/>
              <a:t>processor sharing </a:t>
            </a:r>
            <a:r>
              <a:rPr lang="en-US" sz="2200" dirty="0"/>
              <a:t>and appears to the users as though each of n processes has its own </a:t>
            </a:r>
            <a:r>
              <a:rPr lang="en-US" sz="2200" dirty="0" smtClean="0"/>
              <a:t>processor running </a:t>
            </a:r>
            <a:r>
              <a:rPr lang="en-US" sz="2200" dirty="0"/>
              <a:t>at 1/n the speed of real processor (q must be large with respect to context switch, otherwise the overhead is too high). </a:t>
            </a:r>
          </a:p>
        </p:txBody>
      </p:sp>
    </p:spTree>
    <p:extLst>
      <p:ext uri="{BB962C8B-B14F-4D97-AF65-F5344CB8AC3E}">
        <p14:creationId xmlns:p14="http://schemas.microsoft.com/office/powerpoint/2010/main" val="1462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drawback of small quantum is more frequent context switches. </a:t>
            </a:r>
            <a:endParaRPr lang="en-US" sz="2200" dirty="0" smtClean="0"/>
          </a:p>
          <a:p>
            <a:r>
              <a:rPr lang="en-US" sz="2200" dirty="0" smtClean="0"/>
              <a:t>Since </a:t>
            </a:r>
            <a:r>
              <a:rPr lang="en-US" sz="2200" dirty="0"/>
              <a:t>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 </a:t>
            </a:r>
            <a:endParaRPr lang="en-US" sz="2200" dirty="0" smtClean="0"/>
          </a:p>
          <a:p>
            <a:r>
              <a:rPr lang="en-US" sz="2200" dirty="0" smtClean="0"/>
              <a:t>Figure 9.2 </a:t>
            </a:r>
            <a:r>
              <a:rPr lang="en-US" sz="2200" dirty="0"/>
              <a:t>shows </a:t>
            </a:r>
            <a:r>
              <a:rPr lang="en-US" sz="2200" dirty="0" smtClean="0"/>
              <a:t>an increase </a:t>
            </a:r>
            <a:r>
              <a:rPr lang="en-US" sz="2200" dirty="0"/>
              <a:t>in the number of context switches with </a:t>
            </a:r>
            <a:r>
              <a:rPr lang="en-US" sz="2200" dirty="0" smtClean="0"/>
              <a:t>a decrease </a:t>
            </a:r>
            <a:r>
              <a:rPr lang="en-US" sz="2200" dirty="0"/>
              <a:t>in quantum size.</a:t>
            </a:r>
          </a:p>
        </p:txBody>
      </p:sp>
      <p:pic>
        <p:nvPicPr>
          <p:cNvPr id="4" name="Picture 3"/>
          <p:cNvPicPr>
            <a:picLocks noChangeAspect="1"/>
          </p:cNvPicPr>
          <p:nvPr/>
        </p:nvPicPr>
        <p:blipFill>
          <a:blip r:embed="rId2"/>
          <a:stretch>
            <a:fillRect/>
          </a:stretch>
        </p:blipFill>
        <p:spPr>
          <a:xfrm>
            <a:off x="2803690" y="3472070"/>
            <a:ext cx="8420901" cy="3333758"/>
          </a:xfrm>
          <a:prstGeom prst="rect">
            <a:avLst/>
          </a:prstGeom>
        </p:spPr>
      </p:pic>
      <p:sp>
        <p:nvSpPr>
          <p:cNvPr id="5" name="Rectangle 4"/>
          <p:cNvSpPr/>
          <p:nvPr/>
        </p:nvSpPr>
        <p:spPr>
          <a:xfrm>
            <a:off x="955106" y="4529795"/>
            <a:ext cx="1986878" cy="1200329"/>
          </a:xfrm>
          <a:prstGeom prst="rect">
            <a:avLst/>
          </a:prstGeom>
        </p:spPr>
        <p:txBody>
          <a:bodyPr wrap="square">
            <a:spAutoFit/>
          </a:bodyPr>
          <a:lstStyle/>
          <a:p>
            <a:r>
              <a:rPr lang="en-US" dirty="0"/>
              <a:t>Figure 9.2 Quantum size versus number of context </a:t>
            </a:r>
            <a:r>
              <a:rPr lang="en-US" dirty="0" smtClean="0"/>
              <a:t>switches</a:t>
            </a:r>
            <a:endParaRPr lang="en-US" dirty="0"/>
          </a:p>
        </p:txBody>
      </p:sp>
    </p:spTree>
    <p:extLst>
      <p:ext uri="{BB962C8B-B14F-4D97-AF65-F5344CB8AC3E}">
        <p14:creationId xmlns:p14="http://schemas.microsoft.com/office/powerpoint/2010/main" val="347368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turnaround time of a process under round robin is also depends on the size of the time quantum. </a:t>
            </a:r>
            <a:endParaRPr lang="en-US" sz="2200" dirty="0" smtClean="0"/>
          </a:p>
          <a:p>
            <a:r>
              <a:rPr lang="en-US" sz="2200" dirty="0" smtClean="0"/>
              <a:t>In </a:t>
            </a:r>
            <a:r>
              <a:rPr lang="en-US" sz="2200" dirty="0"/>
              <a:t>Figure </a:t>
            </a:r>
            <a:r>
              <a:rPr lang="en-US" sz="2200" dirty="0" smtClean="0"/>
              <a:t>9.3 </a:t>
            </a:r>
            <a:r>
              <a:rPr lang="en-US" sz="2200" dirty="0"/>
              <a:t>we show a workload of four processes P1, P2, P3, and P4 with their next CPU bursts as 6, 3, 1, and 7 time units</a:t>
            </a:r>
            <a:r>
              <a:rPr lang="en-US" sz="2200" dirty="0" smtClean="0"/>
              <a:t>.</a:t>
            </a:r>
          </a:p>
          <a:p>
            <a:r>
              <a:rPr lang="en-US" sz="2200" dirty="0" smtClean="0"/>
              <a:t>The </a:t>
            </a:r>
            <a:r>
              <a:rPr lang="en-US" sz="2200" dirty="0"/>
              <a:t>graph in the figure shows that best (smallest) turnaround time is achieved when quantum size is 6 or greater. </a:t>
            </a:r>
            <a:endParaRPr lang="en-US" sz="2200" dirty="0" smtClean="0"/>
          </a:p>
          <a:p>
            <a:r>
              <a:rPr lang="en-US" sz="2200" dirty="0" smtClean="0"/>
              <a:t>Note </a:t>
            </a:r>
            <a:r>
              <a:rPr lang="en-US" sz="2200" dirty="0"/>
              <a:t>that most of the given processes finish their next CPU bursts with quantum of 6 or greater. </a:t>
            </a:r>
            <a:endParaRPr lang="en-US" sz="2200" dirty="0" smtClean="0"/>
          </a:p>
          <a:p>
            <a:r>
              <a:rPr lang="en-US" sz="2200" dirty="0" smtClean="0"/>
              <a:t>We </a:t>
            </a:r>
            <a:r>
              <a:rPr lang="en-US" sz="2200" dirty="0"/>
              <a:t>can make a general statement that the round-robin algorithm gives smallest average turnaround time when quantum value is chosen such that most of the processes finish their next CPU bursts within the </a:t>
            </a:r>
            <a:r>
              <a:rPr lang="en-US" sz="2200" dirty="0" smtClean="0"/>
              <a:t>quantum.</a:t>
            </a:r>
            <a:endParaRPr lang="en-US" sz="2200" dirty="0"/>
          </a:p>
        </p:txBody>
      </p:sp>
    </p:spTree>
    <p:extLst>
      <p:ext uri="{BB962C8B-B14F-4D97-AF65-F5344CB8AC3E}">
        <p14:creationId xmlns:p14="http://schemas.microsoft.com/office/powerpoint/2010/main" val="52006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574774" y="1005439"/>
            <a:ext cx="7779026" cy="5726665"/>
          </a:xfrm>
          <a:prstGeom prst="rect">
            <a:avLst/>
          </a:prstGeom>
        </p:spPr>
      </p:pic>
      <p:sp>
        <p:nvSpPr>
          <p:cNvPr id="7" name="Rectangle 6"/>
          <p:cNvSpPr/>
          <p:nvPr/>
        </p:nvSpPr>
        <p:spPr>
          <a:xfrm>
            <a:off x="838200" y="2966039"/>
            <a:ext cx="1986878" cy="1200329"/>
          </a:xfrm>
          <a:prstGeom prst="rect">
            <a:avLst/>
          </a:prstGeom>
        </p:spPr>
        <p:txBody>
          <a:bodyPr wrap="square">
            <a:spAutoFit/>
          </a:bodyPr>
          <a:lstStyle/>
          <a:p>
            <a:r>
              <a:rPr lang="en-US" dirty="0"/>
              <a:t>Figure </a:t>
            </a:r>
            <a:r>
              <a:rPr lang="en-US" dirty="0" smtClean="0"/>
              <a:t>9.3 </a:t>
            </a:r>
            <a:r>
              <a:rPr lang="en-US" dirty="0"/>
              <a:t>Turnaround time versus quantum </a:t>
            </a:r>
            <a:r>
              <a:rPr lang="en-US" dirty="0" smtClean="0"/>
              <a:t>size</a:t>
            </a:r>
            <a:endParaRPr lang="en-US" dirty="0"/>
          </a:p>
        </p:txBody>
      </p:sp>
    </p:spTree>
    <p:extLst>
      <p:ext uri="{BB962C8B-B14F-4D97-AF65-F5344CB8AC3E}">
        <p14:creationId xmlns:p14="http://schemas.microsoft.com/office/powerpoint/2010/main" val="175179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2159</Words>
  <Application>Microsoft Office PowerPoint</Application>
  <PresentationFormat>Widescreen</PresentationFormat>
  <Paragraphs>643</Paragraphs>
  <Slides>25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Nunito</vt:lpstr>
      <vt:lpstr>TimesNewRoman</vt:lpstr>
      <vt:lpstr>Office Theme</vt:lpstr>
      <vt:lpstr>Operating Systems Lecture - 9</vt:lpstr>
      <vt:lpstr>Summary</vt:lpstr>
      <vt:lpstr>Why is SJF optimal?</vt:lpstr>
      <vt:lpstr>Why is SJF optimal? (continue..)</vt:lpstr>
      <vt:lpstr>Round-Robin Scheduling</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Multilevel Queue Scheduling</vt:lpstr>
      <vt:lpstr>Multilevel Queue Scheduling</vt:lpstr>
      <vt:lpstr>Multilevel Queue Scheduling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87</cp:revision>
  <dcterms:created xsi:type="dcterms:W3CDTF">2024-03-31T06:39:03Z</dcterms:created>
  <dcterms:modified xsi:type="dcterms:W3CDTF">2024-04-12T07:35:01Z</dcterms:modified>
</cp:coreProperties>
</file>