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89B979-66AD-4CB2-9081-EF63E65D27AA}"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73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9B979-66AD-4CB2-9081-EF63E65D27AA}"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43194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9B979-66AD-4CB2-9081-EF63E65D27AA}"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421155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9B979-66AD-4CB2-9081-EF63E65D27AA}"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142642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89B979-66AD-4CB2-9081-EF63E65D27AA}"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32213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89B979-66AD-4CB2-9081-EF63E65D27AA}"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322421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89B979-66AD-4CB2-9081-EF63E65D27AA}"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240906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89B979-66AD-4CB2-9081-EF63E65D27AA}"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277890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9B979-66AD-4CB2-9081-EF63E65D27AA}"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196199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89B979-66AD-4CB2-9081-EF63E65D27AA}"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187996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89B979-66AD-4CB2-9081-EF63E65D27AA}"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FB9BA-7630-4AA9-9B11-4C2E4AF17CB1}" type="slidenum">
              <a:rPr lang="en-US" smtClean="0"/>
              <a:t>‹#›</a:t>
            </a:fld>
            <a:endParaRPr lang="en-US"/>
          </a:p>
        </p:txBody>
      </p:sp>
    </p:spTree>
    <p:extLst>
      <p:ext uri="{BB962C8B-B14F-4D97-AF65-F5344CB8AC3E}">
        <p14:creationId xmlns:p14="http://schemas.microsoft.com/office/powerpoint/2010/main" val="126766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9B979-66AD-4CB2-9081-EF63E65D27AA}" type="datetimeFigureOut">
              <a:rPr lang="en-US" smtClean="0"/>
              <a:t>3/7/2024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FB9BA-7630-4AA9-9B11-4C2E4AF17CB1}" type="slidenum">
              <a:rPr lang="en-US" smtClean="0"/>
              <a:t>‹#›</a:t>
            </a:fld>
            <a:endParaRPr lang="en-US"/>
          </a:p>
        </p:txBody>
      </p:sp>
    </p:spTree>
    <p:extLst>
      <p:ext uri="{BB962C8B-B14F-4D97-AF65-F5344CB8AC3E}">
        <p14:creationId xmlns:p14="http://schemas.microsoft.com/office/powerpoint/2010/main" val="2423000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No. 5</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067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t>Scheduling </a:t>
            </a:r>
            <a:r>
              <a:rPr lang="en-US" dirty="0" smtClean="0"/>
              <a:t>Queues (Continue..)</a:t>
            </a:r>
            <a:endParaRPr lang="en-US" dirty="0"/>
          </a:p>
        </p:txBody>
      </p:sp>
      <p:sp>
        <p:nvSpPr>
          <p:cNvPr id="3" name="Content Placeholder 2"/>
          <p:cNvSpPr>
            <a:spLocks noGrp="1"/>
          </p:cNvSpPr>
          <p:nvPr>
            <p:ph idx="1"/>
          </p:nvPr>
        </p:nvSpPr>
        <p:spPr>
          <a:xfrm>
            <a:off x="397565" y="1060175"/>
            <a:ext cx="6721379" cy="3721376"/>
          </a:xfrm>
        </p:spPr>
        <p:txBody>
          <a:bodyPr>
            <a:normAutofit/>
          </a:bodyPr>
          <a:lstStyle/>
          <a:p>
            <a:pPr marL="914400" lvl="1" indent="-457200" algn="just">
              <a:buFont typeface="+mj-lt"/>
              <a:buAutoNum type="arabicPeriod" startAt="3"/>
            </a:pPr>
            <a:r>
              <a:rPr lang="en-US" b="1" dirty="0"/>
              <a:t>Device Queue</a:t>
            </a:r>
            <a:r>
              <a:rPr lang="en-US" dirty="0"/>
              <a:t>: 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a:t>
            </a:r>
            <a:r>
              <a:rPr lang="en-US" dirty="0" smtClean="0"/>
              <a:t>.</a:t>
            </a:r>
            <a:endParaRPr lang="en-US" dirty="0"/>
          </a:p>
        </p:txBody>
      </p:sp>
      <p:pic>
        <p:nvPicPr>
          <p:cNvPr id="5" name="Picture 4"/>
          <p:cNvPicPr>
            <a:picLocks noChangeAspect="1"/>
          </p:cNvPicPr>
          <p:nvPr/>
        </p:nvPicPr>
        <p:blipFill>
          <a:blip r:embed="rId2"/>
          <a:stretch>
            <a:fillRect/>
          </a:stretch>
        </p:blipFill>
        <p:spPr>
          <a:xfrm>
            <a:off x="7241488" y="255399"/>
            <a:ext cx="4812571" cy="4131071"/>
          </a:xfrm>
          <a:prstGeom prst="rect">
            <a:avLst/>
          </a:prstGeom>
        </p:spPr>
      </p:pic>
    </p:spTree>
    <p:extLst>
      <p:ext uri="{BB962C8B-B14F-4D97-AF65-F5344CB8AC3E}">
        <p14:creationId xmlns:p14="http://schemas.microsoft.com/office/powerpoint/2010/main" val="5564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t>Scheduling </a:t>
            </a:r>
            <a:r>
              <a:rPr lang="en-US" dirty="0" smtClean="0"/>
              <a:t>Queues (Continue..)</a:t>
            </a:r>
            <a:endParaRPr lang="en-US" dirty="0"/>
          </a:p>
        </p:txBody>
      </p:sp>
      <p:sp>
        <p:nvSpPr>
          <p:cNvPr id="3" name="Content Placeholder 2"/>
          <p:cNvSpPr>
            <a:spLocks noGrp="1"/>
          </p:cNvSpPr>
          <p:nvPr>
            <p:ph idx="1"/>
          </p:nvPr>
        </p:nvSpPr>
        <p:spPr>
          <a:xfrm>
            <a:off x="397565" y="1060175"/>
            <a:ext cx="11241985" cy="5683525"/>
          </a:xfrm>
        </p:spPr>
        <p:txBody>
          <a:bodyPr>
            <a:normAutofit/>
          </a:bodyPr>
          <a:lstStyle/>
          <a:p>
            <a:pPr algn="just"/>
            <a:r>
              <a:rPr lang="en-US" dirty="0"/>
              <a:t>In the queuing diagram shown in Figure </a:t>
            </a:r>
            <a:r>
              <a:rPr lang="en-US" dirty="0" smtClean="0"/>
              <a:t>5.6, </a:t>
            </a:r>
          </a:p>
          <a:p>
            <a:pPr algn="just"/>
            <a:r>
              <a:rPr lang="en-US" dirty="0" smtClean="0"/>
              <a:t>each </a:t>
            </a:r>
            <a:r>
              <a:rPr lang="en-US" dirty="0"/>
              <a:t>rectangle box represents a queue, and two such queues are present, the ready queue and an I/O queue. </a:t>
            </a:r>
            <a:endParaRPr lang="en-US" dirty="0" smtClean="0"/>
          </a:p>
          <a:p>
            <a:pPr algn="just"/>
            <a:r>
              <a:rPr lang="en-US" dirty="0" smtClean="0"/>
              <a:t>A </a:t>
            </a:r>
            <a:r>
              <a:rPr lang="en-US" dirty="0"/>
              <a:t>new process is initially put in the ready </a:t>
            </a:r>
            <a:r>
              <a:rPr lang="en-US" dirty="0" smtClean="0"/>
              <a:t>queue </a:t>
            </a:r>
            <a:r>
              <a:rPr lang="en-US" dirty="0"/>
              <a:t>until it is </a:t>
            </a:r>
            <a:r>
              <a:rPr lang="en-US" dirty="0" smtClean="0"/>
              <a:t>dispatched. Once </a:t>
            </a:r>
            <a:r>
              <a:rPr lang="en-US" dirty="0"/>
              <a:t>the process is </a:t>
            </a:r>
            <a:r>
              <a:rPr lang="en-US" dirty="0" smtClean="0"/>
              <a:t>executing: the ready and I/O queues, </a:t>
            </a:r>
            <a:r>
              <a:rPr lang="en-US" dirty="0"/>
              <a:t>one </a:t>
            </a:r>
            <a:r>
              <a:rPr lang="en-US" dirty="0" smtClean="0"/>
              <a:t>of several </a:t>
            </a:r>
            <a:r>
              <a:rPr lang="en-US" dirty="0"/>
              <a:t>events could occur</a:t>
            </a:r>
            <a:r>
              <a:rPr lang="en-US" dirty="0" smtClean="0"/>
              <a:t>:</a:t>
            </a:r>
          </a:p>
          <a:p>
            <a:pPr lvl="1">
              <a:buFont typeface="Wingdings" panose="05000000000000000000" pitchFamily="2" charset="2"/>
              <a:buChar char="q"/>
            </a:pPr>
            <a:r>
              <a:rPr lang="en-US" dirty="0" smtClean="0"/>
              <a:t>The process could issue an I/O request, and then be placed in an I/O queue.</a:t>
            </a:r>
          </a:p>
          <a:p>
            <a:pPr lvl="1">
              <a:buFont typeface="Wingdings" panose="05000000000000000000" pitchFamily="2" charset="2"/>
              <a:buChar char="q"/>
            </a:pPr>
            <a:r>
              <a:rPr lang="en-US" dirty="0" smtClean="0"/>
              <a:t> The process could create a new sub process and wait for its termination.</a:t>
            </a:r>
          </a:p>
          <a:p>
            <a:pPr lvl="1">
              <a:buFont typeface="Wingdings" panose="05000000000000000000" pitchFamily="2" charset="2"/>
              <a:buChar char="q"/>
            </a:pPr>
            <a:r>
              <a:rPr lang="en-US" dirty="0" smtClean="0"/>
              <a:t> The process could be removed forcibly from the CPU, as a result of an interrupt, and be put back in the ready queue.</a:t>
            </a:r>
            <a:endParaRPr lang="en-US" dirty="0"/>
          </a:p>
        </p:txBody>
      </p:sp>
    </p:spTree>
    <p:extLst>
      <p:ext uri="{BB962C8B-B14F-4D97-AF65-F5344CB8AC3E}">
        <p14:creationId xmlns:p14="http://schemas.microsoft.com/office/powerpoint/2010/main" val="349053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47800" y="1271714"/>
            <a:ext cx="8737600" cy="5131016"/>
          </a:xfrm>
          <a:prstGeom prst="rect">
            <a:avLst/>
          </a:prstGeom>
        </p:spPr>
      </p:pic>
    </p:spTree>
    <p:extLst>
      <p:ext uri="{BB962C8B-B14F-4D97-AF65-F5344CB8AC3E}">
        <p14:creationId xmlns:p14="http://schemas.microsoft.com/office/powerpoint/2010/main" val="1165284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normAutofit/>
          </a:bodyPr>
          <a:lstStyle/>
          <a:p>
            <a:r>
              <a:rPr lang="en-US" dirty="0" smtClean="0"/>
              <a:t>Schedulers</a:t>
            </a:r>
            <a:endParaRPr lang="en-US" dirty="0"/>
          </a:p>
        </p:txBody>
      </p:sp>
      <p:sp>
        <p:nvSpPr>
          <p:cNvPr id="3" name="Content Placeholder 2"/>
          <p:cNvSpPr>
            <a:spLocks noGrp="1"/>
          </p:cNvSpPr>
          <p:nvPr>
            <p:ph idx="1"/>
          </p:nvPr>
        </p:nvSpPr>
        <p:spPr>
          <a:xfrm>
            <a:off x="838200" y="1168400"/>
            <a:ext cx="10515600" cy="5008563"/>
          </a:xfrm>
        </p:spPr>
        <p:txBody>
          <a:bodyPr>
            <a:normAutofit lnSpcReduction="10000"/>
          </a:bodyPr>
          <a:lstStyle/>
          <a:p>
            <a:r>
              <a:rPr lang="en-US" dirty="0"/>
              <a:t>A process migrates between the various scheduling queues throughout its lifetime. </a:t>
            </a:r>
            <a:endParaRPr lang="en-US" dirty="0" smtClean="0"/>
          </a:p>
          <a:p>
            <a:r>
              <a:rPr lang="en-US" dirty="0" smtClean="0"/>
              <a:t>The </a:t>
            </a:r>
            <a:r>
              <a:rPr lang="en-US" dirty="0"/>
              <a:t>operating system must select, for scheduling purposes, processes from these queues in some fashion. </a:t>
            </a:r>
            <a:endParaRPr lang="en-US" dirty="0" smtClean="0"/>
          </a:p>
          <a:p>
            <a:r>
              <a:rPr lang="en-US" dirty="0" smtClean="0"/>
              <a:t>The </a:t>
            </a:r>
            <a:r>
              <a:rPr lang="en-US" dirty="0"/>
              <a:t>appropriate scheduler carries out this selection process. </a:t>
            </a:r>
            <a:endParaRPr lang="en-US" dirty="0" smtClean="0"/>
          </a:p>
          <a:p>
            <a:r>
              <a:rPr lang="en-US" dirty="0" smtClean="0"/>
              <a:t>The </a:t>
            </a:r>
            <a:r>
              <a:rPr lang="en-US" b="1" dirty="0" smtClean="0"/>
              <a:t>Long-term </a:t>
            </a:r>
            <a:r>
              <a:rPr lang="en-US" b="1" dirty="0"/>
              <a:t>scheduler </a:t>
            </a:r>
            <a:r>
              <a:rPr lang="en-US" dirty="0"/>
              <a:t>(or job scheduler) selects which processes should be brought into the ready queue, from the job pool that is the list of all jobs in the system. </a:t>
            </a:r>
            <a:endParaRPr lang="en-US" dirty="0" smtClean="0"/>
          </a:p>
          <a:p>
            <a:r>
              <a:rPr lang="en-US" dirty="0" smtClean="0"/>
              <a:t>The </a:t>
            </a:r>
            <a:r>
              <a:rPr lang="en-US" b="1" dirty="0" smtClean="0"/>
              <a:t>Short-term scheduler </a:t>
            </a:r>
            <a:r>
              <a:rPr lang="en-US" dirty="0"/>
              <a:t>(or CPU scheduler) selects which process should be executed next and allocates CPU</a:t>
            </a:r>
            <a:r>
              <a:rPr lang="en-US" dirty="0" smtClean="0"/>
              <a:t>.</a:t>
            </a:r>
          </a:p>
          <a:p>
            <a:r>
              <a:rPr lang="en-US" dirty="0"/>
              <a:t>The primary distinction between the two schedulers is the frequency of execution</a:t>
            </a:r>
            <a:r>
              <a:rPr lang="en-US" dirty="0" smtClean="0"/>
              <a:t>.</a:t>
            </a:r>
            <a:endParaRPr lang="en-US" dirty="0"/>
          </a:p>
        </p:txBody>
      </p:sp>
    </p:spTree>
    <p:extLst>
      <p:ext uri="{BB962C8B-B14F-4D97-AF65-F5344CB8AC3E}">
        <p14:creationId xmlns:p14="http://schemas.microsoft.com/office/powerpoint/2010/main" val="13576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Schedulers (Continue..)</a:t>
            </a:r>
            <a:endParaRPr lang="en-US" dirty="0"/>
          </a:p>
        </p:txBody>
      </p:sp>
      <p:sp>
        <p:nvSpPr>
          <p:cNvPr id="3" name="Content Placeholder 2"/>
          <p:cNvSpPr>
            <a:spLocks noGrp="1"/>
          </p:cNvSpPr>
          <p:nvPr>
            <p:ph idx="1"/>
          </p:nvPr>
        </p:nvSpPr>
        <p:spPr>
          <a:xfrm>
            <a:off x="838200" y="1181100"/>
            <a:ext cx="10515600" cy="4995863"/>
          </a:xfrm>
        </p:spPr>
        <p:txBody>
          <a:bodyPr>
            <a:normAutofit lnSpcReduction="10000"/>
          </a:bodyPr>
          <a:lstStyle/>
          <a:p>
            <a:pPr marL="0" indent="0">
              <a:buNone/>
            </a:pPr>
            <a:r>
              <a:rPr lang="en-US" b="1" dirty="0" smtClean="0"/>
              <a:t>Short-term Scheduler</a:t>
            </a:r>
            <a:endParaRPr lang="en-US" b="1" dirty="0" smtClean="0"/>
          </a:p>
          <a:p>
            <a:r>
              <a:rPr lang="en-US" dirty="0" smtClean="0"/>
              <a:t>The </a:t>
            </a:r>
            <a:r>
              <a:rPr lang="en-US" dirty="0"/>
              <a:t>short-term scheduler must select a new process for the CPU frequently. </a:t>
            </a:r>
            <a:endParaRPr lang="en-US" dirty="0" smtClean="0"/>
          </a:p>
          <a:p>
            <a:r>
              <a:rPr lang="en-US" dirty="0" smtClean="0"/>
              <a:t>A </a:t>
            </a:r>
            <a:r>
              <a:rPr lang="en-US" dirty="0"/>
              <a:t>process may execute for only a few milliseconds before waiting for an I/O request. </a:t>
            </a:r>
            <a:endParaRPr lang="en-US" dirty="0" smtClean="0"/>
          </a:p>
          <a:p>
            <a:r>
              <a:rPr lang="en-US" dirty="0" smtClean="0"/>
              <a:t>Often </a:t>
            </a:r>
            <a:r>
              <a:rPr lang="en-US" dirty="0"/>
              <a:t>the short-term scheduler executes at least once every 100 milliseconds. </a:t>
            </a:r>
            <a:endParaRPr lang="en-US" dirty="0" smtClean="0"/>
          </a:p>
          <a:p>
            <a:r>
              <a:rPr lang="en-US" dirty="0" smtClean="0"/>
              <a:t>Because </a:t>
            </a:r>
            <a:r>
              <a:rPr lang="en-US" dirty="0"/>
              <a:t>of the brief time between executions, the short-term scheduler must be fast. </a:t>
            </a:r>
            <a:endParaRPr lang="en-US" dirty="0" smtClean="0"/>
          </a:p>
          <a:p>
            <a:r>
              <a:rPr lang="en-US" dirty="0" smtClean="0"/>
              <a:t>If </a:t>
            </a:r>
            <a:r>
              <a:rPr lang="en-US" dirty="0"/>
              <a:t>it takes 10 milliseconds to decide to execute a process for 100 milliseconds, then 10/(100+10)=9 % of the CPU is being used for scheduling only. </a:t>
            </a:r>
          </a:p>
        </p:txBody>
      </p:sp>
    </p:spTree>
    <p:extLst>
      <p:ext uri="{BB962C8B-B14F-4D97-AF65-F5344CB8AC3E}">
        <p14:creationId xmlns:p14="http://schemas.microsoft.com/office/powerpoint/2010/main" val="39174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Schedulers (Continue..)</a:t>
            </a:r>
            <a:endParaRPr lang="en-US" dirty="0"/>
          </a:p>
        </p:txBody>
      </p:sp>
      <p:sp>
        <p:nvSpPr>
          <p:cNvPr id="3" name="Content Placeholder 2"/>
          <p:cNvSpPr>
            <a:spLocks noGrp="1"/>
          </p:cNvSpPr>
          <p:nvPr>
            <p:ph idx="1"/>
          </p:nvPr>
        </p:nvSpPr>
        <p:spPr>
          <a:xfrm>
            <a:off x="838200" y="1181100"/>
            <a:ext cx="10515600" cy="4995863"/>
          </a:xfrm>
        </p:spPr>
        <p:txBody>
          <a:bodyPr>
            <a:normAutofit fontScale="92500"/>
          </a:bodyPr>
          <a:lstStyle/>
          <a:p>
            <a:pPr marL="0" indent="0">
              <a:buNone/>
            </a:pPr>
            <a:r>
              <a:rPr lang="en-US" b="1" dirty="0" smtClean="0"/>
              <a:t>Long-term Scheduler</a:t>
            </a:r>
            <a:endParaRPr lang="en-US" b="1" dirty="0" smtClean="0"/>
          </a:p>
          <a:p>
            <a:r>
              <a:rPr lang="en-US" dirty="0"/>
              <a:t>The long-term scheduler, on the other </a:t>
            </a:r>
            <a:r>
              <a:rPr lang="en-US" dirty="0" smtClean="0"/>
              <a:t>hand, </a:t>
            </a:r>
            <a:r>
              <a:rPr lang="en-US" dirty="0"/>
              <a:t>executes much less frequently. </a:t>
            </a:r>
            <a:endParaRPr lang="en-US" dirty="0" smtClean="0"/>
          </a:p>
          <a:p>
            <a:r>
              <a:rPr lang="en-US" dirty="0" smtClean="0"/>
              <a:t>There </a:t>
            </a:r>
            <a:r>
              <a:rPr lang="en-US" dirty="0"/>
              <a:t>may be minutes between the </a:t>
            </a:r>
            <a:r>
              <a:rPr lang="en-US" dirty="0" smtClean="0"/>
              <a:t>creation </a:t>
            </a:r>
            <a:r>
              <a:rPr lang="en-US" dirty="0"/>
              <a:t>of new processes in </a:t>
            </a:r>
            <a:r>
              <a:rPr lang="en-US" dirty="0" smtClean="0"/>
              <a:t>the system</a:t>
            </a:r>
            <a:r>
              <a:rPr lang="en-US" dirty="0"/>
              <a:t>. </a:t>
            </a:r>
            <a:endParaRPr lang="en-US" dirty="0" smtClean="0"/>
          </a:p>
          <a:p>
            <a:r>
              <a:rPr lang="en-US" dirty="0" smtClean="0"/>
              <a:t>The </a:t>
            </a:r>
            <a:r>
              <a:rPr lang="en-US" dirty="0"/>
              <a:t>long-term scheduler controls the degree of multiprogramming – the number of processes in memory. </a:t>
            </a:r>
            <a:endParaRPr lang="en-US" dirty="0" smtClean="0"/>
          </a:p>
          <a:p>
            <a:r>
              <a:rPr lang="en-US" dirty="0" smtClean="0"/>
              <a:t>If </a:t>
            </a:r>
            <a:r>
              <a:rPr lang="en-US" dirty="0"/>
              <a:t>the degree of multiprogramming is stable, then the average rate of process creation must be equal to the average department rate of processes leaving the system. </a:t>
            </a:r>
            <a:endParaRPr lang="en-US" dirty="0" smtClean="0"/>
          </a:p>
          <a:p>
            <a:r>
              <a:rPr lang="en-US" dirty="0" smtClean="0"/>
              <a:t>Because </a:t>
            </a:r>
            <a:r>
              <a:rPr lang="en-US" dirty="0"/>
              <a:t>of the longer interval between </a:t>
            </a:r>
            <a:r>
              <a:rPr lang="en-US" dirty="0" smtClean="0"/>
              <a:t>executions</a:t>
            </a:r>
            <a:r>
              <a:rPr lang="en-US" dirty="0"/>
              <a:t>, the long-term scheduler can afford to take more time to select a process for execution</a:t>
            </a:r>
            <a:r>
              <a:rPr lang="en-US" dirty="0" smtClean="0"/>
              <a:t>.</a:t>
            </a:r>
            <a:endParaRPr lang="en-US" dirty="0"/>
          </a:p>
        </p:txBody>
      </p:sp>
    </p:spTree>
    <p:extLst>
      <p:ext uri="{BB962C8B-B14F-4D97-AF65-F5344CB8AC3E}">
        <p14:creationId xmlns:p14="http://schemas.microsoft.com/office/powerpoint/2010/main" val="26076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86338" y="1066800"/>
            <a:ext cx="9677287" cy="4305300"/>
          </a:xfrm>
          <a:prstGeom prst="rect">
            <a:avLst/>
          </a:prstGeom>
        </p:spPr>
      </p:pic>
    </p:spTree>
    <p:extLst>
      <p:ext uri="{BB962C8B-B14F-4D97-AF65-F5344CB8AC3E}">
        <p14:creationId xmlns:p14="http://schemas.microsoft.com/office/powerpoint/2010/main" val="65235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Process concept</a:t>
            </a:r>
          </a:p>
          <a:p>
            <a:r>
              <a:rPr lang="en-US" dirty="0" smtClean="0"/>
              <a:t>Process scheduling concepts</a:t>
            </a:r>
          </a:p>
          <a:p>
            <a:r>
              <a:rPr lang="en-US" dirty="0" smtClean="0"/>
              <a:t>Process creation and termination</a:t>
            </a:r>
            <a:endParaRPr lang="en-US" dirty="0"/>
          </a:p>
        </p:txBody>
      </p:sp>
    </p:spTree>
    <p:extLst>
      <p:ext uri="{BB962C8B-B14F-4D97-AF65-F5344CB8AC3E}">
        <p14:creationId xmlns:p14="http://schemas.microsoft.com/office/powerpoint/2010/main" val="47226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t>
            </a:r>
            <a:r>
              <a:rPr lang="en-US" dirty="0" smtClean="0"/>
              <a:t>Concept</a:t>
            </a:r>
            <a:endParaRPr lang="en-US" dirty="0"/>
          </a:p>
        </p:txBody>
      </p:sp>
      <p:sp>
        <p:nvSpPr>
          <p:cNvPr id="3" name="Content Placeholder 2"/>
          <p:cNvSpPr>
            <a:spLocks noGrp="1"/>
          </p:cNvSpPr>
          <p:nvPr>
            <p:ph idx="1"/>
          </p:nvPr>
        </p:nvSpPr>
        <p:spPr/>
        <p:txBody>
          <a:bodyPr>
            <a:normAutofit/>
          </a:bodyPr>
          <a:lstStyle/>
          <a:p>
            <a:r>
              <a:rPr lang="en-US" dirty="0"/>
              <a:t>A process can be thought of as a program in execution. </a:t>
            </a:r>
            <a:endParaRPr lang="en-US" dirty="0" smtClean="0"/>
          </a:p>
          <a:p>
            <a:r>
              <a:rPr lang="en-US" dirty="0" smtClean="0"/>
              <a:t>A </a:t>
            </a:r>
            <a:r>
              <a:rPr lang="en-US" dirty="0"/>
              <a:t>process will need certain resources – such as CPU time, memory, files, and I/O devices – to accompany its task. </a:t>
            </a:r>
            <a:endParaRPr lang="en-US" dirty="0" smtClean="0"/>
          </a:p>
          <a:p>
            <a:r>
              <a:rPr lang="en-US" dirty="0" smtClean="0"/>
              <a:t>These </a:t>
            </a:r>
            <a:r>
              <a:rPr lang="en-US" dirty="0"/>
              <a:t>resources are allocated to the process either when it is created or while it is </a:t>
            </a:r>
            <a:r>
              <a:rPr lang="en-US" dirty="0" smtClean="0"/>
              <a:t>executing</a:t>
            </a:r>
          </a:p>
          <a:p>
            <a:r>
              <a:rPr lang="en-US" dirty="0"/>
              <a:t>A process is the unit of work in most systems. </a:t>
            </a:r>
            <a:endParaRPr lang="en-US" dirty="0" smtClean="0"/>
          </a:p>
          <a:p>
            <a:r>
              <a:rPr lang="en-US" dirty="0" smtClean="0"/>
              <a:t>Such </a:t>
            </a:r>
            <a:r>
              <a:rPr lang="en-US" dirty="0"/>
              <a:t>a system consists of a collection of processes: operating system processes execute system code and user processes execute user </a:t>
            </a:r>
            <a:r>
              <a:rPr lang="en-US" dirty="0" smtClean="0"/>
              <a:t>code.</a:t>
            </a:r>
          </a:p>
          <a:p>
            <a:r>
              <a:rPr lang="en-US" dirty="0" smtClean="0"/>
              <a:t>All </a:t>
            </a:r>
            <a:r>
              <a:rPr lang="en-US" dirty="0"/>
              <a:t>these processes may execute </a:t>
            </a:r>
            <a:r>
              <a:rPr lang="en-US" dirty="0" smtClean="0"/>
              <a:t>concurrently</a:t>
            </a:r>
            <a:endParaRPr lang="en-US" dirty="0"/>
          </a:p>
        </p:txBody>
      </p:sp>
    </p:spTree>
    <p:extLst>
      <p:ext uri="{BB962C8B-B14F-4D97-AF65-F5344CB8AC3E}">
        <p14:creationId xmlns:p14="http://schemas.microsoft.com/office/powerpoint/2010/main" val="34293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t>
            </a:r>
            <a:r>
              <a:rPr lang="en-US" dirty="0" smtClean="0"/>
              <a:t>Concept (Continue..)</a:t>
            </a:r>
            <a:endParaRPr lang="en-US" dirty="0"/>
          </a:p>
        </p:txBody>
      </p:sp>
      <p:sp>
        <p:nvSpPr>
          <p:cNvPr id="3" name="Content Placeholder 2"/>
          <p:cNvSpPr>
            <a:spLocks noGrp="1"/>
          </p:cNvSpPr>
          <p:nvPr>
            <p:ph idx="1"/>
          </p:nvPr>
        </p:nvSpPr>
        <p:spPr/>
        <p:txBody>
          <a:bodyPr>
            <a:normAutofit/>
          </a:bodyPr>
          <a:lstStyle/>
          <a:p>
            <a:r>
              <a:rPr lang="en-US" dirty="0"/>
              <a:t>Processes may be of two </a:t>
            </a:r>
            <a:r>
              <a:rPr lang="en-US" dirty="0" smtClean="0"/>
              <a:t>types</a:t>
            </a:r>
          </a:p>
          <a:p>
            <a:pPr lvl="1"/>
            <a:r>
              <a:rPr lang="en-US" b="1" dirty="0"/>
              <a:t>IO bound processes: </a:t>
            </a:r>
            <a:r>
              <a:rPr lang="en-US" dirty="0"/>
              <a:t>spend more time doing IO than computations, have many short CPU bursts. Word processors and text editors are good examples of such </a:t>
            </a:r>
            <a:r>
              <a:rPr lang="en-US" dirty="0" smtClean="0"/>
              <a:t>processes</a:t>
            </a:r>
          </a:p>
          <a:p>
            <a:pPr lvl="1"/>
            <a:r>
              <a:rPr lang="en-US" b="1" dirty="0"/>
              <a:t>CPU bound processes</a:t>
            </a:r>
            <a:r>
              <a:rPr lang="en-US" dirty="0"/>
              <a:t>: spend more time doing computations, few very long CPU bursts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17492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normAutofit/>
          </a:bodyPr>
          <a:lstStyle/>
          <a:p>
            <a:r>
              <a:rPr lang="en-US" dirty="0"/>
              <a:t>Process </a:t>
            </a:r>
            <a:r>
              <a:rPr lang="en-US" dirty="0" smtClean="0"/>
              <a:t>States</a:t>
            </a:r>
            <a:endParaRPr lang="en-US" dirty="0"/>
          </a:p>
        </p:txBody>
      </p:sp>
      <p:sp>
        <p:nvSpPr>
          <p:cNvPr id="3" name="Content Placeholder 2"/>
          <p:cNvSpPr>
            <a:spLocks noGrp="1"/>
          </p:cNvSpPr>
          <p:nvPr>
            <p:ph idx="1"/>
          </p:nvPr>
        </p:nvSpPr>
        <p:spPr>
          <a:xfrm>
            <a:off x="838200" y="1524001"/>
            <a:ext cx="4793974" cy="2716695"/>
          </a:xfrm>
        </p:spPr>
        <p:txBody>
          <a:bodyPr/>
          <a:lstStyle/>
          <a:p>
            <a:r>
              <a:rPr lang="en-US" sz="2600" dirty="0"/>
              <a:t>As a process executes, it changes states. The state of a process is defined in part by the current activity of that process. </a:t>
            </a:r>
            <a:endParaRPr lang="en-US" sz="2600" dirty="0" smtClean="0"/>
          </a:p>
          <a:p>
            <a:r>
              <a:rPr lang="en-US" sz="2600" dirty="0"/>
              <a:t>Each process may be in either of the following states, as shown in Figure 5.2</a:t>
            </a:r>
            <a:r>
              <a:rPr lang="en-US" sz="2600" dirty="0" smtClean="0"/>
              <a:t>:</a:t>
            </a:r>
          </a:p>
        </p:txBody>
      </p:sp>
      <p:pic>
        <p:nvPicPr>
          <p:cNvPr id="4" name="Picture 3"/>
          <p:cNvPicPr>
            <a:picLocks noChangeAspect="1"/>
          </p:cNvPicPr>
          <p:nvPr/>
        </p:nvPicPr>
        <p:blipFill>
          <a:blip r:embed="rId2"/>
          <a:stretch>
            <a:fillRect/>
          </a:stretch>
        </p:blipFill>
        <p:spPr>
          <a:xfrm>
            <a:off x="5844209" y="1030687"/>
            <a:ext cx="6217198" cy="2819794"/>
          </a:xfrm>
          <a:prstGeom prst="rect">
            <a:avLst/>
          </a:prstGeom>
        </p:spPr>
      </p:pic>
      <p:sp>
        <p:nvSpPr>
          <p:cNvPr id="5" name="Content Placeholder 2"/>
          <p:cNvSpPr txBox="1">
            <a:spLocks/>
          </p:cNvSpPr>
          <p:nvPr/>
        </p:nvSpPr>
        <p:spPr>
          <a:xfrm>
            <a:off x="838199" y="4240696"/>
            <a:ext cx="11088757" cy="21799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q"/>
            </a:pPr>
            <a:r>
              <a:rPr lang="en-US" dirty="0"/>
              <a:t>New: The process is being </a:t>
            </a:r>
            <a:r>
              <a:rPr lang="en-US" dirty="0" smtClean="0"/>
              <a:t>created.</a:t>
            </a:r>
          </a:p>
          <a:p>
            <a:pPr lvl="1">
              <a:buFont typeface="Wingdings" panose="05000000000000000000" pitchFamily="2" charset="2"/>
              <a:buChar char="q"/>
            </a:pPr>
            <a:r>
              <a:rPr lang="en-US" dirty="0" smtClean="0"/>
              <a:t>Running</a:t>
            </a:r>
            <a:r>
              <a:rPr lang="en-US" dirty="0"/>
              <a:t>: Instructions are being executed</a:t>
            </a:r>
            <a:r>
              <a:rPr lang="en-US" dirty="0" smtClean="0"/>
              <a:t>.</a:t>
            </a:r>
          </a:p>
          <a:p>
            <a:pPr lvl="1">
              <a:buFont typeface="Wingdings" panose="05000000000000000000" pitchFamily="2" charset="2"/>
              <a:buChar char="q"/>
            </a:pPr>
            <a:r>
              <a:rPr lang="en-US" dirty="0" smtClean="0"/>
              <a:t>Waiting</a:t>
            </a:r>
            <a:r>
              <a:rPr lang="en-US" dirty="0"/>
              <a:t>: The process is waiting for some event to occur (such as an </a:t>
            </a:r>
            <a:r>
              <a:rPr lang="en-US" dirty="0" smtClean="0"/>
              <a:t>I/O completion </a:t>
            </a:r>
            <a:r>
              <a:rPr lang="en-US" dirty="0"/>
              <a:t>or </a:t>
            </a:r>
            <a:r>
              <a:rPr lang="en-US" dirty="0" smtClean="0"/>
              <a:t>reception </a:t>
            </a:r>
            <a:r>
              <a:rPr lang="en-US" dirty="0"/>
              <a:t>of a signal</a:t>
            </a:r>
            <a:r>
              <a:rPr lang="en-US" dirty="0" smtClean="0"/>
              <a:t>.</a:t>
            </a:r>
          </a:p>
          <a:p>
            <a:pPr lvl="1">
              <a:buFont typeface="Wingdings" panose="05000000000000000000" pitchFamily="2" charset="2"/>
              <a:buChar char="q"/>
            </a:pPr>
            <a:r>
              <a:rPr lang="en-US" dirty="0" smtClean="0"/>
              <a:t>Ready</a:t>
            </a:r>
            <a:r>
              <a:rPr lang="en-US" dirty="0"/>
              <a:t>: The process is waiting to be assigned to a processor</a:t>
            </a:r>
            <a:r>
              <a:rPr lang="en-US" dirty="0" smtClean="0"/>
              <a:t>.</a:t>
            </a:r>
          </a:p>
          <a:p>
            <a:pPr lvl="1">
              <a:buFont typeface="Wingdings" panose="05000000000000000000" pitchFamily="2" charset="2"/>
              <a:buChar char="q"/>
            </a:pPr>
            <a:r>
              <a:rPr lang="en-US" dirty="0" smtClean="0"/>
              <a:t>Terminated</a:t>
            </a:r>
            <a:r>
              <a:rPr lang="en-US" dirty="0"/>
              <a:t>: The process has finished execution</a:t>
            </a:r>
            <a:r>
              <a:rPr lang="en-US" dirty="0" smtClean="0"/>
              <a:t>.</a:t>
            </a:r>
            <a:endParaRPr lang="en-US" dirty="0"/>
          </a:p>
        </p:txBody>
      </p:sp>
    </p:spTree>
    <p:extLst>
      <p:ext uri="{BB962C8B-B14F-4D97-AF65-F5344CB8AC3E}">
        <p14:creationId xmlns:p14="http://schemas.microsoft.com/office/powerpoint/2010/main" val="3452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571"/>
          </a:xfrm>
        </p:spPr>
        <p:txBody>
          <a:bodyPr>
            <a:normAutofit/>
          </a:bodyPr>
          <a:lstStyle/>
          <a:p>
            <a:r>
              <a:rPr lang="en-US" dirty="0"/>
              <a:t>Process Control </a:t>
            </a:r>
            <a:r>
              <a:rPr lang="en-US" dirty="0" smtClean="0"/>
              <a:t>Block</a:t>
            </a:r>
            <a:endParaRPr lang="en-US" dirty="0"/>
          </a:p>
        </p:txBody>
      </p:sp>
      <p:sp>
        <p:nvSpPr>
          <p:cNvPr id="3" name="Content Placeholder 2"/>
          <p:cNvSpPr>
            <a:spLocks noGrp="1"/>
          </p:cNvSpPr>
          <p:nvPr>
            <p:ph idx="1"/>
          </p:nvPr>
        </p:nvSpPr>
        <p:spPr>
          <a:xfrm>
            <a:off x="838200" y="1192696"/>
            <a:ext cx="8358809" cy="5367130"/>
          </a:xfrm>
        </p:spPr>
        <p:txBody>
          <a:bodyPr>
            <a:normAutofit lnSpcReduction="10000"/>
          </a:bodyPr>
          <a:lstStyle/>
          <a:p>
            <a:r>
              <a:rPr lang="en-US" dirty="0"/>
              <a:t>Each process is represented in the operating system by a process control block (PCB) – also called a task control block, as shown in Figure 5.3. </a:t>
            </a:r>
            <a:endParaRPr lang="en-US" dirty="0" smtClean="0"/>
          </a:p>
          <a:p>
            <a:r>
              <a:rPr lang="en-US" dirty="0"/>
              <a:t>A PCB contains many pieces of information associated with a specific process, including these</a:t>
            </a:r>
            <a:r>
              <a:rPr lang="en-US" dirty="0" smtClean="0"/>
              <a:t>:</a:t>
            </a:r>
          </a:p>
          <a:p>
            <a:pPr marL="914400" lvl="1" indent="-457200" algn="just">
              <a:buFont typeface="+mj-lt"/>
              <a:buAutoNum type="arabicPeriod"/>
            </a:pPr>
            <a:r>
              <a:rPr lang="en-US" b="1" dirty="0"/>
              <a:t>Process state</a:t>
            </a:r>
            <a:r>
              <a:rPr lang="en-US" dirty="0"/>
              <a:t>: The state may be new, ready, running, waiting, </a:t>
            </a:r>
            <a:r>
              <a:rPr lang="en-US" dirty="0" smtClean="0"/>
              <a:t>halted, </a:t>
            </a:r>
            <a:r>
              <a:rPr lang="en-US" dirty="0"/>
              <a:t>and so on</a:t>
            </a:r>
            <a:r>
              <a:rPr lang="en-US" dirty="0" smtClean="0"/>
              <a:t>.</a:t>
            </a:r>
          </a:p>
          <a:p>
            <a:pPr marL="914400" lvl="1" indent="-457200" algn="just">
              <a:buFont typeface="+mj-lt"/>
              <a:buAutoNum type="arabicPeriod"/>
            </a:pPr>
            <a:r>
              <a:rPr lang="en-US" b="1" dirty="0" smtClean="0"/>
              <a:t>Program counter</a:t>
            </a:r>
            <a:r>
              <a:rPr lang="en-US" dirty="0" smtClean="0"/>
              <a:t>: </a:t>
            </a:r>
            <a:r>
              <a:rPr lang="en-US" dirty="0"/>
              <a:t>The counter indicates the address of the next instruction to be executed for this process</a:t>
            </a:r>
            <a:r>
              <a:rPr lang="en-US" dirty="0" smtClean="0"/>
              <a:t>.</a:t>
            </a:r>
          </a:p>
          <a:p>
            <a:pPr marL="914400" lvl="1" indent="-457200" algn="just">
              <a:buFont typeface="+mj-lt"/>
              <a:buAutoNum type="arabicPeriod"/>
            </a:pPr>
            <a:r>
              <a:rPr lang="en-US" b="1" dirty="0"/>
              <a:t>CPU registers</a:t>
            </a:r>
            <a:r>
              <a:rPr lang="en-US" dirty="0"/>
              <a:t>: The registers vary in number and type, depending on the computer architecture. They include accumulators, index registers, stack pointers and general-purpose registers, plus any condition code information. Along with the program counter, this state information must be saved when an interrupt occurs, to allow the process to be continued correctly </a:t>
            </a:r>
            <a:r>
              <a:rPr lang="en-US" dirty="0" smtClean="0"/>
              <a:t>afterward</a:t>
            </a:r>
            <a:endParaRPr lang="en-US" dirty="0"/>
          </a:p>
        </p:txBody>
      </p:sp>
      <p:pic>
        <p:nvPicPr>
          <p:cNvPr id="4" name="Picture 3"/>
          <p:cNvPicPr>
            <a:picLocks noChangeAspect="1"/>
          </p:cNvPicPr>
          <p:nvPr/>
        </p:nvPicPr>
        <p:blipFill>
          <a:blip r:embed="rId2"/>
          <a:stretch>
            <a:fillRect/>
          </a:stretch>
        </p:blipFill>
        <p:spPr>
          <a:xfrm>
            <a:off x="9379256" y="944173"/>
            <a:ext cx="2524477" cy="3591426"/>
          </a:xfrm>
          <a:prstGeom prst="rect">
            <a:avLst/>
          </a:prstGeom>
        </p:spPr>
      </p:pic>
    </p:spTree>
    <p:extLst>
      <p:ext uri="{BB962C8B-B14F-4D97-AF65-F5344CB8AC3E}">
        <p14:creationId xmlns:p14="http://schemas.microsoft.com/office/powerpoint/2010/main" val="13308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571"/>
          </a:xfrm>
        </p:spPr>
        <p:txBody>
          <a:bodyPr>
            <a:normAutofit/>
          </a:bodyPr>
          <a:lstStyle/>
          <a:p>
            <a:r>
              <a:rPr lang="en-US" dirty="0"/>
              <a:t>Process Control </a:t>
            </a:r>
            <a:r>
              <a:rPr lang="en-US" dirty="0" smtClean="0"/>
              <a:t>Block (Continue..)</a:t>
            </a:r>
            <a:endParaRPr lang="en-US" dirty="0"/>
          </a:p>
        </p:txBody>
      </p:sp>
      <p:sp>
        <p:nvSpPr>
          <p:cNvPr id="3" name="Content Placeholder 2"/>
          <p:cNvSpPr>
            <a:spLocks noGrp="1"/>
          </p:cNvSpPr>
          <p:nvPr>
            <p:ph idx="1"/>
          </p:nvPr>
        </p:nvSpPr>
        <p:spPr>
          <a:xfrm>
            <a:off x="838200" y="1192696"/>
            <a:ext cx="8358809" cy="5367130"/>
          </a:xfrm>
        </p:spPr>
        <p:txBody>
          <a:bodyPr>
            <a:normAutofit/>
          </a:bodyPr>
          <a:lstStyle/>
          <a:p>
            <a:pPr marL="914400" lvl="1" indent="-457200">
              <a:buFont typeface="+mj-lt"/>
              <a:buAutoNum type="arabicPeriod" startAt="4"/>
            </a:pPr>
            <a:r>
              <a:rPr lang="en-US" b="1" dirty="0"/>
              <a:t>CPU Scheduling information</a:t>
            </a:r>
            <a:r>
              <a:rPr lang="en-US" dirty="0"/>
              <a:t>: This information includes a process priority, pointers to scheduling queues, and any other scheduling parameters</a:t>
            </a:r>
            <a:r>
              <a:rPr lang="en-US" dirty="0" smtClean="0"/>
              <a:t>.</a:t>
            </a:r>
          </a:p>
          <a:p>
            <a:pPr marL="914400" lvl="1" indent="-457200">
              <a:buFont typeface="+mj-lt"/>
              <a:buAutoNum type="arabicPeriod" startAt="4"/>
            </a:pPr>
            <a:r>
              <a:rPr lang="en-US" b="1" dirty="0"/>
              <a:t>Memory-management information</a:t>
            </a:r>
            <a:r>
              <a:rPr lang="en-US" dirty="0"/>
              <a:t>: This information may include such information such as the value of the base and limit registers, the page tables, or the segment tables, depending on the memory system used by the operating system</a:t>
            </a:r>
            <a:r>
              <a:rPr lang="en-US" dirty="0" smtClean="0"/>
              <a:t>.</a:t>
            </a:r>
          </a:p>
          <a:p>
            <a:pPr marL="914400" lvl="1" indent="-457200">
              <a:buFont typeface="+mj-lt"/>
              <a:buAutoNum type="arabicPeriod" startAt="4"/>
            </a:pPr>
            <a:r>
              <a:rPr lang="en-US" b="1" dirty="0"/>
              <a:t>Accounting information</a:t>
            </a:r>
            <a:r>
              <a:rPr lang="en-US" dirty="0"/>
              <a:t>: This information includes the amount of CPU and real time used, time limits, account numbers, job or process numbers, and so on</a:t>
            </a:r>
            <a:r>
              <a:rPr lang="en-US" dirty="0" smtClean="0"/>
              <a:t>.</a:t>
            </a:r>
          </a:p>
          <a:p>
            <a:pPr marL="914400" lvl="1" indent="-457200">
              <a:buFont typeface="+mj-lt"/>
              <a:buAutoNum type="arabicPeriod" startAt="4"/>
            </a:pPr>
            <a:r>
              <a:rPr lang="en-US" b="1" dirty="0"/>
              <a:t>I/O status information</a:t>
            </a:r>
            <a:r>
              <a:rPr lang="en-US" dirty="0"/>
              <a:t>: The information includes the list of I/O devices allocated to the process, a list of open files, and so </a:t>
            </a:r>
            <a:r>
              <a:rPr lang="en-US" dirty="0" smtClean="0"/>
              <a:t>on</a:t>
            </a:r>
            <a:endParaRPr lang="en-US" dirty="0"/>
          </a:p>
        </p:txBody>
      </p:sp>
      <p:pic>
        <p:nvPicPr>
          <p:cNvPr id="4" name="Picture 3"/>
          <p:cNvPicPr>
            <a:picLocks noChangeAspect="1"/>
          </p:cNvPicPr>
          <p:nvPr/>
        </p:nvPicPr>
        <p:blipFill>
          <a:blip r:embed="rId2"/>
          <a:stretch>
            <a:fillRect/>
          </a:stretch>
        </p:blipFill>
        <p:spPr>
          <a:xfrm>
            <a:off x="9379256" y="944173"/>
            <a:ext cx="2524477" cy="3591426"/>
          </a:xfrm>
          <a:prstGeom prst="rect">
            <a:avLst/>
          </a:prstGeom>
        </p:spPr>
      </p:pic>
    </p:spTree>
    <p:extLst>
      <p:ext uri="{BB962C8B-B14F-4D97-AF65-F5344CB8AC3E}">
        <p14:creationId xmlns:p14="http://schemas.microsoft.com/office/powerpoint/2010/main" val="81172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t>Process </a:t>
            </a:r>
            <a:r>
              <a:rPr lang="en-US" dirty="0" smtClean="0"/>
              <a:t>Scheduling</a:t>
            </a:r>
            <a:endParaRPr lang="en-US" dirty="0"/>
          </a:p>
        </p:txBody>
      </p:sp>
      <p:sp>
        <p:nvSpPr>
          <p:cNvPr id="3" name="Content Placeholder 2"/>
          <p:cNvSpPr>
            <a:spLocks noGrp="1"/>
          </p:cNvSpPr>
          <p:nvPr>
            <p:ph idx="1"/>
          </p:nvPr>
        </p:nvSpPr>
        <p:spPr>
          <a:xfrm>
            <a:off x="838200" y="1060174"/>
            <a:ext cx="6280744" cy="5116789"/>
          </a:xfrm>
        </p:spPr>
        <p:txBody>
          <a:bodyPr>
            <a:normAutofit fontScale="85000" lnSpcReduction="20000"/>
          </a:bodyPr>
          <a:lstStyle/>
          <a:p>
            <a:pPr algn="just"/>
            <a:r>
              <a:rPr lang="en-US" dirty="0"/>
              <a:t>The objective of multiprogramming is to have some process running all the time so as to maximize CPU utilization. </a:t>
            </a:r>
            <a:endParaRPr lang="en-US" dirty="0" smtClean="0"/>
          </a:p>
          <a:p>
            <a:pPr algn="just"/>
            <a:r>
              <a:rPr lang="en-US" dirty="0" smtClean="0"/>
              <a:t>The </a:t>
            </a:r>
            <a:r>
              <a:rPr lang="en-US" dirty="0"/>
              <a:t>objective of time-sharing is to switch the CPU among processors so frequently that users can interact with each program while it is running. </a:t>
            </a:r>
            <a:endParaRPr lang="en-US" dirty="0" smtClean="0"/>
          </a:p>
          <a:p>
            <a:pPr algn="just"/>
            <a:r>
              <a:rPr lang="en-US" dirty="0" smtClean="0"/>
              <a:t>A </a:t>
            </a:r>
            <a:r>
              <a:rPr lang="en-US" dirty="0"/>
              <a:t>uniprocessor system can have only one running process at a given time. </a:t>
            </a:r>
            <a:endParaRPr lang="en-US" dirty="0" smtClean="0"/>
          </a:p>
          <a:p>
            <a:pPr algn="just"/>
            <a:r>
              <a:rPr lang="en-US" dirty="0" smtClean="0"/>
              <a:t>If </a:t>
            </a:r>
            <a:r>
              <a:rPr lang="en-US" dirty="0"/>
              <a:t>more processes exist, the rest must wait until the CPU is free and can be rescheduled. </a:t>
            </a:r>
            <a:endParaRPr lang="en-US" dirty="0" smtClean="0"/>
          </a:p>
          <a:p>
            <a:pPr algn="just"/>
            <a:r>
              <a:rPr lang="en-US" dirty="0" smtClean="0"/>
              <a:t>Switching </a:t>
            </a:r>
            <a:r>
              <a:rPr lang="en-US" dirty="0"/>
              <a:t>the CPU from one process to another requires saving of the context of the current process and loading the state of the new process, as shown in Figure 5.4. </a:t>
            </a:r>
            <a:endParaRPr lang="en-US" dirty="0" smtClean="0"/>
          </a:p>
          <a:p>
            <a:pPr algn="just"/>
            <a:r>
              <a:rPr lang="en-US" dirty="0" smtClean="0"/>
              <a:t>This </a:t>
            </a:r>
            <a:r>
              <a:rPr lang="en-US" dirty="0"/>
              <a:t>is called </a:t>
            </a:r>
            <a:r>
              <a:rPr lang="en-US" dirty="0" smtClean="0"/>
              <a:t>context switching</a:t>
            </a:r>
            <a:endParaRPr lang="en-US" dirty="0"/>
          </a:p>
        </p:txBody>
      </p:sp>
      <p:pic>
        <p:nvPicPr>
          <p:cNvPr id="4" name="Picture 3"/>
          <p:cNvPicPr>
            <a:picLocks noChangeAspect="1"/>
          </p:cNvPicPr>
          <p:nvPr/>
        </p:nvPicPr>
        <p:blipFill>
          <a:blip r:embed="rId2"/>
          <a:stretch>
            <a:fillRect/>
          </a:stretch>
        </p:blipFill>
        <p:spPr>
          <a:xfrm>
            <a:off x="7118944" y="793743"/>
            <a:ext cx="4852534" cy="4109562"/>
          </a:xfrm>
          <a:prstGeom prst="rect">
            <a:avLst/>
          </a:prstGeom>
        </p:spPr>
      </p:pic>
    </p:spTree>
    <p:extLst>
      <p:ext uri="{BB962C8B-B14F-4D97-AF65-F5344CB8AC3E}">
        <p14:creationId xmlns:p14="http://schemas.microsoft.com/office/powerpoint/2010/main" val="20498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t>Scheduling </a:t>
            </a:r>
            <a:r>
              <a:rPr lang="en-US" dirty="0" smtClean="0"/>
              <a:t>Queues</a:t>
            </a:r>
            <a:endParaRPr lang="en-US" dirty="0"/>
          </a:p>
        </p:txBody>
      </p:sp>
      <p:sp>
        <p:nvSpPr>
          <p:cNvPr id="3" name="Content Placeholder 2"/>
          <p:cNvSpPr>
            <a:spLocks noGrp="1"/>
          </p:cNvSpPr>
          <p:nvPr>
            <p:ph idx="1"/>
          </p:nvPr>
        </p:nvSpPr>
        <p:spPr>
          <a:xfrm>
            <a:off x="397565" y="1060174"/>
            <a:ext cx="6721379" cy="3197927"/>
          </a:xfrm>
        </p:spPr>
        <p:txBody>
          <a:bodyPr>
            <a:normAutofit/>
          </a:bodyPr>
          <a:lstStyle/>
          <a:p>
            <a:pPr algn="just"/>
            <a:r>
              <a:rPr lang="en-US" dirty="0"/>
              <a:t>As shown in Figure 5.5, a contemporary computer system maintains many scheduling queues. </a:t>
            </a:r>
            <a:endParaRPr lang="en-US" dirty="0" smtClean="0"/>
          </a:p>
          <a:p>
            <a:pPr algn="just"/>
            <a:r>
              <a:rPr lang="en-US" dirty="0" smtClean="0"/>
              <a:t>Here </a:t>
            </a:r>
            <a:r>
              <a:rPr lang="en-US" dirty="0"/>
              <a:t>is a brief description of some of these </a:t>
            </a:r>
            <a:r>
              <a:rPr lang="en-US" dirty="0" smtClean="0"/>
              <a:t>queues</a:t>
            </a:r>
          </a:p>
          <a:p>
            <a:pPr marL="914400" lvl="1" indent="-457200" algn="just">
              <a:buFont typeface="+mj-lt"/>
              <a:buAutoNum type="arabicPeriod"/>
            </a:pPr>
            <a:r>
              <a:rPr lang="en-US" b="1" dirty="0"/>
              <a:t>Job Queue</a:t>
            </a:r>
            <a:r>
              <a:rPr lang="en-US" dirty="0"/>
              <a:t>: As processes enter the system, they are put into a job queue. This queue consists of all processes in the </a:t>
            </a:r>
            <a:r>
              <a:rPr lang="en-US" dirty="0" smtClean="0"/>
              <a:t>system</a:t>
            </a:r>
          </a:p>
        </p:txBody>
      </p:sp>
      <p:pic>
        <p:nvPicPr>
          <p:cNvPr id="5" name="Picture 4"/>
          <p:cNvPicPr>
            <a:picLocks noChangeAspect="1"/>
          </p:cNvPicPr>
          <p:nvPr/>
        </p:nvPicPr>
        <p:blipFill>
          <a:blip r:embed="rId2"/>
          <a:stretch>
            <a:fillRect/>
          </a:stretch>
        </p:blipFill>
        <p:spPr>
          <a:xfrm>
            <a:off x="7241488" y="255399"/>
            <a:ext cx="4812571" cy="4131071"/>
          </a:xfrm>
          <a:prstGeom prst="rect">
            <a:avLst/>
          </a:prstGeom>
        </p:spPr>
      </p:pic>
      <p:sp>
        <p:nvSpPr>
          <p:cNvPr id="6" name="Content Placeholder 2"/>
          <p:cNvSpPr txBox="1">
            <a:spLocks/>
          </p:cNvSpPr>
          <p:nvPr/>
        </p:nvSpPr>
        <p:spPr>
          <a:xfrm>
            <a:off x="275021" y="4496196"/>
            <a:ext cx="11779038" cy="1742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buFont typeface="+mj-lt"/>
              <a:buAutoNum type="arabicPeriod" startAt="2"/>
            </a:pPr>
            <a:r>
              <a:rPr lang="en-US" b="1" dirty="0" smtClean="0"/>
              <a:t>Ready Queue</a:t>
            </a:r>
            <a:r>
              <a:rPr lang="en-US" dirty="0" smtClean="0"/>
              <a:t>: 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endParaRPr lang="en-US" dirty="0"/>
          </a:p>
        </p:txBody>
      </p:sp>
    </p:spTree>
    <p:extLst>
      <p:ext uri="{BB962C8B-B14F-4D97-AF65-F5344CB8AC3E}">
        <p14:creationId xmlns:p14="http://schemas.microsoft.com/office/powerpoint/2010/main" val="131444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1308</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Operating Systems Lecture No. 5</vt:lpstr>
      <vt:lpstr>Summary</vt:lpstr>
      <vt:lpstr>Process Concept</vt:lpstr>
      <vt:lpstr>Process Concept (Continue..)</vt:lpstr>
      <vt:lpstr>Process States</vt:lpstr>
      <vt:lpstr>Process Control Block</vt:lpstr>
      <vt:lpstr>Process Control Block (Continue..)</vt:lpstr>
      <vt:lpstr>Process Scheduling</vt:lpstr>
      <vt:lpstr>Scheduling Queues</vt:lpstr>
      <vt:lpstr>Scheduling Queues (Continue..)</vt:lpstr>
      <vt:lpstr>Scheduling Queues (Continue..)</vt:lpstr>
      <vt:lpstr>PowerPoint Presentation</vt:lpstr>
      <vt:lpstr>Schedulers</vt:lpstr>
      <vt:lpstr>Schedulers (Continue..)</vt:lpstr>
      <vt:lpstr>Schedulers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No. 5</dc:title>
  <dc:creator>bambi</dc:creator>
  <cp:lastModifiedBy>bambi</cp:lastModifiedBy>
  <cp:revision>23</cp:revision>
  <dcterms:created xsi:type="dcterms:W3CDTF">2024-03-07T14:37:41Z</dcterms:created>
  <dcterms:modified xsi:type="dcterms:W3CDTF">2024-03-07T15:17:49Z</dcterms:modified>
</cp:coreProperties>
</file>