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415827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43890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81318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360497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9CD61A-E746-4AF6-B020-694C82EE46DA}"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182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9CD61A-E746-4AF6-B020-694C82EE46DA}"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09977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9CD61A-E746-4AF6-B020-694C82EE46DA}"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122769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CD61A-E746-4AF6-B020-694C82EE46DA}"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45967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CD61A-E746-4AF6-B020-694C82EE46DA}"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21580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CD61A-E746-4AF6-B020-694C82EE46DA}"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51260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CD61A-E746-4AF6-B020-694C82EE46DA}"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4331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CD61A-E746-4AF6-B020-694C82EE46DA}" type="datetimeFigureOut">
              <a:rPr lang="en-US" smtClean="0"/>
              <a:t>5/31/2024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424B9-F7AC-4A40-BDD7-C3B1D2B26AA9}" type="slidenum">
              <a:rPr lang="en-US" smtClean="0"/>
              <a:t>‹#›</a:t>
            </a:fld>
            <a:endParaRPr lang="en-US"/>
          </a:p>
        </p:txBody>
      </p:sp>
    </p:spTree>
    <p:extLst>
      <p:ext uri="{BB962C8B-B14F-4D97-AF65-F5344CB8AC3E}">
        <p14:creationId xmlns:p14="http://schemas.microsoft.com/office/powerpoint/2010/main" val="124288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a:t>
            </a:r>
            <a:r>
              <a:rPr lang="en-US" dirty="0" smtClean="0"/>
              <a:t>16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920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Banker’s Algorithm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3 things should be know in advance</a:t>
            </a:r>
          </a:p>
          <a:p>
            <a:pPr marL="971550" lvl="1" indent="-514350">
              <a:buFont typeface="+mj-lt"/>
              <a:buAutoNum type="arabicPeriod"/>
            </a:pPr>
            <a:r>
              <a:rPr lang="en-US" dirty="0" smtClean="0"/>
              <a:t>How may instances of  each resource each process can max request [Max]</a:t>
            </a:r>
          </a:p>
          <a:p>
            <a:pPr marL="971550" lvl="1" indent="-514350">
              <a:buFont typeface="+mj-lt"/>
              <a:buAutoNum type="arabicPeriod"/>
            </a:pPr>
            <a:r>
              <a:rPr lang="en-US" dirty="0" smtClean="0"/>
              <a:t>How may instances of each resource each process currently holds [Allocation]</a:t>
            </a:r>
          </a:p>
          <a:p>
            <a:pPr marL="971550" lvl="1" indent="-514350">
              <a:buFont typeface="+mj-lt"/>
              <a:buAutoNum type="arabicPeriod"/>
            </a:pPr>
            <a:r>
              <a:rPr lang="en-US" dirty="0" smtClean="0"/>
              <a:t>How may instance of each resource is available in the system [Available]</a:t>
            </a:r>
          </a:p>
        </p:txBody>
      </p:sp>
    </p:spTree>
    <p:extLst>
      <p:ext uri="{BB962C8B-B14F-4D97-AF65-F5344CB8AC3E}">
        <p14:creationId xmlns:p14="http://schemas.microsoft.com/office/powerpoint/2010/main" val="79746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Banker’s Algorithm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2750707"/>
              </p:ext>
            </p:extLst>
          </p:nvPr>
        </p:nvGraphicFramePr>
        <p:xfrm>
          <a:off x="838200" y="2103921"/>
          <a:ext cx="10515596" cy="2595880"/>
        </p:xfrm>
        <a:graphic>
          <a:graphicData uri="http://schemas.openxmlformats.org/drawingml/2006/table">
            <a:tbl>
              <a:tblPr firstRow="1" bandRow="1">
                <a:tableStyleId>{D7AC3CCA-C797-4891-BE02-D94E43425B78}</a:tableStyleId>
              </a:tblPr>
              <a:tblGrid>
                <a:gridCol w="808892">
                  <a:extLst>
                    <a:ext uri="{9D8B030D-6E8A-4147-A177-3AD203B41FA5}">
                      <a16:colId xmlns:a16="http://schemas.microsoft.com/office/drawing/2014/main" val="1200559943"/>
                    </a:ext>
                  </a:extLst>
                </a:gridCol>
                <a:gridCol w="808892">
                  <a:extLst>
                    <a:ext uri="{9D8B030D-6E8A-4147-A177-3AD203B41FA5}">
                      <a16:colId xmlns:a16="http://schemas.microsoft.com/office/drawing/2014/main" val="3146301624"/>
                    </a:ext>
                  </a:extLst>
                </a:gridCol>
                <a:gridCol w="808892">
                  <a:extLst>
                    <a:ext uri="{9D8B030D-6E8A-4147-A177-3AD203B41FA5}">
                      <a16:colId xmlns:a16="http://schemas.microsoft.com/office/drawing/2014/main" val="1444655961"/>
                    </a:ext>
                  </a:extLst>
                </a:gridCol>
                <a:gridCol w="808892">
                  <a:extLst>
                    <a:ext uri="{9D8B030D-6E8A-4147-A177-3AD203B41FA5}">
                      <a16:colId xmlns:a16="http://schemas.microsoft.com/office/drawing/2014/main" val="2259439497"/>
                    </a:ext>
                  </a:extLst>
                </a:gridCol>
                <a:gridCol w="808892">
                  <a:extLst>
                    <a:ext uri="{9D8B030D-6E8A-4147-A177-3AD203B41FA5}">
                      <a16:colId xmlns:a16="http://schemas.microsoft.com/office/drawing/2014/main" val="3669740414"/>
                    </a:ext>
                  </a:extLst>
                </a:gridCol>
                <a:gridCol w="808892">
                  <a:extLst>
                    <a:ext uri="{9D8B030D-6E8A-4147-A177-3AD203B41FA5}">
                      <a16:colId xmlns:a16="http://schemas.microsoft.com/office/drawing/2014/main" val="1528511692"/>
                    </a:ext>
                  </a:extLst>
                </a:gridCol>
                <a:gridCol w="808892">
                  <a:extLst>
                    <a:ext uri="{9D8B030D-6E8A-4147-A177-3AD203B41FA5}">
                      <a16:colId xmlns:a16="http://schemas.microsoft.com/office/drawing/2014/main" val="3783603731"/>
                    </a:ext>
                  </a:extLst>
                </a:gridCol>
                <a:gridCol w="808892">
                  <a:extLst>
                    <a:ext uri="{9D8B030D-6E8A-4147-A177-3AD203B41FA5}">
                      <a16:colId xmlns:a16="http://schemas.microsoft.com/office/drawing/2014/main" val="4233284502"/>
                    </a:ext>
                  </a:extLst>
                </a:gridCol>
                <a:gridCol w="808892">
                  <a:extLst>
                    <a:ext uri="{9D8B030D-6E8A-4147-A177-3AD203B41FA5}">
                      <a16:colId xmlns:a16="http://schemas.microsoft.com/office/drawing/2014/main" val="3869227758"/>
                    </a:ext>
                  </a:extLst>
                </a:gridCol>
                <a:gridCol w="808892">
                  <a:extLst>
                    <a:ext uri="{9D8B030D-6E8A-4147-A177-3AD203B41FA5}">
                      <a16:colId xmlns:a16="http://schemas.microsoft.com/office/drawing/2014/main" val="214686906"/>
                    </a:ext>
                  </a:extLst>
                </a:gridCol>
                <a:gridCol w="808892">
                  <a:extLst>
                    <a:ext uri="{9D8B030D-6E8A-4147-A177-3AD203B41FA5}">
                      <a16:colId xmlns:a16="http://schemas.microsoft.com/office/drawing/2014/main" val="1993249819"/>
                    </a:ext>
                  </a:extLst>
                </a:gridCol>
                <a:gridCol w="808892">
                  <a:extLst>
                    <a:ext uri="{9D8B030D-6E8A-4147-A177-3AD203B41FA5}">
                      <a16:colId xmlns:a16="http://schemas.microsoft.com/office/drawing/2014/main" val="1939221691"/>
                    </a:ext>
                  </a:extLst>
                </a:gridCol>
                <a:gridCol w="808892">
                  <a:extLst>
                    <a:ext uri="{9D8B030D-6E8A-4147-A177-3AD203B41FA5}">
                      <a16:colId xmlns:a16="http://schemas.microsoft.com/office/drawing/2014/main" val="2718771417"/>
                    </a:ext>
                  </a:extLst>
                </a:gridCol>
              </a:tblGrid>
              <a:tr h="370840">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5132610"/>
                  </a:ext>
                </a:extLst>
              </a:tr>
              <a:tr h="370840">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370840">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85842790"/>
                  </a:ext>
                </a:extLst>
              </a:tr>
              <a:tr h="370840">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335079767"/>
                  </a:ext>
                </a:extLst>
              </a:tr>
              <a:tr h="370840">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42225224"/>
                  </a:ext>
                </a:extLst>
              </a:tr>
              <a:tr h="370840">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51257190"/>
                  </a:ext>
                </a:extLst>
              </a:tr>
              <a:tr h="370840">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78911279"/>
                  </a:ext>
                </a:extLst>
              </a:tr>
            </a:tbl>
          </a:graphicData>
        </a:graphic>
      </p:graphicFrame>
      <p:sp>
        <p:nvSpPr>
          <p:cNvPr id="5" name="Rectangle 4"/>
          <p:cNvSpPr/>
          <p:nvPr/>
        </p:nvSpPr>
        <p:spPr>
          <a:xfrm>
            <a:off x="838200" y="1434991"/>
            <a:ext cx="10515596" cy="461665"/>
          </a:xfrm>
          <a:prstGeom prst="rect">
            <a:avLst/>
          </a:prstGeom>
        </p:spPr>
        <p:txBody>
          <a:bodyPr wrap="square">
            <a:spAutoFit/>
          </a:bodyPr>
          <a:lstStyle/>
          <a:p>
            <a:pPr marL="342900" indent="-342900">
              <a:buFont typeface="Arial" panose="020B0604020202020204" pitchFamily="34" charset="0"/>
              <a:buChar char="•"/>
            </a:pPr>
            <a:r>
              <a:rPr lang="en-US" sz="2400" dirty="0"/>
              <a:t>Consider the following snapshot of the system taken at the time t0 </a:t>
            </a:r>
            <a:endParaRPr lang="en-US" sz="2400" dirty="0"/>
          </a:p>
        </p:txBody>
      </p:sp>
      <p:sp>
        <p:nvSpPr>
          <p:cNvPr id="6" name="Rectangle 5"/>
          <p:cNvSpPr/>
          <p:nvPr/>
        </p:nvSpPr>
        <p:spPr>
          <a:xfrm>
            <a:off x="646044" y="5112469"/>
            <a:ext cx="10515596" cy="1200329"/>
          </a:xfrm>
          <a:prstGeom prst="rect">
            <a:avLst/>
          </a:prstGeom>
        </p:spPr>
        <p:txBody>
          <a:bodyPr wrap="square">
            <a:spAutoFit/>
          </a:bodyPr>
          <a:lstStyle/>
          <a:p>
            <a:r>
              <a:rPr lang="en-US" sz="2400" dirty="0" smtClean="0"/>
              <a:t>Q1: what is the need matrix?</a:t>
            </a:r>
          </a:p>
          <a:p>
            <a:r>
              <a:rPr lang="en-US" sz="2400" dirty="0" smtClean="0"/>
              <a:t>Q2: is system in safe sate? If yes then find the safe sequence.</a:t>
            </a:r>
          </a:p>
          <a:p>
            <a:r>
              <a:rPr lang="en-US" sz="2400" dirty="0" smtClean="0"/>
              <a:t>Q3: find out the total resources in the system</a:t>
            </a:r>
            <a:endParaRPr lang="en-US" sz="2400" dirty="0"/>
          </a:p>
        </p:txBody>
      </p:sp>
    </p:spTree>
    <p:extLst>
      <p:ext uri="{BB962C8B-B14F-4D97-AF65-F5344CB8AC3E}">
        <p14:creationId xmlns:p14="http://schemas.microsoft.com/office/powerpoint/2010/main" val="279654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Banker’s Algorithm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1263522"/>
              </p:ext>
            </p:extLst>
          </p:nvPr>
        </p:nvGraphicFramePr>
        <p:xfrm>
          <a:off x="6255028" y="767880"/>
          <a:ext cx="5708365" cy="4138621"/>
        </p:xfrm>
        <a:graphic>
          <a:graphicData uri="http://schemas.openxmlformats.org/drawingml/2006/table">
            <a:tbl>
              <a:tblPr firstRow="1" bandRow="1">
                <a:tableStyleId>{D7AC3CCA-C797-4891-BE02-D94E43425B78}</a:tableStyleId>
              </a:tblPr>
              <a:tblGrid>
                <a:gridCol w="439105">
                  <a:extLst>
                    <a:ext uri="{9D8B030D-6E8A-4147-A177-3AD203B41FA5}">
                      <a16:colId xmlns:a16="http://schemas.microsoft.com/office/drawing/2014/main" val="1200559943"/>
                    </a:ext>
                  </a:extLst>
                </a:gridCol>
                <a:gridCol w="439105">
                  <a:extLst>
                    <a:ext uri="{9D8B030D-6E8A-4147-A177-3AD203B41FA5}">
                      <a16:colId xmlns:a16="http://schemas.microsoft.com/office/drawing/2014/main" val="3146301624"/>
                    </a:ext>
                  </a:extLst>
                </a:gridCol>
                <a:gridCol w="439105">
                  <a:extLst>
                    <a:ext uri="{9D8B030D-6E8A-4147-A177-3AD203B41FA5}">
                      <a16:colId xmlns:a16="http://schemas.microsoft.com/office/drawing/2014/main" val="1444655961"/>
                    </a:ext>
                  </a:extLst>
                </a:gridCol>
                <a:gridCol w="439105">
                  <a:extLst>
                    <a:ext uri="{9D8B030D-6E8A-4147-A177-3AD203B41FA5}">
                      <a16:colId xmlns:a16="http://schemas.microsoft.com/office/drawing/2014/main" val="2259439497"/>
                    </a:ext>
                  </a:extLst>
                </a:gridCol>
                <a:gridCol w="439105">
                  <a:extLst>
                    <a:ext uri="{9D8B030D-6E8A-4147-A177-3AD203B41FA5}">
                      <a16:colId xmlns:a16="http://schemas.microsoft.com/office/drawing/2014/main" val="3669740414"/>
                    </a:ext>
                  </a:extLst>
                </a:gridCol>
                <a:gridCol w="439105">
                  <a:extLst>
                    <a:ext uri="{9D8B030D-6E8A-4147-A177-3AD203B41FA5}">
                      <a16:colId xmlns:a16="http://schemas.microsoft.com/office/drawing/2014/main" val="1528511692"/>
                    </a:ext>
                  </a:extLst>
                </a:gridCol>
                <a:gridCol w="439105">
                  <a:extLst>
                    <a:ext uri="{9D8B030D-6E8A-4147-A177-3AD203B41FA5}">
                      <a16:colId xmlns:a16="http://schemas.microsoft.com/office/drawing/2014/main" val="3783603731"/>
                    </a:ext>
                  </a:extLst>
                </a:gridCol>
                <a:gridCol w="439105">
                  <a:extLst>
                    <a:ext uri="{9D8B030D-6E8A-4147-A177-3AD203B41FA5}">
                      <a16:colId xmlns:a16="http://schemas.microsoft.com/office/drawing/2014/main" val="4233284502"/>
                    </a:ext>
                  </a:extLst>
                </a:gridCol>
                <a:gridCol w="439105">
                  <a:extLst>
                    <a:ext uri="{9D8B030D-6E8A-4147-A177-3AD203B41FA5}">
                      <a16:colId xmlns:a16="http://schemas.microsoft.com/office/drawing/2014/main" val="3869227758"/>
                    </a:ext>
                  </a:extLst>
                </a:gridCol>
                <a:gridCol w="439105">
                  <a:extLst>
                    <a:ext uri="{9D8B030D-6E8A-4147-A177-3AD203B41FA5}">
                      <a16:colId xmlns:a16="http://schemas.microsoft.com/office/drawing/2014/main" val="214686906"/>
                    </a:ext>
                  </a:extLst>
                </a:gridCol>
                <a:gridCol w="439105">
                  <a:extLst>
                    <a:ext uri="{9D8B030D-6E8A-4147-A177-3AD203B41FA5}">
                      <a16:colId xmlns:a16="http://schemas.microsoft.com/office/drawing/2014/main" val="1993249819"/>
                    </a:ext>
                  </a:extLst>
                </a:gridCol>
                <a:gridCol w="439105">
                  <a:extLst>
                    <a:ext uri="{9D8B030D-6E8A-4147-A177-3AD203B41FA5}">
                      <a16:colId xmlns:a16="http://schemas.microsoft.com/office/drawing/2014/main" val="1939221691"/>
                    </a:ext>
                  </a:extLst>
                </a:gridCol>
                <a:gridCol w="439105">
                  <a:extLst>
                    <a:ext uri="{9D8B030D-6E8A-4147-A177-3AD203B41FA5}">
                      <a16:colId xmlns:a16="http://schemas.microsoft.com/office/drawing/2014/main" val="2718771417"/>
                    </a:ext>
                  </a:extLst>
                </a:gridCol>
              </a:tblGrid>
              <a:tr h="384988">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5132610"/>
                  </a:ext>
                </a:extLst>
              </a:tr>
              <a:tr h="384988">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673729">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85842790"/>
                  </a:ext>
                </a:extLst>
              </a:tr>
              <a:tr h="673729">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335079767"/>
                  </a:ext>
                </a:extLst>
              </a:tr>
              <a:tr h="673729">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42225224"/>
                  </a:ext>
                </a:extLst>
              </a:tr>
              <a:tr h="673729">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51257190"/>
                  </a:ext>
                </a:extLst>
              </a:tr>
              <a:tr h="673729">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78911279"/>
                  </a:ext>
                </a:extLst>
              </a:tr>
            </a:tbl>
          </a:graphicData>
        </a:graphic>
      </p:graphicFrame>
      <p:sp>
        <p:nvSpPr>
          <p:cNvPr id="5" name="Rectangle 4"/>
          <p:cNvSpPr/>
          <p:nvPr/>
        </p:nvSpPr>
        <p:spPr>
          <a:xfrm>
            <a:off x="838200" y="1434991"/>
            <a:ext cx="5271052" cy="3046988"/>
          </a:xfrm>
          <a:prstGeom prst="rect">
            <a:avLst/>
          </a:prstGeom>
        </p:spPr>
        <p:txBody>
          <a:bodyPr wrap="square">
            <a:spAutoFit/>
          </a:bodyPr>
          <a:lstStyle/>
          <a:p>
            <a:r>
              <a:rPr lang="en-US" sz="2400" dirty="0" smtClean="0"/>
              <a:t>Before that what is safe state?</a:t>
            </a:r>
          </a:p>
          <a:p>
            <a:r>
              <a:rPr lang="en-US" sz="2400" dirty="0" smtClean="0"/>
              <a:t>If you are able to execute the all the process (P0 to P4), without going into unsafe state they you can say that system is in safe state, and find out in which sequence (order) you can execute these process so that system remains in safe state – is known as safe sequence.</a:t>
            </a:r>
            <a:endParaRPr lang="en-US" sz="2400" dirty="0"/>
          </a:p>
        </p:txBody>
      </p:sp>
      <p:sp>
        <p:nvSpPr>
          <p:cNvPr id="6" name="Rectangle 5"/>
          <p:cNvSpPr/>
          <p:nvPr/>
        </p:nvSpPr>
        <p:spPr>
          <a:xfrm>
            <a:off x="646044" y="5112469"/>
            <a:ext cx="10515596" cy="1569660"/>
          </a:xfrm>
          <a:prstGeom prst="rect">
            <a:avLst/>
          </a:prstGeom>
        </p:spPr>
        <p:txBody>
          <a:bodyPr wrap="square">
            <a:spAutoFit/>
          </a:bodyPr>
          <a:lstStyle/>
          <a:p>
            <a:r>
              <a:rPr lang="en-US" sz="2400" dirty="0" smtClean="0"/>
              <a:t>Q1: what is the need matrix?</a:t>
            </a:r>
          </a:p>
          <a:p>
            <a:r>
              <a:rPr lang="en-US" sz="2400" dirty="0" smtClean="0"/>
              <a:t>Q2: is system in safe sate? If yes then find the safe sequence.</a:t>
            </a:r>
          </a:p>
          <a:p>
            <a:r>
              <a:rPr lang="en-US" sz="2400" dirty="0"/>
              <a:t>Q3: find out the total resources in the system</a:t>
            </a:r>
          </a:p>
          <a:p>
            <a:endParaRPr lang="en-US" sz="2400" dirty="0"/>
          </a:p>
        </p:txBody>
      </p:sp>
    </p:spTree>
    <p:extLst>
      <p:ext uri="{BB962C8B-B14F-4D97-AF65-F5344CB8AC3E}">
        <p14:creationId xmlns:p14="http://schemas.microsoft.com/office/powerpoint/2010/main" val="287730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43465408"/>
              </p:ext>
            </p:extLst>
          </p:nvPr>
        </p:nvGraphicFramePr>
        <p:xfrm>
          <a:off x="6586333" y="4419565"/>
          <a:ext cx="2040833" cy="457200"/>
        </p:xfrm>
        <a:graphic>
          <a:graphicData uri="http://schemas.openxmlformats.org/drawingml/2006/table">
            <a:tbl>
              <a:tblPr firstRow="1" bandRow="1">
                <a:tableStyleId>{5C22544A-7EE6-4342-B048-85BDC9FD1C3A}</a:tableStyleId>
              </a:tblPr>
              <a:tblGrid>
                <a:gridCol w="440635">
                  <a:extLst>
                    <a:ext uri="{9D8B030D-6E8A-4147-A177-3AD203B41FA5}">
                      <a16:colId xmlns:a16="http://schemas.microsoft.com/office/drawing/2014/main" val="4236153439"/>
                    </a:ext>
                  </a:extLst>
                </a:gridCol>
                <a:gridCol w="440635">
                  <a:extLst>
                    <a:ext uri="{9D8B030D-6E8A-4147-A177-3AD203B41FA5}">
                      <a16:colId xmlns:a16="http://schemas.microsoft.com/office/drawing/2014/main" val="3645106383"/>
                    </a:ext>
                  </a:extLst>
                </a:gridCol>
                <a:gridCol w="523459">
                  <a:extLst>
                    <a:ext uri="{9D8B030D-6E8A-4147-A177-3AD203B41FA5}">
                      <a16:colId xmlns:a16="http://schemas.microsoft.com/office/drawing/2014/main" val="3047026080"/>
                    </a:ext>
                  </a:extLst>
                </a:gridCol>
                <a:gridCol w="636104">
                  <a:extLst>
                    <a:ext uri="{9D8B030D-6E8A-4147-A177-3AD203B41FA5}">
                      <a16:colId xmlns:a16="http://schemas.microsoft.com/office/drawing/2014/main" val="3411522025"/>
                    </a:ext>
                  </a:extLst>
                </a:gridCol>
              </a:tblGrid>
              <a:tr h="322306">
                <a:tc>
                  <a:txBody>
                    <a:bodyPr/>
                    <a:lstStyle/>
                    <a:p>
                      <a:pPr algn="ctr"/>
                      <a:r>
                        <a:rPr lang="en-US" sz="2400" dirty="0" smtClean="0">
                          <a:solidFill>
                            <a:srgbClr val="FF0000"/>
                          </a:solidFill>
                        </a:rPr>
                        <a:t>2</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9</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10</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12</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9636243"/>
                  </a:ext>
                </a:extLst>
              </a:tr>
            </a:tbl>
          </a:graphicData>
        </a:graphic>
      </p:graphicFrame>
      <p:sp>
        <p:nvSpPr>
          <p:cNvPr id="2" name="Title 1"/>
          <p:cNvSpPr>
            <a:spLocks noGrp="1"/>
          </p:cNvSpPr>
          <p:nvPr>
            <p:ph type="title"/>
          </p:nvPr>
        </p:nvSpPr>
        <p:spPr/>
        <p:txBody>
          <a:bodyPr/>
          <a:lstStyle/>
          <a:p>
            <a:r>
              <a:rPr lang="en-US" dirty="0">
                <a:solidFill>
                  <a:srgbClr val="FF0000"/>
                </a:solidFill>
              </a:rPr>
              <a:t>Banker’s Algorithm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9645235"/>
              </p:ext>
            </p:extLst>
          </p:nvPr>
        </p:nvGraphicFramePr>
        <p:xfrm>
          <a:off x="6109246" y="184781"/>
          <a:ext cx="5854147" cy="4138621"/>
        </p:xfrm>
        <a:graphic>
          <a:graphicData uri="http://schemas.openxmlformats.org/drawingml/2006/table">
            <a:tbl>
              <a:tblPr firstRow="1" bandRow="1">
                <a:tableStyleId>{D7AC3CCA-C797-4891-BE02-D94E43425B78}</a:tableStyleId>
              </a:tblPr>
              <a:tblGrid>
                <a:gridCol w="450319">
                  <a:extLst>
                    <a:ext uri="{9D8B030D-6E8A-4147-A177-3AD203B41FA5}">
                      <a16:colId xmlns:a16="http://schemas.microsoft.com/office/drawing/2014/main" val="1200559943"/>
                    </a:ext>
                  </a:extLst>
                </a:gridCol>
                <a:gridCol w="450319">
                  <a:extLst>
                    <a:ext uri="{9D8B030D-6E8A-4147-A177-3AD203B41FA5}">
                      <a16:colId xmlns:a16="http://schemas.microsoft.com/office/drawing/2014/main" val="3146301624"/>
                    </a:ext>
                  </a:extLst>
                </a:gridCol>
                <a:gridCol w="450319">
                  <a:extLst>
                    <a:ext uri="{9D8B030D-6E8A-4147-A177-3AD203B41FA5}">
                      <a16:colId xmlns:a16="http://schemas.microsoft.com/office/drawing/2014/main" val="1444655961"/>
                    </a:ext>
                  </a:extLst>
                </a:gridCol>
                <a:gridCol w="450319">
                  <a:extLst>
                    <a:ext uri="{9D8B030D-6E8A-4147-A177-3AD203B41FA5}">
                      <a16:colId xmlns:a16="http://schemas.microsoft.com/office/drawing/2014/main" val="2259439497"/>
                    </a:ext>
                  </a:extLst>
                </a:gridCol>
                <a:gridCol w="450319">
                  <a:extLst>
                    <a:ext uri="{9D8B030D-6E8A-4147-A177-3AD203B41FA5}">
                      <a16:colId xmlns:a16="http://schemas.microsoft.com/office/drawing/2014/main" val="3669740414"/>
                    </a:ext>
                  </a:extLst>
                </a:gridCol>
                <a:gridCol w="450319">
                  <a:extLst>
                    <a:ext uri="{9D8B030D-6E8A-4147-A177-3AD203B41FA5}">
                      <a16:colId xmlns:a16="http://schemas.microsoft.com/office/drawing/2014/main" val="1528511692"/>
                    </a:ext>
                  </a:extLst>
                </a:gridCol>
                <a:gridCol w="450319">
                  <a:extLst>
                    <a:ext uri="{9D8B030D-6E8A-4147-A177-3AD203B41FA5}">
                      <a16:colId xmlns:a16="http://schemas.microsoft.com/office/drawing/2014/main" val="3783603731"/>
                    </a:ext>
                  </a:extLst>
                </a:gridCol>
                <a:gridCol w="450319">
                  <a:extLst>
                    <a:ext uri="{9D8B030D-6E8A-4147-A177-3AD203B41FA5}">
                      <a16:colId xmlns:a16="http://schemas.microsoft.com/office/drawing/2014/main" val="4233284502"/>
                    </a:ext>
                  </a:extLst>
                </a:gridCol>
                <a:gridCol w="450319">
                  <a:extLst>
                    <a:ext uri="{9D8B030D-6E8A-4147-A177-3AD203B41FA5}">
                      <a16:colId xmlns:a16="http://schemas.microsoft.com/office/drawing/2014/main" val="3869227758"/>
                    </a:ext>
                  </a:extLst>
                </a:gridCol>
                <a:gridCol w="450319">
                  <a:extLst>
                    <a:ext uri="{9D8B030D-6E8A-4147-A177-3AD203B41FA5}">
                      <a16:colId xmlns:a16="http://schemas.microsoft.com/office/drawing/2014/main" val="214686906"/>
                    </a:ext>
                  </a:extLst>
                </a:gridCol>
                <a:gridCol w="450319">
                  <a:extLst>
                    <a:ext uri="{9D8B030D-6E8A-4147-A177-3AD203B41FA5}">
                      <a16:colId xmlns:a16="http://schemas.microsoft.com/office/drawing/2014/main" val="1993249819"/>
                    </a:ext>
                  </a:extLst>
                </a:gridCol>
                <a:gridCol w="450319">
                  <a:extLst>
                    <a:ext uri="{9D8B030D-6E8A-4147-A177-3AD203B41FA5}">
                      <a16:colId xmlns:a16="http://schemas.microsoft.com/office/drawing/2014/main" val="1939221691"/>
                    </a:ext>
                  </a:extLst>
                </a:gridCol>
                <a:gridCol w="450319">
                  <a:extLst>
                    <a:ext uri="{9D8B030D-6E8A-4147-A177-3AD203B41FA5}">
                      <a16:colId xmlns:a16="http://schemas.microsoft.com/office/drawing/2014/main" val="2718771417"/>
                    </a:ext>
                  </a:extLst>
                </a:gridCol>
              </a:tblGrid>
              <a:tr h="384988">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5132610"/>
                  </a:ext>
                </a:extLst>
              </a:tr>
              <a:tr h="384988">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673729">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85842790"/>
                  </a:ext>
                </a:extLst>
              </a:tr>
              <a:tr h="673729">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335079767"/>
                  </a:ext>
                </a:extLst>
              </a:tr>
              <a:tr h="673729">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42225224"/>
                  </a:ext>
                </a:extLst>
              </a:tr>
              <a:tr h="673729">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51257190"/>
                  </a:ext>
                </a:extLst>
              </a:tr>
              <a:tr h="673729">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78911279"/>
                  </a:ext>
                </a:extLst>
              </a:tr>
            </a:tbl>
          </a:graphicData>
        </a:graphic>
      </p:graphicFrame>
      <p:sp>
        <p:nvSpPr>
          <p:cNvPr id="5" name="Rectangle 4"/>
          <p:cNvSpPr/>
          <p:nvPr/>
        </p:nvSpPr>
        <p:spPr>
          <a:xfrm>
            <a:off x="838200" y="1434991"/>
            <a:ext cx="5271052" cy="1200329"/>
          </a:xfrm>
          <a:prstGeom prst="rect">
            <a:avLst/>
          </a:prstGeom>
        </p:spPr>
        <p:txBody>
          <a:bodyPr wrap="square">
            <a:spAutoFit/>
          </a:bodyPr>
          <a:lstStyle/>
          <a:p>
            <a:r>
              <a:rPr lang="en-US" sz="2400" dirty="0" smtClean="0"/>
              <a:t>To find out the total resources in the system, sum the each resource allocated to the processes</a:t>
            </a:r>
            <a:endParaRPr lang="en-US" sz="2400" dirty="0"/>
          </a:p>
        </p:txBody>
      </p:sp>
      <p:sp>
        <p:nvSpPr>
          <p:cNvPr id="3" name="Rectangle 2"/>
          <p:cNvSpPr/>
          <p:nvPr/>
        </p:nvSpPr>
        <p:spPr>
          <a:xfrm>
            <a:off x="6586333" y="556588"/>
            <a:ext cx="392599" cy="376681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6978933" y="543336"/>
            <a:ext cx="477080" cy="376681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7456014" y="543336"/>
            <a:ext cx="392606" cy="376681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7848620" y="549962"/>
            <a:ext cx="477080" cy="376681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791836" y="2702266"/>
            <a:ext cx="5271052" cy="830997"/>
          </a:xfrm>
          <a:prstGeom prst="rect">
            <a:avLst/>
          </a:prstGeom>
        </p:spPr>
        <p:txBody>
          <a:bodyPr wrap="square">
            <a:spAutoFit/>
          </a:bodyPr>
          <a:lstStyle/>
          <a:p>
            <a:r>
              <a:rPr lang="en-US" sz="2400" dirty="0" smtClean="0"/>
              <a:t>Then add the available instances of each resource into the total allocation</a:t>
            </a:r>
            <a:endParaRPr lang="en-US" sz="2400" dirty="0"/>
          </a:p>
        </p:txBody>
      </p:sp>
      <p:graphicFrame>
        <p:nvGraphicFramePr>
          <p:cNvPr id="14" name="Table 13"/>
          <p:cNvGraphicFramePr>
            <a:graphicFrameLocks noGrp="1"/>
          </p:cNvGraphicFramePr>
          <p:nvPr>
            <p:extLst>
              <p:ext uri="{D42A27DB-BD31-4B8C-83A1-F6EECF244321}">
                <p14:modId xmlns:p14="http://schemas.microsoft.com/office/powerpoint/2010/main" val="1632007066"/>
              </p:ext>
            </p:extLst>
          </p:nvPr>
        </p:nvGraphicFramePr>
        <p:xfrm>
          <a:off x="6576415" y="4972928"/>
          <a:ext cx="2040833" cy="457200"/>
        </p:xfrm>
        <a:graphic>
          <a:graphicData uri="http://schemas.openxmlformats.org/drawingml/2006/table">
            <a:tbl>
              <a:tblPr firstRow="1" bandRow="1">
                <a:tableStyleId>{5C22544A-7EE6-4342-B048-85BDC9FD1C3A}</a:tableStyleId>
              </a:tblPr>
              <a:tblGrid>
                <a:gridCol w="440635">
                  <a:extLst>
                    <a:ext uri="{9D8B030D-6E8A-4147-A177-3AD203B41FA5}">
                      <a16:colId xmlns:a16="http://schemas.microsoft.com/office/drawing/2014/main" val="4236153439"/>
                    </a:ext>
                  </a:extLst>
                </a:gridCol>
                <a:gridCol w="440635">
                  <a:extLst>
                    <a:ext uri="{9D8B030D-6E8A-4147-A177-3AD203B41FA5}">
                      <a16:colId xmlns:a16="http://schemas.microsoft.com/office/drawing/2014/main" val="3645106383"/>
                    </a:ext>
                  </a:extLst>
                </a:gridCol>
                <a:gridCol w="523459">
                  <a:extLst>
                    <a:ext uri="{9D8B030D-6E8A-4147-A177-3AD203B41FA5}">
                      <a16:colId xmlns:a16="http://schemas.microsoft.com/office/drawing/2014/main" val="3047026080"/>
                    </a:ext>
                  </a:extLst>
                </a:gridCol>
                <a:gridCol w="636104">
                  <a:extLst>
                    <a:ext uri="{9D8B030D-6E8A-4147-A177-3AD203B41FA5}">
                      <a16:colId xmlns:a16="http://schemas.microsoft.com/office/drawing/2014/main" val="3411522025"/>
                    </a:ext>
                  </a:extLst>
                </a:gridCol>
              </a:tblGrid>
              <a:tr h="322306">
                <a:tc>
                  <a:txBody>
                    <a:bodyPr/>
                    <a:lstStyle/>
                    <a:p>
                      <a:pPr algn="ctr"/>
                      <a:r>
                        <a:rPr lang="en-US" sz="2400" dirty="0" smtClean="0">
                          <a:solidFill>
                            <a:srgbClr val="FF0000"/>
                          </a:solidFill>
                        </a:rPr>
                        <a:t>1</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5</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2</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0</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963624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92099953"/>
              </p:ext>
            </p:extLst>
          </p:nvPr>
        </p:nvGraphicFramePr>
        <p:xfrm>
          <a:off x="6576415" y="5622454"/>
          <a:ext cx="2183273" cy="914400"/>
        </p:xfrm>
        <a:graphic>
          <a:graphicData uri="http://schemas.openxmlformats.org/drawingml/2006/table">
            <a:tbl>
              <a:tblPr firstRow="1" bandRow="1">
                <a:tableStyleId>{5C22544A-7EE6-4342-B048-85BDC9FD1C3A}</a:tableStyleId>
              </a:tblPr>
              <a:tblGrid>
                <a:gridCol w="445524">
                  <a:extLst>
                    <a:ext uri="{9D8B030D-6E8A-4147-A177-3AD203B41FA5}">
                      <a16:colId xmlns:a16="http://schemas.microsoft.com/office/drawing/2014/main" val="4236153439"/>
                    </a:ext>
                  </a:extLst>
                </a:gridCol>
                <a:gridCol w="565320">
                  <a:extLst>
                    <a:ext uri="{9D8B030D-6E8A-4147-A177-3AD203B41FA5}">
                      <a16:colId xmlns:a16="http://schemas.microsoft.com/office/drawing/2014/main" val="3645106383"/>
                    </a:ext>
                  </a:extLst>
                </a:gridCol>
                <a:gridCol w="529267">
                  <a:extLst>
                    <a:ext uri="{9D8B030D-6E8A-4147-A177-3AD203B41FA5}">
                      <a16:colId xmlns:a16="http://schemas.microsoft.com/office/drawing/2014/main" val="3047026080"/>
                    </a:ext>
                  </a:extLst>
                </a:gridCol>
                <a:gridCol w="643162">
                  <a:extLst>
                    <a:ext uri="{9D8B030D-6E8A-4147-A177-3AD203B41FA5}">
                      <a16:colId xmlns:a16="http://schemas.microsoft.com/office/drawing/2014/main" val="3411522025"/>
                    </a:ext>
                  </a:extLst>
                </a:gridCol>
              </a:tblGrid>
              <a:tr h="322306">
                <a:tc>
                  <a:txBody>
                    <a:bodyPr/>
                    <a:lstStyle/>
                    <a:p>
                      <a:pPr algn="ctr"/>
                      <a:r>
                        <a:rPr lang="en-US" sz="2400" dirty="0" smtClean="0">
                          <a:solidFill>
                            <a:srgbClr val="0070C0"/>
                          </a:solidFill>
                        </a:rPr>
                        <a:t>A</a:t>
                      </a:r>
                      <a:endParaRPr 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70C0"/>
                          </a:solidFill>
                          <a:effectLst/>
                          <a:uLnTx/>
                          <a:uFillTx/>
                          <a:latin typeface="Calibri" panose="020F0502020204030204"/>
                          <a:ea typeface="+mn-ea"/>
                          <a:cs typeface="+mn-cs"/>
                        </a:rPr>
                        <a:t>B</a:t>
                      </a:r>
                      <a:endPar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70C0"/>
                          </a:solidFill>
                          <a:effectLst/>
                          <a:uLnTx/>
                          <a:uFillTx/>
                          <a:latin typeface="Calibri" panose="020F0502020204030204"/>
                          <a:ea typeface="+mn-ea"/>
                          <a:cs typeface="+mn-cs"/>
                        </a:rPr>
                        <a:t>C</a:t>
                      </a:r>
                      <a:endPar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70C0"/>
                          </a:solidFill>
                          <a:effectLst/>
                          <a:uLnTx/>
                          <a:uFillTx/>
                          <a:latin typeface="Calibri" panose="020F0502020204030204"/>
                          <a:ea typeface="+mn-ea"/>
                          <a:cs typeface="+mn-cs"/>
                        </a:rPr>
                        <a:t>D</a:t>
                      </a:r>
                      <a:endPar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9636243"/>
                  </a:ext>
                </a:extLst>
              </a:tr>
              <a:tr h="322306">
                <a:tc>
                  <a:txBody>
                    <a:bodyPr/>
                    <a:lstStyle/>
                    <a:p>
                      <a:pPr algn="ctr"/>
                      <a:r>
                        <a:rPr lang="en-US" sz="2400" dirty="0" smtClean="0">
                          <a:solidFill>
                            <a:srgbClr val="0070C0"/>
                          </a:solidFill>
                        </a:rPr>
                        <a:t>3</a:t>
                      </a:r>
                      <a:endParaRPr 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70C0"/>
                          </a:solidFill>
                          <a:effectLst/>
                          <a:uLnTx/>
                          <a:uFillTx/>
                          <a:latin typeface="Calibri" panose="020F0502020204030204"/>
                          <a:ea typeface="+mn-ea"/>
                          <a:cs typeface="+mn-cs"/>
                        </a:rPr>
                        <a:t>14</a:t>
                      </a:r>
                      <a:endPar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70C0"/>
                          </a:solidFill>
                          <a:effectLst/>
                          <a:uLnTx/>
                          <a:uFillTx/>
                          <a:latin typeface="Calibri" panose="020F0502020204030204"/>
                          <a:ea typeface="+mn-ea"/>
                          <a:cs typeface="+mn-cs"/>
                        </a:rPr>
                        <a:t>12</a:t>
                      </a:r>
                      <a:endPar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70C0"/>
                          </a:solidFill>
                          <a:effectLst/>
                          <a:uLnTx/>
                          <a:uFillTx/>
                          <a:latin typeface="Calibri" panose="020F0502020204030204"/>
                          <a:ea typeface="+mn-ea"/>
                          <a:cs typeface="+mn-cs"/>
                        </a:rPr>
                        <a:t>12</a:t>
                      </a:r>
                      <a:endPar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200460"/>
                  </a:ext>
                </a:extLst>
              </a:tr>
            </a:tbl>
          </a:graphicData>
        </a:graphic>
      </p:graphicFrame>
      <p:sp>
        <p:nvSpPr>
          <p:cNvPr id="16" name="Rectangle 15"/>
          <p:cNvSpPr/>
          <p:nvPr/>
        </p:nvSpPr>
        <p:spPr>
          <a:xfrm>
            <a:off x="1828808" y="5848821"/>
            <a:ext cx="4747607" cy="461665"/>
          </a:xfrm>
          <a:prstGeom prst="rect">
            <a:avLst/>
          </a:prstGeom>
        </p:spPr>
        <p:txBody>
          <a:bodyPr wrap="square">
            <a:spAutoFit/>
          </a:bodyPr>
          <a:lstStyle/>
          <a:p>
            <a:r>
              <a:rPr lang="en-US" sz="2400" dirty="0" smtClean="0"/>
              <a:t>Total Resources in the System are</a:t>
            </a:r>
            <a:endParaRPr lang="en-US" sz="2400" dirty="0"/>
          </a:p>
        </p:txBody>
      </p:sp>
    </p:spTree>
    <p:extLst>
      <p:ext uri="{BB962C8B-B14F-4D97-AF65-F5344CB8AC3E}">
        <p14:creationId xmlns:p14="http://schemas.microsoft.com/office/powerpoint/2010/main" val="394101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solidFill>
                  <a:srgbClr val="FF0000"/>
                </a:solidFill>
              </a:rPr>
              <a:t>Banker’s Algorithm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928761"/>
              </p:ext>
            </p:extLst>
          </p:nvPr>
        </p:nvGraphicFramePr>
        <p:xfrm>
          <a:off x="1113184" y="3249229"/>
          <a:ext cx="8269344" cy="3426195"/>
        </p:xfrm>
        <a:graphic>
          <a:graphicData uri="http://schemas.openxmlformats.org/drawingml/2006/table">
            <a:tbl>
              <a:tblPr firstRow="1" bandRow="1">
                <a:tableStyleId>{D7AC3CCA-C797-4891-BE02-D94E43425B78}</a:tableStyleId>
              </a:tblPr>
              <a:tblGrid>
                <a:gridCol w="486432">
                  <a:extLst>
                    <a:ext uri="{9D8B030D-6E8A-4147-A177-3AD203B41FA5}">
                      <a16:colId xmlns:a16="http://schemas.microsoft.com/office/drawing/2014/main" val="1200559943"/>
                    </a:ext>
                  </a:extLst>
                </a:gridCol>
                <a:gridCol w="486432">
                  <a:extLst>
                    <a:ext uri="{9D8B030D-6E8A-4147-A177-3AD203B41FA5}">
                      <a16:colId xmlns:a16="http://schemas.microsoft.com/office/drawing/2014/main" val="3146301624"/>
                    </a:ext>
                  </a:extLst>
                </a:gridCol>
                <a:gridCol w="486432">
                  <a:extLst>
                    <a:ext uri="{9D8B030D-6E8A-4147-A177-3AD203B41FA5}">
                      <a16:colId xmlns:a16="http://schemas.microsoft.com/office/drawing/2014/main" val="1444655961"/>
                    </a:ext>
                  </a:extLst>
                </a:gridCol>
                <a:gridCol w="486432">
                  <a:extLst>
                    <a:ext uri="{9D8B030D-6E8A-4147-A177-3AD203B41FA5}">
                      <a16:colId xmlns:a16="http://schemas.microsoft.com/office/drawing/2014/main" val="2259439497"/>
                    </a:ext>
                  </a:extLst>
                </a:gridCol>
                <a:gridCol w="486432">
                  <a:extLst>
                    <a:ext uri="{9D8B030D-6E8A-4147-A177-3AD203B41FA5}">
                      <a16:colId xmlns:a16="http://schemas.microsoft.com/office/drawing/2014/main" val="3669740414"/>
                    </a:ext>
                  </a:extLst>
                </a:gridCol>
                <a:gridCol w="486432">
                  <a:extLst>
                    <a:ext uri="{9D8B030D-6E8A-4147-A177-3AD203B41FA5}">
                      <a16:colId xmlns:a16="http://schemas.microsoft.com/office/drawing/2014/main" val="1528511692"/>
                    </a:ext>
                  </a:extLst>
                </a:gridCol>
                <a:gridCol w="486432">
                  <a:extLst>
                    <a:ext uri="{9D8B030D-6E8A-4147-A177-3AD203B41FA5}">
                      <a16:colId xmlns:a16="http://schemas.microsoft.com/office/drawing/2014/main" val="3783603731"/>
                    </a:ext>
                  </a:extLst>
                </a:gridCol>
                <a:gridCol w="486432">
                  <a:extLst>
                    <a:ext uri="{9D8B030D-6E8A-4147-A177-3AD203B41FA5}">
                      <a16:colId xmlns:a16="http://schemas.microsoft.com/office/drawing/2014/main" val="4233284502"/>
                    </a:ext>
                  </a:extLst>
                </a:gridCol>
                <a:gridCol w="486432">
                  <a:extLst>
                    <a:ext uri="{9D8B030D-6E8A-4147-A177-3AD203B41FA5}">
                      <a16:colId xmlns:a16="http://schemas.microsoft.com/office/drawing/2014/main" val="3869227758"/>
                    </a:ext>
                  </a:extLst>
                </a:gridCol>
                <a:gridCol w="486432">
                  <a:extLst>
                    <a:ext uri="{9D8B030D-6E8A-4147-A177-3AD203B41FA5}">
                      <a16:colId xmlns:a16="http://schemas.microsoft.com/office/drawing/2014/main" val="214686906"/>
                    </a:ext>
                  </a:extLst>
                </a:gridCol>
                <a:gridCol w="486432">
                  <a:extLst>
                    <a:ext uri="{9D8B030D-6E8A-4147-A177-3AD203B41FA5}">
                      <a16:colId xmlns:a16="http://schemas.microsoft.com/office/drawing/2014/main" val="1993249819"/>
                    </a:ext>
                  </a:extLst>
                </a:gridCol>
                <a:gridCol w="486432">
                  <a:extLst>
                    <a:ext uri="{9D8B030D-6E8A-4147-A177-3AD203B41FA5}">
                      <a16:colId xmlns:a16="http://schemas.microsoft.com/office/drawing/2014/main" val="1939221691"/>
                    </a:ext>
                  </a:extLst>
                </a:gridCol>
                <a:gridCol w="486432">
                  <a:extLst>
                    <a:ext uri="{9D8B030D-6E8A-4147-A177-3AD203B41FA5}">
                      <a16:colId xmlns:a16="http://schemas.microsoft.com/office/drawing/2014/main" val="2718771417"/>
                    </a:ext>
                  </a:extLst>
                </a:gridCol>
                <a:gridCol w="486432">
                  <a:extLst>
                    <a:ext uri="{9D8B030D-6E8A-4147-A177-3AD203B41FA5}">
                      <a16:colId xmlns:a16="http://schemas.microsoft.com/office/drawing/2014/main" val="346200293"/>
                    </a:ext>
                  </a:extLst>
                </a:gridCol>
                <a:gridCol w="486432">
                  <a:extLst>
                    <a:ext uri="{9D8B030D-6E8A-4147-A177-3AD203B41FA5}">
                      <a16:colId xmlns:a16="http://schemas.microsoft.com/office/drawing/2014/main" val="2826270519"/>
                    </a:ext>
                  </a:extLst>
                </a:gridCol>
                <a:gridCol w="486432">
                  <a:extLst>
                    <a:ext uri="{9D8B030D-6E8A-4147-A177-3AD203B41FA5}">
                      <a16:colId xmlns:a16="http://schemas.microsoft.com/office/drawing/2014/main" val="2058776375"/>
                    </a:ext>
                  </a:extLst>
                </a:gridCol>
                <a:gridCol w="486432">
                  <a:extLst>
                    <a:ext uri="{9D8B030D-6E8A-4147-A177-3AD203B41FA5}">
                      <a16:colId xmlns:a16="http://schemas.microsoft.com/office/drawing/2014/main" val="2769815265"/>
                    </a:ext>
                  </a:extLst>
                </a:gridCol>
              </a:tblGrid>
              <a:tr h="307963">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Need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395132610"/>
                  </a:ext>
                </a:extLst>
              </a:tr>
              <a:tr h="307963">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538935">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5842790"/>
                  </a:ext>
                </a:extLst>
              </a:tr>
              <a:tr h="538935">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35079767"/>
                  </a:ext>
                </a:extLst>
              </a:tr>
              <a:tr h="538935">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42225224"/>
                  </a:ext>
                </a:extLst>
              </a:tr>
              <a:tr h="538935">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51257190"/>
                  </a:ext>
                </a:extLst>
              </a:tr>
              <a:tr h="538935">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78911279"/>
                  </a:ext>
                </a:extLst>
              </a:tr>
            </a:tbl>
          </a:graphicData>
        </a:graphic>
      </p:graphicFrame>
      <p:sp>
        <p:nvSpPr>
          <p:cNvPr id="5" name="Rectangle 4"/>
          <p:cNvSpPr/>
          <p:nvPr/>
        </p:nvSpPr>
        <p:spPr>
          <a:xfrm>
            <a:off x="957470" y="940904"/>
            <a:ext cx="10929730" cy="2308324"/>
          </a:xfrm>
          <a:prstGeom prst="rect">
            <a:avLst/>
          </a:prstGeom>
        </p:spPr>
        <p:txBody>
          <a:bodyPr wrap="square">
            <a:spAutoFit/>
          </a:bodyPr>
          <a:lstStyle/>
          <a:p>
            <a:r>
              <a:rPr lang="en-US" sz="2400" dirty="0" smtClean="0"/>
              <a:t> </a:t>
            </a:r>
            <a:r>
              <a:rPr lang="en-US" sz="2400" dirty="0"/>
              <a:t>what is the need matrix</a:t>
            </a:r>
            <a:r>
              <a:rPr lang="en-US" sz="2400" dirty="0" smtClean="0"/>
              <a:t>?</a:t>
            </a:r>
          </a:p>
          <a:p>
            <a:pPr marL="342900" indent="-342900">
              <a:buFont typeface="Arial" panose="020B0604020202020204" pitchFamily="34" charset="0"/>
              <a:buChar char="•"/>
            </a:pPr>
            <a:r>
              <a:rPr lang="en-US" sz="2400" dirty="0" smtClean="0"/>
              <a:t>Need means how many instance of resources type each process needs.</a:t>
            </a:r>
          </a:p>
          <a:p>
            <a:pPr marL="342900" indent="-342900">
              <a:buFont typeface="Arial" panose="020B0604020202020204" pitchFamily="34" charset="0"/>
              <a:buChar char="•"/>
            </a:pPr>
            <a:r>
              <a:rPr lang="en-US" sz="2400" dirty="0" smtClean="0"/>
              <a:t>We know the maximum number of each resource type for each process and we know the allocated out of maximum</a:t>
            </a:r>
          </a:p>
          <a:p>
            <a:pPr marL="342900" indent="-342900">
              <a:buFont typeface="Arial" panose="020B0604020202020204" pitchFamily="34" charset="0"/>
              <a:buChar char="•"/>
            </a:pPr>
            <a:r>
              <a:rPr lang="en-US" sz="2400" dirty="0" smtClean="0"/>
              <a:t>So Need would be </a:t>
            </a:r>
          </a:p>
          <a:p>
            <a:pPr marL="800100" lvl="1" indent="-342900">
              <a:buFont typeface="Arial" panose="020B0604020202020204" pitchFamily="34" charset="0"/>
              <a:buChar char="•"/>
            </a:pPr>
            <a:r>
              <a:rPr lang="en-US" sz="2400" dirty="0" smtClean="0"/>
              <a:t>Max – Allocate = Need</a:t>
            </a:r>
            <a:endParaRPr lang="en-US" sz="2400" dirty="0"/>
          </a:p>
        </p:txBody>
      </p:sp>
      <p:grpSp>
        <p:nvGrpSpPr>
          <p:cNvPr id="11" name="Group 10"/>
          <p:cNvGrpSpPr/>
          <p:nvPr/>
        </p:nvGrpSpPr>
        <p:grpSpPr>
          <a:xfrm>
            <a:off x="7460974" y="4015409"/>
            <a:ext cx="1875179" cy="369332"/>
            <a:chOff x="7460974" y="4015409"/>
            <a:chExt cx="1875179" cy="369332"/>
          </a:xfrm>
        </p:grpSpPr>
        <p:sp>
          <p:nvSpPr>
            <p:cNvPr id="3" name="TextBox 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8" name="TextBox 7"/>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9" name="TextBox 8"/>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0" name="TextBox 9"/>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grpSp>
      <p:grpSp>
        <p:nvGrpSpPr>
          <p:cNvPr id="12" name="Group 11"/>
          <p:cNvGrpSpPr/>
          <p:nvPr/>
        </p:nvGrpSpPr>
        <p:grpSpPr>
          <a:xfrm>
            <a:off x="7460974" y="4592994"/>
            <a:ext cx="1875179" cy="369332"/>
            <a:chOff x="7460974" y="4015409"/>
            <a:chExt cx="1875179" cy="369332"/>
          </a:xfrm>
        </p:grpSpPr>
        <p:sp>
          <p:nvSpPr>
            <p:cNvPr id="13" name="TextBox 1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4" name="TextBox 13"/>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7</a:t>
              </a:r>
              <a:endParaRPr lang="en-US" b="1" dirty="0">
                <a:solidFill>
                  <a:srgbClr val="FF0000"/>
                </a:solidFill>
              </a:endParaRPr>
            </a:p>
          </p:txBody>
        </p:sp>
        <p:sp>
          <p:nvSpPr>
            <p:cNvPr id="15" name="TextBox 14"/>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5</a:t>
              </a:r>
              <a:endParaRPr lang="en-US" b="1" dirty="0">
                <a:solidFill>
                  <a:srgbClr val="FF0000"/>
                </a:solidFill>
              </a:endParaRPr>
            </a:p>
          </p:txBody>
        </p:sp>
        <p:sp>
          <p:nvSpPr>
            <p:cNvPr id="16" name="TextBox 15"/>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grpSp>
      <p:grpSp>
        <p:nvGrpSpPr>
          <p:cNvPr id="17" name="Group 16"/>
          <p:cNvGrpSpPr/>
          <p:nvPr/>
        </p:nvGrpSpPr>
        <p:grpSpPr>
          <a:xfrm>
            <a:off x="7421213" y="6206879"/>
            <a:ext cx="1875179" cy="369332"/>
            <a:chOff x="7460974" y="4015409"/>
            <a:chExt cx="1875179" cy="369332"/>
          </a:xfrm>
        </p:grpSpPr>
        <p:sp>
          <p:nvSpPr>
            <p:cNvPr id="18" name="TextBox 17"/>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9" name="TextBox 18"/>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6</a:t>
              </a:r>
              <a:endParaRPr lang="en-US" b="1" dirty="0">
                <a:solidFill>
                  <a:srgbClr val="FF0000"/>
                </a:solidFill>
              </a:endParaRPr>
            </a:p>
          </p:txBody>
        </p:sp>
        <p:sp>
          <p:nvSpPr>
            <p:cNvPr id="20" name="TextBox 19"/>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4</a:t>
              </a:r>
              <a:endParaRPr lang="en-US" b="1" dirty="0">
                <a:solidFill>
                  <a:srgbClr val="FF0000"/>
                </a:solidFill>
              </a:endParaRPr>
            </a:p>
          </p:txBody>
        </p:sp>
        <p:sp>
          <p:nvSpPr>
            <p:cNvPr id="21" name="TextBox 20"/>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grpSp>
      <p:grpSp>
        <p:nvGrpSpPr>
          <p:cNvPr id="22" name="Group 21"/>
          <p:cNvGrpSpPr/>
          <p:nvPr/>
        </p:nvGrpSpPr>
        <p:grpSpPr>
          <a:xfrm>
            <a:off x="7460974" y="5738335"/>
            <a:ext cx="1875179" cy="369332"/>
            <a:chOff x="7460974" y="4015409"/>
            <a:chExt cx="1875179" cy="369332"/>
          </a:xfrm>
        </p:grpSpPr>
        <p:sp>
          <p:nvSpPr>
            <p:cNvPr id="23" name="TextBox 2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24" name="TextBox 23"/>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25" name="TextBox 24"/>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sp>
          <p:nvSpPr>
            <p:cNvPr id="26" name="TextBox 25"/>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grpSp>
      <p:grpSp>
        <p:nvGrpSpPr>
          <p:cNvPr id="27" name="Group 26"/>
          <p:cNvGrpSpPr/>
          <p:nvPr/>
        </p:nvGrpSpPr>
        <p:grpSpPr>
          <a:xfrm>
            <a:off x="7460974" y="5184337"/>
            <a:ext cx="1875179" cy="369332"/>
            <a:chOff x="7460974" y="4015409"/>
            <a:chExt cx="1875179" cy="369332"/>
          </a:xfrm>
        </p:grpSpPr>
        <p:sp>
          <p:nvSpPr>
            <p:cNvPr id="28" name="TextBox 27"/>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1</a:t>
              </a:r>
              <a:endParaRPr lang="en-US" b="1" dirty="0">
                <a:solidFill>
                  <a:srgbClr val="FF0000"/>
                </a:solidFill>
              </a:endParaRPr>
            </a:p>
          </p:txBody>
        </p:sp>
        <p:sp>
          <p:nvSpPr>
            <p:cNvPr id="29" name="TextBox 28"/>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30" name="TextBox 29"/>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31" name="TextBox 30"/>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grpSp>
      <p:sp>
        <p:nvSpPr>
          <p:cNvPr id="40" name="Right Brace 39"/>
          <p:cNvSpPr/>
          <p:nvPr/>
        </p:nvSpPr>
        <p:spPr>
          <a:xfrm rot="10800000" flipH="1">
            <a:off x="9640292" y="4161183"/>
            <a:ext cx="325342" cy="229262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Box 40"/>
          <p:cNvSpPr txBox="1"/>
          <p:nvPr/>
        </p:nvSpPr>
        <p:spPr>
          <a:xfrm>
            <a:off x="10091530" y="4522666"/>
            <a:ext cx="1272209" cy="1569660"/>
          </a:xfrm>
          <a:prstGeom prst="rect">
            <a:avLst/>
          </a:prstGeom>
          <a:noFill/>
        </p:spPr>
        <p:txBody>
          <a:bodyPr wrap="square" rtlCol="0">
            <a:spAutoFit/>
          </a:bodyPr>
          <a:lstStyle/>
          <a:p>
            <a:r>
              <a:rPr lang="en-US" sz="2400" dirty="0" smtClean="0"/>
              <a:t>This is called Need Matrix</a:t>
            </a:r>
            <a:endParaRPr lang="en-US" sz="2400" dirty="0"/>
          </a:p>
        </p:txBody>
      </p:sp>
    </p:spTree>
    <p:extLst>
      <p:ext uri="{BB962C8B-B14F-4D97-AF65-F5344CB8AC3E}">
        <p14:creationId xmlns:p14="http://schemas.microsoft.com/office/powerpoint/2010/main" val="3725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solidFill>
                  <a:srgbClr val="FF0000"/>
                </a:solidFill>
              </a:rPr>
              <a:t>Banker’s Algorithm</a:t>
            </a:r>
            <a:endParaRPr lang="en-US" dirty="0"/>
          </a:p>
        </p:txBody>
      </p:sp>
      <p:graphicFrame>
        <p:nvGraphicFramePr>
          <p:cNvPr id="4" name="Content Placeholder 3"/>
          <p:cNvGraphicFramePr>
            <a:graphicFrameLocks noGrp="1"/>
          </p:cNvGraphicFramePr>
          <p:nvPr>
            <p:ph idx="1"/>
          </p:nvPr>
        </p:nvGraphicFramePr>
        <p:xfrm>
          <a:off x="1113184" y="3249229"/>
          <a:ext cx="8269344" cy="3426195"/>
        </p:xfrm>
        <a:graphic>
          <a:graphicData uri="http://schemas.openxmlformats.org/drawingml/2006/table">
            <a:tbl>
              <a:tblPr firstRow="1" bandRow="1">
                <a:tableStyleId>{D7AC3CCA-C797-4891-BE02-D94E43425B78}</a:tableStyleId>
              </a:tblPr>
              <a:tblGrid>
                <a:gridCol w="486432">
                  <a:extLst>
                    <a:ext uri="{9D8B030D-6E8A-4147-A177-3AD203B41FA5}">
                      <a16:colId xmlns:a16="http://schemas.microsoft.com/office/drawing/2014/main" val="1200559943"/>
                    </a:ext>
                  </a:extLst>
                </a:gridCol>
                <a:gridCol w="486432">
                  <a:extLst>
                    <a:ext uri="{9D8B030D-6E8A-4147-A177-3AD203B41FA5}">
                      <a16:colId xmlns:a16="http://schemas.microsoft.com/office/drawing/2014/main" val="3146301624"/>
                    </a:ext>
                  </a:extLst>
                </a:gridCol>
                <a:gridCol w="486432">
                  <a:extLst>
                    <a:ext uri="{9D8B030D-6E8A-4147-A177-3AD203B41FA5}">
                      <a16:colId xmlns:a16="http://schemas.microsoft.com/office/drawing/2014/main" val="1444655961"/>
                    </a:ext>
                  </a:extLst>
                </a:gridCol>
                <a:gridCol w="486432">
                  <a:extLst>
                    <a:ext uri="{9D8B030D-6E8A-4147-A177-3AD203B41FA5}">
                      <a16:colId xmlns:a16="http://schemas.microsoft.com/office/drawing/2014/main" val="2259439497"/>
                    </a:ext>
                  </a:extLst>
                </a:gridCol>
                <a:gridCol w="486432">
                  <a:extLst>
                    <a:ext uri="{9D8B030D-6E8A-4147-A177-3AD203B41FA5}">
                      <a16:colId xmlns:a16="http://schemas.microsoft.com/office/drawing/2014/main" val="3669740414"/>
                    </a:ext>
                  </a:extLst>
                </a:gridCol>
                <a:gridCol w="486432">
                  <a:extLst>
                    <a:ext uri="{9D8B030D-6E8A-4147-A177-3AD203B41FA5}">
                      <a16:colId xmlns:a16="http://schemas.microsoft.com/office/drawing/2014/main" val="1528511692"/>
                    </a:ext>
                  </a:extLst>
                </a:gridCol>
                <a:gridCol w="486432">
                  <a:extLst>
                    <a:ext uri="{9D8B030D-6E8A-4147-A177-3AD203B41FA5}">
                      <a16:colId xmlns:a16="http://schemas.microsoft.com/office/drawing/2014/main" val="3783603731"/>
                    </a:ext>
                  </a:extLst>
                </a:gridCol>
                <a:gridCol w="486432">
                  <a:extLst>
                    <a:ext uri="{9D8B030D-6E8A-4147-A177-3AD203B41FA5}">
                      <a16:colId xmlns:a16="http://schemas.microsoft.com/office/drawing/2014/main" val="4233284502"/>
                    </a:ext>
                  </a:extLst>
                </a:gridCol>
                <a:gridCol w="486432">
                  <a:extLst>
                    <a:ext uri="{9D8B030D-6E8A-4147-A177-3AD203B41FA5}">
                      <a16:colId xmlns:a16="http://schemas.microsoft.com/office/drawing/2014/main" val="3869227758"/>
                    </a:ext>
                  </a:extLst>
                </a:gridCol>
                <a:gridCol w="486432">
                  <a:extLst>
                    <a:ext uri="{9D8B030D-6E8A-4147-A177-3AD203B41FA5}">
                      <a16:colId xmlns:a16="http://schemas.microsoft.com/office/drawing/2014/main" val="214686906"/>
                    </a:ext>
                  </a:extLst>
                </a:gridCol>
                <a:gridCol w="486432">
                  <a:extLst>
                    <a:ext uri="{9D8B030D-6E8A-4147-A177-3AD203B41FA5}">
                      <a16:colId xmlns:a16="http://schemas.microsoft.com/office/drawing/2014/main" val="1993249819"/>
                    </a:ext>
                  </a:extLst>
                </a:gridCol>
                <a:gridCol w="486432">
                  <a:extLst>
                    <a:ext uri="{9D8B030D-6E8A-4147-A177-3AD203B41FA5}">
                      <a16:colId xmlns:a16="http://schemas.microsoft.com/office/drawing/2014/main" val="1939221691"/>
                    </a:ext>
                  </a:extLst>
                </a:gridCol>
                <a:gridCol w="486432">
                  <a:extLst>
                    <a:ext uri="{9D8B030D-6E8A-4147-A177-3AD203B41FA5}">
                      <a16:colId xmlns:a16="http://schemas.microsoft.com/office/drawing/2014/main" val="2718771417"/>
                    </a:ext>
                  </a:extLst>
                </a:gridCol>
                <a:gridCol w="486432">
                  <a:extLst>
                    <a:ext uri="{9D8B030D-6E8A-4147-A177-3AD203B41FA5}">
                      <a16:colId xmlns:a16="http://schemas.microsoft.com/office/drawing/2014/main" val="346200293"/>
                    </a:ext>
                  </a:extLst>
                </a:gridCol>
                <a:gridCol w="486432">
                  <a:extLst>
                    <a:ext uri="{9D8B030D-6E8A-4147-A177-3AD203B41FA5}">
                      <a16:colId xmlns:a16="http://schemas.microsoft.com/office/drawing/2014/main" val="2826270519"/>
                    </a:ext>
                  </a:extLst>
                </a:gridCol>
                <a:gridCol w="486432">
                  <a:extLst>
                    <a:ext uri="{9D8B030D-6E8A-4147-A177-3AD203B41FA5}">
                      <a16:colId xmlns:a16="http://schemas.microsoft.com/office/drawing/2014/main" val="2058776375"/>
                    </a:ext>
                  </a:extLst>
                </a:gridCol>
                <a:gridCol w="486432">
                  <a:extLst>
                    <a:ext uri="{9D8B030D-6E8A-4147-A177-3AD203B41FA5}">
                      <a16:colId xmlns:a16="http://schemas.microsoft.com/office/drawing/2014/main" val="2769815265"/>
                    </a:ext>
                  </a:extLst>
                </a:gridCol>
              </a:tblGrid>
              <a:tr h="307963">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Need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395132610"/>
                  </a:ext>
                </a:extLst>
              </a:tr>
              <a:tr h="307963">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538935">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5842790"/>
                  </a:ext>
                </a:extLst>
              </a:tr>
              <a:tr h="538935">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35079767"/>
                  </a:ext>
                </a:extLst>
              </a:tr>
              <a:tr h="538935">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42225224"/>
                  </a:ext>
                </a:extLst>
              </a:tr>
              <a:tr h="538935">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51257190"/>
                  </a:ext>
                </a:extLst>
              </a:tr>
              <a:tr h="538935">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78911279"/>
                  </a:ext>
                </a:extLst>
              </a:tr>
            </a:tbl>
          </a:graphicData>
        </a:graphic>
      </p:graphicFrame>
      <p:sp>
        <p:nvSpPr>
          <p:cNvPr id="5" name="Rectangle 4"/>
          <p:cNvSpPr/>
          <p:nvPr/>
        </p:nvSpPr>
        <p:spPr>
          <a:xfrm>
            <a:off x="957470" y="940904"/>
            <a:ext cx="10929730" cy="2677656"/>
          </a:xfrm>
          <a:prstGeom prst="rect">
            <a:avLst/>
          </a:prstGeom>
        </p:spPr>
        <p:txBody>
          <a:bodyPr wrap="square">
            <a:spAutoFit/>
          </a:bodyPr>
          <a:lstStyle/>
          <a:p>
            <a:r>
              <a:rPr lang="en-US" sz="2400" dirty="0" smtClean="0"/>
              <a:t> </a:t>
            </a:r>
            <a:r>
              <a:rPr lang="en-US" sz="2400" dirty="0"/>
              <a:t>is system in safe sate? If yes then find the safe sequence</a:t>
            </a:r>
            <a:r>
              <a:rPr lang="en-US" sz="2400" dirty="0" smtClean="0"/>
              <a:t>.?</a:t>
            </a:r>
          </a:p>
          <a:p>
            <a:pPr marL="342900" indent="-342900">
              <a:buFont typeface="Arial" panose="020B0604020202020204" pitchFamily="34" charset="0"/>
              <a:buChar char="•"/>
            </a:pPr>
            <a:r>
              <a:rPr lang="en-US" sz="2400" dirty="0" smtClean="0"/>
              <a:t>For that we first calculate Need Matrix, which we already did</a:t>
            </a:r>
          </a:p>
          <a:p>
            <a:pPr marL="342900" indent="-342900">
              <a:buFont typeface="Arial" panose="020B0604020202020204" pitchFamily="34" charset="0"/>
              <a:buChar char="•"/>
            </a:pPr>
            <a:r>
              <a:rPr lang="en-US" sz="2400" dirty="0" smtClean="0"/>
              <a:t>After that we check either the need of each process can be satisfied or not</a:t>
            </a:r>
          </a:p>
          <a:p>
            <a:r>
              <a:rPr lang="en-US" sz="2400" dirty="0"/>
              <a:t>	</a:t>
            </a:r>
            <a:r>
              <a:rPr lang="en-US" sz="2400" dirty="0" smtClean="0"/>
              <a:t>e.g. P0 needs are (0,0,0,0) so the available resources are enough for P0</a:t>
            </a:r>
          </a:p>
          <a:p>
            <a:r>
              <a:rPr lang="en-US" sz="2400" dirty="0" smtClean="0"/>
              <a:t>Once P0 completes the task it will release the allocated resource which will be added to the available resource.</a:t>
            </a:r>
          </a:p>
          <a:p>
            <a:r>
              <a:rPr lang="en-US" sz="2400" dirty="0"/>
              <a:t>	</a:t>
            </a:r>
          </a:p>
        </p:txBody>
      </p:sp>
      <p:grpSp>
        <p:nvGrpSpPr>
          <p:cNvPr id="11" name="Group 10"/>
          <p:cNvGrpSpPr/>
          <p:nvPr/>
        </p:nvGrpSpPr>
        <p:grpSpPr>
          <a:xfrm>
            <a:off x="7460974" y="4015409"/>
            <a:ext cx="1875179" cy="369332"/>
            <a:chOff x="7460974" y="4015409"/>
            <a:chExt cx="1875179" cy="369332"/>
          </a:xfrm>
        </p:grpSpPr>
        <p:sp>
          <p:nvSpPr>
            <p:cNvPr id="3" name="TextBox 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8" name="TextBox 7"/>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9" name="TextBox 8"/>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0" name="TextBox 9"/>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grpSp>
      <p:grpSp>
        <p:nvGrpSpPr>
          <p:cNvPr id="12" name="Group 11"/>
          <p:cNvGrpSpPr/>
          <p:nvPr/>
        </p:nvGrpSpPr>
        <p:grpSpPr>
          <a:xfrm>
            <a:off x="7460974" y="4592994"/>
            <a:ext cx="1875179" cy="369332"/>
            <a:chOff x="7460974" y="4015409"/>
            <a:chExt cx="1875179" cy="369332"/>
          </a:xfrm>
        </p:grpSpPr>
        <p:sp>
          <p:nvSpPr>
            <p:cNvPr id="13" name="TextBox 1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4" name="TextBox 13"/>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7</a:t>
              </a:r>
              <a:endParaRPr lang="en-US" b="1" dirty="0">
                <a:solidFill>
                  <a:srgbClr val="FF0000"/>
                </a:solidFill>
              </a:endParaRPr>
            </a:p>
          </p:txBody>
        </p:sp>
        <p:sp>
          <p:nvSpPr>
            <p:cNvPr id="15" name="TextBox 14"/>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5</a:t>
              </a:r>
              <a:endParaRPr lang="en-US" b="1" dirty="0">
                <a:solidFill>
                  <a:srgbClr val="FF0000"/>
                </a:solidFill>
              </a:endParaRPr>
            </a:p>
          </p:txBody>
        </p:sp>
        <p:sp>
          <p:nvSpPr>
            <p:cNvPr id="16" name="TextBox 15"/>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grpSp>
      <p:grpSp>
        <p:nvGrpSpPr>
          <p:cNvPr id="17" name="Group 16"/>
          <p:cNvGrpSpPr/>
          <p:nvPr/>
        </p:nvGrpSpPr>
        <p:grpSpPr>
          <a:xfrm>
            <a:off x="7421213" y="6206879"/>
            <a:ext cx="1875179" cy="369332"/>
            <a:chOff x="7460974" y="4015409"/>
            <a:chExt cx="1875179" cy="369332"/>
          </a:xfrm>
        </p:grpSpPr>
        <p:sp>
          <p:nvSpPr>
            <p:cNvPr id="18" name="TextBox 17"/>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9" name="TextBox 18"/>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6</a:t>
              </a:r>
              <a:endParaRPr lang="en-US" b="1" dirty="0">
                <a:solidFill>
                  <a:srgbClr val="FF0000"/>
                </a:solidFill>
              </a:endParaRPr>
            </a:p>
          </p:txBody>
        </p:sp>
        <p:sp>
          <p:nvSpPr>
            <p:cNvPr id="20" name="TextBox 19"/>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4</a:t>
              </a:r>
              <a:endParaRPr lang="en-US" b="1" dirty="0">
                <a:solidFill>
                  <a:srgbClr val="FF0000"/>
                </a:solidFill>
              </a:endParaRPr>
            </a:p>
          </p:txBody>
        </p:sp>
        <p:sp>
          <p:nvSpPr>
            <p:cNvPr id="21" name="TextBox 20"/>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grpSp>
      <p:grpSp>
        <p:nvGrpSpPr>
          <p:cNvPr id="22" name="Group 21"/>
          <p:cNvGrpSpPr/>
          <p:nvPr/>
        </p:nvGrpSpPr>
        <p:grpSpPr>
          <a:xfrm>
            <a:off x="7460974" y="5738335"/>
            <a:ext cx="1875179" cy="369332"/>
            <a:chOff x="7460974" y="4015409"/>
            <a:chExt cx="1875179" cy="369332"/>
          </a:xfrm>
        </p:grpSpPr>
        <p:sp>
          <p:nvSpPr>
            <p:cNvPr id="23" name="TextBox 2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24" name="TextBox 23"/>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25" name="TextBox 24"/>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sp>
          <p:nvSpPr>
            <p:cNvPr id="26" name="TextBox 25"/>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grpSp>
      <p:grpSp>
        <p:nvGrpSpPr>
          <p:cNvPr id="27" name="Group 26"/>
          <p:cNvGrpSpPr/>
          <p:nvPr/>
        </p:nvGrpSpPr>
        <p:grpSpPr>
          <a:xfrm>
            <a:off x="7460974" y="5184337"/>
            <a:ext cx="1875179" cy="369332"/>
            <a:chOff x="7460974" y="4015409"/>
            <a:chExt cx="1875179" cy="369332"/>
          </a:xfrm>
        </p:grpSpPr>
        <p:sp>
          <p:nvSpPr>
            <p:cNvPr id="28" name="TextBox 27"/>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FF0000"/>
                  </a:solidFill>
                </a:rPr>
                <a:t>1</a:t>
              </a:r>
              <a:endParaRPr lang="en-US" b="1" dirty="0">
                <a:solidFill>
                  <a:srgbClr val="FF0000"/>
                </a:solidFill>
              </a:endParaRPr>
            </a:p>
          </p:txBody>
        </p:sp>
        <p:sp>
          <p:nvSpPr>
            <p:cNvPr id="29" name="TextBox 28"/>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30" name="TextBox 29"/>
            <p:cNvSpPr txBox="1"/>
            <p:nvPr/>
          </p:nvSpPr>
          <p:spPr>
            <a:xfrm>
              <a:off x="8521153" y="4015409"/>
              <a:ext cx="384313" cy="369332"/>
            </a:xfrm>
            <a:prstGeom prst="rect">
              <a:avLst/>
            </a:prstGeom>
            <a:no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31" name="TextBox 30"/>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grpSp>
    </p:spTree>
    <p:extLst>
      <p:ext uri="{BB962C8B-B14F-4D97-AF65-F5344CB8AC3E}">
        <p14:creationId xmlns:p14="http://schemas.microsoft.com/office/powerpoint/2010/main" val="277327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70660060"/>
              </p:ext>
            </p:extLst>
          </p:nvPr>
        </p:nvGraphicFramePr>
        <p:xfrm>
          <a:off x="6096000" y="940904"/>
          <a:ext cx="5897215" cy="3426195"/>
        </p:xfrm>
        <a:graphic>
          <a:graphicData uri="http://schemas.openxmlformats.org/drawingml/2006/table">
            <a:tbl>
              <a:tblPr firstRow="1" bandRow="1">
                <a:tableStyleId>{D7AC3CCA-C797-4891-BE02-D94E43425B78}</a:tableStyleId>
              </a:tblPr>
              <a:tblGrid>
                <a:gridCol w="485510">
                  <a:extLst>
                    <a:ext uri="{9D8B030D-6E8A-4147-A177-3AD203B41FA5}">
                      <a16:colId xmlns:a16="http://schemas.microsoft.com/office/drawing/2014/main" val="1200559943"/>
                    </a:ext>
                  </a:extLst>
                </a:gridCol>
                <a:gridCol w="208280">
                  <a:extLst>
                    <a:ext uri="{9D8B030D-6E8A-4147-A177-3AD203B41FA5}">
                      <a16:colId xmlns:a16="http://schemas.microsoft.com/office/drawing/2014/main" val="3146301624"/>
                    </a:ext>
                  </a:extLst>
                </a:gridCol>
                <a:gridCol w="346895">
                  <a:extLst>
                    <a:ext uri="{9D8B030D-6E8A-4147-A177-3AD203B41FA5}">
                      <a16:colId xmlns:a16="http://schemas.microsoft.com/office/drawing/2014/main" val="1444655961"/>
                    </a:ext>
                  </a:extLst>
                </a:gridCol>
                <a:gridCol w="346895">
                  <a:extLst>
                    <a:ext uri="{9D8B030D-6E8A-4147-A177-3AD203B41FA5}">
                      <a16:colId xmlns:a16="http://schemas.microsoft.com/office/drawing/2014/main" val="2259439497"/>
                    </a:ext>
                  </a:extLst>
                </a:gridCol>
                <a:gridCol w="346895">
                  <a:extLst>
                    <a:ext uri="{9D8B030D-6E8A-4147-A177-3AD203B41FA5}">
                      <a16:colId xmlns:a16="http://schemas.microsoft.com/office/drawing/2014/main" val="3669740414"/>
                    </a:ext>
                  </a:extLst>
                </a:gridCol>
                <a:gridCol w="346895">
                  <a:extLst>
                    <a:ext uri="{9D8B030D-6E8A-4147-A177-3AD203B41FA5}">
                      <a16:colId xmlns:a16="http://schemas.microsoft.com/office/drawing/2014/main" val="1528511692"/>
                    </a:ext>
                  </a:extLst>
                </a:gridCol>
                <a:gridCol w="346895">
                  <a:extLst>
                    <a:ext uri="{9D8B030D-6E8A-4147-A177-3AD203B41FA5}">
                      <a16:colId xmlns:a16="http://schemas.microsoft.com/office/drawing/2014/main" val="3783603731"/>
                    </a:ext>
                  </a:extLst>
                </a:gridCol>
                <a:gridCol w="346895">
                  <a:extLst>
                    <a:ext uri="{9D8B030D-6E8A-4147-A177-3AD203B41FA5}">
                      <a16:colId xmlns:a16="http://schemas.microsoft.com/office/drawing/2014/main" val="4233284502"/>
                    </a:ext>
                  </a:extLst>
                </a:gridCol>
                <a:gridCol w="346895">
                  <a:extLst>
                    <a:ext uri="{9D8B030D-6E8A-4147-A177-3AD203B41FA5}">
                      <a16:colId xmlns:a16="http://schemas.microsoft.com/office/drawing/2014/main" val="3869227758"/>
                    </a:ext>
                  </a:extLst>
                </a:gridCol>
                <a:gridCol w="346895">
                  <a:extLst>
                    <a:ext uri="{9D8B030D-6E8A-4147-A177-3AD203B41FA5}">
                      <a16:colId xmlns:a16="http://schemas.microsoft.com/office/drawing/2014/main" val="214686906"/>
                    </a:ext>
                  </a:extLst>
                </a:gridCol>
                <a:gridCol w="346895">
                  <a:extLst>
                    <a:ext uri="{9D8B030D-6E8A-4147-A177-3AD203B41FA5}">
                      <a16:colId xmlns:a16="http://schemas.microsoft.com/office/drawing/2014/main" val="1993249819"/>
                    </a:ext>
                  </a:extLst>
                </a:gridCol>
                <a:gridCol w="346895">
                  <a:extLst>
                    <a:ext uri="{9D8B030D-6E8A-4147-A177-3AD203B41FA5}">
                      <a16:colId xmlns:a16="http://schemas.microsoft.com/office/drawing/2014/main" val="1939221691"/>
                    </a:ext>
                  </a:extLst>
                </a:gridCol>
                <a:gridCol w="346895">
                  <a:extLst>
                    <a:ext uri="{9D8B030D-6E8A-4147-A177-3AD203B41FA5}">
                      <a16:colId xmlns:a16="http://schemas.microsoft.com/office/drawing/2014/main" val="2718771417"/>
                    </a:ext>
                  </a:extLst>
                </a:gridCol>
                <a:gridCol w="346895">
                  <a:extLst>
                    <a:ext uri="{9D8B030D-6E8A-4147-A177-3AD203B41FA5}">
                      <a16:colId xmlns:a16="http://schemas.microsoft.com/office/drawing/2014/main" val="346200293"/>
                    </a:ext>
                  </a:extLst>
                </a:gridCol>
                <a:gridCol w="346895">
                  <a:extLst>
                    <a:ext uri="{9D8B030D-6E8A-4147-A177-3AD203B41FA5}">
                      <a16:colId xmlns:a16="http://schemas.microsoft.com/office/drawing/2014/main" val="2826270519"/>
                    </a:ext>
                  </a:extLst>
                </a:gridCol>
                <a:gridCol w="346895">
                  <a:extLst>
                    <a:ext uri="{9D8B030D-6E8A-4147-A177-3AD203B41FA5}">
                      <a16:colId xmlns:a16="http://schemas.microsoft.com/office/drawing/2014/main" val="2058776375"/>
                    </a:ext>
                  </a:extLst>
                </a:gridCol>
                <a:gridCol w="346895">
                  <a:extLst>
                    <a:ext uri="{9D8B030D-6E8A-4147-A177-3AD203B41FA5}">
                      <a16:colId xmlns:a16="http://schemas.microsoft.com/office/drawing/2014/main" val="2769815265"/>
                    </a:ext>
                  </a:extLst>
                </a:gridCol>
              </a:tblGrid>
              <a:tr h="307963">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Need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395132610"/>
                  </a:ext>
                </a:extLst>
              </a:tr>
              <a:tr h="307963">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538935">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extLst>
                  <a:ext uri="{0D108BD9-81ED-4DB2-BD59-A6C34878D82A}">
                    <a16:rowId xmlns:a16="http://schemas.microsoft.com/office/drawing/2014/main" val="1685842790"/>
                  </a:ext>
                </a:extLst>
              </a:tr>
              <a:tr h="538935">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7</a:t>
                      </a:r>
                      <a:endParaRPr lang="en-US" b="1" dirty="0">
                        <a:solidFill>
                          <a:srgbClr val="FF0000"/>
                        </a:solidFill>
                      </a:endParaRPr>
                    </a:p>
                  </a:txBody>
                  <a:tcPr/>
                </a:tc>
                <a:tc>
                  <a:txBody>
                    <a:bodyPr/>
                    <a:lstStyle/>
                    <a:p>
                      <a:pPr algn="ctr"/>
                      <a:r>
                        <a:rPr lang="en-US" b="1" dirty="0" smtClean="0">
                          <a:solidFill>
                            <a:srgbClr val="FF0000"/>
                          </a:solidFill>
                        </a:rPr>
                        <a:t>5</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extLst>
                  <a:ext uri="{0D108BD9-81ED-4DB2-BD59-A6C34878D82A}">
                    <a16:rowId xmlns:a16="http://schemas.microsoft.com/office/drawing/2014/main" val="3335079767"/>
                  </a:ext>
                </a:extLst>
              </a:tr>
              <a:tr h="538935">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extLst>
                  <a:ext uri="{0D108BD9-81ED-4DB2-BD59-A6C34878D82A}">
                    <a16:rowId xmlns:a16="http://schemas.microsoft.com/office/drawing/2014/main" val="442225224"/>
                  </a:ext>
                </a:extLst>
              </a:tr>
              <a:tr h="538935">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extLst>
                  <a:ext uri="{0D108BD9-81ED-4DB2-BD59-A6C34878D82A}">
                    <a16:rowId xmlns:a16="http://schemas.microsoft.com/office/drawing/2014/main" val="3351257190"/>
                  </a:ext>
                </a:extLst>
              </a:tr>
              <a:tr h="538935">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6</a:t>
                      </a:r>
                      <a:endParaRPr lang="en-US" b="1" dirty="0">
                        <a:solidFill>
                          <a:srgbClr val="FF0000"/>
                        </a:solidFill>
                      </a:endParaRPr>
                    </a:p>
                  </a:txBody>
                  <a:tcPr/>
                </a:tc>
                <a:tc>
                  <a:txBody>
                    <a:bodyPr/>
                    <a:lstStyle/>
                    <a:p>
                      <a:pPr algn="ctr"/>
                      <a:r>
                        <a:rPr lang="en-US" b="1" dirty="0" smtClean="0">
                          <a:solidFill>
                            <a:srgbClr val="FF0000"/>
                          </a:solidFill>
                        </a:rPr>
                        <a:t>4</a:t>
                      </a:r>
                      <a:endParaRPr lang="en-US" b="1" dirty="0">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extLst>
                  <a:ext uri="{0D108BD9-81ED-4DB2-BD59-A6C34878D82A}">
                    <a16:rowId xmlns:a16="http://schemas.microsoft.com/office/drawing/2014/main" val="2778911279"/>
                  </a:ext>
                </a:extLst>
              </a:tr>
            </a:tbl>
          </a:graphicData>
        </a:graphic>
      </p:graphicFrame>
      <p:sp>
        <p:nvSpPr>
          <p:cNvPr id="2" name="Title 1"/>
          <p:cNvSpPr>
            <a:spLocks noGrp="1"/>
          </p:cNvSpPr>
          <p:nvPr>
            <p:ph type="title"/>
          </p:nvPr>
        </p:nvSpPr>
        <p:spPr>
          <a:xfrm>
            <a:off x="838200" y="365125"/>
            <a:ext cx="10515600" cy="575779"/>
          </a:xfrm>
        </p:spPr>
        <p:txBody>
          <a:bodyPr>
            <a:normAutofit fontScale="90000"/>
          </a:bodyPr>
          <a:lstStyle/>
          <a:p>
            <a:r>
              <a:rPr lang="en-US" dirty="0">
                <a:solidFill>
                  <a:srgbClr val="FF0000"/>
                </a:solidFill>
              </a:rPr>
              <a:t>Banker’s Algorithm</a:t>
            </a:r>
            <a:endParaRPr lang="en-US" dirty="0"/>
          </a:p>
        </p:txBody>
      </p:sp>
      <p:sp>
        <p:nvSpPr>
          <p:cNvPr id="5" name="Rectangle 4"/>
          <p:cNvSpPr/>
          <p:nvPr/>
        </p:nvSpPr>
        <p:spPr>
          <a:xfrm>
            <a:off x="957470" y="940904"/>
            <a:ext cx="4740965" cy="1938992"/>
          </a:xfrm>
          <a:prstGeom prst="rect">
            <a:avLst/>
          </a:prstGeom>
        </p:spPr>
        <p:txBody>
          <a:bodyPr wrap="square">
            <a:spAutoFit/>
          </a:bodyPr>
          <a:lstStyle/>
          <a:p>
            <a:r>
              <a:rPr lang="en-US" sz="2400" dirty="0" smtClean="0"/>
              <a:t>So the first process in the safe sequence is</a:t>
            </a:r>
          </a:p>
          <a:p>
            <a:r>
              <a:rPr lang="en-US" sz="2400" dirty="0" smtClean="0">
                <a:solidFill>
                  <a:srgbClr val="FF0000"/>
                </a:solidFill>
              </a:rPr>
              <a:t>&lt;P0&gt;</a:t>
            </a:r>
          </a:p>
          <a:p>
            <a:r>
              <a:rPr lang="en-US" sz="2400" dirty="0" smtClean="0"/>
              <a:t>After completion of P0 add allocation into available we get</a:t>
            </a:r>
          </a:p>
        </p:txBody>
      </p:sp>
      <p:grpSp>
        <p:nvGrpSpPr>
          <p:cNvPr id="32" name="Group 31"/>
          <p:cNvGrpSpPr/>
          <p:nvPr/>
        </p:nvGrpSpPr>
        <p:grpSpPr>
          <a:xfrm>
            <a:off x="9236764" y="2284669"/>
            <a:ext cx="1364975" cy="369332"/>
            <a:chOff x="7460974" y="4015409"/>
            <a:chExt cx="1875179" cy="369332"/>
          </a:xfrm>
        </p:grpSpPr>
        <p:sp>
          <p:nvSpPr>
            <p:cNvPr id="33" name="TextBox 3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1</a:t>
              </a:r>
              <a:endParaRPr lang="en-US" b="1" dirty="0">
                <a:solidFill>
                  <a:srgbClr val="0070C0"/>
                </a:solidFill>
              </a:endParaRPr>
            </a:p>
          </p:txBody>
        </p:sp>
        <p:sp>
          <p:nvSpPr>
            <p:cNvPr id="34" name="TextBox 33"/>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0070C0"/>
                  </a:solidFill>
                </a:rPr>
                <a:t>5</a:t>
              </a:r>
              <a:endParaRPr lang="en-US" b="1" dirty="0">
                <a:solidFill>
                  <a:srgbClr val="0070C0"/>
                </a:solidFill>
              </a:endParaRPr>
            </a:p>
          </p:txBody>
        </p:sp>
        <p:sp>
          <p:nvSpPr>
            <p:cNvPr id="35" name="TextBox 34"/>
            <p:cNvSpPr txBox="1"/>
            <p:nvPr/>
          </p:nvSpPr>
          <p:spPr>
            <a:xfrm>
              <a:off x="8484743" y="4015409"/>
              <a:ext cx="384313" cy="369332"/>
            </a:xfrm>
            <a:prstGeom prst="rect">
              <a:avLst/>
            </a:prstGeom>
            <a:noFill/>
          </p:spPr>
          <p:txBody>
            <a:bodyPr wrap="square" rtlCol="0">
              <a:spAutoFit/>
            </a:bodyPr>
            <a:lstStyle/>
            <a:p>
              <a:pPr algn="ctr"/>
              <a:r>
                <a:rPr lang="en-US" b="1" dirty="0" smtClean="0">
                  <a:solidFill>
                    <a:srgbClr val="0070C0"/>
                  </a:solidFill>
                </a:rPr>
                <a:t>3</a:t>
              </a:r>
              <a:endParaRPr lang="en-US" b="1" dirty="0">
                <a:solidFill>
                  <a:srgbClr val="0070C0"/>
                </a:solidFill>
              </a:endParaRPr>
            </a:p>
          </p:txBody>
        </p:sp>
        <p:sp>
          <p:nvSpPr>
            <p:cNvPr id="36" name="TextBox 35"/>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0070C0"/>
                  </a:solidFill>
                </a:rPr>
                <a:t>2</a:t>
              </a:r>
              <a:endParaRPr lang="en-US" b="1" dirty="0">
                <a:solidFill>
                  <a:srgbClr val="0070C0"/>
                </a:solidFill>
              </a:endParaRPr>
            </a:p>
          </p:txBody>
        </p:sp>
      </p:grpSp>
      <p:cxnSp>
        <p:nvCxnSpPr>
          <p:cNvPr id="7" name="Straight Connector 6"/>
          <p:cNvCxnSpPr/>
          <p:nvPr/>
        </p:nvCxnSpPr>
        <p:spPr>
          <a:xfrm>
            <a:off x="6238492" y="1881809"/>
            <a:ext cx="2998272" cy="285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57469" y="2879896"/>
            <a:ext cx="4740965" cy="1938992"/>
          </a:xfrm>
          <a:prstGeom prst="rect">
            <a:avLst/>
          </a:prstGeom>
        </p:spPr>
        <p:txBody>
          <a:bodyPr wrap="square">
            <a:spAutoFit/>
          </a:bodyPr>
          <a:lstStyle/>
          <a:p>
            <a:r>
              <a:rPr lang="en-US" sz="2400" dirty="0" smtClean="0"/>
              <a:t>Now check P1 needs, we cannot satisfied its needs, because B resources requires 7 instances and available are only 5, so move forward</a:t>
            </a:r>
          </a:p>
        </p:txBody>
      </p:sp>
      <p:sp>
        <p:nvSpPr>
          <p:cNvPr id="38" name="Rectangle 37"/>
          <p:cNvSpPr/>
          <p:nvPr/>
        </p:nvSpPr>
        <p:spPr>
          <a:xfrm>
            <a:off x="957469" y="4818888"/>
            <a:ext cx="4740965" cy="1569660"/>
          </a:xfrm>
          <a:prstGeom prst="rect">
            <a:avLst/>
          </a:prstGeom>
        </p:spPr>
        <p:txBody>
          <a:bodyPr wrap="square">
            <a:spAutoFit/>
          </a:bodyPr>
          <a:lstStyle/>
          <a:p>
            <a:r>
              <a:rPr lang="en-US" sz="2400" dirty="0" smtClean="0"/>
              <a:t>We can satisfied P2, so it included in the sequence </a:t>
            </a:r>
            <a:r>
              <a:rPr lang="en-US" sz="2400" dirty="0">
                <a:solidFill>
                  <a:srgbClr val="FF0000"/>
                </a:solidFill>
              </a:rPr>
              <a:t>&lt;</a:t>
            </a:r>
            <a:r>
              <a:rPr lang="en-US" sz="2400" dirty="0" smtClean="0">
                <a:solidFill>
                  <a:srgbClr val="FF0000"/>
                </a:solidFill>
              </a:rPr>
              <a:t>P0,P2&gt;</a:t>
            </a:r>
            <a:endParaRPr lang="en-US" sz="2400" dirty="0">
              <a:solidFill>
                <a:srgbClr val="FF0000"/>
              </a:solidFill>
            </a:endParaRPr>
          </a:p>
          <a:p>
            <a:r>
              <a:rPr lang="en-US" sz="2400" dirty="0"/>
              <a:t>After completion of </a:t>
            </a:r>
            <a:r>
              <a:rPr lang="en-US" sz="2400" dirty="0" smtClean="0"/>
              <a:t>P2 </a:t>
            </a:r>
            <a:r>
              <a:rPr lang="en-US" sz="2400" dirty="0"/>
              <a:t>add allocation into available we </a:t>
            </a:r>
            <a:r>
              <a:rPr lang="en-US" sz="2400" dirty="0" smtClean="0"/>
              <a:t>get</a:t>
            </a:r>
            <a:endParaRPr lang="en-US" sz="2400" dirty="0"/>
          </a:p>
        </p:txBody>
      </p:sp>
      <p:grpSp>
        <p:nvGrpSpPr>
          <p:cNvPr id="39" name="Group 38"/>
          <p:cNvGrpSpPr/>
          <p:nvPr/>
        </p:nvGrpSpPr>
        <p:grpSpPr>
          <a:xfrm>
            <a:off x="9236764" y="2860448"/>
            <a:ext cx="1364975" cy="369332"/>
            <a:chOff x="7460974" y="4015409"/>
            <a:chExt cx="1875179" cy="369332"/>
          </a:xfrm>
        </p:grpSpPr>
        <p:sp>
          <p:nvSpPr>
            <p:cNvPr id="40" name="TextBox 39"/>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2</a:t>
              </a:r>
              <a:endParaRPr lang="en-US" b="1" dirty="0">
                <a:solidFill>
                  <a:srgbClr val="0070C0"/>
                </a:solidFill>
              </a:endParaRPr>
            </a:p>
          </p:txBody>
        </p:sp>
        <p:sp>
          <p:nvSpPr>
            <p:cNvPr id="41" name="TextBox 40"/>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0070C0"/>
                  </a:solidFill>
                </a:rPr>
                <a:t>8</a:t>
              </a:r>
              <a:endParaRPr lang="en-US" b="1" dirty="0">
                <a:solidFill>
                  <a:srgbClr val="0070C0"/>
                </a:solidFill>
              </a:endParaRPr>
            </a:p>
          </p:txBody>
        </p:sp>
        <p:sp>
          <p:nvSpPr>
            <p:cNvPr id="42" name="TextBox 41"/>
            <p:cNvSpPr txBox="1"/>
            <p:nvPr/>
          </p:nvSpPr>
          <p:spPr>
            <a:xfrm>
              <a:off x="8484743" y="4015409"/>
              <a:ext cx="384313" cy="369332"/>
            </a:xfrm>
            <a:prstGeom prst="rect">
              <a:avLst/>
            </a:prstGeom>
            <a:noFill/>
          </p:spPr>
          <p:txBody>
            <a:bodyPr wrap="square" rtlCol="0">
              <a:spAutoFit/>
            </a:bodyPr>
            <a:lstStyle/>
            <a:p>
              <a:pPr algn="ctr"/>
              <a:r>
                <a:rPr lang="en-US" b="1" dirty="0" smtClean="0">
                  <a:solidFill>
                    <a:srgbClr val="0070C0"/>
                  </a:solidFill>
                </a:rPr>
                <a:t>8</a:t>
              </a:r>
              <a:endParaRPr lang="en-US" b="1" dirty="0">
                <a:solidFill>
                  <a:srgbClr val="0070C0"/>
                </a:solidFill>
              </a:endParaRPr>
            </a:p>
          </p:txBody>
        </p:sp>
        <p:sp>
          <p:nvSpPr>
            <p:cNvPr id="43" name="TextBox 42"/>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0070C0"/>
                  </a:solidFill>
                </a:rPr>
                <a:t>6</a:t>
              </a:r>
              <a:endParaRPr lang="en-US" b="1" dirty="0">
                <a:solidFill>
                  <a:srgbClr val="0070C0"/>
                </a:solidFill>
              </a:endParaRPr>
            </a:p>
          </p:txBody>
        </p:sp>
      </p:grpSp>
      <p:cxnSp>
        <p:nvCxnSpPr>
          <p:cNvPr id="44" name="Straight Connector 43"/>
          <p:cNvCxnSpPr/>
          <p:nvPr/>
        </p:nvCxnSpPr>
        <p:spPr>
          <a:xfrm flipV="1">
            <a:off x="6186873" y="2952093"/>
            <a:ext cx="2948607" cy="17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78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0" y="940904"/>
          <a:ext cx="5897215" cy="3426195"/>
        </p:xfrm>
        <a:graphic>
          <a:graphicData uri="http://schemas.openxmlformats.org/drawingml/2006/table">
            <a:tbl>
              <a:tblPr firstRow="1" bandRow="1">
                <a:tableStyleId>{D7AC3CCA-C797-4891-BE02-D94E43425B78}</a:tableStyleId>
              </a:tblPr>
              <a:tblGrid>
                <a:gridCol w="485510">
                  <a:extLst>
                    <a:ext uri="{9D8B030D-6E8A-4147-A177-3AD203B41FA5}">
                      <a16:colId xmlns:a16="http://schemas.microsoft.com/office/drawing/2014/main" val="1200559943"/>
                    </a:ext>
                  </a:extLst>
                </a:gridCol>
                <a:gridCol w="208280">
                  <a:extLst>
                    <a:ext uri="{9D8B030D-6E8A-4147-A177-3AD203B41FA5}">
                      <a16:colId xmlns:a16="http://schemas.microsoft.com/office/drawing/2014/main" val="3146301624"/>
                    </a:ext>
                  </a:extLst>
                </a:gridCol>
                <a:gridCol w="346895">
                  <a:extLst>
                    <a:ext uri="{9D8B030D-6E8A-4147-A177-3AD203B41FA5}">
                      <a16:colId xmlns:a16="http://schemas.microsoft.com/office/drawing/2014/main" val="1444655961"/>
                    </a:ext>
                  </a:extLst>
                </a:gridCol>
                <a:gridCol w="346895">
                  <a:extLst>
                    <a:ext uri="{9D8B030D-6E8A-4147-A177-3AD203B41FA5}">
                      <a16:colId xmlns:a16="http://schemas.microsoft.com/office/drawing/2014/main" val="2259439497"/>
                    </a:ext>
                  </a:extLst>
                </a:gridCol>
                <a:gridCol w="346895">
                  <a:extLst>
                    <a:ext uri="{9D8B030D-6E8A-4147-A177-3AD203B41FA5}">
                      <a16:colId xmlns:a16="http://schemas.microsoft.com/office/drawing/2014/main" val="3669740414"/>
                    </a:ext>
                  </a:extLst>
                </a:gridCol>
                <a:gridCol w="346895">
                  <a:extLst>
                    <a:ext uri="{9D8B030D-6E8A-4147-A177-3AD203B41FA5}">
                      <a16:colId xmlns:a16="http://schemas.microsoft.com/office/drawing/2014/main" val="1528511692"/>
                    </a:ext>
                  </a:extLst>
                </a:gridCol>
                <a:gridCol w="346895">
                  <a:extLst>
                    <a:ext uri="{9D8B030D-6E8A-4147-A177-3AD203B41FA5}">
                      <a16:colId xmlns:a16="http://schemas.microsoft.com/office/drawing/2014/main" val="3783603731"/>
                    </a:ext>
                  </a:extLst>
                </a:gridCol>
                <a:gridCol w="346895">
                  <a:extLst>
                    <a:ext uri="{9D8B030D-6E8A-4147-A177-3AD203B41FA5}">
                      <a16:colId xmlns:a16="http://schemas.microsoft.com/office/drawing/2014/main" val="4233284502"/>
                    </a:ext>
                  </a:extLst>
                </a:gridCol>
                <a:gridCol w="346895">
                  <a:extLst>
                    <a:ext uri="{9D8B030D-6E8A-4147-A177-3AD203B41FA5}">
                      <a16:colId xmlns:a16="http://schemas.microsoft.com/office/drawing/2014/main" val="3869227758"/>
                    </a:ext>
                  </a:extLst>
                </a:gridCol>
                <a:gridCol w="346895">
                  <a:extLst>
                    <a:ext uri="{9D8B030D-6E8A-4147-A177-3AD203B41FA5}">
                      <a16:colId xmlns:a16="http://schemas.microsoft.com/office/drawing/2014/main" val="214686906"/>
                    </a:ext>
                  </a:extLst>
                </a:gridCol>
                <a:gridCol w="346895">
                  <a:extLst>
                    <a:ext uri="{9D8B030D-6E8A-4147-A177-3AD203B41FA5}">
                      <a16:colId xmlns:a16="http://schemas.microsoft.com/office/drawing/2014/main" val="1993249819"/>
                    </a:ext>
                  </a:extLst>
                </a:gridCol>
                <a:gridCol w="346895">
                  <a:extLst>
                    <a:ext uri="{9D8B030D-6E8A-4147-A177-3AD203B41FA5}">
                      <a16:colId xmlns:a16="http://schemas.microsoft.com/office/drawing/2014/main" val="1939221691"/>
                    </a:ext>
                  </a:extLst>
                </a:gridCol>
                <a:gridCol w="346895">
                  <a:extLst>
                    <a:ext uri="{9D8B030D-6E8A-4147-A177-3AD203B41FA5}">
                      <a16:colId xmlns:a16="http://schemas.microsoft.com/office/drawing/2014/main" val="2718771417"/>
                    </a:ext>
                  </a:extLst>
                </a:gridCol>
                <a:gridCol w="346895">
                  <a:extLst>
                    <a:ext uri="{9D8B030D-6E8A-4147-A177-3AD203B41FA5}">
                      <a16:colId xmlns:a16="http://schemas.microsoft.com/office/drawing/2014/main" val="346200293"/>
                    </a:ext>
                  </a:extLst>
                </a:gridCol>
                <a:gridCol w="346895">
                  <a:extLst>
                    <a:ext uri="{9D8B030D-6E8A-4147-A177-3AD203B41FA5}">
                      <a16:colId xmlns:a16="http://schemas.microsoft.com/office/drawing/2014/main" val="2826270519"/>
                    </a:ext>
                  </a:extLst>
                </a:gridCol>
                <a:gridCol w="346895">
                  <a:extLst>
                    <a:ext uri="{9D8B030D-6E8A-4147-A177-3AD203B41FA5}">
                      <a16:colId xmlns:a16="http://schemas.microsoft.com/office/drawing/2014/main" val="2058776375"/>
                    </a:ext>
                  </a:extLst>
                </a:gridCol>
                <a:gridCol w="346895">
                  <a:extLst>
                    <a:ext uri="{9D8B030D-6E8A-4147-A177-3AD203B41FA5}">
                      <a16:colId xmlns:a16="http://schemas.microsoft.com/office/drawing/2014/main" val="2769815265"/>
                    </a:ext>
                  </a:extLst>
                </a:gridCol>
              </a:tblGrid>
              <a:tr h="307963">
                <a:tc>
                  <a:txBody>
                    <a:bodyPr/>
                    <a:lstStyle/>
                    <a:p>
                      <a:endParaRPr lang="en-US" dirty="0"/>
                    </a:p>
                  </a:txBody>
                  <a:tcPr/>
                </a:tc>
                <a:tc gridSpan="4">
                  <a:txBody>
                    <a:bodyPr/>
                    <a:lstStyle/>
                    <a:p>
                      <a:pPr algn="ctr"/>
                      <a:r>
                        <a:rPr lang="en-US" dirty="0" smtClean="0"/>
                        <a:t>Allocation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Max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Available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Need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395132610"/>
                  </a:ext>
                </a:extLst>
              </a:tr>
              <a:tr h="307963">
                <a:tc>
                  <a:txBody>
                    <a:bodyPr/>
                    <a:lstStyle/>
                    <a:p>
                      <a:endParaRPr lang="en-US"/>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99156016"/>
                  </a:ext>
                </a:extLst>
              </a:tr>
              <a:tr h="538935">
                <a:tc>
                  <a:txBody>
                    <a:bodyPr/>
                    <a:lstStyle/>
                    <a:p>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extLst>
                  <a:ext uri="{0D108BD9-81ED-4DB2-BD59-A6C34878D82A}">
                    <a16:rowId xmlns:a16="http://schemas.microsoft.com/office/drawing/2014/main" val="1685842790"/>
                  </a:ext>
                </a:extLst>
              </a:tr>
              <a:tr h="538935">
                <a:tc>
                  <a:txBody>
                    <a:bodyPr/>
                    <a:lstStyle/>
                    <a:p>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7</a:t>
                      </a:r>
                      <a:endParaRPr lang="en-US" b="1" dirty="0">
                        <a:solidFill>
                          <a:srgbClr val="FF0000"/>
                        </a:solidFill>
                      </a:endParaRPr>
                    </a:p>
                  </a:txBody>
                  <a:tcPr/>
                </a:tc>
                <a:tc>
                  <a:txBody>
                    <a:bodyPr/>
                    <a:lstStyle/>
                    <a:p>
                      <a:pPr algn="ctr"/>
                      <a:r>
                        <a:rPr lang="en-US" b="1" dirty="0" smtClean="0">
                          <a:solidFill>
                            <a:srgbClr val="FF0000"/>
                          </a:solidFill>
                        </a:rPr>
                        <a:t>5</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extLst>
                  <a:ext uri="{0D108BD9-81ED-4DB2-BD59-A6C34878D82A}">
                    <a16:rowId xmlns:a16="http://schemas.microsoft.com/office/drawing/2014/main" val="3335079767"/>
                  </a:ext>
                </a:extLst>
              </a:tr>
              <a:tr h="538935">
                <a:tc>
                  <a:txBody>
                    <a:bodyPr/>
                    <a:lstStyle/>
                    <a:p>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extLst>
                  <a:ext uri="{0D108BD9-81ED-4DB2-BD59-A6C34878D82A}">
                    <a16:rowId xmlns:a16="http://schemas.microsoft.com/office/drawing/2014/main" val="442225224"/>
                  </a:ext>
                </a:extLst>
              </a:tr>
              <a:tr h="538935">
                <a:tc>
                  <a:txBody>
                    <a:bodyPr/>
                    <a:lstStyle/>
                    <a:p>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extLst>
                  <a:ext uri="{0D108BD9-81ED-4DB2-BD59-A6C34878D82A}">
                    <a16:rowId xmlns:a16="http://schemas.microsoft.com/office/drawing/2014/main" val="3351257190"/>
                  </a:ext>
                </a:extLst>
              </a:tr>
              <a:tr h="538935">
                <a:tc>
                  <a:txBody>
                    <a:bodyPr/>
                    <a:lstStyle/>
                    <a:p>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6</a:t>
                      </a:r>
                      <a:endParaRPr lang="en-US" b="1" dirty="0">
                        <a:solidFill>
                          <a:srgbClr val="FF0000"/>
                        </a:solidFill>
                      </a:endParaRPr>
                    </a:p>
                  </a:txBody>
                  <a:tcPr/>
                </a:tc>
                <a:tc>
                  <a:txBody>
                    <a:bodyPr/>
                    <a:lstStyle/>
                    <a:p>
                      <a:pPr algn="ctr"/>
                      <a:r>
                        <a:rPr lang="en-US" b="1" dirty="0" smtClean="0">
                          <a:solidFill>
                            <a:srgbClr val="FF0000"/>
                          </a:solidFill>
                        </a:rPr>
                        <a:t>4</a:t>
                      </a:r>
                      <a:endParaRPr lang="en-US" b="1" dirty="0">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extLst>
                  <a:ext uri="{0D108BD9-81ED-4DB2-BD59-A6C34878D82A}">
                    <a16:rowId xmlns:a16="http://schemas.microsoft.com/office/drawing/2014/main" val="2778911279"/>
                  </a:ext>
                </a:extLst>
              </a:tr>
            </a:tbl>
          </a:graphicData>
        </a:graphic>
      </p:graphicFrame>
      <p:sp>
        <p:nvSpPr>
          <p:cNvPr id="2" name="Title 1"/>
          <p:cNvSpPr>
            <a:spLocks noGrp="1"/>
          </p:cNvSpPr>
          <p:nvPr>
            <p:ph type="title"/>
          </p:nvPr>
        </p:nvSpPr>
        <p:spPr>
          <a:xfrm>
            <a:off x="838200" y="365125"/>
            <a:ext cx="10515600" cy="575779"/>
          </a:xfrm>
        </p:spPr>
        <p:txBody>
          <a:bodyPr>
            <a:normAutofit fontScale="90000"/>
          </a:bodyPr>
          <a:lstStyle/>
          <a:p>
            <a:r>
              <a:rPr lang="en-US" dirty="0">
                <a:solidFill>
                  <a:srgbClr val="FF0000"/>
                </a:solidFill>
              </a:rPr>
              <a:t>Banker’s Algorithm</a:t>
            </a:r>
            <a:endParaRPr lang="en-US" dirty="0"/>
          </a:p>
        </p:txBody>
      </p:sp>
      <p:grpSp>
        <p:nvGrpSpPr>
          <p:cNvPr id="32" name="Group 31"/>
          <p:cNvGrpSpPr/>
          <p:nvPr/>
        </p:nvGrpSpPr>
        <p:grpSpPr>
          <a:xfrm>
            <a:off x="9236764" y="2284669"/>
            <a:ext cx="1364975" cy="369332"/>
            <a:chOff x="7460974" y="4015409"/>
            <a:chExt cx="1875179" cy="369332"/>
          </a:xfrm>
        </p:grpSpPr>
        <p:sp>
          <p:nvSpPr>
            <p:cNvPr id="33" name="TextBox 32"/>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1</a:t>
              </a:r>
              <a:endParaRPr lang="en-US" b="1" dirty="0">
                <a:solidFill>
                  <a:srgbClr val="0070C0"/>
                </a:solidFill>
              </a:endParaRPr>
            </a:p>
          </p:txBody>
        </p:sp>
        <p:sp>
          <p:nvSpPr>
            <p:cNvPr id="34" name="TextBox 33"/>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0070C0"/>
                  </a:solidFill>
                </a:rPr>
                <a:t>5</a:t>
              </a:r>
              <a:endParaRPr lang="en-US" b="1" dirty="0">
                <a:solidFill>
                  <a:srgbClr val="0070C0"/>
                </a:solidFill>
              </a:endParaRPr>
            </a:p>
          </p:txBody>
        </p:sp>
        <p:sp>
          <p:nvSpPr>
            <p:cNvPr id="35" name="TextBox 34"/>
            <p:cNvSpPr txBox="1"/>
            <p:nvPr/>
          </p:nvSpPr>
          <p:spPr>
            <a:xfrm>
              <a:off x="8484743" y="4015409"/>
              <a:ext cx="384313" cy="369332"/>
            </a:xfrm>
            <a:prstGeom prst="rect">
              <a:avLst/>
            </a:prstGeom>
            <a:noFill/>
          </p:spPr>
          <p:txBody>
            <a:bodyPr wrap="square" rtlCol="0">
              <a:spAutoFit/>
            </a:bodyPr>
            <a:lstStyle/>
            <a:p>
              <a:pPr algn="ctr"/>
              <a:r>
                <a:rPr lang="en-US" b="1" dirty="0" smtClean="0">
                  <a:solidFill>
                    <a:srgbClr val="0070C0"/>
                  </a:solidFill>
                </a:rPr>
                <a:t>3</a:t>
              </a:r>
              <a:endParaRPr lang="en-US" b="1" dirty="0">
                <a:solidFill>
                  <a:srgbClr val="0070C0"/>
                </a:solidFill>
              </a:endParaRPr>
            </a:p>
          </p:txBody>
        </p:sp>
        <p:sp>
          <p:nvSpPr>
            <p:cNvPr id="36" name="TextBox 35"/>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0070C0"/>
                  </a:solidFill>
                </a:rPr>
                <a:t>2</a:t>
              </a:r>
              <a:endParaRPr lang="en-US" b="1" dirty="0">
                <a:solidFill>
                  <a:srgbClr val="0070C0"/>
                </a:solidFill>
              </a:endParaRPr>
            </a:p>
          </p:txBody>
        </p:sp>
      </p:grpSp>
      <p:cxnSp>
        <p:nvCxnSpPr>
          <p:cNvPr id="7" name="Straight Connector 6"/>
          <p:cNvCxnSpPr/>
          <p:nvPr/>
        </p:nvCxnSpPr>
        <p:spPr>
          <a:xfrm>
            <a:off x="6238492" y="1881809"/>
            <a:ext cx="2998272" cy="285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38200" y="1161668"/>
            <a:ext cx="4740965" cy="1569660"/>
          </a:xfrm>
          <a:prstGeom prst="rect">
            <a:avLst/>
          </a:prstGeom>
        </p:spPr>
        <p:txBody>
          <a:bodyPr wrap="square">
            <a:spAutoFit/>
          </a:bodyPr>
          <a:lstStyle/>
          <a:p>
            <a:r>
              <a:rPr lang="en-US" sz="2400" dirty="0" smtClean="0"/>
              <a:t>We can satisfied P3, so it included in the sequence </a:t>
            </a:r>
            <a:r>
              <a:rPr lang="en-US" sz="2400" dirty="0">
                <a:solidFill>
                  <a:srgbClr val="FF0000"/>
                </a:solidFill>
              </a:rPr>
              <a:t>&lt;</a:t>
            </a:r>
            <a:r>
              <a:rPr lang="en-US" sz="2400" dirty="0" smtClean="0">
                <a:solidFill>
                  <a:srgbClr val="FF0000"/>
                </a:solidFill>
              </a:rPr>
              <a:t>P0,P2,P3&gt;</a:t>
            </a:r>
            <a:endParaRPr lang="en-US" sz="2400" dirty="0">
              <a:solidFill>
                <a:srgbClr val="FF0000"/>
              </a:solidFill>
            </a:endParaRPr>
          </a:p>
          <a:p>
            <a:r>
              <a:rPr lang="en-US" sz="2400" dirty="0"/>
              <a:t>After completion of </a:t>
            </a:r>
            <a:r>
              <a:rPr lang="en-US" sz="2400" dirty="0" smtClean="0"/>
              <a:t>P3 </a:t>
            </a:r>
            <a:r>
              <a:rPr lang="en-US" sz="2400" dirty="0"/>
              <a:t>add allocation into available we </a:t>
            </a:r>
            <a:r>
              <a:rPr lang="en-US" sz="2400" dirty="0" smtClean="0"/>
              <a:t>get</a:t>
            </a:r>
            <a:endParaRPr lang="en-US" sz="2400" dirty="0"/>
          </a:p>
        </p:txBody>
      </p:sp>
      <p:grpSp>
        <p:nvGrpSpPr>
          <p:cNvPr id="39" name="Group 38"/>
          <p:cNvGrpSpPr/>
          <p:nvPr/>
        </p:nvGrpSpPr>
        <p:grpSpPr>
          <a:xfrm>
            <a:off x="9236764" y="2860448"/>
            <a:ext cx="1364975" cy="369332"/>
            <a:chOff x="7460974" y="4015409"/>
            <a:chExt cx="1875179" cy="369332"/>
          </a:xfrm>
        </p:grpSpPr>
        <p:sp>
          <p:nvSpPr>
            <p:cNvPr id="40" name="TextBox 39"/>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2</a:t>
              </a:r>
              <a:endParaRPr lang="en-US" b="1" dirty="0">
                <a:solidFill>
                  <a:srgbClr val="0070C0"/>
                </a:solidFill>
              </a:endParaRPr>
            </a:p>
          </p:txBody>
        </p:sp>
        <p:sp>
          <p:nvSpPr>
            <p:cNvPr id="41" name="TextBox 40"/>
            <p:cNvSpPr txBox="1"/>
            <p:nvPr/>
          </p:nvSpPr>
          <p:spPr>
            <a:xfrm>
              <a:off x="7984429" y="4015409"/>
              <a:ext cx="384313" cy="369332"/>
            </a:xfrm>
            <a:prstGeom prst="rect">
              <a:avLst/>
            </a:prstGeom>
            <a:noFill/>
          </p:spPr>
          <p:txBody>
            <a:bodyPr wrap="square" rtlCol="0">
              <a:spAutoFit/>
            </a:bodyPr>
            <a:lstStyle/>
            <a:p>
              <a:pPr algn="ctr"/>
              <a:r>
                <a:rPr lang="en-US" b="1" dirty="0" smtClean="0">
                  <a:solidFill>
                    <a:srgbClr val="0070C0"/>
                  </a:solidFill>
                </a:rPr>
                <a:t>8</a:t>
              </a:r>
              <a:endParaRPr lang="en-US" b="1" dirty="0">
                <a:solidFill>
                  <a:srgbClr val="0070C0"/>
                </a:solidFill>
              </a:endParaRPr>
            </a:p>
          </p:txBody>
        </p:sp>
        <p:sp>
          <p:nvSpPr>
            <p:cNvPr id="42" name="TextBox 41"/>
            <p:cNvSpPr txBox="1"/>
            <p:nvPr/>
          </p:nvSpPr>
          <p:spPr>
            <a:xfrm>
              <a:off x="8484743" y="4015409"/>
              <a:ext cx="384313" cy="369332"/>
            </a:xfrm>
            <a:prstGeom prst="rect">
              <a:avLst/>
            </a:prstGeom>
            <a:noFill/>
          </p:spPr>
          <p:txBody>
            <a:bodyPr wrap="square" rtlCol="0">
              <a:spAutoFit/>
            </a:bodyPr>
            <a:lstStyle/>
            <a:p>
              <a:pPr algn="ctr"/>
              <a:r>
                <a:rPr lang="en-US" b="1" dirty="0" smtClean="0">
                  <a:solidFill>
                    <a:srgbClr val="0070C0"/>
                  </a:solidFill>
                </a:rPr>
                <a:t>8</a:t>
              </a:r>
              <a:endParaRPr lang="en-US" b="1" dirty="0">
                <a:solidFill>
                  <a:srgbClr val="0070C0"/>
                </a:solidFill>
              </a:endParaRPr>
            </a:p>
          </p:txBody>
        </p:sp>
        <p:sp>
          <p:nvSpPr>
            <p:cNvPr id="43" name="TextBox 42"/>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0070C0"/>
                  </a:solidFill>
                </a:rPr>
                <a:t>6</a:t>
              </a:r>
              <a:endParaRPr lang="en-US" b="1" dirty="0">
                <a:solidFill>
                  <a:srgbClr val="0070C0"/>
                </a:solidFill>
              </a:endParaRPr>
            </a:p>
          </p:txBody>
        </p:sp>
      </p:grpSp>
      <p:cxnSp>
        <p:nvCxnSpPr>
          <p:cNvPr id="44" name="Straight Connector 43"/>
          <p:cNvCxnSpPr/>
          <p:nvPr/>
        </p:nvCxnSpPr>
        <p:spPr>
          <a:xfrm flipV="1">
            <a:off x="6186873" y="2952093"/>
            <a:ext cx="2948607" cy="17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135480" y="3429107"/>
            <a:ext cx="1466259" cy="369332"/>
            <a:chOff x="7460974" y="4015409"/>
            <a:chExt cx="1875179" cy="369332"/>
          </a:xfrm>
        </p:grpSpPr>
        <p:sp>
          <p:nvSpPr>
            <p:cNvPr id="20" name="TextBox 19"/>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2</a:t>
              </a:r>
              <a:endParaRPr lang="en-US" b="1" dirty="0">
                <a:solidFill>
                  <a:srgbClr val="0070C0"/>
                </a:solidFill>
              </a:endParaRPr>
            </a:p>
          </p:txBody>
        </p:sp>
        <p:sp>
          <p:nvSpPr>
            <p:cNvPr id="21" name="TextBox 20"/>
            <p:cNvSpPr txBox="1"/>
            <p:nvPr/>
          </p:nvSpPr>
          <p:spPr>
            <a:xfrm>
              <a:off x="7948272" y="4015409"/>
              <a:ext cx="536472" cy="369332"/>
            </a:xfrm>
            <a:prstGeom prst="rect">
              <a:avLst/>
            </a:prstGeom>
            <a:noFill/>
          </p:spPr>
          <p:txBody>
            <a:bodyPr wrap="square" rtlCol="0">
              <a:spAutoFit/>
            </a:bodyPr>
            <a:lstStyle/>
            <a:p>
              <a:pPr algn="ctr"/>
              <a:r>
                <a:rPr lang="en-US" b="1" dirty="0" smtClean="0">
                  <a:solidFill>
                    <a:srgbClr val="0070C0"/>
                  </a:solidFill>
                </a:rPr>
                <a:t>14</a:t>
              </a:r>
              <a:endParaRPr lang="en-US" b="1" dirty="0">
                <a:solidFill>
                  <a:srgbClr val="0070C0"/>
                </a:solidFill>
              </a:endParaRPr>
            </a:p>
          </p:txBody>
        </p:sp>
        <p:sp>
          <p:nvSpPr>
            <p:cNvPr id="22" name="TextBox 21"/>
            <p:cNvSpPr txBox="1"/>
            <p:nvPr/>
          </p:nvSpPr>
          <p:spPr>
            <a:xfrm>
              <a:off x="8484743" y="4015409"/>
              <a:ext cx="611277" cy="369332"/>
            </a:xfrm>
            <a:prstGeom prst="rect">
              <a:avLst/>
            </a:prstGeom>
            <a:noFill/>
          </p:spPr>
          <p:txBody>
            <a:bodyPr wrap="square" rtlCol="0">
              <a:spAutoFit/>
            </a:bodyPr>
            <a:lstStyle/>
            <a:p>
              <a:pPr algn="ctr"/>
              <a:r>
                <a:rPr lang="en-US" b="1" dirty="0" smtClean="0">
                  <a:solidFill>
                    <a:srgbClr val="0070C0"/>
                  </a:solidFill>
                </a:rPr>
                <a:t>11</a:t>
              </a:r>
              <a:endParaRPr lang="en-US" b="1" dirty="0">
                <a:solidFill>
                  <a:srgbClr val="0070C0"/>
                </a:solidFill>
              </a:endParaRPr>
            </a:p>
          </p:txBody>
        </p:sp>
        <p:sp>
          <p:nvSpPr>
            <p:cNvPr id="23" name="TextBox 22"/>
            <p:cNvSpPr txBox="1"/>
            <p:nvPr/>
          </p:nvSpPr>
          <p:spPr>
            <a:xfrm>
              <a:off x="8951840" y="4015409"/>
              <a:ext cx="384313" cy="369332"/>
            </a:xfrm>
            <a:prstGeom prst="rect">
              <a:avLst/>
            </a:prstGeom>
            <a:noFill/>
          </p:spPr>
          <p:txBody>
            <a:bodyPr wrap="square" rtlCol="0">
              <a:spAutoFit/>
            </a:bodyPr>
            <a:lstStyle/>
            <a:p>
              <a:pPr algn="ctr"/>
              <a:r>
                <a:rPr lang="en-US" b="1" dirty="0" smtClean="0">
                  <a:solidFill>
                    <a:srgbClr val="0070C0"/>
                  </a:solidFill>
                </a:rPr>
                <a:t>8</a:t>
              </a:r>
              <a:endParaRPr lang="en-US" b="1" dirty="0">
                <a:solidFill>
                  <a:srgbClr val="0070C0"/>
                </a:solidFill>
              </a:endParaRPr>
            </a:p>
          </p:txBody>
        </p:sp>
      </p:grpSp>
      <p:cxnSp>
        <p:nvCxnSpPr>
          <p:cNvPr id="24" name="Straight Connector 23"/>
          <p:cNvCxnSpPr/>
          <p:nvPr/>
        </p:nvCxnSpPr>
        <p:spPr>
          <a:xfrm flipV="1">
            <a:off x="6096000" y="3491617"/>
            <a:ext cx="2948607" cy="17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38200" y="2731328"/>
            <a:ext cx="4740965" cy="1569660"/>
          </a:xfrm>
          <a:prstGeom prst="rect">
            <a:avLst/>
          </a:prstGeom>
        </p:spPr>
        <p:txBody>
          <a:bodyPr wrap="square">
            <a:spAutoFit/>
          </a:bodyPr>
          <a:lstStyle/>
          <a:p>
            <a:r>
              <a:rPr lang="en-US" sz="2400" dirty="0" smtClean="0"/>
              <a:t>We can satisfied P4, so it included in the sequence </a:t>
            </a:r>
            <a:r>
              <a:rPr lang="en-US" sz="2400" dirty="0">
                <a:solidFill>
                  <a:srgbClr val="FF0000"/>
                </a:solidFill>
              </a:rPr>
              <a:t>&lt;</a:t>
            </a:r>
            <a:r>
              <a:rPr lang="en-US" sz="2400" dirty="0" smtClean="0">
                <a:solidFill>
                  <a:srgbClr val="FF0000"/>
                </a:solidFill>
              </a:rPr>
              <a:t>P0,P2,P3,P4&gt;</a:t>
            </a:r>
            <a:endParaRPr lang="en-US" sz="2400" dirty="0">
              <a:solidFill>
                <a:srgbClr val="FF0000"/>
              </a:solidFill>
            </a:endParaRPr>
          </a:p>
          <a:p>
            <a:r>
              <a:rPr lang="en-US" sz="2400" dirty="0"/>
              <a:t>After completion of </a:t>
            </a:r>
            <a:r>
              <a:rPr lang="en-US" sz="2400" dirty="0" smtClean="0"/>
              <a:t>P4 </a:t>
            </a:r>
            <a:r>
              <a:rPr lang="en-US" sz="2400" dirty="0"/>
              <a:t>add allocation into available we </a:t>
            </a:r>
            <a:r>
              <a:rPr lang="en-US" sz="2400" dirty="0" smtClean="0"/>
              <a:t>get</a:t>
            </a:r>
            <a:endParaRPr lang="en-US" sz="2400" dirty="0"/>
          </a:p>
        </p:txBody>
      </p:sp>
      <p:grpSp>
        <p:nvGrpSpPr>
          <p:cNvPr id="26" name="Group 25"/>
          <p:cNvGrpSpPr/>
          <p:nvPr/>
        </p:nvGrpSpPr>
        <p:grpSpPr>
          <a:xfrm>
            <a:off x="9135480" y="3912765"/>
            <a:ext cx="1572277" cy="369332"/>
            <a:chOff x="7460974" y="4015409"/>
            <a:chExt cx="2010764" cy="369332"/>
          </a:xfrm>
        </p:grpSpPr>
        <p:sp>
          <p:nvSpPr>
            <p:cNvPr id="27" name="TextBox 26"/>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2</a:t>
              </a:r>
              <a:endParaRPr lang="en-US" b="1" dirty="0">
                <a:solidFill>
                  <a:srgbClr val="0070C0"/>
                </a:solidFill>
              </a:endParaRPr>
            </a:p>
          </p:txBody>
        </p:sp>
        <p:sp>
          <p:nvSpPr>
            <p:cNvPr id="28" name="TextBox 27"/>
            <p:cNvSpPr txBox="1"/>
            <p:nvPr/>
          </p:nvSpPr>
          <p:spPr>
            <a:xfrm>
              <a:off x="7948272" y="4015409"/>
              <a:ext cx="536472" cy="369332"/>
            </a:xfrm>
            <a:prstGeom prst="rect">
              <a:avLst/>
            </a:prstGeom>
            <a:noFill/>
          </p:spPr>
          <p:txBody>
            <a:bodyPr wrap="square" rtlCol="0">
              <a:spAutoFit/>
            </a:bodyPr>
            <a:lstStyle/>
            <a:p>
              <a:pPr algn="ctr"/>
              <a:r>
                <a:rPr lang="en-US" b="1" dirty="0" smtClean="0">
                  <a:solidFill>
                    <a:srgbClr val="0070C0"/>
                  </a:solidFill>
                </a:rPr>
                <a:t>14</a:t>
              </a:r>
              <a:endParaRPr lang="en-US" b="1" dirty="0">
                <a:solidFill>
                  <a:srgbClr val="0070C0"/>
                </a:solidFill>
              </a:endParaRPr>
            </a:p>
          </p:txBody>
        </p:sp>
        <p:sp>
          <p:nvSpPr>
            <p:cNvPr id="29" name="TextBox 28"/>
            <p:cNvSpPr txBox="1"/>
            <p:nvPr/>
          </p:nvSpPr>
          <p:spPr>
            <a:xfrm>
              <a:off x="8312383" y="4015409"/>
              <a:ext cx="666005" cy="369332"/>
            </a:xfrm>
            <a:prstGeom prst="rect">
              <a:avLst/>
            </a:prstGeom>
            <a:noFill/>
          </p:spPr>
          <p:txBody>
            <a:bodyPr wrap="square" rtlCol="0">
              <a:spAutoFit/>
            </a:bodyPr>
            <a:lstStyle/>
            <a:p>
              <a:pPr algn="ctr"/>
              <a:r>
                <a:rPr lang="en-US" b="1" dirty="0" smtClean="0">
                  <a:solidFill>
                    <a:srgbClr val="0070C0"/>
                  </a:solidFill>
                </a:rPr>
                <a:t>12</a:t>
              </a:r>
              <a:endParaRPr lang="en-US" b="1" dirty="0">
                <a:solidFill>
                  <a:srgbClr val="0070C0"/>
                </a:solidFill>
              </a:endParaRPr>
            </a:p>
          </p:txBody>
        </p:sp>
        <p:sp>
          <p:nvSpPr>
            <p:cNvPr id="30" name="TextBox 29"/>
            <p:cNvSpPr txBox="1"/>
            <p:nvPr/>
          </p:nvSpPr>
          <p:spPr>
            <a:xfrm>
              <a:off x="8848855" y="4015409"/>
              <a:ext cx="622883" cy="369332"/>
            </a:xfrm>
            <a:prstGeom prst="rect">
              <a:avLst/>
            </a:prstGeom>
            <a:noFill/>
          </p:spPr>
          <p:txBody>
            <a:bodyPr wrap="square" rtlCol="0">
              <a:spAutoFit/>
            </a:bodyPr>
            <a:lstStyle/>
            <a:p>
              <a:pPr algn="ctr"/>
              <a:r>
                <a:rPr lang="en-US" b="1" dirty="0" smtClean="0">
                  <a:solidFill>
                    <a:srgbClr val="0070C0"/>
                  </a:solidFill>
                </a:rPr>
                <a:t>12</a:t>
              </a:r>
              <a:endParaRPr lang="en-US" b="1" dirty="0">
                <a:solidFill>
                  <a:srgbClr val="0070C0"/>
                </a:solidFill>
              </a:endParaRPr>
            </a:p>
          </p:txBody>
        </p:sp>
      </p:grpSp>
      <p:cxnSp>
        <p:nvCxnSpPr>
          <p:cNvPr id="31" name="Straight Connector 30"/>
          <p:cNvCxnSpPr/>
          <p:nvPr/>
        </p:nvCxnSpPr>
        <p:spPr>
          <a:xfrm flipV="1">
            <a:off x="6141437" y="4031141"/>
            <a:ext cx="2948607" cy="17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38199" y="4300988"/>
            <a:ext cx="4740965" cy="1569660"/>
          </a:xfrm>
          <a:prstGeom prst="rect">
            <a:avLst/>
          </a:prstGeom>
        </p:spPr>
        <p:txBody>
          <a:bodyPr wrap="square">
            <a:spAutoFit/>
          </a:bodyPr>
          <a:lstStyle/>
          <a:p>
            <a:r>
              <a:rPr lang="en-US" sz="2400" dirty="0" smtClean="0"/>
              <a:t>We can satisfied P1, so it included in the sequence </a:t>
            </a:r>
            <a:r>
              <a:rPr lang="en-US" sz="2400" dirty="0">
                <a:solidFill>
                  <a:srgbClr val="FF0000"/>
                </a:solidFill>
              </a:rPr>
              <a:t>&lt;</a:t>
            </a:r>
            <a:r>
              <a:rPr lang="en-US" sz="2400" dirty="0" smtClean="0">
                <a:solidFill>
                  <a:srgbClr val="FF0000"/>
                </a:solidFill>
              </a:rPr>
              <a:t>P0,P2,P3,P4,P1&gt;</a:t>
            </a:r>
            <a:endParaRPr lang="en-US" sz="2400" dirty="0">
              <a:solidFill>
                <a:srgbClr val="FF0000"/>
              </a:solidFill>
            </a:endParaRPr>
          </a:p>
          <a:p>
            <a:r>
              <a:rPr lang="en-US" sz="2400" dirty="0"/>
              <a:t>After completion of </a:t>
            </a:r>
            <a:r>
              <a:rPr lang="en-US" sz="2400" dirty="0" smtClean="0"/>
              <a:t>P1 </a:t>
            </a:r>
            <a:r>
              <a:rPr lang="en-US" sz="2400" dirty="0"/>
              <a:t>add allocation into available we </a:t>
            </a:r>
            <a:r>
              <a:rPr lang="en-US" sz="2400" dirty="0" smtClean="0"/>
              <a:t>get</a:t>
            </a:r>
            <a:endParaRPr lang="en-US" sz="2400" dirty="0"/>
          </a:p>
        </p:txBody>
      </p:sp>
      <p:grpSp>
        <p:nvGrpSpPr>
          <p:cNvPr id="46" name="Group 45"/>
          <p:cNvGrpSpPr/>
          <p:nvPr/>
        </p:nvGrpSpPr>
        <p:grpSpPr>
          <a:xfrm>
            <a:off x="9195844" y="4396423"/>
            <a:ext cx="1572277" cy="369332"/>
            <a:chOff x="7460974" y="4015409"/>
            <a:chExt cx="2010764" cy="369332"/>
          </a:xfrm>
        </p:grpSpPr>
        <p:sp>
          <p:nvSpPr>
            <p:cNvPr id="47" name="TextBox 46"/>
            <p:cNvSpPr txBox="1"/>
            <p:nvPr/>
          </p:nvSpPr>
          <p:spPr>
            <a:xfrm>
              <a:off x="7460974" y="4015409"/>
              <a:ext cx="384313" cy="369332"/>
            </a:xfrm>
            <a:prstGeom prst="rect">
              <a:avLst/>
            </a:prstGeom>
            <a:noFill/>
          </p:spPr>
          <p:txBody>
            <a:bodyPr wrap="square" rtlCol="0">
              <a:spAutoFit/>
            </a:bodyPr>
            <a:lstStyle/>
            <a:p>
              <a:pPr algn="ctr"/>
              <a:r>
                <a:rPr lang="en-US" b="1" dirty="0" smtClean="0">
                  <a:solidFill>
                    <a:srgbClr val="0070C0"/>
                  </a:solidFill>
                </a:rPr>
                <a:t>3</a:t>
              </a:r>
              <a:endParaRPr lang="en-US" b="1" dirty="0">
                <a:solidFill>
                  <a:srgbClr val="0070C0"/>
                </a:solidFill>
              </a:endParaRPr>
            </a:p>
          </p:txBody>
        </p:sp>
        <p:sp>
          <p:nvSpPr>
            <p:cNvPr id="48" name="TextBox 47"/>
            <p:cNvSpPr txBox="1"/>
            <p:nvPr/>
          </p:nvSpPr>
          <p:spPr>
            <a:xfrm>
              <a:off x="7948272" y="4015409"/>
              <a:ext cx="536472" cy="369332"/>
            </a:xfrm>
            <a:prstGeom prst="rect">
              <a:avLst/>
            </a:prstGeom>
            <a:noFill/>
          </p:spPr>
          <p:txBody>
            <a:bodyPr wrap="square" rtlCol="0">
              <a:spAutoFit/>
            </a:bodyPr>
            <a:lstStyle/>
            <a:p>
              <a:pPr algn="ctr"/>
              <a:r>
                <a:rPr lang="en-US" b="1" dirty="0" smtClean="0">
                  <a:solidFill>
                    <a:srgbClr val="0070C0"/>
                  </a:solidFill>
                </a:rPr>
                <a:t>14</a:t>
              </a:r>
              <a:endParaRPr lang="en-US" b="1" dirty="0">
                <a:solidFill>
                  <a:srgbClr val="0070C0"/>
                </a:solidFill>
              </a:endParaRPr>
            </a:p>
          </p:txBody>
        </p:sp>
        <p:sp>
          <p:nvSpPr>
            <p:cNvPr id="49" name="TextBox 48"/>
            <p:cNvSpPr txBox="1"/>
            <p:nvPr/>
          </p:nvSpPr>
          <p:spPr>
            <a:xfrm>
              <a:off x="8312383" y="4015409"/>
              <a:ext cx="666005" cy="369332"/>
            </a:xfrm>
            <a:prstGeom prst="rect">
              <a:avLst/>
            </a:prstGeom>
            <a:noFill/>
          </p:spPr>
          <p:txBody>
            <a:bodyPr wrap="square" rtlCol="0">
              <a:spAutoFit/>
            </a:bodyPr>
            <a:lstStyle/>
            <a:p>
              <a:pPr algn="ctr"/>
              <a:r>
                <a:rPr lang="en-US" b="1" dirty="0" smtClean="0">
                  <a:solidFill>
                    <a:srgbClr val="0070C0"/>
                  </a:solidFill>
                </a:rPr>
                <a:t>12</a:t>
              </a:r>
              <a:endParaRPr lang="en-US" b="1" dirty="0">
                <a:solidFill>
                  <a:srgbClr val="0070C0"/>
                </a:solidFill>
              </a:endParaRPr>
            </a:p>
          </p:txBody>
        </p:sp>
        <p:sp>
          <p:nvSpPr>
            <p:cNvPr id="50" name="TextBox 49"/>
            <p:cNvSpPr txBox="1"/>
            <p:nvPr/>
          </p:nvSpPr>
          <p:spPr>
            <a:xfrm>
              <a:off x="8848855" y="4015409"/>
              <a:ext cx="622883" cy="369332"/>
            </a:xfrm>
            <a:prstGeom prst="rect">
              <a:avLst/>
            </a:prstGeom>
            <a:noFill/>
          </p:spPr>
          <p:txBody>
            <a:bodyPr wrap="square" rtlCol="0">
              <a:spAutoFit/>
            </a:bodyPr>
            <a:lstStyle/>
            <a:p>
              <a:pPr algn="ctr"/>
              <a:r>
                <a:rPr lang="en-US" b="1" dirty="0" smtClean="0">
                  <a:solidFill>
                    <a:srgbClr val="0070C0"/>
                  </a:solidFill>
                </a:rPr>
                <a:t>12</a:t>
              </a:r>
              <a:endParaRPr lang="en-US" b="1" dirty="0">
                <a:solidFill>
                  <a:srgbClr val="0070C0"/>
                </a:solidFill>
              </a:endParaRPr>
            </a:p>
          </p:txBody>
        </p:sp>
      </p:grpSp>
      <p:sp>
        <p:nvSpPr>
          <p:cNvPr id="51" name="Rectangle 50"/>
          <p:cNvSpPr/>
          <p:nvPr/>
        </p:nvSpPr>
        <p:spPr>
          <a:xfrm>
            <a:off x="4876832" y="4994230"/>
            <a:ext cx="4167776" cy="1569660"/>
          </a:xfrm>
          <a:prstGeom prst="rect">
            <a:avLst/>
          </a:prstGeom>
        </p:spPr>
        <p:txBody>
          <a:bodyPr wrap="square">
            <a:spAutoFit/>
          </a:bodyPr>
          <a:lstStyle/>
          <a:p>
            <a:r>
              <a:rPr lang="en-US" sz="2400" dirty="0" smtClean="0"/>
              <a:t>To verify that is this sequence correct or not compare the last result of available resource with the total system resource</a:t>
            </a:r>
            <a:endParaRPr lang="en-US" sz="2400" dirty="0"/>
          </a:p>
        </p:txBody>
      </p:sp>
      <p:cxnSp>
        <p:nvCxnSpPr>
          <p:cNvPr id="52" name="Straight Connector 51"/>
          <p:cNvCxnSpPr/>
          <p:nvPr/>
        </p:nvCxnSpPr>
        <p:spPr>
          <a:xfrm flipV="1">
            <a:off x="6141436" y="2401293"/>
            <a:ext cx="2948607" cy="17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35480" y="4994230"/>
            <a:ext cx="2725216"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smtClean="0"/>
              <a:t>Hence, the safe sequence is</a:t>
            </a:r>
          </a:p>
          <a:p>
            <a:r>
              <a:rPr lang="en-US" sz="2400" dirty="0">
                <a:solidFill>
                  <a:srgbClr val="FF0000"/>
                </a:solidFill>
              </a:rPr>
              <a:t>&lt;P0,P2,P3,P4,P1</a:t>
            </a:r>
            <a:r>
              <a:rPr lang="en-US" sz="2400" dirty="0" smtClean="0">
                <a:solidFill>
                  <a:srgbClr val="FF0000"/>
                </a:solidFill>
              </a:rPr>
              <a:t>&gt;</a:t>
            </a:r>
            <a:endParaRPr lang="en-US" sz="2400" dirty="0">
              <a:solidFill>
                <a:srgbClr val="FF0000"/>
              </a:solidFill>
            </a:endParaRPr>
          </a:p>
        </p:txBody>
      </p:sp>
    </p:spTree>
    <p:extLst>
      <p:ext uri="{BB962C8B-B14F-4D97-AF65-F5344CB8AC3E}">
        <p14:creationId xmlns:p14="http://schemas.microsoft.com/office/powerpoint/2010/main" val="5771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5" grpId="0"/>
      <p:bldP spid="45" grpId="0"/>
      <p:bldP spid="51" grpId="0"/>
      <p:bldP spid="5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1109</Words>
  <Application>Microsoft Office PowerPoint</Application>
  <PresentationFormat>Widescreen</PresentationFormat>
  <Paragraphs>644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Operating Systems Lecture - 16</vt:lpstr>
      <vt:lpstr>Banker’s Algorithm</vt:lpstr>
      <vt:lpstr>Banker’s Algorithm</vt:lpstr>
      <vt:lpstr>Banker’s Algorithm</vt:lpstr>
      <vt:lpstr>Banker’s Algorithm</vt:lpstr>
      <vt:lpstr>Banker’s Algorithm</vt:lpstr>
      <vt:lpstr>Banker’s Algorithm</vt:lpstr>
      <vt:lpstr>Banker’s Algorithm</vt:lpstr>
      <vt:lpstr>Banker’s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- 14</dc:title>
  <dc:creator>bambi</dc:creator>
  <cp:lastModifiedBy>Mustafa Ali</cp:lastModifiedBy>
  <cp:revision>73</cp:revision>
  <dcterms:created xsi:type="dcterms:W3CDTF">2024-05-19T04:44:03Z</dcterms:created>
  <dcterms:modified xsi:type="dcterms:W3CDTF">2024-05-31T08:10:30Z</dcterms:modified>
</cp:coreProperties>
</file>