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3A6FB1-E68A-4974-B581-FCA6734A243D}"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B40E-E170-4C81-9049-985042785373}" type="slidenum">
              <a:rPr lang="en-US" smtClean="0"/>
              <a:t>‹#›</a:t>
            </a:fld>
            <a:endParaRPr lang="en-US"/>
          </a:p>
        </p:txBody>
      </p:sp>
    </p:spTree>
    <p:extLst>
      <p:ext uri="{BB962C8B-B14F-4D97-AF65-F5344CB8AC3E}">
        <p14:creationId xmlns:p14="http://schemas.microsoft.com/office/powerpoint/2010/main" val="232092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A6FB1-E68A-4974-B581-FCA6734A243D}"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B40E-E170-4C81-9049-985042785373}" type="slidenum">
              <a:rPr lang="en-US" smtClean="0"/>
              <a:t>‹#›</a:t>
            </a:fld>
            <a:endParaRPr lang="en-US"/>
          </a:p>
        </p:txBody>
      </p:sp>
    </p:spTree>
    <p:extLst>
      <p:ext uri="{BB962C8B-B14F-4D97-AF65-F5344CB8AC3E}">
        <p14:creationId xmlns:p14="http://schemas.microsoft.com/office/powerpoint/2010/main" val="102703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A6FB1-E68A-4974-B581-FCA6734A243D}"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B40E-E170-4C81-9049-985042785373}" type="slidenum">
              <a:rPr lang="en-US" smtClean="0"/>
              <a:t>‹#›</a:t>
            </a:fld>
            <a:endParaRPr lang="en-US"/>
          </a:p>
        </p:txBody>
      </p:sp>
    </p:spTree>
    <p:extLst>
      <p:ext uri="{BB962C8B-B14F-4D97-AF65-F5344CB8AC3E}">
        <p14:creationId xmlns:p14="http://schemas.microsoft.com/office/powerpoint/2010/main" val="168019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A6FB1-E68A-4974-B581-FCA6734A243D}"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B40E-E170-4C81-9049-985042785373}" type="slidenum">
              <a:rPr lang="en-US" smtClean="0"/>
              <a:t>‹#›</a:t>
            </a:fld>
            <a:endParaRPr lang="en-US"/>
          </a:p>
        </p:txBody>
      </p:sp>
    </p:spTree>
    <p:extLst>
      <p:ext uri="{BB962C8B-B14F-4D97-AF65-F5344CB8AC3E}">
        <p14:creationId xmlns:p14="http://schemas.microsoft.com/office/powerpoint/2010/main" val="399350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A6FB1-E68A-4974-B581-FCA6734A243D}"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B40E-E170-4C81-9049-985042785373}" type="slidenum">
              <a:rPr lang="en-US" smtClean="0"/>
              <a:t>‹#›</a:t>
            </a:fld>
            <a:endParaRPr lang="en-US"/>
          </a:p>
        </p:txBody>
      </p:sp>
    </p:spTree>
    <p:extLst>
      <p:ext uri="{BB962C8B-B14F-4D97-AF65-F5344CB8AC3E}">
        <p14:creationId xmlns:p14="http://schemas.microsoft.com/office/powerpoint/2010/main" val="766946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3A6FB1-E68A-4974-B581-FCA6734A243D}"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1B40E-E170-4C81-9049-985042785373}" type="slidenum">
              <a:rPr lang="en-US" smtClean="0"/>
              <a:t>‹#›</a:t>
            </a:fld>
            <a:endParaRPr lang="en-US"/>
          </a:p>
        </p:txBody>
      </p:sp>
    </p:spTree>
    <p:extLst>
      <p:ext uri="{BB962C8B-B14F-4D97-AF65-F5344CB8AC3E}">
        <p14:creationId xmlns:p14="http://schemas.microsoft.com/office/powerpoint/2010/main" val="192891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3A6FB1-E68A-4974-B581-FCA6734A243D}" type="datetimeFigureOut">
              <a:rPr lang="en-US" smtClean="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1B40E-E170-4C81-9049-985042785373}" type="slidenum">
              <a:rPr lang="en-US" smtClean="0"/>
              <a:t>‹#›</a:t>
            </a:fld>
            <a:endParaRPr lang="en-US"/>
          </a:p>
        </p:txBody>
      </p:sp>
    </p:spTree>
    <p:extLst>
      <p:ext uri="{BB962C8B-B14F-4D97-AF65-F5344CB8AC3E}">
        <p14:creationId xmlns:p14="http://schemas.microsoft.com/office/powerpoint/2010/main" val="3235690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3A6FB1-E68A-4974-B581-FCA6734A243D}"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1B40E-E170-4C81-9049-985042785373}" type="slidenum">
              <a:rPr lang="en-US" smtClean="0"/>
              <a:t>‹#›</a:t>
            </a:fld>
            <a:endParaRPr lang="en-US"/>
          </a:p>
        </p:txBody>
      </p:sp>
    </p:spTree>
    <p:extLst>
      <p:ext uri="{BB962C8B-B14F-4D97-AF65-F5344CB8AC3E}">
        <p14:creationId xmlns:p14="http://schemas.microsoft.com/office/powerpoint/2010/main" val="141420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A6FB1-E68A-4974-B581-FCA6734A243D}" type="datetimeFigureOut">
              <a:rPr lang="en-US" smtClean="0"/>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1B40E-E170-4C81-9049-985042785373}" type="slidenum">
              <a:rPr lang="en-US" smtClean="0"/>
              <a:t>‹#›</a:t>
            </a:fld>
            <a:endParaRPr lang="en-US"/>
          </a:p>
        </p:txBody>
      </p:sp>
    </p:spTree>
    <p:extLst>
      <p:ext uri="{BB962C8B-B14F-4D97-AF65-F5344CB8AC3E}">
        <p14:creationId xmlns:p14="http://schemas.microsoft.com/office/powerpoint/2010/main" val="386730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A6FB1-E68A-4974-B581-FCA6734A243D}"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1B40E-E170-4C81-9049-985042785373}" type="slidenum">
              <a:rPr lang="en-US" smtClean="0"/>
              <a:t>‹#›</a:t>
            </a:fld>
            <a:endParaRPr lang="en-US"/>
          </a:p>
        </p:txBody>
      </p:sp>
    </p:spTree>
    <p:extLst>
      <p:ext uri="{BB962C8B-B14F-4D97-AF65-F5344CB8AC3E}">
        <p14:creationId xmlns:p14="http://schemas.microsoft.com/office/powerpoint/2010/main" val="323721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A6FB1-E68A-4974-B581-FCA6734A243D}"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1B40E-E170-4C81-9049-985042785373}" type="slidenum">
              <a:rPr lang="en-US" smtClean="0"/>
              <a:t>‹#›</a:t>
            </a:fld>
            <a:endParaRPr lang="en-US"/>
          </a:p>
        </p:txBody>
      </p:sp>
    </p:spTree>
    <p:extLst>
      <p:ext uri="{BB962C8B-B14F-4D97-AF65-F5344CB8AC3E}">
        <p14:creationId xmlns:p14="http://schemas.microsoft.com/office/powerpoint/2010/main" val="126236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A6FB1-E68A-4974-B581-FCA6734A243D}" type="datetimeFigureOut">
              <a:rPr lang="en-US" smtClean="0"/>
              <a:t>6/1/2024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1B40E-E170-4C81-9049-985042785373}" type="slidenum">
              <a:rPr lang="en-US" smtClean="0"/>
              <a:t>‹#›</a:t>
            </a:fld>
            <a:endParaRPr lang="en-US"/>
          </a:p>
        </p:txBody>
      </p:sp>
    </p:spTree>
    <p:extLst>
      <p:ext uri="{BB962C8B-B14F-4D97-AF65-F5344CB8AC3E}">
        <p14:creationId xmlns:p14="http://schemas.microsoft.com/office/powerpoint/2010/main" val="3910279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Disk Scheduling </a:t>
            </a:r>
            <a:endParaRPr lang="en-US" dirty="0"/>
          </a:p>
        </p:txBody>
      </p:sp>
      <p:sp>
        <p:nvSpPr>
          <p:cNvPr id="3" name="Subtitle 2"/>
          <p:cNvSpPr>
            <a:spLocks noGrp="1"/>
          </p:cNvSpPr>
          <p:nvPr>
            <p:ph type="subTitle" idx="1"/>
          </p:nvPr>
        </p:nvSpPr>
        <p:spPr/>
        <p:txBody>
          <a:bodyPr>
            <a:normAutofit/>
          </a:bodyPr>
          <a:lstStyle/>
          <a:p>
            <a:r>
              <a:rPr lang="en-US" sz="3200" dirty="0" smtClean="0"/>
              <a:t>Lecture - 17</a:t>
            </a:r>
            <a:endParaRPr lang="en-US" sz="3200" dirty="0"/>
          </a:p>
        </p:txBody>
      </p:sp>
    </p:spTree>
    <p:extLst>
      <p:ext uri="{BB962C8B-B14F-4D97-AF65-F5344CB8AC3E}">
        <p14:creationId xmlns:p14="http://schemas.microsoft.com/office/powerpoint/2010/main" val="2555518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SSTF (Shortest Seek Time First) Algorithm</a:t>
            </a:r>
            <a:endParaRPr lang="en-US" baseline="-25000" dirty="0"/>
          </a:p>
        </p:txBody>
      </p:sp>
      <p:sp>
        <p:nvSpPr>
          <p:cNvPr id="3" name="Content Placeholder 2"/>
          <p:cNvSpPr>
            <a:spLocks noGrp="1"/>
          </p:cNvSpPr>
          <p:nvPr>
            <p:ph idx="1"/>
          </p:nvPr>
        </p:nvSpPr>
        <p:spPr>
          <a:xfrm>
            <a:off x="838200" y="1825626"/>
            <a:ext cx="10515600" cy="513814"/>
          </a:xfrm>
        </p:spPr>
        <p:txBody>
          <a:bodyPr>
            <a:normAutofit/>
          </a:bodyPr>
          <a:lstStyle/>
          <a:p>
            <a:r>
              <a:rPr lang="en-US" dirty="0" smtClean="0"/>
              <a:t>Look at the graph ([41,34,11,60,79,92,114,176])</a:t>
            </a:r>
            <a:endParaRPr lang="en-US" dirty="0"/>
          </a:p>
        </p:txBody>
      </p:sp>
      <p:pic>
        <p:nvPicPr>
          <p:cNvPr id="58" name="Picture 2" descr="https://media.geeksforgeeks.org/wp-content/uploads/333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08224"/>
            <a:ext cx="9861789" cy="3783076"/>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p:cNvCxnSpPr/>
          <p:nvPr/>
        </p:nvCxnSpPr>
        <p:spPr>
          <a:xfrm>
            <a:off x="3372590" y="337261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75690" y="337261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214416" y="3217164"/>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653142" y="337261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862612" y="337261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629890" y="337261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397168" y="337261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687290" y="337261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024090" y="337261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04817" y="6506891"/>
            <a:ext cx="269076" cy="292388"/>
          </a:xfrm>
          <a:prstGeom prst="rect">
            <a:avLst/>
          </a:prstGeom>
          <a:noFill/>
        </p:spPr>
        <p:txBody>
          <a:bodyPr wrap="square" rtlCol="0">
            <a:spAutoFit/>
          </a:bodyPr>
          <a:lstStyle/>
          <a:p>
            <a:pPr algn="ctr"/>
            <a:r>
              <a:rPr lang="en-US" sz="1300" dirty="0" smtClean="0"/>
              <a:t>1</a:t>
            </a:r>
            <a:endParaRPr lang="en-US" sz="1300" dirty="0"/>
          </a:p>
        </p:txBody>
      </p:sp>
      <p:sp>
        <p:nvSpPr>
          <p:cNvPr id="15" name="TextBox 14"/>
          <p:cNvSpPr txBox="1"/>
          <p:nvPr/>
        </p:nvSpPr>
        <p:spPr>
          <a:xfrm>
            <a:off x="2101855" y="6497637"/>
            <a:ext cx="269076" cy="292388"/>
          </a:xfrm>
          <a:prstGeom prst="rect">
            <a:avLst/>
          </a:prstGeom>
          <a:noFill/>
        </p:spPr>
        <p:txBody>
          <a:bodyPr wrap="square" rtlCol="0">
            <a:spAutoFit/>
          </a:bodyPr>
          <a:lstStyle/>
          <a:p>
            <a:pPr algn="ctr"/>
            <a:r>
              <a:rPr lang="en-US" sz="1300" dirty="0" smtClean="0"/>
              <a:t>2</a:t>
            </a:r>
            <a:endParaRPr lang="en-US" sz="1300" dirty="0"/>
          </a:p>
        </p:txBody>
      </p:sp>
      <p:sp>
        <p:nvSpPr>
          <p:cNvPr id="16" name="TextBox 15"/>
          <p:cNvSpPr txBox="1"/>
          <p:nvPr/>
        </p:nvSpPr>
        <p:spPr>
          <a:xfrm>
            <a:off x="1561438" y="6506891"/>
            <a:ext cx="269076" cy="292388"/>
          </a:xfrm>
          <a:prstGeom prst="rect">
            <a:avLst/>
          </a:prstGeom>
          <a:noFill/>
        </p:spPr>
        <p:txBody>
          <a:bodyPr wrap="square" rtlCol="0">
            <a:spAutoFit/>
          </a:bodyPr>
          <a:lstStyle/>
          <a:p>
            <a:pPr algn="ctr"/>
            <a:r>
              <a:rPr lang="en-US" sz="1300" dirty="0" smtClean="0"/>
              <a:t>3</a:t>
            </a:r>
            <a:endParaRPr lang="en-US" sz="1300" dirty="0"/>
          </a:p>
        </p:txBody>
      </p:sp>
      <p:sp>
        <p:nvSpPr>
          <p:cNvPr id="17" name="TextBox 16"/>
          <p:cNvSpPr txBox="1"/>
          <p:nvPr/>
        </p:nvSpPr>
        <p:spPr>
          <a:xfrm>
            <a:off x="3745887" y="6497637"/>
            <a:ext cx="269076" cy="292388"/>
          </a:xfrm>
          <a:prstGeom prst="rect">
            <a:avLst/>
          </a:prstGeom>
          <a:noFill/>
        </p:spPr>
        <p:txBody>
          <a:bodyPr wrap="square" rtlCol="0">
            <a:spAutoFit/>
          </a:bodyPr>
          <a:lstStyle/>
          <a:p>
            <a:pPr algn="ctr"/>
            <a:r>
              <a:rPr lang="en-US" sz="1300" dirty="0" smtClean="0"/>
              <a:t>4</a:t>
            </a:r>
            <a:endParaRPr lang="en-US" sz="1300" dirty="0"/>
          </a:p>
        </p:txBody>
      </p:sp>
      <p:sp>
        <p:nvSpPr>
          <p:cNvPr id="18" name="TextBox 17"/>
          <p:cNvSpPr txBox="1"/>
          <p:nvPr/>
        </p:nvSpPr>
        <p:spPr>
          <a:xfrm>
            <a:off x="4530593" y="6506891"/>
            <a:ext cx="283024" cy="292388"/>
          </a:xfrm>
          <a:prstGeom prst="rect">
            <a:avLst/>
          </a:prstGeom>
          <a:noFill/>
        </p:spPr>
        <p:txBody>
          <a:bodyPr wrap="square" rtlCol="0">
            <a:spAutoFit/>
          </a:bodyPr>
          <a:lstStyle/>
          <a:p>
            <a:pPr algn="ctr"/>
            <a:r>
              <a:rPr lang="en-US" sz="1300" dirty="0" smtClean="0"/>
              <a:t>5</a:t>
            </a:r>
            <a:endParaRPr lang="en-US" sz="1300" dirty="0"/>
          </a:p>
        </p:txBody>
      </p:sp>
      <p:sp>
        <p:nvSpPr>
          <p:cNvPr id="20" name="TextBox 19"/>
          <p:cNvSpPr txBox="1"/>
          <p:nvPr/>
        </p:nvSpPr>
        <p:spPr>
          <a:xfrm>
            <a:off x="5302587" y="6513576"/>
            <a:ext cx="269076" cy="292388"/>
          </a:xfrm>
          <a:prstGeom prst="rect">
            <a:avLst/>
          </a:prstGeom>
          <a:noFill/>
        </p:spPr>
        <p:txBody>
          <a:bodyPr wrap="square" rtlCol="0">
            <a:spAutoFit/>
          </a:bodyPr>
          <a:lstStyle/>
          <a:p>
            <a:pPr algn="ctr"/>
            <a:r>
              <a:rPr lang="en-US" sz="1300" dirty="0" smtClean="0"/>
              <a:t>6</a:t>
            </a:r>
            <a:endParaRPr lang="en-US" sz="1300" dirty="0"/>
          </a:p>
        </p:txBody>
      </p:sp>
      <p:sp>
        <p:nvSpPr>
          <p:cNvPr id="21" name="TextBox 20"/>
          <p:cNvSpPr txBox="1"/>
          <p:nvPr/>
        </p:nvSpPr>
        <p:spPr>
          <a:xfrm>
            <a:off x="6611213" y="6513576"/>
            <a:ext cx="269076" cy="292388"/>
          </a:xfrm>
          <a:prstGeom prst="rect">
            <a:avLst/>
          </a:prstGeom>
          <a:noFill/>
        </p:spPr>
        <p:txBody>
          <a:bodyPr wrap="square" rtlCol="0">
            <a:spAutoFit/>
          </a:bodyPr>
          <a:lstStyle/>
          <a:p>
            <a:pPr algn="ctr"/>
            <a:r>
              <a:rPr lang="en-US" sz="1300" dirty="0" smtClean="0"/>
              <a:t>7</a:t>
            </a:r>
            <a:endParaRPr lang="en-US" sz="1300" dirty="0"/>
          </a:p>
        </p:txBody>
      </p:sp>
      <p:sp>
        <p:nvSpPr>
          <p:cNvPr id="22" name="TextBox 21"/>
          <p:cNvSpPr txBox="1"/>
          <p:nvPr/>
        </p:nvSpPr>
        <p:spPr>
          <a:xfrm>
            <a:off x="8925178" y="6529814"/>
            <a:ext cx="269076" cy="292388"/>
          </a:xfrm>
          <a:prstGeom prst="rect">
            <a:avLst/>
          </a:prstGeom>
          <a:noFill/>
        </p:spPr>
        <p:txBody>
          <a:bodyPr wrap="square" rtlCol="0">
            <a:spAutoFit/>
          </a:bodyPr>
          <a:lstStyle/>
          <a:p>
            <a:pPr algn="ctr"/>
            <a:r>
              <a:rPr lang="en-US" sz="1300" dirty="0" smtClean="0"/>
              <a:t>8</a:t>
            </a:r>
            <a:endParaRPr lang="en-US" sz="1300" dirty="0"/>
          </a:p>
        </p:txBody>
      </p:sp>
      <p:sp>
        <p:nvSpPr>
          <p:cNvPr id="23" name="TextBox 22"/>
          <p:cNvSpPr txBox="1"/>
          <p:nvPr/>
        </p:nvSpPr>
        <p:spPr>
          <a:xfrm>
            <a:off x="3209315" y="6531642"/>
            <a:ext cx="538151" cy="292388"/>
          </a:xfrm>
          <a:prstGeom prst="rect">
            <a:avLst/>
          </a:prstGeom>
          <a:noFill/>
        </p:spPr>
        <p:txBody>
          <a:bodyPr wrap="square" rtlCol="0">
            <a:spAutoFit/>
          </a:bodyPr>
          <a:lstStyle/>
          <a:p>
            <a:r>
              <a:rPr lang="en-US" sz="1300" dirty="0" smtClean="0"/>
              <a:t>start</a:t>
            </a:r>
            <a:endParaRPr lang="en-US" sz="1300" dirty="0"/>
          </a:p>
        </p:txBody>
      </p:sp>
    </p:spTree>
    <p:extLst>
      <p:ext uri="{BB962C8B-B14F-4D97-AF65-F5344CB8AC3E}">
        <p14:creationId xmlns:p14="http://schemas.microsoft.com/office/powerpoint/2010/main" val="24210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SSTF (Shortest Seek Time First) Algorithm</a:t>
            </a:r>
            <a:endParaRPr lang="en-US" baseline="-25000" dirty="0"/>
          </a:p>
        </p:txBody>
      </p:sp>
      <p:sp>
        <p:nvSpPr>
          <p:cNvPr id="3" name="Content Placeholder 2"/>
          <p:cNvSpPr>
            <a:spLocks noGrp="1"/>
          </p:cNvSpPr>
          <p:nvPr>
            <p:ph idx="1"/>
          </p:nvPr>
        </p:nvSpPr>
        <p:spPr>
          <a:xfrm>
            <a:off x="838200" y="1825626"/>
            <a:ext cx="10515600" cy="513814"/>
          </a:xfrm>
        </p:spPr>
        <p:txBody>
          <a:bodyPr>
            <a:normAutofit/>
          </a:bodyPr>
          <a:lstStyle/>
          <a:p>
            <a:r>
              <a:rPr lang="en-US" dirty="0" smtClean="0"/>
              <a:t>Look at the graph ([41,34,11,60,79,92,114,176])</a:t>
            </a:r>
            <a:endParaRPr lang="en-US" dirty="0"/>
          </a:p>
        </p:txBody>
      </p:sp>
      <p:pic>
        <p:nvPicPr>
          <p:cNvPr id="58" name="Picture 2" descr="https://media.geeksforgeeks.org/wp-content/uploads/333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08224"/>
            <a:ext cx="9861789" cy="378307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939798" y="3816583"/>
            <a:ext cx="2600696" cy="523220"/>
          </a:xfrm>
          <a:prstGeom prst="rect">
            <a:avLst/>
          </a:prstGeom>
          <a:noFill/>
        </p:spPr>
        <p:txBody>
          <a:bodyPr wrap="square" rtlCol="0">
            <a:spAutoFit/>
          </a:bodyPr>
          <a:lstStyle/>
          <a:p>
            <a:r>
              <a:rPr lang="en-US" sz="1400" dirty="0" smtClean="0"/>
              <a:t>Seek Time= 50-41=9</a:t>
            </a:r>
          </a:p>
          <a:p>
            <a:r>
              <a:rPr lang="en-US" sz="1400" dirty="0" smtClean="0"/>
              <a:t>Head Position=41</a:t>
            </a:r>
            <a:endParaRPr lang="en-US" sz="1400" dirty="0"/>
          </a:p>
        </p:txBody>
      </p:sp>
      <p:sp>
        <p:nvSpPr>
          <p:cNvPr id="15" name="TextBox 14"/>
          <p:cNvSpPr txBox="1"/>
          <p:nvPr/>
        </p:nvSpPr>
        <p:spPr>
          <a:xfrm>
            <a:off x="838200" y="3816583"/>
            <a:ext cx="2600696" cy="523220"/>
          </a:xfrm>
          <a:prstGeom prst="rect">
            <a:avLst/>
          </a:prstGeom>
          <a:noFill/>
        </p:spPr>
        <p:txBody>
          <a:bodyPr wrap="square" rtlCol="0">
            <a:spAutoFit/>
          </a:bodyPr>
          <a:lstStyle/>
          <a:p>
            <a:r>
              <a:rPr lang="en-US" sz="1400" dirty="0" smtClean="0"/>
              <a:t>Seek Time= 41-34=7</a:t>
            </a:r>
          </a:p>
          <a:p>
            <a:r>
              <a:rPr lang="en-US" sz="1400" dirty="0" smtClean="0"/>
              <a:t>Head Position=34</a:t>
            </a:r>
            <a:endParaRPr lang="en-US" sz="1400" dirty="0"/>
          </a:p>
        </p:txBody>
      </p:sp>
      <p:sp>
        <p:nvSpPr>
          <p:cNvPr id="16" name="TextBox 15"/>
          <p:cNvSpPr txBox="1"/>
          <p:nvPr/>
        </p:nvSpPr>
        <p:spPr>
          <a:xfrm>
            <a:off x="339102" y="4546977"/>
            <a:ext cx="2600696" cy="523220"/>
          </a:xfrm>
          <a:prstGeom prst="rect">
            <a:avLst/>
          </a:prstGeom>
          <a:noFill/>
        </p:spPr>
        <p:txBody>
          <a:bodyPr wrap="square" rtlCol="0">
            <a:spAutoFit/>
          </a:bodyPr>
          <a:lstStyle/>
          <a:p>
            <a:r>
              <a:rPr lang="en-US" sz="1400" dirty="0" smtClean="0"/>
              <a:t>Seek Time= 34-11=23</a:t>
            </a:r>
          </a:p>
          <a:p>
            <a:r>
              <a:rPr lang="en-US" sz="1400" dirty="0" smtClean="0"/>
              <a:t>Head Position=11</a:t>
            </a:r>
            <a:endParaRPr lang="en-US" sz="1400" dirty="0"/>
          </a:p>
        </p:txBody>
      </p:sp>
      <p:sp>
        <p:nvSpPr>
          <p:cNvPr id="17" name="TextBox 16"/>
          <p:cNvSpPr txBox="1"/>
          <p:nvPr/>
        </p:nvSpPr>
        <p:spPr>
          <a:xfrm>
            <a:off x="2482598" y="4808587"/>
            <a:ext cx="2600696" cy="523220"/>
          </a:xfrm>
          <a:prstGeom prst="rect">
            <a:avLst/>
          </a:prstGeom>
          <a:noFill/>
        </p:spPr>
        <p:txBody>
          <a:bodyPr wrap="square" rtlCol="0">
            <a:spAutoFit/>
          </a:bodyPr>
          <a:lstStyle/>
          <a:p>
            <a:r>
              <a:rPr lang="en-US" sz="1400" dirty="0" smtClean="0"/>
              <a:t>Seek Time= 60-11=49</a:t>
            </a:r>
          </a:p>
          <a:p>
            <a:r>
              <a:rPr lang="en-US" sz="1400" dirty="0" smtClean="0"/>
              <a:t>Head Position=60</a:t>
            </a:r>
            <a:endParaRPr lang="en-US" sz="1400" dirty="0"/>
          </a:p>
        </p:txBody>
      </p:sp>
      <p:sp>
        <p:nvSpPr>
          <p:cNvPr id="19" name="TextBox 18"/>
          <p:cNvSpPr txBox="1"/>
          <p:nvPr/>
        </p:nvSpPr>
        <p:spPr>
          <a:xfrm>
            <a:off x="4126996" y="4312585"/>
            <a:ext cx="2600696" cy="523220"/>
          </a:xfrm>
          <a:prstGeom prst="rect">
            <a:avLst/>
          </a:prstGeom>
          <a:noFill/>
        </p:spPr>
        <p:txBody>
          <a:bodyPr wrap="square" rtlCol="0">
            <a:spAutoFit/>
          </a:bodyPr>
          <a:lstStyle/>
          <a:p>
            <a:r>
              <a:rPr lang="en-US" sz="1400" dirty="0" smtClean="0"/>
              <a:t>Seek Time= 79-60=19</a:t>
            </a:r>
          </a:p>
          <a:p>
            <a:r>
              <a:rPr lang="en-US" sz="1400" dirty="0" smtClean="0"/>
              <a:t>Head Position=79</a:t>
            </a:r>
            <a:endParaRPr lang="en-US" sz="1400" dirty="0"/>
          </a:p>
        </p:txBody>
      </p:sp>
      <p:sp>
        <p:nvSpPr>
          <p:cNvPr id="20" name="TextBox 19"/>
          <p:cNvSpPr txBox="1"/>
          <p:nvPr/>
        </p:nvSpPr>
        <p:spPr>
          <a:xfrm>
            <a:off x="4296540" y="5097415"/>
            <a:ext cx="2600696" cy="523220"/>
          </a:xfrm>
          <a:prstGeom prst="rect">
            <a:avLst/>
          </a:prstGeom>
          <a:noFill/>
        </p:spPr>
        <p:txBody>
          <a:bodyPr wrap="square" rtlCol="0">
            <a:spAutoFit/>
          </a:bodyPr>
          <a:lstStyle/>
          <a:p>
            <a:r>
              <a:rPr lang="en-US" sz="1400" dirty="0" smtClean="0"/>
              <a:t>Seek Time= 92-79=13</a:t>
            </a:r>
          </a:p>
          <a:p>
            <a:r>
              <a:rPr lang="en-US" sz="1400" dirty="0" smtClean="0"/>
              <a:t>Head Position=92</a:t>
            </a:r>
            <a:endParaRPr lang="en-US" sz="1400" dirty="0"/>
          </a:p>
        </p:txBody>
      </p:sp>
      <p:sp>
        <p:nvSpPr>
          <p:cNvPr id="21" name="TextBox 20"/>
          <p:cNvSpPr txBox="1"/>
          <p:nvPr/>
        </p:nvSpPr>
        <p:spPr>
          <a:xfrm>
            <a:off x="6095986" y="4835805"/>
            <a:ext cx="2600696" cy="523220"/>
          </a:xfrm>
          <a:prstGeom prst="rect">
            <a:avLst/>
          </a:prstGeom>
          <a:noFill/>
        </p:spPr>
        <p:txBody>
          <a:bodyPr wrap="square" rtlCol="0">
            <a:spAutoFit/>
          </a:bodyPr>
          <a:lstStyle/>
          <a:p>
            <a:r>
              <a:rPr lang="en-US" sz="1400" dirty="0" smtClean="0"/>
              <a:t>Seek Time= 114-92=22</a:t>
            </a:r>
          </a:p>
          <a:p>
            <a:r>
              <a:rPr lang="en-US" sz="1400" dirty="0" smtClean="0"/>
              <a:t>Head Position=114</a:t>
            </a:r>
            <a:endParaRPr lang="en-US" sz="1400" dirty="0"/>
          </a:p>
        </p:txBody>
      </p:sp>
      <p:sp>
        <p:nvSpPr>
          <p:cNvPr id="22" name="TextBox 21"/>
          <p:cNvSpPr txBox="1"/>
          <p:nvPr/>
        </p:nvSpPr>
        <p:spPr>
          <a:xfrm>
            <a:off x="8099293" y="5784499"/>
            <a:ext cx="2600696" cy="523220"/>
          </a:xfrm>
          <a:prstGeom prst="rect">
            <a:avLst/>
          </a:prstGeom>
          <a:noFill/>
        </p:spPr>
        <p:txBody>
          <a:bodyPr wrap="square" rtlCol="0">
            <a:spAutoFit/>
          </a:bodyPr>
          <a:lstStyle/>
          <a:p>
            <a:r>
              <a:rPr lang="en-US" sz="1400" dirty="0" smtClean="0"/>
              <a:t>Seek Time= 176-114=62</a:t>
            </a:r>
          </a:p>
          <a:p>
            <a:r>
              <a:rPr lang="en-US" sz="1400" dirty="0" smtClean="0"/>
              <a:t>Head Position=176</a:t>
            </a:r>
            <a:endParaRPr lang="en-US" sz="1400" dirty="0"/>
          </a:p>
        </p:txBody>
      </p:sp>
      <p:grpSp>
        <p:nvGrpSpPr>
          <p:cNvPr id="4" name="Group 3"/>
          <p:cNvGrpSpPr/>
          <p:nvPr/>
        </p:nvGrpSpPr>
        <p:grpSpPr>
          <a:xfrm>
            <a:off x="1767429" y="3661071"/>
            <a:ext cx="8240171" cy="2522018"/>
            <a:chOff x="1767429" y="3661071"/>
            <a:chExt cx="8240171" cy="2522018"/>
          </a:xfrm>
        </p:grpSpPr>
        <p:sp>
          <p:nvSpPr>
            <p:cNvPr id="23" name="Oval 22"/>
            <p:cNvSpPr/>
            <p:nvPr/>
          </p:nvSpPr>
          <p:spPr>
            <a:xfrm>
              <a:off x="4311565" y="3707472"/>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155859" y="3661071"/>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767429" y="4460273"/>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833416" y="4735492"/>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524818" y="4255148"/>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668307" y="4988304"/>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618829" y="4735492"/>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9651340" y="5708781"/>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7754154" y="3538195"/>
            <a:ext cx="4150632" cy="338554"/>
          </a:xfrm>
          <a:prstGeom prst="rect">
            <a:avLst/>
          </a:prstGeom>
          <a:noFill/>
          <a:ln>
            <a:solidFill>
              <a:schemeClr val="tx1"/>
            </a:solidFill>
          </a:ln>
        </p:spPr>
        <p:txBody>
          <a:bodyPr wrap="square" rtlCol="0">
            <a:spAutoFit/>
          </a:bodyPr>
          <a:lstStyle/>
          <a:p>
            <a:r>
              <a:rPr lang="en-US" sz="1600" dirty="0" smtClean="0"/>
              <a:t>Seek Time=9+7+23+49+19+13+22+62 = 204</a:t>
            </a:r>
            <a:endParaRPr lang="en-US" sz="1600" dirty="0"/>
          </a:p>
        </p:txBody>
      </p:sp>
      <p:sp>
        <p:nvSpPr>
          <p:cNvPr id="5" name="Rectangle 4"/>
          <p:cNvSpPr/>
          <p:nvPr/>
        </p:nvSpPr>
        <p:spPr>
          <a:xfrm>
            <a:off x="5821792" y="4078193"/>
            <a:ext cx="6096000" cy="2585323"/>
          </a:xfrm>
          <a:prstGeom prst="rect">
            <a:avLst/>
          </a:prstGeom>
          <a:solidFill>
            <a:schemeClr val="bg1"/>
          </a:solidFill>
          <a:ln>
            <a:solidFill>
              <a:srgbClr val="FF0000"/>
            </a:solidFill>
          </a:ln>
        </p:spPr>
        <p:txBody>
          <a:bodyPr>
            <a:spAutoFit/>
          </a:bodyPr>
          <a:lstStyle/>
          <a:p>
            <a:pPr fontAlgn="base"/>
            <a:r>
              <a:rPr lang="en-US" b="0" i="0" dirty="0" smtClean="0">
                <a:effectLst/>
                <a:latin typeface="Roboto" panose="02000000000000000000" pitchFamily="2" charset="0"/>
              </a:rPr>
              <a:t>Advantages:</a:t>
            </a:r>
          </a:p>
          <a:p>
            <a:pPr fontAlgn="base">
              <a:buFont typeface="Arial" panose="020B0604020202020204" pitchFamily="34" charset="0"/>
              <a:buChar char="•"/>
            </a:pPr>
            <a:r>
              <a:rPr lang="en-US" b="0" i="0" dirty="0" smtClean="0">
                <a:effectLst/>
                <a:latin typeface="Roboto" panose="02000000000000000000" pitchFamily="2" charset="0"/>
              </a:rPr>
              <a:t>Average Response Time decreases</a:t>
            </a:r>
          </a:p>
          <a:p>
            <a:pPr fontAlgn="base">
              <a:buFont typeface="Arial" panose="020B0604020202020204" pitchFamily="34" charset="0"/>
              <a:buChar char="•"/>
            </a:pPr>
            <a:r>
              <a:rPr lang="en-US" b="0" i="0" dirty="0" smtClean="0">
                <a:effectLst/>
                <a:latin typeface="Roboto" panose="02000000000000000000" pitchFamily="2" charset="0"/>
              </a:rPr>
              <a:t>Throughput increases</a:t>
            </a:r>
          </a:p>
          <a:p>
            <a:pPr fontAlgn="base"/>
            <a:r>
              <a:rPr lang="en-US" b="0" i="0" dirty="0" smtClean="0">
                <a:effectLst/>
                <a:latin typeface="Roboto" panose="02000000000000000000" pitchFamily="2" charset="0"/>
              </a:rPr>
              <a:t>Disadvantages:</a:t>
            </a:r>
          </a:p>
          <a:p>
            <a:pPr fontAlgn="base">
              <a:buFont typeface="Arial" panose="020B0604020202020204" pitchFamily="34" charset="0"/>
              <a:buChar char="•"/>
            </a:pPr>
            <a:r>
              <a:rPr lang="en-US" b="0" i="0" dirty="0" smtClean="0">
                <a:effectLst/>
                <a:latin typeface="Roboto" panose="02000000000000000000" pitchFamily="2" charset="0"/>
              </a:rPr>
              <a:t>Overhead to calculate seek time in advance</a:t>
            </a:r>
          </a:p>
          <a:p>
            <a:pPr fontAlgn="base">
              <a:buFont typeface="Arial" panose="020B0604020202020204" pitchFamily="34" charset="0"/>
              <a:buChar char="•"/>
            </a:pPr>
            <a:r>
              <a:rPr lang="en-US" b="0" i="0" dirty="0" smtClean="0">
                <a:effectLst/>
                <a:latin typeface="Roboto" panose="02000000000000000000" pitchFamily="2" charset="0"/>
              </a:rPr>
              <a:t>Can cause Starvation for a request if it has higher seek time as compared to incoming requests</a:t>
            </a:r>
          </a:p>
          <a:p>
            <a:pPr fontAlgn="base">
              <a:buFont typeface="Arial" panose="020B0604020202020204" pitchFamily="34" charset="0"/>
              <a:buChar char="•"/>
            </a:pPr>
            <a:r>
              <a:rPr lang="en-US" b="0" i="0" dirty="0" smtClean="0">
                <a:effectLst/>
                <a:latin typeface="Roboto" panose="02000000000000000000" pitchFamily="2" charset="0"/>
              </a:rPr>
              <a:t>High variance of response time as SSTF favors only some requests</a:t>
            </a:r>
            <a:endParaRPr lang="en-US" b="0" i="0" dirty="0">
              <a:effectLst/>
              <a:latin typeface="Roboto" panose="02000000000000000000" pitchFamily="2" charset="0"/>
            </a:endParaRPr>
          </a:p>
        </p:txBody>
      </p:sp>
    </p:spTree>
    <p:extLst>
      <p:ext uri="{BB962C8B-B14F-4D97-AF65-F5344CB8AC3E}">
        <p14:creationId xmlns:p14="http://schemas.microsoft.com/office/powerpoint/2010/main" val="20176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(Elevator) Algorithm</a:t>
            </a:r>
            <a:endParaRPr lang="en-US" dirty="0"/>
          </a:p>
        </p:txBody>
      </p:sp>
      <p:sp>
        <p:nvSpPr>
          <p:cNvPr id="3" name="Content Placeholder 2"/>
          <p:cNvSpPr>
            <a:spLocks noGrp="1"/>
          </p:cNvSpPr>
          <p:nvPr>
            <p:ph idx="1"/>
          </p:nvPr>
        </p:nvSpPr>
        <p:spPr>
          <a:xfrm>
            <a:off x="838200" y="1584325"/>
            <a:ext cx="10515600" cy="4600575"/>
          </a:xfrm>
        </p:spPr>
        <p:txBody>
          <a:bodyPr>
            <a:normAutofit fontScale="92500"/>
          </a:bodyPr>
          <a:lstStyle/>
          <a:p>
            <a:r>
              <a:rPr lang="en-US" dirty="0" smtClean="0"/>
              <a:t>Head starts from one end of the disk and moves towards the other end, servicing request in between one by one and reach the other end, then the direction of the head is reversed and the process continues as head continuously scan back and forth to access the disk.</a:t>
            </a:r>
          </a:p>
          <a:p>
            <a:pPr marL="0" indent="0">
              <a:buNone/>
            </a:pPr>
            <a:r>
              <a:rPr lang="en-US" dirty="0" smtClean="0"/>
              <a:t>For example:</a:t>
            </a:r>
          </a:p>
          <a:p>
            <a:pPr marL="0" indent="0">
              <a:buNone/>
            </a:pPr>
            <a:r>
              <a:rPr lang="en-US" dirty="0" smtClean="0"/>
              <a:t>Request sequence = [176, 79, 34, 60, 92, 11, 41, 114]</a:t>
            </a:r>
          </a:p>
          <a:p>
            <a:pPr marL="0" indent="0">
              <a:buNone/>
            </a:pPr>
            <a:r>
              <a:rPr lang="en-US" dirty="0" smtClean="0"/>
              <a:t>Initial disk head position = 50</a:t>
            </a:r>
          </a:p>
          <a:p>
            <a:pPr marL="0" indent="0">
              <a:buNone/>
            </a:pPr>
            <a:r>
              <a:rPr lang="en-US" dirty="0" smtClean="0"/>
              <a:t>Direction = Left (we moving from right to left)</a:t>
            </a:r>
          </a:p>
          <a:p>
            <a:pPr marL="0" indent="0">
              <a:buNone/>
            </a:pPr>
            <a:r>
              <a:rPr lang="en-US" dirty="0" smtClean="0"/>
              <a:t>First sort the array in ascending order: lower storing index on the left side of initial disk head and higher storing index on the right side of initial disk head</a:t>
            </a:r>
          </a:p>
        </p:txBody>
      </p:sp>
      <p:sp>
        <p:nvSpPr>
          <p:cNvPr id="6" name="Rectangle 5"/>
          <p:cNvSpPr/>
          <p:nvPr/>
        </p:nvSpPr>
        <p:spPr>
          <a:xfrm>
            <a:off x="10269936" y="5548147"/>
            <a:ext cx="1804853" cy="769441"/>
          </a:xfrm>
          <a:prstGeom prst="rect">
            <a:avLst/>
          </a:prstGeom>
        </p:spPr>
        <p:txBody>
          <a:bodyPr wrap="none">
            <a:spAutoFit/>
          </a:bodyPr>
          <a:lstStyle/>
          <a:p>
            <a:r>
              <a:rPr lang="en-US" sz="4400" i="1" baseline="-25000" dirty="0" smtClean="0"/>
              <a:t>Continue…</a:t>
            </a:r>
            <a:endParaRPr lang="en-US" sz="4400" dirty="0"/>
          </a:p>
        </p:txBody>
      </p:sp>
    </p:spTree>
    <p:extLst>
      <p:ext uri="{BB962C8B-B14F-4D97-AF65-F5344CB8AC3E}">
        <p14:creationId xmlns:p14="http://schemas.microsoft.com/office/powerpoint/2010/main" val="3610566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(Elevator) Algorithm</a:t>
            </a:r>
            <a:endParaRPr lang="en-US" baseline="-25000" dirty="0"/>
          </a:p>
        </p:txBody>
      </p:sp>
      <p:sp>
        <p:nvSpPr>
          <p:cNvPr id="3" name="Content Placeholder 2"/>
          <p:cNvSpPr>
            <a:spLocks noGrp="1"/>
          </p:cNvSpPr>
          <p:nvPr>
            <p:ph idx="1"/>
          </p:nvPr>
        </p:nvSpPr>
        <p:spPr>
          <a:xfrm>
            <a:off x="838200" y="1825626"/>
            <a:ext cx="10515600" cy="936624"/>
          </a:xfrm>
        </p:spPr>
        <p:txBody>
          <a:bodyPr>
            <a:normAutofit lnSpcReduction="10000"/>
          </a:bodyPr>
          <a:lstStyle/>
          <a:p>
            <a:r>
              <a:rPr lang="en-US" dirty="0" smtClean="0"/>
              <a:t>Look at the graph ([11,34, 41,60, 79, 92, 114,176])</a:t>
            </a:r>
          </a:p>
          <a:p>
            <a:r>
              <a:rPr lang="en-US" dirty="0" smtClean="0"/>
              <a:t>Direction : Left (moving right to left)</a:t>
            </a:r>
            <a:endParaRPr lang="en-US" dirty="0"/>
          </a:p>
        </p:txBody>
      </p:sp>
      <p:pic>
        <p:nvPicPr>
          <p:cNvPr id="11266" name="Picture 2" descr="https://media.geeksforgeeks.org/wp-content/uploads/20190727175932/fcf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17" y="2762250"/>
            <a:ext cx="10899333" cy="366253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2694542" y="341100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186542" y="341100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95942" y="341100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5710" y="341100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12142" y="341100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894116" y="341100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628242" y="341100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241142" y="341100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577942" y="3411002"/>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07678" y="6506891"/>
            <a:ext cx="269076" cy="292388"/>
          </a:xfrm>
          <a:prstGeom prst="rect">
            <a:avLst/>
          </a:prstGeom>
          <a:noFill/>
        </p:spPr>
        <p:txBody>
          <a:bodyPr wrap="square" rtlCol="0">
            <a:spAutoFit/>
          </a:bodyPr>
          <a:lstStyle/>
          <a:p>
            <a:pPr algn="ctr"/>
            <a:r>
              <a:rPr lang="en-US" sz="1300" dirty="0" smtClean="0"/>
              <a:t>1</a:t>
            </a:r>
            <a:endParaRPr lang="en-US" sz="1300" dirty="0"/>
          </a:p>
        </p:txBody>
      </p:sp>
      <p:sp>
        <p:nvSpPr>
          <p:cNvPr id="24" name="TextBox 23"/>
          <p:cNvSpPr txBox="1"/>
          <p:nvPr/>
        </p:nvSpPr>
        <p:spPr>
          <a:xfrm>
            <a:off x="2101855" y="6497637"/>
            <a:ext cx="269076" cy="292388"/>
          </a:xfrm>
          <a:prstGeom prst="rect">
            <a:avLst/>
          </a:prstGeom>
          <a:noFill/>
        </p:spPr>
        <p:txBody>
          <a:bodyPr wrap="square" rtlCol="0">
            <a:spAutoFit/>
          </a:bodyPr>
          <a:lstStyle/>
          <a:p>
            <a:pPr algn="ctr"/>
            <a:r>
              <a:rPr lang="en-US" sz="1300" dirty="0" smtClean="0"/>
              <a:t>2</a:t>
            </a:r>
            <a:endParaRPr lang="en-US" sz="1300" dirty="0"/>
          </a:p>
        </p:txBody>
      </p:sp>
      <p:sp>
        <p:nvSpPr>
          <p:cNvPr id="25" name="TextBox 24"/>
          <p:cNvSpPr txBox="1"/>
          <p:nvPr/>
        </p:nvSpPr>
        <p:spPr>
          <a:xfrm>
            <a:off x="1118792" y="6496022"/>
            <a:ext cx="269076" cy="292388"/>
          </a:xfrm>
          <a:prstGeom prst="rect">
            <a:avLst/>
          </a:prstGeom>
          <a:noFill/>
        </p:spPr>
        <p:txBody>
          <a:bodyPr wrap="square" rtlCol="0">
            <a:spAutoFit/>
          </a:bodyPr>
          <a:lstStyle/>
          <a:p>
            <a:pPr algn="ctr"/>
            <a:r>
              <a:rPr lang="en-US" sz="1300" dirty="0" smtClean="0"/>
              <a:t>3</a:t>
            </a:r>
            <a:endParaRPr lang="en-US" sz="1300" dirty="0"/>
          </a:p>
        </p:txBody>
      </p:sp>
      <p:sp>
        <p:nvSpPr>
          <p:cNvPr id="26" name="TextBox 25"/>
          <p:cNvSpPr txBox="1"/>
          <p:nvPr/>
        </p:nvSpPr>
        <p:spPr>
          <a:xfrm>
            <a:off x="623401" y="6523837"/>
            <a:ext cx="269076" cy="292388"/>
          </a:xfrm>
          <a:prstGeom prst="rect">
            <a:avLst/>
          </a:prstGeom>
          <a:noFill/>
        </p:spPr>
        <p:txBody>
          <a:bodyPr wrap="square" rtlCol="0">
            <a:spAutoFit/>
          </a:bodyPr>
          <a:lstStyle/>
          <a:p>
            <a:pPr algn="ctr"/>
            <a:r>
              <a:rPr lang="en-US" sz="1300" dirty="0" smtClean="0"/>
              <a:t>4</a:t>
            </a:r>
            <a:endParaRPr lang="en-US" sz="1300" dirty="0"/>
          </a:p>
        </p:txBody>
      </p:sp>
      <p:sp>
        <p:nvSpPr>
          <p:cNvPr id="27" name="TextBox 26"/>
          <p:cNvSpPr txBox="1"/>
          <p:nvPr/>
        </p:nvSpPr>
        <p:spPr>
          <a:xfrm>
            <a:off x="3723249" y="6506891"/>
            <a:ext cx="283024" cy="292388"/>
          </a:xfrm>
          <a:prstGeom prst="rect">
            <a:avLst/>
          </a:prstGeom>
          <a:noFill/>
        </p:spPr>
        <p:txBody>
          <a:bodyPr wrap="square" rtlCol="0">
            <a:spAutoFit/>
          </a:bodyPr>
          <a:lstStyle/>
          <a:p>
            <a:pPr algn="ctr"/>
            <a:r>
              <a:rPr lang="en-US" sz="1300" dirty="0" smtClean="0"/>
              <a:t>5</a:t>
            </a:r>
            <a:endParaRPr lang="en-US" sz="1300" dirty="0"/>
          </a:p>
        </p:txBody>
      </p:sp>
      <p:sp>
        <p:nvSpPr>
          <p:cNvPr id="28" name="TextBox 27"/>
          <p:cNvSpPr txBox="1"/>
          <p:nvPr/>
        </p:nvSpPr>
        <p:spPr>
          <a:xfrm>
            <a:off x="4777391" y="6513576"/>
            <a:ext cx="269076" cy="292388"/>
          </a:xfrm>
          <a:prstGeom prst="rect">
            <a:avLst/>
          </a:prstGeom>
          <a:noFill/>
        </p:spPr>
        <p:txBody>
          <a:bodyPr wrap="square" rtlCol="0">
            <a:spAutoFit/>
          </a:bodyPr>
          <a:lstStyle/>
          <a:p>
            <a:pPr algn="ctr"/>
            <a:r>
              <a:rPr lang="en-US" sz="1300" dirty="0" smtClean="0"/>
              <a:t>6</a:t>
            </a:r>
            <a:endParaRPr lang="en-US" sz="1300" dirty="0"/>
          </a:p>
        </p:txBody>
      </p:sp>
      <p:sp>
        <p:nvSpPr>
          <p:cNvPr id="29" name="TextBox 28"/>
          <p:cNvSpPr txBox="1"/>
          <p:nvPr/>
        </p:nvSpPr>
        <p:spPr>
          <a:xfrm>
            <a:off x="5518047" y="6513576"/>
            <a:ext cx="269076" cy="292388"/>
          </a:xfrm>
          <a:prstGeom prst="rect">
            <a:avLst/>
          </a:prstGeom>
          <a:noFill/>
        </p:spPr>
        <p:txBody>
          <a:bodyPr wrap="square" rtlCol="0">
            <a:spAutoFit/>
          </a:bodyPr>
          <a:lstStyle/>
          <a:p>
            <a:pPr algn="ctr"/>
            <a:r>
              <a:rPr lang="en-US" sz="1300" dirty="0" smtClean="0"/>
              <a:t>7</a:t>
            </a:r>
            <a:endParaRPr lang="en-US" sz="1300" dirty="0"/>
          </a:p>
        </p:txBody>
      </p:sp>
      <p:sp>
        <p:nvSpPr>
          <p:cNvPr id="30" name="TextBox 29"/>
          <p:cNvSpPr txBox="1"/>
          <p:nvPr/>
        </p:nvSpPr>
        <p:spPr>
          <a:xfrm>
            <a:off x="7142230" y="6569896"/>
            <a:ext cx="269076" cy="292388"/>
          </a:xfrm>
          <a:prstGeom prst="rect">
            <a:avLst/>
          </a:prstGeom>
          <a:noFill/>
        </p:spPr>
        <p:txBody>
          <a:bodyPr wrap="square" rtlCol="0">
            <a:spAutoFit/>
          </a:bodyPr>
          <a:lstStyle/>
          <a:p>
            <a:pPr algn="ctr"/>
            <a:r>
              <a:rPr lang="en-US" sz="1300" dirty="0" smtClean="0"/>
              <a:t>8</a:t>
            </a:r>
            <a:endParaRPr lang="en-US" sz="1300" dirty="0"/>
          </a:p>
        </p:txBody>
      </p:sp>
      <p:sp>
        <p:nvSpPr>
          <p:cNvPr id="31" name="TextBox 30"/>
          <p:cNvSpPr txBox="1"/>
          <p:nvPr/>
        </p:nvSpPr>
        <p:spPr>
          <a:xfrm>
            <a:off x="3007381" y="6524056"/>
            <a:ext cx="538151" cy="292388"/>
          </a:xfrm>
          <a:prstGeom prst="rect">
            <a:avLst/>
          </a:prstGeom>
          <a:noFill/>
        </p:spPr>
        <p:txBody>
          <a:bodyPr wrap="square" rtlCol="0">
            <a:spAutoFit/>
          </a:bodyPr>
          <a:lstStyle/>
          <a:p>
            <a:r>
              <a:rPr lang="en-US" sz="1300" dirty="0" smtClean="0"/>
              <a:t>start</a:t>
            </a:r>
            <a:endParaRPr lang="en-US" sz="1300" dirty="0"/>
          </a:p>
        </p:txBody>
      </p:sp>
      <p:sp>
        <p:nvSpPr>
          <p:cNvPr id="32" name="TextBox 31"/>
          <p:cNvSpPr txBox="1"/>
          <p:nvPr/>
        </p:nvSpPr>
        <p:spPr>
          <a:xfrm>
            <a:off x="9479030" y="6518493"/>
            <a:ext cx="269076" cy="292388"/>
          </a:xfrm>
          <a:prstGeom prst="rect">
            <a:avLst/>
          </a:prstGeom>
          <a:noFill/>
        </p:spPr>
        <p:txBody>
          <a:bodyPr wrap="square" rtlCol="0">
            <a:spAutoFit/>
          </a:bodyPr>
          <a:lstStyle/>
          <a:p>
            <a:pPr algn="ctr"/>
            <a:r>
              <a:rPr lang="en-US" sz="1300" dirty="0" smtClean="0"/>
              <a:t>9</a:t>
            </a:r>
            <a:endParaRPr lang="en-US" sz="1300" dirty="0"/>
          </a:p>
        </p:txBody>
      </p:sp>
    </p:spTree>
    <p:extLst>
      <p:ext uri="{BB962C8B-B14F-4D97-AF65-F5344CB8AC3E}">
        <p14:creationId xmlns:p14="http://schemas.microsoft.com/office/powerpoint/2010/main" val="364913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(Elevator) Algorithm</a:t>
            </a:r>
            <a:endParaRPr lang="en-US" baseline="-25000" dirty="0"/>
          </a:p>
        </p:txBody>
      </p:sp>
      <p:sp>
        <p:nvSpPr>
          <p:cNvPr id="3" name="Content Placeholder 2"/>
          <p:cNvSpPr>
            <a:spLocks noGrp="1"/>
          </p:cNvSpPr>
          <p:nvPr>
            <p:ph idx="1"/>
          </p:nvPr>
        </p:nvSpPr>
        <p:spPr>
          <a:xfrm>
            <a:off x="838200" y="1825626"/>
            <a:ext cx="10515600" cy="936624"/>
          </a:xfrm>
        </p:spPr>
        <p:txBody>
          <a:bodyPr>
            <a:normAutofit lnSpcReduction="10000"/>
          </a:bodyPr>
          <a:lstStyle/>
          <a:p>
            <a:r>
              <a:rPr lang="en-US" dirty="0" smtClean="0"/>
              <a:t>Look at the graph ([11,34, 41,60, 79, 92, 114,176])</a:t>
            </a:r>
          </a:p>
          <a:p>
            <a:r>
              <a:rPr lang="en-US" dirty="0" smtClean="0"/>
              <a:t>Direction : Left (moving right to left)</a:t>
            </a:r>
            <a:endParaRPr lang="en-US" dirty="0"/>
          </a:p>
        </p:txBody>
      </p:sp>
      <p:pic>
        <p:nvPicPr>
          <p:cNvPr id="11266" name="Picture 2" descr="https://media.geeksforgeeks.org/wp-content/uploads/20190727175932/fcf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17" y="2762250"/>
            <a:ext cx="10899333" cy="366253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812798" y="3437264"/>
            <a:ext cx="2600696" cy="523220"/>
          </a:xfrm>
          <a:prstGeom prst="rect">
            <a:avLst/>
          </a:prstGeom>
          <a:noFill/>
        </p:spPr>
        <p:txBody>
          <a:bodyPr wrap="square" rtlCol="0">
            <a:spAutoFit/>
          </a:bodyPr>
          <a:lstStyle/>
          <a:p>
            <a:r>
              <a:rPr lang="en-US" sz="1400" dirty="0" smtClean="0"/>
              <a:t>Seek Time= 50-41=9</a:t>
            </a:r>
          </a:p>
          <a:p>
            <a:r>
              <a:rPr lang="en-US" sz="1400" dirty="0" smtClean="0"/>
              <a:t>Head Position=41</a:t>
            </a:r>
            <a:endParaRPr lang="en-US" sz="1400" dirty="0"/>
          </a:p>
        </p:txBody>
      </p:sp>
      <p:sp>
        <p:nvSpPr>
          <p:cNvPr id="24" name="TextBox 23"/>
          <p:cNvSpPr txBox="1"/>
          <p:nvPr/>
        </p:nvSpPr>
        <p:spPr>
          <a:xfrm>
            <a:off x="838200" y="3400369"/>
            <a:ext cx="2600696" cy="523220"/>
          </a:xfrm>
          <a:prstGeom prst="rect">
            <a:avLst/>
          </a:prstGeom>
          <a:noFill/>
        </p:spPr>
        <p:txBody>
          <a:bodyPr wrap="square" rtlCol="0">
            <a:spAutoFit/>
          </a:bodyPr>
          <a:lstStyle/>
          <a:p>
            <a:r>
              <a:rPr lang="en-US" sz="1400" dirty="0" smtClean="0"/>
              <a:t>Seek Time= 41-34=7</a:t>
            </a:r>
          </a:p>
          <a:p>
            <a:r>
              <a:rPr lang="en-US" sz="1400" dirty="0" smtClean="0"/>
              <a:t>Head Position=34</a:t>
            </a:r>
            <a:endParaRPr lang="en-US" sz="1400" dirty="0"/>
          </a:p>
        </p:txBody>
      </p:sp>
      <p:sp>
        <p:nvSpPr>
          <p:cNvPr id="25" name="TextBox 24"/>
          <p:cNvSpPr txBox="1"/>
          <p:nvPr/>
        </p:nvSpPr>
        <p:spPr>
          <a:xfrm>
            <a:off x="1237998" y="4070295"/>
            <a:ext cx="2600696" cy="523220"/>
          </a:xfrm>
          <a:prstGeom prst="rect">
            <a:avLst/>
          </a:prstGeom>
          <a:noFill/>
        </p:spPr>
        <p:txBody>
          <a:bodyPr wrap="square" rtlCol="0">
            <a:spAutoFit/>
          </a:bodyPr>
          <a:lstStyle/>
          <a:p>
            <a:r>
              <a:rPr lang="en-US" sz="1400" dirty="0" smtClean="0"/>
              <a:t>Seek Time= 34-11=23</a:t>
            </a:r>
          </a:p>
          <a:p>
            <a:r>
              <a:rPr lang="en-US" sz="1400" dirty="0" smtClean="0"/>
              <a:t>Head Position=11</a:t>
            </a:r>
            <a:endParaRPr lang="en-US" sz="1400" dirty="0"/>
          </a:p>
        </p:txBody>
      </p:sp>
      <p:sp>
        <p:nvSpPr>
          <p:cNvPr id="26" name="TextBox 25"/>
          <p:cNvSpPr txBox="1"/>
          <p:nvPr/>
        </p:nvSpPr>
        <p:spPr>
          <a:xfrm>
            <a:off x="2253998" y="5130362"/>
            <a:ext cx="2600696" cy="523220"/>
          </a:xfrm>
          <a:prstGeom prst="rect">
            <a:avLst/>
          </a:prstGeom>
          <a:noFill/>
        </p:spPr>
        <p:txBody>
          <a:bodyPr wrap="square" rtlCol="0">
            <a:spAutoFit/>
          </a:bodyPr>
          <a:lstStyle/>
          <a:p>
            <a:r>
              <a:rPr lang="en-US" sz="1400" dirty="0" smtClean="0"/>
              <a:t>Seek Time= 60-0=60</a:t>
            </a:r>
          </a:p>
          <a:p>
            <a:r>
              <a:rPr lang="en-US" sz="1400" dirty="0" smtClean="0"/>
              <a:t>Head Position=60</a:t>
            </a:r>
            <a:endParaRPr lang="en-US" sz="1400" dirty="0"/>
          </a:p>
        </p:txBody>
      </p:sp>
      <p:sp>
        <p:nvSpPr>
          <p:cNvPr id="27" name="TextBox 26"/>
          <p:cNvSpPr txBox="1"/>
          <p:nvPr/>
        </p:nvSpPr>
        <p:spPr>
          <a:xfrm>
            <a:off x="4578098" y="4637936"/>
            <a:ext cx="2600696" cy="523220"/>
          </a:xfrm>
          <a:prstGeom prst="rect">
            <a:avLst/>
          </a:prstGeom>
          <a:noFill/>
        </p:spPr>
        <p:txBody>
          <a:bodyPr wrap="square" rtlCol="0">
            <a:spAutoFit/>
          </a:bodyPr>
          <a:lstStyle/>
          <a:p>
            <a:r>
              <a:rPr lang="en-US" sz="1400" dirty="0" smtClean="0"/>
              <a:t>Seek Time= 79-60=19</a:t>
            </a:r>
          </a:p>
          <a:p>
            <a:r>
              <a:rPr lang="en-US" sz="1400" dirty="0" smtClean="0"/>
              <a:t>Head Position=79</a:t>
            </a:r>
            <a:endParaRPr lang="en-US" sz="1400" dirty="0"/>
          </a:p>
        </p:txBody>
      </p:sp>
      <p:sp>
        <p:nvSpPr>
          <p:cNvPr id="28" name="TextBox 27"/>
          <p:cNvSpPr txBox="1"/>
          <p:nvPr/>
        </p:nvSpPr>
        <p:spPr>
          <a:xfrm>
            <a:off x="4854694" y="5436393"/>
            <a:ext cx="2600696" cy="523220"/>
          </a:xfrm>
          <a:prstGeom prst="rect">
            <a:avLst/>
          </a:prstGeom>
          <a:noFill/>
        </p:spPr>
        <p:txBody>
          <a:bodyPr wrap="square" rtlCol="0">
            <a:spAutoFit/>
          </a:bodyPr>
          <a:lstStyle/>
          <a:p>
            <a:r>
              <a:rPr lang="en-US" sz="1400" dirty="0" smtClean="0"/>
              <a:t>Seek Time= 92-79=13</a:t>
            </a:r>
          </a:p>
          <a:p>
            <a:r>
              <a:rPr lang="en-US" sz="1400" dirty="0" smtClean="0"/>
              <a:t>Head Position=92</a:t>
            </a:r>
            <a:endParaRPr lang="en-US" sz="1400" dirty="0"/>
          </a:p>
        </p:txBody>
      </p:sp>
      <p:sp>
        <p:nvSpPr>
          <p:cNvPr id="29" name="TextBox 28"/>
          <p:cNvSpPr txBox="1"/>
          <p:nvPr/>
        </p:nvSpPr>
        <p:spPr>
          <a:xfrm>
            <a:off x="6991098" y="5181653"/>
            <a:ext cx="2600696" cy="523220"/>
          </a:xfrm>
          <a:prstGeom prst="rect">
            <a:avLst/>
          </a:prstGeom>
          <a:noFill/>
        </p:spPr>
        <p:txBody>
          <a:bodyPr wrap="square" rtlCol="0">
            <a:spAutoFit/>
          </a:bodyPr>
          <a:lstStyle/>
          <a:p>
            <a:r>
              <a:rPr lang="en-US" sz="1400" dirty="0" smtClean="0"/>
              <a:t>Seek Time= 114-92=22</a:t>
            </a:r>
          </a:p>
          <a:p>
            <a:r>
              <a:rPr lang="en-US" sz="1400" dirty="0" smtClean="0"/>
              <a:t>Head Position=114</a:t>
            </a:r>
            <a:endParaRPr lang="en-US" sz="1400" dirty="0"/>
          </a:p>
        </p:txBody>
      </p:sp>
      <p:sp>
        <p:nvSpPr>
          <p:cNvPr id="30" name="TextBox 29"/>
          <p:cNvSpPr txBox="1"/>
          <p:nvPr/>
        </p:nvSpPr>
        <p:spPr>
          <a:xfrm>
            <a:off x="9121571" y="5749996"/>
            <a:ext cx="2600696" cy="523220"/>
          </a:xfrm>
          <a:prstGeom prst="rect">
            <a:avLst/>
          </a:prstGeom>
          <a:noFill/>
        </p:spPr>
        <p:txBody>
          <a:bodyPr wrap="square" rtlCol="0">
            <a:spAutoFit/>
          </a:bodyPr>
          <a:lstStyle/>
          <a:p>
            <a:r>
              <a:rPr lang="en-US" sz="1400" dirty="0" smtClean="0"/>
              <a:t>Seek Time= 176-114=62</a:t>
            </a:r>
          </a:p>
          <a:p>
            <a:r>
              <a:rPr lang="en-US" sz="1400" dirty="0" smtClean="0"/>
              <a:t>Head Position=176</a:t>
            </a:r>
            <a:endParaRPr lang="en-US" sz="1400" dirty="0"/>
          </a:p>
        </p:txBody>
      </p:sp>
      <p:sp>
        <p:nvSpPr>
          <p:cNvPr id="31" name="TextBox 30"/>
          <p:cNvSpPr txBox="1"/>
          <p:nvPr/>
        </p:nvSpPr>
        <p:spPr>
          <a:xfrm>
            <a:off x="0" y="4561708"/>
            <a:ext cx="2600696" cy="523220"/>
          </a:xfrm>
          <a:prstGeom prst="rect">
            <a:avLst/>
          </a:prstGeom>
          <a:noFill/>
        </p:spPr>
        <p:txBody>
          <a:bodyPr wrap="square" rtlCol="0">
            <a:spAutoFit/>
          </a:bodyPr>
          <a:lstStyle/>
          <a:p>
            <a:r>
              <a:rPr lang="en-US" sz="1400" dirty="0" smtClean="0"/>
              <a:t>Seek Time= 11-0=11</a:t>
            </a:r>
          </a:p>
          <a:p>
            <a:r>
              <a:rPr lang="en-US" sz="1400" dirty="0" smtClean="0"/>
              <a:t>Head Position=0</a:t>
            </a:r>
            <a:endParaRPr lang="en-US" sz="1400" dirty="0"/>
          </a:p>
        </p:txBody>
      </p:sp>
      <p:grpSp>
        <p:nvGrpSpPr>
          <p:cNvPr id="4" name="Group 3"/>
          <p:cNvGrpSpPr/>
          <p:nvPr/>
        </p:nvGrpSpPr>
        <p:grpSpPr>
          <a:xfrm>
            <a:off x="1274491" y="3260489"/>
            <a:ext cx="9721228" cy="2867401"/>
            <a:chOff x="1274491" y="3260489"/>
            <a:chExt cx="9721228" cy="2867401"/>
          </a:xfrm>
        </p:grpSpPr>
        <p:sp>
          <p:nvSpPr>
            <p:cNvPr id="32" name="Oval 31"/>
            <p:cNvSpPr/>
            <p:nvPr/>
          </p:nvSpPr>
          <p:spPr>
            <a:xfrm>
              <a:off x="4113146" y="3386958"/>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182086" y="3260489"/>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600696" y="4005494"/>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274491" y="4437227"/>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539662" y="5009024"/>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976912" y="4534716"/>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440837" y="5021131"/>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196401" y="5364300"/>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0639459" y="5653582"/>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7203168" y="3603966"/>
            <a:ext cx="4150632" cy="338554"/>
          </a:xfrm>
          <a:prstGeom prst="rect">
            <a:avLst/>
          </a:prstGeom>
          <a:noFill/>
          <a:ln>
            <a:solidFill>
              <a:schemeClr val="tx1"/>
            </a:solidFill>
          </a:ln>
        </p:spPr>
        <p:txBody>
          <a:bodyPr wrap="square" rtlCol="0">
            <a:spAutoFit/>
          </a:bodyPr>
          <a:lstStyle/>
          <a:p>
            <a:r>
              <a:rPr lang="en-US" sz="1600" dirty="0" smtClean="0"/>
              <a:t>Seek Time=9+7+23+11+60+19+13+22+62 = 226</a:t>
            </a:r>
            <a:endParaRPr lang="en-US" sz="1600" dirty="0"/>
          </a:p>
        </p:txBody>
      </p:sp>
      <p:sp>
        <p:nvSpPr>
          <p:cNvPr id="5" name="Rectangle 4"/>
          <p:cNvSpPr/>
          <p:nvPr/>
        </p:nvSpPr>
        <p:spPr>
          <a:xfrm>
            <a:off x="7203167" y="4197260"/>
            <a:ext cx="4320475" cy="2031325"/>
          </a:xfrm>
          <a:prstGeom prst="rect">
            <a:avLst/>
          </a:prstGeom>
          <a:solidFill>
            <a:schemeClr val="bg1"/>
          </a:solidFill>
          <a:ln>
            <a:solidFill>
              <a:srgbClr val="FF0000"/>
            </a:solidFill>
          </a:ln>
        </p:spPr>
        <p:txBody>
          <a:bodyPr wrap="square">
            <a:spAutoFit/>
          </a:bodyPr>
          <a:lstStyle/>
          <a:p>
            <a:pPr fontAlgn="base"/>
            <a:r>
              <a:rPr lang="en-US" b="0" i="0" dirty="0" smtClean="0">
                <a:effectLst/>
                <a:latin typeface="Roboto" panose="02000000000000000000" pitchFamily="2" charset="0"/>
              </a:rPr>
              <a:t>Advantages:</a:t>
            </a:r>
          </a:p>
          <a:p>
            <a:pPr fontAlgn="base">
              <a:buFont typeface="Arial" panose="020B0604020202020204" pitchFamily="34" charset="0"/>
              <a:buChar char="•"/>
            </a:pPr>
            <a:r>
              <a:rPr lang="en-US" b="0" i="0" dirty="0" smtClean="0">
                <a:effectLst/>
                <a:latin typeface="Roboto" panose="02000000000000000000" pitchFamily="2" charset="0"/>
              </a:rPr>
              <a:t>High throughput</a:t>
            </a:r>
          </a:p>
          <a:p>
            <a:pPr fontAlgn="base">
              <a:buFont typeface="Arial" panose="020B0604020202020204" pitchFamily="34" charset="0"/>
              <a:buChar char="•"/>
            </a:pPr>
            <a:r>
              <a:rPr lang="en-US" b="0" i="0" dirty="0" smtClean="0">
                <a:effectLst/>
                <a:latin typeface="Roboto" panose="02000000000000000000" pitchFamily="2" charset="0"/>
              </a:rPr>
              <a:t>Low variance of response time</a:t>
            </a:r>
          </a:p>
          <a:p>
            <a:pPr fontAlgn="base">
              <a:buFont typeface="Arial" panose="020B0604020202020204" pitchFamily="34" charset="0"/>
              <a:buChar char="•"/>
            </a:pPr>
            <a:r>
              <a:rPr lang="en-US" b="0" i="0" dirty="0" smtClean="0">
                <a:effectLst/>
                <a:latin typeface="Roboto" panose="02000000000000000000" pitchFamily="2" charset="0"/>
              </a:rPr>
              <a:t>Average response time</a:t>
            </a:r>
          </a:p>
          <a:p>
            <a:pPr fontAlgn="base"/>
            <a:r>
              <a:rPr lang="en-US" b="0" i="0" dirty="0" smtClean="0">
                <a:effectLst/>
                <a:latin typeface="Roboto" panose="02000000000000000000" pitchFamily="2" charset="0"/>
              </a:rPr>
              <a:t>Disadvantages:</a:t>
            </a:r>
          </a:p>
          <a:p>
            <a:pPr fontAlgn="base">
              <a:buFont typeface="Arial" panose="020B0604020202020204" pitchFamily="34" charset="0"/>
              <a:buChar char="•"/>
            </a:pPr>
            <a:r>
              <a:rPr lang="en-US" b="0" i="0" dirty="0" smtClean="0">
                <a:effectLst/>
                <a:latin typeface="Roboto" panose="02000000000000000000" pitchFamily="2" charset="0"/>
              </a:rPr>
              <a:t>Long waiting time for requests for locations just visited by disk arm</a:t>
            </a:r>
            <a:endParaRPr lang="en-US" b="0" i="0" dirty="0">
              <a:effectLst/>
              <a:latin typeface="Roboto" panose="02000000000000000000" pitchFamily="2" charset="0"/>
            </a:endParaRPr>
          </a:p>
        </p:txBody>
      </p:sp>
    </p:spTree>
    <p:extLst>
      <p:ext uri="{BB962C8B-B14F-4D97-AF65-F5344CB8AC3E}">
        <p14:creationId xmlns:p14="http://schemas.microsoft.com/office/powerpoint/2010/main" val="272380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C-SCAN (Circular Elevator) Algorithm modify SCAN</a:t>
            </a:r>
            <a:endParaRPr lang="en-US" dirty="0"/>
          </a:p>
        </p:txBody>
      </p:sp>
      <p:sp>
        <p:nvSpPr>
          <p:cNvPr id="3" name="Content Placeholder 2"/>
          <p:cNvSpPr>
            <a:spLocks noGrp="1"/>
          </p:cNvSpPr>
          <p:nvPr>
            <p:ph idx="1"/>
          </p:nvPr>
        </p:nvSpPr>
        <p:spPr>
          <a:xfrm>
            <a:off x="838200" y="1584325"/>
            <a:ext cx="10515600" cy="4600575"/>
          </a:xfrm>
        </p:spPr>
        <p:txBody>
          <a:bodyPr>
            <a:normAutofit/>
          </a:bodyPr>
          <a:lstStyle/>
          <a:p>
            <a:r>
              <a:rPr lang="en-US" dirty="0"/>
              <a:t>C-SCAN moves the head from one end servicing all the requests to the other end. However, as soon as the head reaches the other end, it immediately returns to the beginning of the disk without servicing any requests on the return trip </a:t>
            </a:r>
            <a:r>
              <a:rPr lang="en-US" dirty="0" smtClean="0"/>
              <a:t>and </a:t>
            </a:r>
            <a:r>
              <a:rPr lang="en-US" dirty="0"/>
              <a:t>starts servicing again once reaches the beginning</a:t>
            </a:r>
            <a:r>
              <a:rPr lang="en-US" dirty="0" smtClean="0"/>
              <a:t>.</a:t>
            </a:r>
          </a:p>
          <a:p>
            <a:r>
              <a:rPr lang="en-US" dirty="0" smtClean="0"/>
              <a:t>For example:</a:t>
            </a:r>
          </a:p>
          <a:p>
            <a:pPr marL="0" indent="0">
              <a:buNone/>
            </a:pPr>
            <a:r>
              <a:rPr lang="en-US" dirty="0" smtClean="0"/>
              <a:t>Request sequence = [176, 79, 34, 60, 92, 11, 41, 114]</a:t>
            </a:r>
          </a:p>
          <a:p>
            <a:pPr marL="0" indent="0">
              <a:buNone/>
            </a:pPr>
            <a:r>
              <a:rPr lang="en-US" dirty="0" smtClean="0"/>
              <a:t>Initial disk head position = 50</a:t>
            </a:r>
          </a:p>
          <a:p>
            <a:pPr marL="0" indent="0">
              <a:buNone/>
            </a:pPr>
            <a:endParaRPr lang="en-US" dirty="0" smtClean="0"/>
          </a:p>
        </p:txBody>
      </p:sp>
      <p:sp>
        <p:nvSpPr>
          <p:cNvPr id="6" name="Rectangle 5"/>
          <p:cNvSpPr/>
          <p:nvPr/>
        </p:nvSpPr>
        <p:spPr>
          <a:xfrm>
            <a:off x="10269936" y="5548147"/>
            <a:ext cx="1804853" cy="769441"/>
          </a:xfrm>
          <a:prstGeom prst="rect">
            <a:avLst/>
          </a:prstGeom>
        </p:spPr>
        <p:txBody>
          <a:bodyPr wrap="none">
            <a:spAutoFit/>
          </a:bodyPr>
          <a:lstStyle/>
          <a:p>
            <a:r>
              <a:rPr lang="en-US" sz="4400" i="1" baseline="-25000" dirty="0" smtClean="0"/>
              <a:t>Continue…</a:t>
            </a:r>
            <a:endParaRPr lang="en-US" sz="4400" dirty="0"/>
          </a:p>
        </p:txBody>
      </p:sp>
    </p:spTree>
    <p:extLst>
      <p:ext uri="{BB962C8B-B14F-4D97-AF65-F5344CB8AC3E}">
        <p14:creationId xmlns:p14="http://schemas.microsoft.com/office/powerpoint/2010/main" val="3559914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C-SCAN (Circular Elevator) Algorithm</a:t>
            </a:r>
            <a:endParaRPr lang="en-US" baseline="-25000" dirty="0"/>
          </a:p>
        </p:txBody>
      </p:sp>
      <p:sp>
        <p:nvSpPr>
          <p:cNvPr id="3" name="Content Placeholder 2"/>
          <p:cNvSpPr>
            <a:spLocks noGrp="1"/>
          </p:cNvSpPr>
          <p:nvPr>
            <p:ph idx="1"/>
          </p:nvPr>
        </p:nvSpPr>
        <p:spPr>
          <a:xfrm>
            <a:off x="838200" y="1825626"/>
            <a:ext cx="10515600" cy="936624"/>
          </a:xfrm>
        </p:spPr>
        <p:txBody>
          <a:bodyPr>
            <a:normAutofit/>
          </a:bodyPr>
          <a:lstStyle/>
          <a:p>
            <a:r>
              <a:rPr lang="en-US" dirty="0" smtClean="0"/>
              <a:t>Look at the graph ([11,34, 41,60, 79, 92, 114,176])</a:t>
            </a:r>
          </a:p>
        </p:txBody>
      </p:sp>
      <p:pic>
        <p:nvPicPr>
          <p:cNvPr id="12290" name="Picture 2" descr="https://media.geeksforgeeks.org/wp-content/uploads/20190820015715/fcf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 y="2468561"/>
            <a:ext cx="9585325" cy="412647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447800" y="3278513"/>
            <a:ext cx="2600696" cy="523220"/>
          </a:xfrm>
          <a:prstGeom prst="rect">
            <a:avLst/>
          </a:prstGeom>
          <a:noFill/>
        </p:spPr>
        <p:txBody>
          <a:bodyPr wrap="square" rtlCol="0">
            <a:spAutoFit/>
          </a:bodyPr>
          <a:lstStyle/>
          <a:p>
            <a:r>
              <a:rPr lang="en-US" sz="1400" dirty="0" smtClean="0"/>
              <a:t>Seek Time= 60-50=10</a:t>
            </a:r>
          </a:p>
          <a:p>
            <a:r>
              <a:rPr lang="en-US" sz="1400" dirty="0" smtClean="0"/>
              <a:t>Head Position=60</a:t>
            </a:r>
            <a:endParaRPr lang="en-US" sz="1400" dirty="0"/>
          </a:p>
        </p:txBody>
      </p:sp>
      <p:sp>
        <p:nvSpPr>
          <p:cNvPr id="25" name="TextBox 24"/>
          <p:cNvSpPr txBox="1"/>
          <p:nvPr/>
        </p:nvSpPr>
        <p:spPr>
          <a:xfrm>
            <a:off x="3552217" y="2832080"/>
            <a:ext cx="2600696" cy="523220"/>
          </a:xfrm>
          <a:prstGeom prst="rect">
            <a:avLst/>
          </a:prstGeom>
          <a:noFill/>
        </p:spPr>
        <p:txBody>
          <a:bodyPr wrap="square" rtlCol="0">
            <a:spAutoFit/>
          </a:bodyPr>
          <a:lstStyle/>
          <a:p>
            <a:r>
              <a:rPr lang="en-US" sz="1400" dirty="0" smtClean="0"/>
              <a:t>Seek Time= 79-60=19</a:t>
            </a:r>
          </a:p>
          <a:p>
            <a:r>
              <a:rPr lang="en-US" sz="1400" dirty="0" smtClean="0"/>
              <a:t>Head Position=79</a:t>
            </a:r>
            <a:endParaRPr lang="en-US" sz="1400" dirty="0"/>
          </a:p>
        </p:txBody>
      </p:sp>
      <p:sp>
        <p:nvSpPr>
          <p:cNvPr id="26" name="TextBox 25"/>
          <p:cNvSpPr txBox="1"/>
          <p:nvPr/>
        </p:nvSpPr>
        <p:spPr>
          <a:xfrm>
            <a:off x="2996035" y="3597289"/>
            <a:ext cx="2600696" cy="523220"/>
          </a:xfrm>
          <a:prstGeom prst="rect">
            <a:avLst/>
          </a:prstGeom>
          <a:noFill/>
        </p:spPr>
        <p:txBody>
          <a:bodyPr wrap="square" rtlCol="0">
            <a:spAutoFit/>
          </a:bodyPr>
          <a:lstStyle/>
          <a:p>
            <a:r>
              <a:rPr lang="en-US" sz="1400" dirty="0" smtClean="0"/>
              <a:t>Seek Time= 92-79=13</a:t>
            </a:r>
          </a:p>
          <a:p>
            <a:r>
              <a:rPr lang="en-US" sz="1400" dirty="0" smtClean="0"/>
              <a:t>Head Position=92</a:t>
            </a:r>
            <a:endParaRPr lang="en-US" sz="1400" dirty="0"/>
          </a:p>
        </p:txBody>
      </p:sp>
      <p:sp>
        <p:nvSpPr>
          <p:cNvPr id="27" name="TextBox 26"/>
          <p:cNvSpPr txBox="1"/>
          <p:nvPr/>
        </p:nvSpPr>
        <p:spPr>
          <a:xfrm>
            <a:off x="5656634" y="3278513"/>
            <a:ext cx="2600696" cy="523220"/>
          </a:xfrm>
          <a:prstGeom prst="rect">
            <a:avLst/>
          </a:prstGeom>
          <a:noFill/>
        </p:spPr>
        <p:txBody>
          <a:bodyPr wrap="square" rtlCol="0">
            <a:spAutoFit/>
          </a:bodyPr>
          <a:lstStyle/>
          <a:p>
            <a:r>
              <a:rPr lang="en-US" sz="1400" dirty="0" smtClean="0"/>
              <a:t>Seek Time= 114-92=22</a:t>
            </a:r>
          </a:p>
          <a:p>
            <a:r>
              <a:rPr lang="en-US" sz="1400" dirty="0" smtClean="0"/>
              <a:t>Head Position=114</a:t>
            </a:r>
            <a:endParaRPr lang="en-US" sz="1400" dirty="0"/>
          </a:p>
        </p:txBody>
      </p:sp>
      <p:sp>
        <p:nvSpPr>
          <p:cNvPr id="28" name="TextBox 27"/>
          <p:cNvSpPr txBox="1"/>
          <p:nvPr/>
        </p:nvSpPr>
        <p:spPr>
          <a:xfrm>
            <a:off x="7705117" y="3897292"/>
            <a:ext cx="2600696" cy="523220"/>
          </a:xfrm>
          <a:prstGeom prst="rect">
            <a:avLst/>
          </a:prstGeom>
          <a:noFill/>
        </p:spPr>
        <p:txBody>
          <a:bodyPr wrap="square" rtlCol="0">
            <a:spAutoFit/>
          </a:bodyPr>
          <a:lstStyle/>
          <a:p>
            <a:r>
              <a:rPr lang="en-US" sz="1400" dirty="0" smtClean="0"/>
              <a:t>Seek Time= 176-114=62</a:t>
            </a:r>
          </a:p>
          <a:p>
            <a:r>
              <a:rPr lang="en-US" sz="1400" dirty="0" smtClean="0"/>
              <a:t>Head Position=176</a:t>
            </a:r>
            <a:endParaRPr lang="en-US" sz="1400" dirty="0"/>
          </a:p>
        </p:txBody>
      </p:sp>
      <p:sp>
        <p:nvSpPr>
          <p:cNvPr id="29" name="TextBox 28"/>
          <p:cNvSpPr txBox="1"/>
          <p:nvPr/>
        </p:nvSpPr>
        <p:spPr>
          <a:xfrm>
            <a:off x="9419617" y="4936775"/>
            <a:ext cx="2600696" cy="523220"/>
          </a:xfrm>
          <a:prstGeom prst="rect">
            <a:avLst/>
          </a:prstGeom>
          <a:noFill/>
        </p:spPr>
        <p:txBody>
          <a:bodyPr wrap="square" rtlCol="0">
            <a:spAutoFit/>
          </a:bodyPr>
          <a:lstStyle/>
          <a:p>
            <a:r>
              <a:rPr lang="en-US" sz="1400" dirty="0" smtClean="0"/>
              <a:t>Seek Time= 199-176=23</a:t>
            </a:r>
          </a:p>
          <a:p>
            <a:r>
              <a:rPr lang="en-US" sz="1400" dirty="0" smtClean="0"/>
              <a:t>Head Position=199</a:t>
            </a:r>
            <a:endParaRPr lang="en-US" sz="1400" dirty="0"/>
          </a:p>
        </p:txBody>
      </p:sp>
      <p:sp>
        <p:nvSpPr>
          <p:cNvPr id="30" name="TextBox 29"/>
          <p:cNvSpPr txBox="1"/>
          <p:nvPr/>
        </p:nvSpPr>
        <p:spPr>
          <a:xfrm>
            <a:off x="0" y="5140539"/>
            <a:ext cx="2600696" cy="523220"/>
          </a:xfrm>
          <a:prstGeom prst="rect">
            <a:avLst/>
          </a:prstGeom>
          <a:noFill/>
        </p:spPr>
        <p:txBody>
          <a:bodyPr wrap="square" rtlCol="0">
            <a:spAutoFit/>
          </a:bodyPr>
          <a:lstStyle/>
          <a:p>
            <a:r>
              <a:rPr lang="en-US" sz="1400" dirty="0" smtClean="0"/>
              <a:t>Seek Time= 199-0=199</a:t>
            </a:r>
          </a:p>
          <a:p>
            <a:r>
              <a:rPr lang="en-US" sz="1400" dirty="0" smtClean="0"/>
              <a:t>Head Position=0</a:t>
            </a:r>
            <a:endParaRPr lang="en-US" sz="1400" dirty="0"/>
          </a:p>
        </p:txBody>
      </p:sp>
      <p:sp>
        <p:nvSpPr>
          <p:cNvPr id="31" name="TextBox 30"/>
          <p:cNvSpPr txBox="1"/>
          <p:nvPr/>
        </p:nvSpPr>
        <p:spPr>
          <a:xfrm>
            <a:off x="723900" y="5676847"/>
            <a:ext cx="2600696" cy="523220"/>
          </a:xfrm>
          <a:prstGeom prst="rect">
            <a:avLst/>
          </a:prstGeom>
          <a:noFill/>
        </p:spPr>
        <p:txBody>
          <a:bodyPr wrap="square" rtlCol="0">
            <a:spAutoFit/>
          </a:bodyPr>
          <a:lstStyle/>
          <a:p>
            <a:r>
              <a:rPr lang="en-US" sz="1400" dirty="0" smtClean="0"/>
              <a:t>Seek Time= 11-0=11</a:t>
            </a:r>
          </a:p>
          <a:p>
            <a:r>
              <a:rPr lang="en-US" sz="1400" dirty="0" smtClean="0"/>
              <a:t>Head Position=11</a:t>
            </a:r>
            <a:endParaRPr lang="en-US" sz="1400" dirty="0"/>
          </a:p>
        </p:txBody>
      </p:sp>
      <p:sp>
        <p:nvSpPr>
          <p:cNvPr id="32" name="TextBox 31"/>
          <p:cNvSpPr txBox="1"/>
          <p:nvPr/>
        </p:nvSpPr>
        <p:spPr>
          <a:xfrm>
            <a:off x="147452" y="6308056"/>
            <a:ext cx="2600696" cy="523220"/>
          </a:xfrm>
          <a:prstGeom prst="rect">
            <a:avLst/>
          </a:prstGeom>
          <a:noFill/>
        </p:spPr>
        <p:txBody>
          <a:bodyPr wrap="square" rtlCol="0">
            <a:spAutoFit/>
          </a:bodyPr>
          <a:lstStyle/>
          <a:p>
            <a:r>
              <a:rPr lang="en-US" sz="1400" dirty="0" smtClean="0"/>
              <a:t>Seek Time= 34-11=23</a:t>
            </a:r>
          </a:p>
          <a:p>
            <a:r>
              <a:rPr lang="en-US" sz="1400" dirty="0" smtClean="0"/>
              <a:t>Head Position=34</a:t>
            </a:r>
            <a:endParaRPr lang="en-US" sz="1400" dirty="0"/>
          </a:p>
        </p:txBody>
      </p:sp>
      <p:sp>
        <p:nvSpPr>
          <p:cNvPr id="33" name="TextBox 32"/>
          <p:cNvSpPr txBox="1"/>
          <p:nvPr/>
        </p:nvSpPr>
        <p:spPr>
          <a:xfrm>
            <a:off x="2024248" y="6267943"/>
            <a:ext cx="2600696" cy="523220"/>
          </a:xfrm>
          <a:prstGeom prst="rect">
            <a:avLst/>
          </a:prstGeom>
          <a:noFill/>
        </p:spPr>
        <p:txBody>
          <a:bodyPr wrap="square" rtlCol="0">
            <a:spAutoFit/>
          </a:bodyPr>
          <a:lstStyle/>
          <a:p>
            <a:r>
              <a:rPr lang="en-US" sz="1400" dirty="0" smtClean="0"/>
              <a:t>Seek Time= 41-34=7</a:t>
            </a:r>
          </a:p>
          <a:p>
            <a:r>
              <a:rPr lang="en-US" sz="1400" dirty="0" smtClean="0"/>
              <a:t>Head Position=41</a:t>
            </a:r>
            <a:endParaRPr lang="en-US" sz="1400" dirty="0"/>
          </a:p>
        </p:txBody>
      </p:sp>
      <p:grpSp>
        <p:nvGrpSpPr>
          <p:cNvPr id="4" name="Group 3"/>
          <p:cNvGrpSpPr/>
          <p:nvPr/>
        </p:nvGrpSpPr>
        <p:grpSpPr>
          <a:xfrm>
            <a:off x="1422400" y="2753355"/>
            <a:ext cx="9931400" cy="3926677"/>
            <a:chOff x="1422400" y="2753355"/>
            <a:chExt cx="9931400" cy="3926677"/>
          </a:xfrm>
        </p:grpSpPr>
        <p:sp>
          <p:nvSpPr>
            <p:cNvPr id="34" name="Oval 33"/>
            <p:cNvSpPr/>
            <p:nvPr/>
          </p:nvSpPr>
          <p:spPr>
            <a:xfrm>
              <a:off x="2813936" y="3208683"/>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952999" y="2753355"/>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084116" y="3168031"/>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368567" y="3507110"/>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9241487" y="3801732"/>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422400" y="5032550"/>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024248" y="5636734"/>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483416" y="6205724"/>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351083" y="6163227"/>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997540" y="4795396"/>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7580396" y="3144455"/>
            <a:ext cx="4611604" cy="338554"/>
          </a:xfrm>
          <a:prstGeom prst="rect">
            <a:avLst/>
          </a:prstGeom>
          <a:noFill/>
          <a:ln>
            <a:solidFill>
              <a:schemeClr val="tx1"/>
            </a:solidFill>
          </a:ln>
        </p:spPr>
        <p:txBody>
          <a:bodyPr wrap="square" rtlCol="0">
            <a:spAutoFit/>
          </a:bodyPr>
          <a:lstStyle/>
          <a:p>
            <a:r>
              <a:rPr lang="en-US" sz="1600" dirty="0" smtClean="0"/>
              <a:t>Seek Time=10+19+13+22+62+23+199+11+23+7 = 386</a:t>
            </a:r>
            <a:endParaRPr lang="en-US" sz="1600" dirty="0"/>
          </a:p>
        </p:txBody>
      </p:sp>
      <p:sp>
        <p:nvSpPr>
          <p:cNvPr id="5" name="Rectangle 4"/>
          <p:cNvSpPr/>
          <p:nvPr/>
        </p:nvSpPr>
        <p:spPr>
          <a:xfrm>
            <a:off x="1484396" y="2749559"/>
            <a:ext cx="6096000" cy="3693319"/>
          </a:xfrm>
          <a:prstGeom prst="rect">
            <a:avLst/>
          </a:prstGeom>
          <a:solidFill>
            <a:schemeClr val="bg1"/>
          </a:solidFill>
          <a:ln>
            <a:solidFill>
              <a:srgbClr val="FF0000"/>
            </a:solidFill>
          </a:ln>
        </p:spPr>
        <p:txBody>
          <a:bodyPr>
            <a:spAutoFit/>
          </a:bodyPr>
          <a:lstStyle/>
          <a:p>
            <a:pPr fontAlgn="base"/>
            <a:r>
              <a:rPr lang="en-US" b="1" i="0" u="sng" dirty="0" smtClean="0">
                <a:solidFill>
                  <a:srgbClr val="303030"/>
                </a:solidFill>
                <a:effectLst/>
                <a:latin typeface="Roboto Condensed" panose="02000000000000000000" pitchFamily="2" charset="0"/>
              </a:rPr>
              <a:t>Advantages-</a:t>
            </a:r>
            <a:endParaRPr lang="en-US" b="1" i="0" dirty="0" smtClean="0">
              <a:solidFill>
                <a:srgbClr val="303030"/>
              </a:solidFill>
              <a:effectLst/>
              <a:latin typeface="Roboto Condensed" panose="02000000000000000000" pitchFamily="2" charset="0"/>
            </a:endParaRPr>
          </a:p>
          <a:p>
            <a:pPr fontAlgn="base"/>
            <a:r>
              <a:rPr lang="en-US" b="0" i="0" dirty="0" smtClean="0">
                <a:solidFill>
                  <a:srgbClr val="303030"/>
                </a:solidFill>
                <a:effectLst/>
                <a:latin typeface="Arimo"/>
              </a:rPr>
              <a:t> </a:t>
            </a:r>
          </a:p>
          <a:p>
            <a:pPr fontAlgn="base">
              <a:buFont typeface="Arial" panose="020B0604020202020204" pitchFamily="34" charset="0"/>
              <a:buChar char="•"/>
            </a:pPr>
            <a:r>
              <a:rPr lang="en-US" b="0" i="0" dirty="0" smtClean="0">
                <a:solidFill>
                  <a:srgbClr val="303030"/>
                </a:solidFill>
                <a:effectLst/>
                <a:latin typeface="Arimo"/>
              </a:rPr>
              <a:t>The waiting time for the cylinders just visited by the head is reduced as compared to the SCAN Algorithm.</a:t>
            </a:r>
          </a:p>
          <a:p>
            <a:pPr fontAlgn="base">
              <a:buFont typeface="Arial" panose="020B0604020202020204" pitchFamily="34" charset="0"/>
              <a:buChar char="•"/>
            </a:pPr>
            <a:r>
              <a:rPr lang="en-US" b="0" i="0" dirty="0" smtClean="0">
                <a:solidFill>
                  <a:srgbClr val="303030"/>
                </a:solidFill>
                <a:effectLst/>
                <a:latin typeface="Arimo"/>
              </a:rPr>
              <a:t>It provides uniform waiting time.</a:t>
            </a:r>
          </a:p>
          <a:p>
            <a:pPr fontAlgn="base">
              <a:buFont typeface="Arial" panose="020B0604020202020204" pitchFamily="34" charset="0"/>
              <a:buChar char="•"/>
            </a:pPr>
            <a:r>
              <a:rPr lang="en-US" b="0" i="0" dirty="0" smtClean="0">
                <a:solidFill>
                  <a:srgbClr val="303030"/>
                </a:solidFill>
                <a:effectLst/>
                <a:latin typeface="Arimo"/>
              </a:rPr>
              <a:t>It provides better response time.</a:t>
            </a:r>
          </a:p>
          <a:p>
            <a:pPr fontAlgn="base"/>
            <a:r>
              <a:rPr lang="en-US" b="0" i="0" dirty="0" smtClean="0">
                <a:solidFill>
                  <a:srgbClr val="303030"/>
                </a:solidFill>
                <a:effectLst/>
                <a:latin typeface="Arimo"/>
              </a:rPr>
              <a:t> </a:t>
            </a:r>
          </a:p>
          <a:p>
            <a:pPr fontAlgn="base"/>
            <a:r>
              <a:rPr lang="en-US" b="1" i="0" u="sng" dirty="0" smtClean="0">
                <a:solidFill>
                  <a:srgbClr val="303030"/>
                </a:solidFill>
                <a:effectLst/>
                <a:latin typeface="Roboto Condensed" panose="02000000000000000000" pitchFamily="2" charset="0"/>
              </a:rPr>
              <a:t>Disadvantages-</a:t>
            </a:r>
            <a:endParaRPr lang="en-US" b="1" i="0" dirty="0" smtClean="0">
              <a:solidFill>
                <a:srgbClr val="303030"/>
              </a:solidFill>
              <a:effectLst/>
              <a:latin typeface="Roboto Condensed" panose="02000000000000000000" pitchFamily="2" charset="0"/>
            </a:endParaRPr>
          </a:p>
          <a:p>
            <a:pPr fontAlgn="base"/>
            <a:r>
              <a:rPr lang="en-US" b="0" i="0" dirty="0" smtClean="0">
                <a:solidFill>
                  <a:srgbClr val="303030"/>
                </a:solidFill>
                <a:effectLst/>
                <a:latin typeface="Arimo"/>
              </a:rPr>
              <a:t> </a:t>
            </a:r>
          </a:p>
          <a:p>
            <a:pPr fontAlgn="base">
              <a:buFont typeface="Arial" panose="020B0604020202020204" pitchFamily="34" charset="0"/>
              <a:buChar char="•"/>
            </a:pPr>
            <a:r>
              <a:rPr lang="en-US" b="0" i="0" dirty="0" smtClean="0">
                <a:solidFill>
                  <a:srgbClr val="303030"/>
                </a:solidFill>
                <a:effectLst/>
                <a:latin typeface="Arimo"/>
              </a:rPr>
              <a:t>It causes more seek movements as compared to SCAN Algorithm.</a:t>
            </a:r>
          </a:p>
          <a:p>
            <a:pPr fontAlgn="base">
              <a:buFont typeface="Arial" panose="020B0604020202020204" pitchFamily="34" charset="0"/>
              <a:buChar char="•"/>
            </a:pPr>
            <a:r>
              <a:rPr lang="en-US" b="0" i="0" dirty="0" smtClean="0">
                <a:solidFill>
                  <a:srgbClr val="303030"/>
                </a:solidFill>
                <a:effectLst/>
                <a:latin typeface="Arimo"/>
              </a:rPr>
              <a:t>It causes the head to move till the end of the disk even if there are no requests to be serviced.</a:t>
            </a:r>
            <a:endParaRPr lang="en-US" b="0" i="0" dirty="0">
              <a:solidFill>
                <a:srgbClr val="303030"/>
              </a:solidFill>
              <a:effectLst/>
              <a:latin typeface="Arimo"/>
            </a:endParaRPr>
          </a:p>
        </p:txBody>
      </p:sp>
    </p:spTree>
    <p:extLst>
      <p:ext uri="{BB962C8B-B14F-4D97-AF65-F5344CB8AC3E}">
        <p14:creationId xmlns:p14="http://schemas.microsoft.com/office/powerpoint/2010/main" val="148159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LOOK Disk Scheduling Algorithm</a:t>
            </a:r>
          </a:p>
        </p:txBody>
      </p:sp>
      <p:sp>
        <p:nvSpPr>
          <p:cNvPr id="3" name="Content Placeholder 2"/>
          <p:cNvSpPr>
            <a:spLocks noGrp="1"/>
          </p:cNvSpPr>
          <p:nvPr>
            <p:ph idx="1"/>
          </p:nvPr>
        </p:nvSpPr>
        <p:spPr>
          <a:xfrm>
            <a:off x="838200" y="1584325"/>
            <a:ext cx="10515600" cy="4600575"/>
          </a:xfrm>
        </p:spPr>
        <p:txBody>
          <a:bodyPr>
            <a:normAutofit/>
          </a:bodyPr>
          <a:lstStyle/>
          <a:p>
            <a:r>
              <a:rPr lang="en-US" dirty="0"/>
              <a:t>LOOK is the advanced version of SCAN (elevator) disk scheduling algorithm which gives slightly better seek time than any other </a:t>
            </a:r>
            <a:r>
              <a:rPr lang="en-US" dirty="0" smtClean="0"/>
              <a:t>algorithm</a:t>
            </a:r>
          </a:p>
          <a:p>
            <a:r>
              <a:rPr lang="en-US" dirty="0"/>
              <a:t>The main reason behind the better performance of LOOK algorithm in comparison to SCAN is because in this algorithm the head is not allowed to move till the end of the disk.</a:t>
            </a:r>
          </a:p>
          <a:p>
            <a:r>
              <a:rPr lang="en-US" dirty="0" smtClean="0"/>
              <a:t>For example:</a:t>
            </a:r>
          </a:p>
          <a:p>
            <a:pPr marL="0" indent="0">
              <a:buNone/>
            </a:pPr>
            <a:r>
              <a:rPr lang="en-US" dirty="0" smtClean="0"/>
              <a:t>Request sequence = [176, 79, 34, 60, 92, 11, 41, 114]</a:t>
            </a:r>
          </a:p>
          <a:p>
            <a:pPr marL="0" indent="0">
              <a:buNone/>
            </a:pPr>
            <a:r>
              <a:rPr lang="en-US" dirty="0" smtClean="0"/>
              <a:t>Initial disk head position = 50</a:t>
            </a:r>
          </a:p>
          <a:p>
            <a:pPr marL="0" indent="0">
              <a:buNone/>
            </a:pPr>
            <a:r>
              <a:rPr lang="en-US" dirty="0" smtClean="0"/>
              <a:t>Direction = right (we are moving from left to right)</a:t>
            </a:r>
          </a:p>
          <a:p>
            <a:pPr marL="0" indent="0">
              <a:buNone/>
            </a:pPr>
            <a:endParaRPr lang="en-US" dirty="0" smtClean="0"/>
          </a:p>
        </p:txBody>
      </p:sp>
      <p:sp>
        <p:nvSpPr>
          <p:cNvPr id="6" name="Rectangle 5"/>
          <p:cNvSpPr/>
          <p:nvPr/>
        </p:nvSpPr>
        <p:spPr>
          <a:xfrm>
            <a:off x="10269936" y="5548147"/>
            <a:ext cx="1804853" cy="769441"/>
          </a:xfrm>
          <a:prstGeom prst="rect">
            <a:avLst/>
          </a:prstGeom>
        </p:spPr>
        <p:txBody>
          <a:bodyPr wrap="none">
            <a:spAutoFit/>
          </a:bodyPr>
          <a:lstStyle/>
          <a:p>
            <a:r>
              <a:rPr lang="en-US" sz="4400" i="1" baseline="-25000" dirty="0" smtClean="0"/>
              <a:t>Continue…</a:t>
            </a:r>
            <a:endParaRPr lang="en-US" sz="4400" dirty="0"/>
          </a:p>
        </p:txBody>
      </p:sp>
    </p:spTree>
    <p:extLst>
      <p:ext uri="{BB962C8B-B14F-4D97-AF65-F5344CB8AC3E}">
        <p14:creationId xmlns:p14="http://schemas.microsoft.com/office/powerpoint/2010/main" val="1800057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Disk Scheduling Algorithm</a:t>
            </a:r>
            <a:endParaRPr lang="en-US" baseline="-25000" dirty="0"/>
          </a:p>
        </p:txBody>
      </p:sp>
      <p:sp>
        <p:nvSpPr>
          <p:cNvPr id="3" name="Content Placeholder 2"/>
          <p:cNvSpPr>
            <a:spLocks noGrp="1"/>
          </p:cNvSpPr>
          <p:nvPr>
            <p:ph idx="1"/>
          </p:nvPr>
        </p:nvSpPr>
        <p:spPr>
          <a:xfrm>
            <a:off x="838200" y="1825626"/>
            <a:ext cx="10515600" cy="936624"/>
          </a:xfrm>
        </p:spPr>
        <p:txBody>
          <a:bodyPr>
            <a:normAutofit lnSpcReduction="10000"/>
          </a:bodyPr>
          <a:lstStyle/>
          <a:p>
            <a:r>
              <a:rPr lang="en-US" dirty="0" smtClean="0"/>
              <a:t>Look at the graph ([11,34, 41,60, 79, 92, 114,176])</a:t>
            </a:r>
          </a:p>
          <a:p>
            <a:r>
              <a:rPr lang="en-US" dirty="0" smtClean="0"/>
              <a:t>Direction : Right (moving left to right)</a:t>
            </a:r>
            <a:endParaRPr lang="en-US" dirty="0"/>
          </a:p>
        </p:txBody>
      </p:sp>
      <p:pic>
        <p:nvPicPr>
          <p:cNvPr id="15362" name="Picture 2" descr="https://media.geeksforgeeks.org/wp-content/uploads/20190830184834/fcf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6412"/>
            <a:ext cx="9867900" cy="371544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2070100" y="3870539"/>
            <a:ext cx="2600696" cy="523220"/>
          </a:xfrm>
          <a:prstGeom prst="rect">
            <a:avLst/>
          </a:prstGeom>
          <a:noFill/>
        </p:spPr>
        <p:txBody>
          <a:bodyPr wrap="square" rtlCol="0">
            <a:spAutoFit/>
          </a:bodyPr>
          <a:lstStyle/>
          <a:p>
            <a:r>
              <a:rPr lang="en-US" sz="1400" dirty="0" smtClean="0"/>
              <a:t>Seek Time= 60-50=10</a:t>
            </a:r>
          </a:p>
          <a:p>
            <a:r>
              <a:rPr lang="en-US" sz="1400" dirty="0" smtClean="0"/>
              <a:t>Head Position=60</a:t>
            </a:r>
            <a:endParaRPr lang="en-US" sz="1400" dirty="0"/>
          </a:p>
        </p:txBody>
      </p:sp>
      <p:sp>
        <p:nvSpPr>
          <p:cNvPr id="43" name="TextBox 42"/>
          <p:cNvSpPr txBox="1"/>
          <p:nvPr/>
        </p:nvSpPr>
        <p:spPr>
          <a:xfrm>
            <a:off x="4368800" y="3466848"/>
            <a:ext cx="2600696" cy="523220"/>
          </a:xfrm>
          <a:prstGeom prst="rect">
            <a:avLst/>
          </a:prstGeom>
          <a:noFill/>
        </p:spPr>
        <p:txBody>
          <a:bodyPr wrap="square" rtlCol="0">
            <a:spAutoFit/>
          </a:bodyPr>
          <a:lstStyle/>
          <a:p>
            <a:r>
              <a:rPr lang="en-US" sz="1400" dirty="0" smtClean="0"/>
              <a:t>Seek Time= 79-60=19</a:t>
            </a:r>
          </a:p>
          <a:p>
            <a:r>
              <a:rPr lang="en-US" sz="1400" dirty="0" smtClean="0"/>
              <a:t>Head Position=79</a:t>
            </a:r>
            <a:endParaRPr lang="en-US" sz="1400" dirty="0"/>
          </a:p>
        </p:txBody>
      </p:sp>
      <p:sp>
        <p:nvSpPr>
          <p:cNvPr id="44" name="TextBox 43"/>
          <p:cNvSpPr txBox="1"/>
          <p:nvPr/>
        </p:nvSpPr>
        <p:spPr>
          <a:xfrm>
            <a:off x="3937000" y="4165587"/>
            <a:ext cx="2600696" cy="523220"/>
          </a:xfrm>
          <a:prstGeom prst="rect">
            <a:avLst/>
          </a:prstGeom>
          <a:noFill/>
        </p:spPr>
        <p:txBody>
          <a:bodyPr wrap="square" rtlCol="0">
            <a:spAutoFit/>
          </a:bodyPr>
          <a:lstStyle/>
          <a:p>
            <a:r>
              <a:rPr lang="en-US" sz="1400" dirty="0" smtClean="0"/>
              <a:t>Seek Time= 92-79=13</a:t>
            </a:r>
          </a:p>
          <a:p>
            <a:r>
              <a:rPr lang="en-US" sz="1400" dirty="0" smtClean="0"/>
              <a:t>Head Position=92</a:t>
            </a:r>
            <a:endParaRPr lang="en-US" sz="1400" dirty="0"/>
          </a:p>
        </p:txBody>
      </p:sp>
      <p:sp>
        <p:nvSpPr>
          <p:cNvPr id="45" name="TextBox 44"/>
          <p:cNvSpPr txBox="1"/>
          <p:nvPr/>
        </p:nvSpPr>
        <p:spPr>
          <a:xfrm>
            <a:off x="6667500" y="3957625"/>
            <a:ext cx="2600696" cy="523220"/>
          </a:xfrm>
          <a:prstGeom prst="rect">
            <a:avLst/>
          </a:prstGeom>
          <a:noFill/>
        </p:spPr>
        <p:txBody>
          <a:bodyPr wrap="square" rtlCol="0">
            <a:spAutoFit/>
          </a:bodyPr>
          <a:lstStyle/>
          <a:p>
            <a:r>
              <a:rPr lang="en-US" sz="1400" dirty="0" smtClean="0"/>
              <a:t>Seek Time= 114-92=22</a:t>
            </a:r>
          </a:p>
          <a:p>
            <a:r>
              <a:rPr lang="en-US" sz="1400" dirty="0" smtClean="0"/>
              <a:t>Head Position=114</a:t>
            </a:r>
            <a:endParaRPr lang="en-US" sz="1400" dirty="0"/>
          </a:p>
        </p:txBody>
      </p:sp>
      <p:sp>
        <p:nvSpPr>
          <p:cNvPr id="46" name="TextBox 45"/>
          <p:cNvSpPr txBox="1"/>
          <p:nvPr/>
        </p:nvSpPr>
        <p:spPr>
          <a:xfrm>
            <a:off x="8753104" y="5242139"/>
            <a:ext cx="2600696" cy="523220"/>
          </a:xfrm>
          <a:prstGeom prst="rect">
            <a:avLst/>
          </a:prstGeom>
          <a:noFill/>
        </p:spPr>
        <p:txBody>
          <a:bodyPr wrap="square" rtlCol="0">
            <a:spAutoFit/>
          </a:bodyPr>
          <a:lstStyle/>
          <a:p>
            <a:r>
              <a:rPr lang="en-US" sz="1400" dirty="0" smtClean="0"/>
              <a:t>Seek Time= 176-114=62</a:t>
            </a:r>
          </a:p>
          <a:p>
            <a:r>
              <a:rPr lang="en-US" sz="1400" dirty="0" smtClean="0"/>
              <a:t>Head Position=176</a:t>
            </a:r>
            <a:endParaRPr lang="en-US" sz="1400" dirty="0"/>
          </a:p>
        </p:txBody>
      </p:sp>
      <p:sp>
        <p:nvSpPr>
          <p:cNvPr id="47" name="TextBox 46"/>
          <p:cNvSpPr txBox="1"/>
          <p:nvPr/>
        </p:nvSpPr>
        <p:spPr>
          <a:xfrm>
            <a:off x="2636652" y="5503749"/>
            <a:ext cx="2600696" cy="523220"/>
          </a:xfrm>
          <a:prstGeom prst="rect">
            <a:avLst/>
          </a:prstGeom>
          <a:noFill/>
        </p:spPr>
        <p:txBody>
          <a:bodyPr wrap="square" rtlCol="0">
            <a:spAutoFit/>
          </a:bodyPr>
          <a:lstStyle/>
          <a:p>
            <a:r>
              <a:rPr lang="en-US" sz="1400" dirty="0" smtClean="0"/>
              <a:t>Seek Time= 176-41=135</a:t>
            </a:r>
          </a:p>
          <a:p>
            <a:r>
              <a:rPr lang="en-US" sz="1400" dirty="0" smtClean="0"/>
              <a:t>Head Position=41</a:t>
            </a:r>
            <a:endParaRPr lang="en-US" sz="1400" dirty="0"/>
          </a:p>
        </p:txBody>
      </p:sp>
      <p:sp>
        <p:nvSpPr>
          <p:cNvPr id="48" name="TextBox 47"/>
          <p:cNvSpPr txBox="1"/>
          <p:nvPr/>
        </p:nvSpPr>
        <p:spPr>
          <a:xfrm>
            <a:off x="2390404" y="6384499"/>
            <a:ext cx="2600696" cy="523220"/>
          </a:xfrm>
          <a:prstGeom prst="rect">
            <a:avLst/>
          </a:prstGeom>
          <a:noFill/>
        </p:spPr>
        <p:txBody>
          <a:bodyPr wrap="square" rtlCol="0">
            <a:spAutoFit/>
          </a:bodyPr>
          <a:lstStyle/>
          <a:p>
            <a:r>
              <a:rPr lang="en-US" sz="1400" dirty="0" smtClean="0"/>
              <a:t>Seek Time= 41-34=7</a:t>
            </a:r>
          </a:p>
          <a:p>
            <a:r>
              <a:rPr lang="en-US" sz="1400" dirty="0" smtClean="0"/>
              <a:t>Head Position=34</a:t>
            </a:r>
            <a:endParaRPr lang="en-US" sz="1400" dirty="0"/>
          </a:p>
        </p:txBody>
      </p:sp>
      <p:sp>
        <p:nvSpPr>
          <p:cNvPr id="49" name="TextBox 48"/>
          <p:cNvSpPr txBox="1"/>
          <p:nvPr/>
        </p:nvSpPr>
        <p:spPr>
          <a:xfrm>
            <a:off x="190500" y="6085367"/>
            <a:ext cx="2600696" cy="523220"/>
          </a:xfrm>
          <a:prstGeom prst="rect">
            <a:avLst/>
          </a:prstGeom>
          <a:noFill/>
        </p:spPr>
        <p:txBody>
          <a:bodyPr wrap="square" rtlCol="0">
            <a:spAutoFit/>
          </a:bodyPr>
          <a:lstStyle/>
          <a:p>
            <a:r>
              <a:rPr lang="en-US" sz="1400" dirty="0" smtClean="0"/>
              <a:t>Seek Time= 34-11=23</a:t>
            </a:r>
          </a:p>
          <a:p>
            <a:r>
              <a:rPr lang="en-US" sz="1400" dirty="0" smtClean="0"/>
              <a:t>Head Position=11</a:t>
            </a:r>
            <a:endParaRPr lang="en-US" sz="1400" dirty="0"/>
          </a:p>
        </p:txBody>
      </p:sp>
      <p:grpSp>
        <p:nvGrpSpPr>
          <p:cNvPr id="6" name="Group 5"/>
          <p:cNvGrpSpPr/>
          <p:nvPr/>
        </p:nvGrpSpPr>
        <p:grpSpPr>
          <a:xfrm>
            <a:off x="1569192" y="3396231"/>
            <a:ext cx="9098808" cy="3365627"/>
            <a:chOff x="1569192" y="3396231"/>
            <a:chExt cx="9098808" cy="3365627"/>
          </a:xfrm>
        </p:grpSpPr>
        <p:sp>
          <p:nvSpPr>
            <p:cNvPr id="50" name="Oval 49"/>
            <p:cNvSpPr/>
            <p:nvPr/>
          </p:nvSpPr>
          <p:spPr>
            <a:xfrm>
              <a:off x="3435020" y="3802427"/>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772150" y="3396231"/>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128412" y="3915850"/>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359400" y="4124913"/>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152570" y="5429050"/>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0311740" y="5152542"/>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569192" y="5995456"/>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768684" y="6287550"/>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7466096" y="2635066"/>
            <a:ext cx="4611604" cy="338554"/>
          </a:xfrm>
          <a:prstGeom prst="rect">
            <a:avLst/>
          </a:prstGeom>
          <a:noFill/>
          <a:ln>
            <a:solidFill>
              <a:schemeClr val="tx1"/>
            </a:solidFill>
          </a:ln>
        </p:spPr>
        <p:txBody>
          <a:bodyPr wrap="square" rtlCol="0">
            <a:spAutoFit/>
          </a:bodyPr>
          <a:lstStyle/>
          <a:p>
            <a:r>
              <a:rPr lang="en-US" sz="1600" dirty="0" smtClean="0"/>
              <a:t>Seek Time=10+19+13+22+62+135+7+23 = 291</a:t>
            </a:r>
            <a:endParaRPr lang="en-US" sz="1600" dirty="0"/>
          </a:p>
        </p:txBody>
      </p:sp>
      <p:sp>
        <p:nvSpPr>
          <p:cNvPr id="7" name="Rectangle 6"/>
          <p:cNvSpPr/>
          <p:nvPr/>
        </p:nvSpPr>
        <p:spPr>
          <a:xfrm>
            <a:off x="2724150" y="1518042"/>
            <a:ext cx="6096000" cy="4247317"/>
          </a:xfrm>
          <a:prstGeom prst="rect">
            <a:avLst/>
          </a:prstGeom>
          <a:solidFill>
            <a:schemeClr val="bg1"/>
          </a:solidFill>
          <a:ln>
            <a:solidFill>
              <a:srgbClr val="FF0000"/>
            </a:solidFill>
          </a:ln>
        </p:spPr>
        <p:txBody>
          <a:bodyPr>
            <a:spAutoFit/>
          </a:bodyPr>
          <a:lstStyle/>
          <a:p>
            <a:pPr fontAlgn="base"/>
            <a:r>
              <a:rPr lang="en-US" b="1" i="0" u="sng" dirty="0" smtClean="0">
                <a:solidFill>
                  <a:srgbClr val="303030"/>
                </a:solidFill>
                <a:effectLst/>
                <a:latin typeface="Roboto Condensed" panose="02000000000000000000" pitchFamily="2" charset="0"/>
              </a:rPr>
              <a:t>Advantages-</a:t>
            </a:r>
            <a:endParaRPr lang="en-US" b="1" i="0" dirty="0" smtClean="0">
              <a:solidFill>
                <a:srgbClr val="303030"/>
              </a:solidFill>
              <a:effectLst/>
              <a:latin typeface="Roboto Condensed" panose="02000000000000000000" pitchFamily="2" charset="0"/>
            </a:endParaRPr>
          </a:p>
          <a:p>
            <a:pPr fontAlgn="base"/>
            <a:r>
              <a:rPr lang="en-US" b="0" i="0" dirty="0" smtClean="0">
                <a:solidFill>
                  <a:srgbClr val="303030"/>
                </a:solidFill>
                <a:effectLst/>
                <a:latin typeface="Arimo"/>
              </a:rPr>
              <a:t> </a:t>
            </a:r>
          </a:p>
          <a:p>
            <a:pPr fontAlgn="base">
              <a:buFont typeface="Arial" panose="020B0604020202020204" pitchFamily="34" charset="0"/>
              <a:buChar char="•"/>
            </a:pPr>
            <a:r>
              <a:rPr lang="en-US" b="0" i="0" dirty="0" smtClean="0">
                <a:solidFill>
                  <a:srgbClr val="303030"/>
                </a:solidFill>
                <a:effectLst/>
                <a:latin typeface="Arimo"/>
              </a:rPr>
              <a:t>It does not causes the head to move till the ends of the disk when there are no requests to be serviced.</a:t>
            </a:r>
          </a:p>
          <a:p>
            <a:pPr fontAlgn="base">
              <a:buFont typeface="Arial" panose="020B0604020202020204" pitchFamily="34" charset="0"/>
              <a:buChar char="•"/>
            </a:pPr>
            <a:r>
              <a:rPr lang="en-US" b="0" i="0" dirty="0" smtClean="0">
                <a:solidFill>
                  <a:srgbClr val="303030"/>
                </a:solidFill>
                <a:effectLst/>
                <a:latin typeface="Arimo"/>
              </a:rPr>
              <a:t>It provides better performance as compared to SCAN Algorithm.</a:t>
            </a:r>
          </a:p>
          <a:p>
            <a:pPr fontAlgn="base">
              <a:buFont typeface="Arial" panose="020B0604020202020204" pitchFamily="34" charset="0"/>
              <a:buChar char="•"/>
            </a:pPr>
            <a:r>
              <a:rPr lang="en-US" b="0" i="0" dirty="0" smtClean="0">
                <a:solidFill>
                  <a:srgbClr val="303030"/>
                </a:solidFill>
                <a:effectLst/>
                <a:latin typeface="Arimo"/>
              </a:rPr>
              <a:t>It does not lead to starvation.</a:t>
            </a:r>
          </a:p>
          <a:p>
            <a:pPr fontAlgn="base">
              <a:buFont typeface="Arial" panose="020B0604020202020204" pitchFamily="34" charset="0"/>
              <a:buChar char="•"/>
            </a:pPr>
            <a:r>
              <a:rPr lang="en-US" b="0" i="0" dirty="0" smtClean="0">
                <a:solidFill>
                  <a:srgbClr val="303030"/>
                </a:solidFill>
                <a:effectLst/>
                <a:latin typeface="Arimo"/>
              </a:rPr>
              <a:t>It provides low variance in response time and waiting time.</a:t>
            </a:r>
          </a:p>
          <a:p>
            <a:pPr fontAlgn="base"/>
            <a:r>
              <a:rPr lang="en-US" b="0" i="0" dirty="0" smtClean="0">
                <a:solidFill>
                  <a:srgbClr val="303030"/>
                </a:solidFill>
                <a:effectLst/>
                <a:latin typeface="Arimo"/>
              </a:rPr>
              <a:t> </a:t>
            </a:r>
          </a:p>
          <a:p>
            <a:pPr fontAlgn="base"/>
            <a:r>
              <a:rPr lang="en-US" b="1" i="0" u="sng" dirty="0" smtClean="0">
                <a:solidFill>
                  <a:srgbClr val="303030"/>
                </a:solidFill>
                <a:effectLst/>
                <a:latin typeface="Roboto Condensed" panose="02000000000000000000" pitchFamily="2" charset="0"/>
              </a:rPr>
              <a:t>Disadvantages-</a:t>
            </a:r>
            <a:endParaRPr lang="en-US" b="1" i="0" dirty="0" smtClean="0">
              <a:solidFill>
                <a:srgbClr val="303030"/>
              </a:solidFill>
              <a:effectLst/>
              <a:latin typeface="Roboto Condensed" panose="02000000000000000000" pitchFamily="2" charset="0"/>
            </a:endParaRPr>
          </a:p>
          <a:p>
            <a:pPr fontAlgn="base"/>
            <a:r>
              <a:rPr lang="en-US" b="0" i="0" dirty="0" smtClean="0">
                <a:solidFill>
                  <a:srgbClr val="303030"/>
                </a:solidFill>
                <a:effectLst/>
                <a:latin typeface="Arimo"/>
              </a:rPr>
              <a:t> </a:t>
            </a:r>
          </a:p>
          <a:p>
            <a:pPr fontAlgn="base">
              <a:buFont typeface="Arial" panose="020B0604020202020204" pitchFamily="34" charset="0"/>
              <a:buChar char="•"/>
            </a:pPr>
            <a:r>
              <a:rPr lang="en-US" b="0" i="0" dirty="0" smtClean="0">
                <a:solidFill>
                  <a:srgbClr val="303030"/>
                </a:solidFill>
                <a:effectLst/>
                <a:latin typeface="Arimo"/>
              </a:rPr>
              <a:t>There is an overhead of finding the end requests.</a:t>
            </a:r>
          </a:p>
          <a:p>
            <a:pPr fontAlgn="base">
              <a:buFont typeface="Arial" panose="020B0604020202020204" pitchFamily="34" charset="0"/>
              <a:buChar char="•"/>
            </a:pPr>
            <a:r>
              <a:rPr lang="en-US" b="0" i="0" dirty="0" smtClean="0">
                <a:solidFill>
                  <a:srgbClr val="303030"/>
                </a:solidFill>
                <a:effectLst/>
                <a:latin typeface="Arimo"/>
              </a:rPr>
              <a:t>It causes long waiting time for the cylinders just visited by the head.</a:t>
            </a:r>
            <a:endParaRPr lang="en-US" b="0" i="0" dirty="0">
              <a:solidFill>
                <a:srgbClr val="303030"/>
              </a:solidFill>
              <a:effectLst/>
              <a:latin typeface="Arimo"/>
            </a:endParaRPr>
          </a:p>
        </p:txBody>
      </p:sp>
    </p:spTree>
    <p:extLst>
      <p:ext uri="{BB962C8B-B14F-4D97-AF65-F5344CB8AC3E}">
        <p14:creationId xmlns:p14="http://schemas.microsoft.com/office/powerpoint/2010/main" val="303795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C-LOOK (Circular LOOK) Disk </a:t>
            </a:r>
            <a:r>
              <a:rPr lang="en-US" dirty="0"/>
              <a:t>Scheduling Algorithm</a:t>
            </a:r>
          </a:p>
        </p:txBody>
      </p:sp>
      <p:sp>
        <p:nvSpPr>
          <p:cNvPr id="3" name="Content Placeholder 2"/>
          <p:cNvSpPr>
            <a:spLocks noGrp="1"/>
          </p:cNvSpPr>
          <p:nvPr>
            <p:ph idx="1"/>
          </p:nvPr>
        </p:nvSpPr>
        <p:spPr>
          <a:xfrm>
            <a:off x="838200" y="1584325"/>
            <a:ext cx="10515600" cy="4600575"/>
          </a:xfrm>
        </p:spPr>
        <p:txBody>
          <a:bodyPr>
            <a:normAutofit fontScale="92500" lnSpcReduction="20000"/>
          </a:bodyPr>
          <a:lstStyle/>
          <a:p>
            <a:r>
              <a:rPr lang="en-US" b="1" dirty="0"/>
              <a:t>C-LOOK</a:t>
            </a:r>
            <a:r>
              <a:rPr lang="en-US" dirty="0"/>
              <a:t> is an enhanced version of both </a:t>
            </a:r>
            <a:r>
              <a:rPr lang="en-US" b="1" dirty="0"/>
              <a:t>SCAN</a:t>
            </a:r>
            <a:r>
              <a:rPr lang="en-US" dirty="0"/>
              <a:t> as well as </a:t>
            </a:r>
            <a:r>
              <a:rPr lang="en-US" b="1" dirty="0"/>
              <a:t>LOOK</a:t>
            </a:r>
            <a:r>
              <a:rPr lang="en-US" dirty="0"/>
              <a:t> disk scheduling algorithms</a:t>
            </a:r>
            <a:r>
              <a:rPr lang="en-US" dirty="0" smtClean="0"/>
              <a:t>.</a:t>
            </a:r>
          </a:p>
          <a:p>
            <a:r>
              <a:rPr lang="en-US" dirty="0"/>
              <a:t> seek time is better than C-SCAN </a:t>
            </a:r>
            <a:r>
              <a:rPr lang="en-US" dirty="0" smtClean="0"/>
              <a:t>algorithm</a:t>
            </a:r>
          </a:p>
          <a:p>
            <a:r>
              <a:rPr lang="en-US" dirty="0" smtClean="0"/>
              <a:t>the head services requests only in one direction(either left or right) until all the requests in this direction are not serviced and then jumps back to the farthest request on the other direction and service the remaining requests which gives a better uniform servicing as well as avoids wasting seek time for going till the end of the disk.</a:t>
            </a:r>
            <a:endParaRPr lang="en-US" dirty="0"/>
          </a:p>
          <a:p>
            <a:r>
              <a:rPr lang="en-US" dirty="0" smtClean="0"/>
              <a:t>For example:</a:t>
            </a:r>
          </a:p>
          <a:p>
            <a:pPr marL="0" indent="0">
              <a:buNone/>
            </a:pPr>
            <a:r>
              <a:rPr lang="en-US" dirty="0" smtClean="0"/>
              <a:t>Request sequence = [176, 79, 34, 60, 92, 11, 41, 114]</a:t>
            </a:r>
          </a:p>
          <a:p>
            <a:pPr marL="0" indent="0">
              <a:buNone/>
            </a:pPr>
            <a:r>
              <a:rPr lang="en-US" dirty="0" smtClean="0"/>
              <a:t>Initial disk head position = 50</a:t>
            </a:r>
          </a:p>
          <a:p>
            <a:pPr marL="0" indent="0">
              <a:buNone/>
            </a:pPr>
            <a:r>
              <a:rPr lang="en-US" dirty="0" smtClean="0"/>
              <a:t>Direction = right (we are moving from left to right)</a:t>
            </a:r>
          </a:p>
          <a:p>
            <a:pPr marL="0" indent="0">
              <a:buNone/>
            </a:pPr>
            <a:endParaRPr lang="en-US" dirty="0" smtClean="0"/>
          </a:p>
        </p:txBody>
      </p:sp>
      <p:sp>
        <p:nvSpPr>
          <p:cNvPr id="6" name="Rectangle 5"/>
          <p:cNvSpPr/>
          <p:nvPr/>
        </p:nvSpPr>
        <p:spPr>
          <a:xfrm>
            <a:off x="10269936" y="5548147"/>
            <a:ext cx="1804853" cy="769441"/>
          </a:xfrm>
          <a:prstGeom prst="rect">
            <a:avLst/>
          </a:prstGeom>
        </p:spPr>
        <p:txBody>
          <a:bodyPr wrap="none">
            <a:spAutoFit/>
          </a:bodyPr>
          <a:lstStyle/>
          <a:p>
            <a:r>
              <a:rPr lang="en-US" sz="4400" i="1" baseline="-25000" dirty="0" smtClean="0"/>
              <a:t>Continue…</a:t>
            </a:r>
            <a:endParaRPr lang="en-US" sz="4400" dirty="0"/>
          </a:p>
        </p:txBody>
      </p:sp>
    </p:spTree>
    <p:extLst>
      <p:ext uri="{BB962C8B-B14F-4D97-AF65-F5344CB8AC3E}">
        <p14:creationId xmlns:p14="http://schemas.microsoft.com/office/powerpoint/2010/main" val="3168964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know before algorithms</a:t>
            </a:r>
            <a:endParaRPr lang="en-US" dirty="0"/>
          </a:p>
        </p:txBody>
      </p:sp>
      <p:sp>
        <p:nvSpPr>
          <p:cNvPr id="3" name="Content Placeholder 2"/>
          <p:cNvSpPr>
            <a:spLocks noGrp="1"/>
          </p:cNvSpPr>
          <p:nvPr>
            <p:ph idx="1"/>
          </p:nvPr>
        </p:nvSpPr>
        <p:spPr/>
        <p:txBody>
          <a:bodyPr>
            <a:normAutofit lnSpcReduction="10000"/>
          </a:bodyPr>
          <a:lstStyle/>
          <a:p>
            <a:r>
              <a:rPr lang="en-US" dirty="0" smtClean="0"/>
              <a:t>Seek Time:</a:t>
            </a:r>
          </a:p>
          <a:p>
            <a:pPr marL="457200" lvl="1" indent="0">
              <a:buNone/>
            </a:pPr>
            <a:r>
              <a:rPr lang="en-US" dirty="0"/>
              <a:t>	</a:t>
            </a:r>
            <a:r>
              <a:rPr lang="en-US" dirty="0" smtClean="0"/>
              <a:t>	Its are time to locate the disk arm to a specific track, where the data is to be read or write.</a:t>
            </a:r>
          </a:p>
          <a:p>
            <a:pPr marL="457200" lvl="1" indent="0">
              <a:buNone/>
            </a:pPr>
            <a:r>
              <a:rPr lang="en-US" dirty="0" smtClean="0"/>
              <a:t>e.g. if the disk head position is 50 and disk head need to move to 176 storing index to read/write, then the seek time for that would be </a:t>
            </a:r>
          </a:p>
          <a:p>
            <a:pPr marL="457200" lvl="1" indent="0">
              <a:buNone/>
            </a:pPr>
            <a:r>
              <a:rPr lang="en-US" dirty="0"/>
              <a:t>	</a:t>
            </a:r>
            <a:r>
              <a:rPr lang="en-US" dirty="0" smtClean="0"/>
              <a:t>		seek time = 176-50 = 126</a:t>
            </a:r>
          </a:p>
          <a:p>
            <a:pPr marL="457200" lvl="1" indent="0">
              <a:buNone/>
            </a:pPr>
            <a:r>
              <a:rPr lang="en-US" dirty="0" smtClean="0"/>
              <a:t>	Note: minimum average seek time is better </a:t>
            </a:r>
          </a:p>
          <a:p>
            <a:r>
              <a:rPr lang="en-US" dirty="0" smtClean="0"/>
              <a:t>Rotational Latency:</a:t>
            </a:r>
          </a:p>
          <a:p>
            <a:pPr marL="0" indent="0">
              <a:buNone/>
            </a:pPr>
            <a:r>
              <a:rPr lang="en-US" sz="2400" dirty="0"/>
              <a:t>	</a:t>
            </a:r>
            <a:r>
              <a:rPr lang="en-US" sz="2400" dirty="0" smtClean="0"/>
              <a:t>	Is </a:t>
            </a:r>
            <a:r>
              <a:rPr lang="en-US" sz="2400" dirty="0"/>
              <a:t>the time taken by desired sector of disk to rotate into a position </a:t>
            </a:r>
            <a:r>
              <a:rPr lang="en-US" sz="2400" dirty="0" smtClean="0"/>
              <a:t>so that </a:t>
            </a:r>
            <a:r>
              <a:rPr lang="en-US" sz="2400" dirty="0"/>
              <a:t>it can access the read/write heads. </a:t>
            </a:r>
            <a:endParaRPr lang="en-US" sz="2400" dirty="0" smtClean="0"/>
          </a:p>
          <a:p>
            <a:pPr marL="0" lvl="1" indent="0">
              <a:spcBef>
                <a:spcPts val="1000"/>
              </a:spcBef>
              <a:buNone/>
            </a:pPr>
            <a:r>
              <a:rPr lang="en-US" dirty="0" smtClean="0"/>
              <a:t>	Note: minimum rotational latency is better </a:t>
            </a:r>
          </a:p>
          <a:p>
            <a:pPr marL="0" indent="0">
              <a:buNone/>
            </a:pPr>
            <a:endParaRPr lang="en-US" sz="2400" dirty="0"/>
          </a:p>
          <a:p>
            <a:endParaRPr lang="en-US" dirty="0"/>
          </a:p>
        </p:txBody>
      </p:sp>
    </p:spTree>
    <p:extLst>
      <p:ext uri="{BB962C8B-B14F-4D97-AF65-F5344CB8AC3E}">
        <p14:creationId xmlns:p14="http://schemas.microsoft.com/office/powerpoint/2010/main" val="1965181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C-LOOK (Circular LOOK) Disk Scheduling</a:t>
            </a:r>
            <a:endParaRPr lang="en-US" baseline="-25000" dirty="0"/>
          </a:p>
        </p:txBody>
      </p:sp>
      <p:sp>
        <p:nvSpPr>
          <p:cNvPr id="3" name="Content Placeholder 2"/>
          <p:cNvSpPr>
            <a:spLocks noGrp="1"/>
          </p:cNvSpPr>
          <p:nvPr>
            <p:ph idx="1"/>
          </p:nvPr>
        </p:nvSpPr>
        <p:spPr>
          <a:xfrm>
            <a:off x="838200" y="1825626"/>
            <a:ext cx="10515600" cy="936624"/>
          </a:xfrm>
        </p:spPr>
        <p:txBody>
          <a:bodyPr>
            <a:normAutofit lnSpcReduction="10000"/>
          </a:bodyPr>
          <a:lstStyle/>
          <a:p>
            <a:r>
              <a:rPr lang="en-US" dirty="0" smtClean="0"/>
              <a:t>Look at the graph ([11,34, 41,60, 79, 92, 114,176])</a:t>
            </a:r>
          </a:p>
          <a:p>
            <a:r>
              <a:rPr lang="en-US" dirty="0" smtClean="0"/>
              <a:t>Direction : Right (moving left to right)</a:t>
            </a:r>
            <a:endParaRPr lang="en-US" dirty="0"/>
          </a:p>
        </p:txBody>
      </p:sp>
      <p:pic>
        <p:nvPicPr>
          <p:cNvPr id="17410" name="Picture 2" descr="https://media.geeksforgeeks.org/wp-content/uploads/20190912194433/fcf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475" y="2897187"/>
            <a:ext cx="8493125" cy="377090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387600" y="3616539"/>
            <a:ext cx="2600696" cy="523220"/>
          </a:xfrm>
          <a:prstGeom prst="rect">
            <a:avLst/>
          </a:prstGeom>
          <a:noFill/>
        </p:spPr>
        <p:txBody>
          <a:bodyPr wrap="square" rtlCol="0">
            <a:spAutoFit/>
          </a:bodyPr>
          <a:lstStyle/>
          <a:p>
            <a:r>
              <a:rPr lang="en-US" sz="1400" dirty="0" smtClean="0"/>
              <a:t>Seek Time= 60-50=10</a:t>
            </a:r>
          </a:p>
          <a:p>
            <a:r>
              <a:rPr lang="en-US" sz="1400" dirty="0" smtClean="0"/>
              <a:t>Head Position=60</a:t>
            </a:r>
            <a:endParaRPr lang="en-US" sz="1400" dirty="0"/>
          </a:p>
        </p:txBody>
      </p:sp>
      <p:sp>
        <p:nvSpPr>
          <p:cNvPr id="26" name="TextBox 25"/>
          <p:cNvSpPr txBox="1"/>
          <p:nvPr/>
        </p:nvSpPr>
        <p:spPr>
          <a:xfrm>
            <a:off x="4527550" y="3241585"/>
            <a:ext cx="2600696" cy="523220"/>
          </a:xfrm>
          <a:prstGeom prst="rect">
            <a:avLst/>
          </a:prstGeom>
          <a:noFill/>
        </p:spPr>
        <p:txBody>
          <a:bodyPr wrap="square" rtlCol="0">
            <a:spAutoFit/>
          </a:bodyPr>
          <a:lstStyle/>
          <a:p>
            <a:r>
              <a:rPr lang="en-US" sz="1400" dirty="0" smtClean="0"/>
              <a:t>Seek Time= 79-60=19</a:t>
            </a:r>
          </a:p>
          <a:p>
            <a:r>
              <a:rPr lang="en-US" sz="1400" dirty="0" smtClean="0"/>
              <a:t>Head Position=79</a:t>
            </a:r>
            <a:endParaRPr lang="en-US" sz="1400" dirty="0"/>
          </a:p>
        </p:txBody>
      </p:sp>
      <p:sp>
        <p:nvSpPr>
          <p:cNvPr id="27" name="TextBox 26"/>
          <p:cNvSpPr txBox="1"/>
          <p:nvPr/>
        </p:nvSpPr>
        <p:spPr>
          <a:xfrm>
            <a:off x="4424548" y="3809359"/>
            <a:ext cx="2600696" cy="523220"/>
          </a:xfrm>
          <a:prstGeom prst="rect">
            <a:avLst/>
          </a:prstGeom>
          <a:noFill/>
        </p:spPr>
        <p:txBody>
          <a:bodyPr wrap="square" rtlCol="0">
            <a:spAutoFit/>
          </a:bodyPr>
          <a:lstStyle/>
          <a:p>
            <a:r>
              <a:rPr lang="en-US" sz="1400" dirty="0" smtClean="0"/>
              <a:t>Seek Time= 92-79=13</a:t>
            </a:r>
          </a:p>
          <a:p>
            <a:r>
              <a:rPr lang="en-US" sz="1400" dirty="0" smtClean="0"/>
              <a:t>Head Position=92</a:t>
            </a:r>
            <a:endParaRPr lang="en-US" sz="1400" dirty="0"/>
          </a:p>
        </p:txBody>
      </p:sp>
      <p:sp>
        <p:nvSpPr>
          <p:cNvPr id="28" name="TextBox 27"/>
          <p:cNvSpPr txBox="1"/>
          <p:nvPr/>
        </p:nvSpPr>
        <p:spPr>
          <a:xfrm>
            <a:off x="6152408" y="3665511"/>
            <a:ext cx="2600696" cy="523220"/>
          </a:xfrm>
          <a:prstGeom prst="rect">
            <a:avLst/>
          </a:prstGeom>
          <a:noFill/>
        </p:spPr>
        <p:txBody>
          <a:bodyPr wrap="square" rtlCol="0">
            <a:spAutoFit/>
          </a:bodyPr>
          <a:lstStyle/>
          <a:p>
            <a:r>
              <a:rPr lang="en-US" sz="1400" dirty="0" smtClean="0"/>
              <a:t>Seek Time= 114-92=22</a:t>
            </a:r>
          </a:p>
          <a:p>
            <a:r>
              <a:rPr lang="en-US" sz="1400" dirty="0" smtClean="0"/>
              <a:t>Head Position=114</a:t>
            </a:r>
            <a:endParaRPr lang="en-US" sz="1400" dirty="0"/>
          </a:p>
        </p:txBody>
      </p:sp>
      <p:sp>
        <p:nvSpPr>
          <p:cNvPr id="29" name="TextBox 28"/>
          <p:cNvSpPr txBox="1"/>
          <p:nvPr/>
        </p:nvSpPr>
        <p:spPr>
          <a:xfrm>
            <a:off x="8189356" y="4188731"/>
            <a:ext cx="2600696" cy="523220"/>
          </a:xfrm>
          <a:prstGeom prst="rect">
            <a:avLst/>
          </a:prstGeom>
          <a:noFill/>
        </p:spPr>
        <p:txBody>
          <a:bodyPr wrap="square" rtlCol="0">
            <a:spAutoFit/>
          </a:bodyPr>
          <a:lstStyle/>
          <a:p>
            <a:r>
              <a:rPr lang="en-US" sz="1400" dirty="0" smtClean="0"/>
              <a:t>Seek Time= 176-114=62</a:t>
            </a:r>
          </a:p>
          <a:p>
            <a:r>
              <a:rPr lang="en-US" sz="1400" dirty="0" smtClean="0"/>
              <a:t>Head Position=176</a:t>
            </a:r>
            <a:endParaRPr lang="en-US" sz="1400" dirty="0"/>
          </a:p>
        </p:txBody>
      </p:sp>
      <p:sp>
        <p:nvSpPr>
          <p:cNvPr id="31" name="TextBox 30"/>
          <p:cNvSpPr txBox="1"/>
          <p:nvPr/>
        </p:nvSpPr>
        <p:spPr>
          <a:xfrm>
            <a:off x="1087252" y="5369831"/>
            <a:ext cx="2600696" cy="523220"/>
          </a:xfrm>
          <a:prstGeom prst="rect">
            <a:avLst/>
          </a:prstGeom>
          <a:noFill/>
        </p:spPr>
        <p:txBody>
          <a:bodyPr wrap="square" rtlCol="0">
            <a:spAutoFit/>
          </a:bodyPr>
          <a:lstStyle/>
          <a:p>
            <a:r>
              <a:rPr lang="en-US" sz="1400" dirty="0" smtClean="0"/>
              <a:t>Seek Time= 176-11=165</a:t>
            </a:r>
          </a:p>
          <a:p>
            <a:r>
              <a:rPr lang="en-US" sz="1400" dirty="0" smtClean="0"/>
              <a:t>Head Position=11</a:t>
            </a:r>
            <a:endParaRPr lang="en-US" sz="1400" dirty="0"/>
          </a:p>
        </p:txBody>
      </p:sp>
      <p:sp>
        <p:nvSpPr>
          <p:cNvPr id="32" name="TextBox 31"/>
          <p:cNvSpPr txBox="1"/>
          <p:nvPr/>
        </p:nvSpPr>
        <p:spPr>
          <a:xfrm>
            <a:off x="2039752" y="5848326"/>
            <a:ext cx="2600696" cy="523220"/>
          </a:xfrm>
          <a:prstGeom prst="rect">
            <a:avLst/>
          </a:prstGeom>
          <a:noFill/>
        </p:spPr>
        <p:txBody>
          <a:bodyPr wrap="square" rtlCol="0">
            <a:spAutoFit/>
          </a:bodyPr>
          <a:lstStyle/>
          <a:p>
            <a:r>
              <a:rPr lang="en-US" sz="1400" dirty="0" smtClean="0"/>
              <a:t>Seek Time= 34-11=23</a:t>
            </a:r>
          </a:p>
          <a:p>
            <a:r>
              <a:rPr lang="en-US" sz="1400" dirty="0" smtClean="0"/>
              <a:t>Head Position=34</a:t>
            </a:r>
            <a:endParaRPr lang="en-US" sz="1400" dirty="0"/>
          </a:p>
        </p:txBody>
      </p:sp>
      <p:sp>
        <p:nvSpPr>
          <p:cNvPr id="33" name="TextBox 32"/>
          <p:cNvSpPr txBox="1"/>
          <p:nvPr/>
        </p:nvSpPr>
        <p:spPr>
          <a:xfrm>
            <a:off x="3124200" y="6373428"/>
            <a:ext cx="2600696" cy="523220"/>
          </a:xfrm>
          <a:prstGeom prst="rect">
            <a:avLst/>
          </a:prstGeom>
          <a:noFill/>
        </p:spPr>
        <p:txBody>
          <a:bodyPr wrap="square" rtlCol="0">
            <a:spAutoFit/>
          </a:bodyPr>
          <a:lstStyle/>
          <a:p>
            <a:r>
              <a:rPr lang="en-US" sz="1400" dirty="0" smtClean="0"/>
              <a:t>Seek Time= 41-34=7</a:t>
            </a:r>
          </a:p>
          <a:p>
            <a:r>
              <a:rPr lang="en-US" sz="1400" dirty="0" smtClean="0"/>
              <a:t>Head Position=41</a:t>
            </a:r>
            <a:endParaRPr lang="en-US" sz="1400" dirty="0"/>
          </a:p>
        </p:txBody>
      </p:sp>
      <p:grpSp>
        <p:nvGrpSpPr>
          <p:cNvPr id="4" name="Group 3"/>
          <p:cNvGrpSpPr/>
          <p:nvPr/>
        </p:nvGrpSpPr>
        <p:grpSpPr>
          <a:xfrm>
            <a:off x="2615540" y="3158507"/>
            <a:ext cx="7541656" cy="3584882"/>
            <a:chOff x="2615540" y="3158507"/>
            <a:chExt cx="7541656" cy="3584882"/>
          </a:xfrm>
        </p:grpSpPr>
        <p:sp>
          <p:nvSpPr>
            <p:cNvPr id="34" name="Oval 33"/>
            <p:cNvSpPr/>
            <p:nvPr/>
          </p:nvSpPr>
          <p:spPr>
            <a:xfrm>
              <a:off x="9800936" y="4114768"/>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584415" y="3563879"/>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917870" y="3158507"/>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810291" y="3734447"/>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767364" y="3541240"/>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615540" y="5314628"/>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411104" y="5741381"/>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422486" y="6269081"/>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p:cNvSpPr txBox="1"/>
          <p:nvPr/>
        </p:nvSpPr>
        <p:spPr>
          <a:xfrm>
            <a:off x="7466096" y="2635066"/>
            <a:ext cx="4611604" cy="338554"/>
          </a:xfrm>
          <a:prstGeom prst="rect">
            <a:avLst/>
          </a:prstGeom>
          <a:noFill/>
          <a:ln>
            <a:solidFill>
              <a:schemeClr val="tx1"/>
            </a:solidFill>
          </a:ln>
        </p:spPr>
        <p:txBody>
          <a:bodyPr wrap="square" rtlCol="0">
            <a:spAutoFit/>
          </a:bodyPr>
          <a:lstStyle/>
          <a:p>
            <a:r>
              <a:rPr lang="en-US" sz="1600" dirty="0" smtClean="0"/>
              <a:t>Seek Time=10+19+13+22+62+165+23+7= 321</a:t>
            </a:r>
            <a:endParaRPr lang="en-US" sz="1600" dirty="0"/>
          </a:p>
        </p:txBody>
      </p:sp>
      <p:sp>
        <p:nvSpPr>
          <p:cNvPr id="5" name="Rectangle 4"/>
          <p:cNvSpPr/>
          <p:nvPr/>
        </p:nvSpPr>
        <p:spPr>
          <a:xfrm>
            <a:off x="2615540" y="1305342"/>
            <a:ext cx="6528460" cy="3970318"/>
          </a:xfrm>
          <a:prstGeom prst="rect">
            <a:avLst/>
          </a:prstGeom>
          <a:solidFill>
            <a:schemeClr val="bg1"/>
          </a:solidFill>
          <a:ln>
            <a:solidFill>
              <a:srgbClr val="FF0000"/>
            </a:solidFill>
          </a:ln>
        </p:spPr>
        <p:txBody>
          <a:bodyPr wrap="square">
            <a:spAutoFit/>
          </a:bodyPr>
          <a:lstStyle/>
          <a:p>
            <a:pPr fontAlgn="base"/>
            <a:r>
              <a:rPr lang="en-US" b="1" i="0" u="sng" dirty="0" smtClean="0">
                <a:solidFill>
                  <a:srgbClr val="303030"/>
                </a:solidFill>
                <a:effectLst/>
                <a:latin typeface="Roboto Condensed" panose="02000000000000000000" pitchFamily="2" charset="0"/>
              </a:rPr>
              <a:t>Advantages-</a:t>
            </a:r>
            <a:endParaRPr lang="en-US" b="1" i="0" dirty="0" smtClean="0">
              <a:solidFill>
                <a:srgbClr val="303030"/>
              </a:solidFill>
              <a:effectLst/>
              <a:latin typeface="Roboto Condensed" panose="02000000000000000000" pitchFamily="2" charset="0"/>
            </a:endParaRPr>
          </a:p>
          <a:p>
            <a:pPr fontAlgn="base"/>
            <a:r>
              <a:rPr lang="en-US" b="0" i="0" dirty="0" smtClean="0">
                <a:solidFill>
                  <a:srgbClr val="303030"/>
                </a:solidFill>
                <a:effectLst/>
                <a:latin typeface="Arimo"/>
              </a:rPr>
              <a:t> </a:t>
            </a:r>
          </a:p>
          <a:p>
            <a:pPr fontAlgn="base">
              <a:buFont typeface="Arial" panose="020B0604020202020204" pitchFamily="34" charset="0"/>
              <a:buChar char="•"/>
            </a:pPr>
            <a:r>
              <a:rPr lang="en-US" b="0" i="0" dirty="0" smtClean="0">
                <a:solidFill>
                  <a:srgbClr val="303030"/>
                </a:solidFill>
                <a:effectLst/>
                <a:latin typeface="Arimo"/>
              </a:rPr>
              <a:t>It does not causes the head to move till the ends of the disk when there are no requests to be serviced.</a:t>
            </a:r>
          </a:p>
          <a:p>
            <a:pPr fontAlgn="base">
              <a:buFont typeface="Arial" panose="020B0604020202020204" pitchFamily="34" charset="0"/>
              <a:buChar char="•"/>
            </a:pPr>
            <a:r>
              <a:rPr lang="en-US" b="0" i="0" dirty="0" smtClean="0">
                <a:solidFill>
                  <a:srgbClr val="303030"/>
                </a:solidFill>
                <a:effectLst/>
                <a:latin typeface="Arimo"/>
              </a:rPr>
              <a:t>It reduces the waiting time for the cylinders just visited by the head.</a:t>
            </a:r>
          </a:p>
          <a:p>
            <a:pPr fontAlgn="base">
              <a:buFont typeface="Arial" panose="020B0604020202020204" pitchFamily="34" charset="0"/>
              <a:buChar char="•"/>
            </a:pPr>
            <a:r>
              <a:rPr lang="en-US" b="0" i="0" dirty="0" smtClean="0">
                <a:solidFill>
                  <a:srgbClr val="303030"/>
                </a:solidFill>
                <a:effectLst/>
                <a:latin typeface="Arimo"/>
              </a:rPr>
              <a:t>It provides better performance as compared to LOOK Algorithm.</a:t>
            </a:r>
          </a:p>
          <a:p>
            <a:pPr fontAlgn="base">
              <a:buFont typeface="Arial" panose="020B0604020202020204" pitchFamily="34" charset="0"/>
              <a:buChar char="•"/>
            </a:pPr>
            <a:r>
              <a:rPr lang="en-US" b="0" i="0" dirty="0" smtClean="0">
                <a:solidFill>
                  <a:srgbClr val="303030"/>
                </a:solidFill>
                <a:effectLst/>
                <a:latin typeface="Arimo"/>
              </a:rPr>
              <a:t>It does not lead to starvation.</a:t>
            </a:r>
          </a:p>
          <a:p>
            <a:pPr fontAlgn="base">
              <a:buFont typeface="Arial" panose="020B0604020202020204" pitchFamily="34" charset="0"/>
              <a:buChar char="•"/>
            </a:pPr>
            <a:r>
              <a:rPr lang="en-US" b="0" i="0" dirty="0" smtClean="0">
                <a:solidFill>
                  <a:srgbClr val="303030"/>
                </a:solidFill>
                <a:effectLst/>
                <a:latin typeface="Arimo"/>
              </a:rPr>
              <a:t>It provides low variance in response time and waiting time.</a:t>
            </a:r>
          </a:p>
          <a:p>
            <a:pPr fontAlgn="base"/>
            <a:r>
              <a:rPr lang="en-US" b="0" i="0" dirty="0" smtClean="0">
                <a:solidFill>
                  <a:srgbClr val="303030"/>
                </a:solidFill>
                <a:effectLst/>
                <a:latin typeface="Arimo"/>
              </a:rPr>
              <a:t> </a:t>
            </a:r>
          </a:p>
          <a:p>
            <a:pPr fontAlgn="base"/>
            <a:r>
              <a:rPr lang="en-US" b="1" i="0" u="sng" dirty="0" smtClean="0">
                <a:solidFill>
                  <a:srgbClr val="303030"/>
                </a:solidFill>
                <a:effectLst/>
                <a:latin typeface="Roboto Condensed" panose="02000000000000000000" pitchFamily="2" charset="0"/>
              </a:rPr>
              <a:t>Disadvantages-</a:t>
            </a:r>
            <a:endParaRPr lang="en-US" b="1" i="0" dirty="0" smtClean="0">
              <a:solidFill>
                <a:srgbClr val="303030"/>
              </a:solidFill>
              <a:effectLst/>
              <a:latin typeface="Roboto Condensed" panose="02000000000000000000" pitchFamily="2" charset="0"/>
            </a:endParaRPr>
          </a:p>
          <a:p>
            <a:pPr fontAlgn="base"/>
            <a:r>
              <a:rPr lang="en-US" b="0" i="0" dirty="0" smtClean="0">
                <a:solidFill>
                  <a:srgbClr val="303030"/>
                </a:solidFill>
                <a:effectLst/>
                <a:latin typeface="Arimo"/>
              </a:rPr>
              <a:t> </a:t>
            </a:r>
          </a:p>
          <a:p>
            <a:pPr fontAlgn="base">
              <a:buFont typeface="Arial" panose="020B0604020202020204" pitchFamily="34" charset="0"/>
              <a:buChar char="•"/>
            </a:pPr>
            <a:r>
              <a:rPr lang="en-US" b="0" i="0" dirty="0" smtClean="0">
                <a:solidFill>
                  <a:srgbClr val="303030"/>
                </a:solidFill>
                <a:effectLst/>
                <a:latin typeface="Arimo"/>
              </a:rPr>
              <a:t>There is an overhead of finding the end requests.</a:t>
            </a:r>
            <a:endParaRPr lang="en-US" b="0" i="0" dirty="0">
              <a:solidFill>
                <a:srgbClr val="303030"/>
              </a:solidFill>
              <a:effectLst/>
              <a:latin typeface="Arimo"/>
            </a:endParaRPr>
          </a:p>
        </p:txBody>
      </p:sp>
    </p:spTree>
    <p:extLst>
      <p:ext uri="{BB962C8B-B14F-4D97-AF65-F5344CB8AC3E}">
        <p14:creationId xmlns:p14="http://schemas.microsoft.com/office/powerpoint/2010/main" val="2230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stack.imgur.com/YndS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0"/>
            <a:ext cx="10782300" cy="6794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819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know before algorithms</a:t>
            </a:r>
            <a:endParaRPr lang="en-US" dirty="0"/>
          </a:p>
        </p:txBody>
      </p:sp>
      <p:sp>
        <p:nvSpPr>
          <p:cNvPr id="3" name="Content Placeholder 2"/>
          <p:cNvSpPr>
            <a:spLocks noGrp="1"/>
          </p:cNvSpPr>
          <p:nvPr>
            <p:ph idx="1"/>
          </p:nvPr>
        </p:nvSpPr>
        <p:spPr>
          <a:xfrm>
            <a:off x="838200" y="1825625"/>
            <a:ext cx="10515600" cy="2366365"/>
          </a:xfrm>
        </p:spPr>
        <p:txBody>
          <a:bodyPr>
            <a:normAutofit/>
          </a:bodyPr>
          <a:lstStyle/>
          <a:p>
            <a:r>
              <a:rPr lang="en-US" dirty="0" smtClean="0"/>
              <a:t>Transfer Time:</a:t>
            </a:r>
          </a:p>
          <a:p>
            <a:pPr marL="457200" lvl="1" indent="0">
              <a:buNone/>
            </a:pPr>
            <a:r>
              <a:rPr lang="en-US" dirty="0"/>
              <a:t>	</a:t>
            </a:r>
            <a:r>
              <a:rPr lang="en-US" dirty="0" smtClean="0"/>
              <a:t>	is a time to transfer the data. It depends on the rotating speed of the disk and number of bytes to be transferred</a:t>
            </a:r>
          </a:p>
          <a:p>
            <a:r>
              <a:rPr lang="en-US" dirty="0" smtClean="0"/>
              <a:t>Disk Access Time:</a:t>
            </a:r>
          </a:p>
          <a:p>
            <a:pPr marL="0" indent="0">
              <a:buNone/>
            </a:pPr>
            <a:r>
              <a:rPr lang="en-US" sz="2400" dirty="0"/>
              <a:t>	</a:t>
            </a:r>
            <a:r>
              <a:rPr lang="en-US" sz="2400" dirty="0" smtClean="0"/>
              <a:t>	Disk Access Time = Seek Time + Rotational Latency + Transfer Time</a:t>
            </a:r>
            <a:endParaRPr lang="en-US" dirty="0" smtClean="0"/>
          </a:p>
          <a:p>
            <a:pPr marL="0" indent="0">
              <a:buNone/>
            </a:pPr>
            <a:endParaRPr lang="en-US" sz="2400" dirty="0"/>
          </a:p>
          <a:p>
            <a:endParaRPr lang="en-US" dirty="0"/>
          </a:p>
        </p:txBody>
      </p:sp>
      <p:pic>
        <p:nvPicPr>
          <p:cNvPr id="1026" name="Picture 2" descr="https://media.geeksforgeeks.org/wp-content/uploads/disc-scheduling-algorith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814" y="3981676"/>
            <a:ext cx="8395854" cy="21097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0644" y="6091449"/>
            <a:ext cx="9761517"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 Response Time is the average of time spent by a request waiting to perform its I/O operation</a:t>
            </a:r>
            <a:endParaRPr lang="en-US" dirty="0"/>
          </a:p>
        </p:txBody>
      </p:sp>
    </p:spTree>
    <p:extLst>
      <p:ext uri="{BB962C8B-B14F-4D97-AF65-F5344CB8AC3E}">
        <p14:creationId xmlns:p14="http://schemas.microsoft.com/office/powerpoint/2010/main" val="3264809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FCFS (First Come First Serve) Algorithm</a:t>
            </a:r>
            <a:endParaRPr lang="en-US" dirty="0"/>
          </a:p>
        </p:txBody>
      </p:sp>
      <p:sp>
        <p:nvSpPr>
          <p:cNvPr id="3" name="Content Placeholder 2"/>
          <p:cNvSpPr>
            <a:spLocks noGrp="1"/>
          </p:cNvSpPr>
          <p:nvPr>
            <p:ph idx="1"/>
          </p:nvPr>
        </p:nvSpPr>
        <p:spPr>
          <a:xfrm>
            <a:off x="838200" y="1825625"/>
            <a:ext cx="10515600" cy="2366365"/>
          </a:xfrm>
        </p:spPr>
        <p:txBody>
          <a:bodyPr>
            <a:normAutofit lnSpcReduction="10000"/>
          </a:bodyPr>
          <a:lstStyle/>
          <a:p>
            <a:r>
              <a:rPr lang="en-US" dirty="0" smtClean="0"/>
              <a:t>As the name suggest, this algorithm entertains requests in the order they arrive in the disk queue</a:t>
            </a:r>
          </a:p>
          <a:p>
            <a:pPr marL="0" indent="0">
              <a:buNone/>
            </a:pPr>
            <a:r>
              <a:rPr lang="en-US" dirty="0" smtClean="0"/>
              <a:t>For example:</a:t>
            </a:r>
          </a:p>
          <a:p>
            <a:pPr marL="0" indent="0">
              <a:buNone/>
            </a:pPr>
            <a:r>
              <a:rPr lang="en-US" dirty="0" smtClean="0"/>
              <a:t>Request sequence = [176, 79, 34, 60, 92, 11, 41, 114]</a:t>
            </a:r>
          </a:p>
          <a:p>
            <a:pPr marL="0" indent="0">
              <a:buNone/>
            </a:pPr>
            <a:r>
              <a:rPr lang="en-US" dirty="0" smtClean="0"/>
              <a:t>Initial disk head position = 50</a:t>
            </a:r>
            <a:endParaRPr lang="en-US" dirty="0"/>
          </a:p>
        </p:txBody>
      </p:sp>
      <p:sp>
        <p:nvSpPr>
          <p:cNvPr id="6" name="Rectangle 5"/>
          <p:cNvSpPr/>
          <p:nvPr/>
        </p:nvSpPr>
        <p:spPr>
          <a:xfrm>
            <a:off x="10269936" y="5548147"/>
            <a:ext cx="1804853" cy="769441"/>
          </a:xfrm>
          <a:prstGeom prst="rect">
            <a:avLst/>
          </a:prstGeom>
        </p:spPr>
        <p:txBody>
          <a:bodyPr wrap="none">
            <a:spAutoFit/>
          </a:bodyPr>
          <a:lstStyle/>
          <a:p>
            <a:r>
              <a:rPr lang="en-US" sz="4400" i="1" baseline="-25000" dirty="0" smtClean="0"/>
              <a:t>Continue…</a:t>
            </a:r>
            <a:endParaRPr lang="en-US" sz="4400" dirty="0"/>
          </a:p>
        </p:txBody>
      </p:sp>
    </p:spTree>
    <p:extLst>
      <p:ext uri="{BB962C8B-B14F-4D97-AF65-F5344CB8AC3E}">
        <p14:creationId xmlns:p14="http://schemas.microsoft.com/office/powerpoint/2010/main" val="4166869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FCFS (First Come First Serve) Algorithm</a:t>
            </a:r>
            <a:endParaRPr lang="en-US" baseline="-25000" dirty="0"/>
          </a:p>
        </p:txBody>
      </p:sp>
      <p:sp>
        <p:nvSpPr>
          <p:cNvPr id="3" name="Content Placeholder 2"/>
          <p:cNvSpPr>
            <a:spLocks noGrp="1"/>
          </p:cNvSpPr>
          <p:nvPr>
            <p:ph idx="1"/>
          </p:nvPr>
        </p:nvSpPr>
        <p:spPr>
          <a:xfrm>
            <a:off x="838200" y="1825626"/>
            <a:ext cx="10515600" cy="513814"/>
          </a:xfrm>
        </p:spPr>
        <p:txBody>
          <a:bodyPr>
            <a:normAutofit/>
          </a:bodyPr>
          <a:lstStyle/>
          <a:p>
            <a:r>
              <a:rPr lang="en-US" dirty="0" smtClean="0"/>
              <a:t>Look at the graph ([176, 79, 34, 60, 92, 11, 41, 114])</a:t>
            </a:r>
            <a:endParaRPr lang="en-US" dirty="0"/>
          </a:p>
        </p:txBody>
      </p:sp>
      <p:pic>
        <p:nvPicPr>
          <p:cNvPr id="3074" name="Picture 2" descr="https://media.geeksforgeeks.org/wp-content/uploads/20190727015526/fcf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110" y="2474378"/>
            <a:ext cx="8584664" cy="300057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3515094" y="3026664"/>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8500751" y="3030583"/>
            <a:ext cx="3169" cy="3215837"/>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69919" y="3026664"/>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79864" y="3026664"/>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57244" y="3026664"/>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01581" y="3026664"/>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48590" y="3026664"/>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77882" y="3026664"/>
            <a:ext cx="35626"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688773" y="3026664"/>
            <a:ext cx="0" cy="32186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320528" y="6099158"/>
            <a:ext cx="538151" cy="292388"/>
          </a:xfrm>
          <a:prstGeom prst="rect">
            <a:avLst/>
          </a:prstGeom>
          <a:noFill/>
        </p:spPr>
        <p:txBody>
          <a:bodyPr wrap="square" rtlCol="0">
            <a:spAutoFit/>
          </a:bodyPr>
          <a:lstStyle/>
          <a:p>
            <a:r>
              <a:rPr lang="en-US" sz="1300" dirty="0" smtClean="0"/>
              <a:t>start</a:t>
            </a:r>
            <a:endParaRPr lang="en-US" sz="1300" dirty="0"/>
          </a:p>
        </p:txBody>
      </p:sp>
      <p:sp>
        <p:nvSpPr>
          <p:cNvPr id="15" name="TextBox 14"/>
          <p:cNvSpPr txBox="1"/>
          <p:nvPr/>
        </p:nvSpPr>
        <p:spPr>
          <a:xfrm>
            <a:off x="8350426" y="6099158"/>
            <a:ext cx="269076" cy="292388"/>
          </a:xfrm>
          <a:prstGeom prst="rect">
            <a:avLst/>
          </a:prstGeom>
          <a:noFill/>
        </p:spPr>
        <p:txBody>
          <a:bodyPr wrap="square" rtlCol="0">
            <a:spAutoFit/>
          </a:bodyPr>
          <a:lstStyle/>
          <a:p>
            <a:pPr algn="ctr"/>
            <a:r>
              <a:rPr lang="en-US" sz="1300" dirty="0" smtClean="0"/>
              <a:t>1</a:t>
            </a:r>
            <a:endParaRPr lang="en-US" sz="1300" dirty="0"/>
          </a:p>
        </p:txBody>
      </p:sp>
      <p:sp>
        <p:nvSpPr>
          <p:cNvPr id="16" name="TextBox 15"/>
          <p:cNvSpPr txBox="1"/>
          <p:nvPr/>
        </p:nvSpPr>
        <p:spPr>
          <a:xfrm>
            <a:off x="4671007" y="6099158"/>
            <a:ext cx="269076" cy="292388"/>
          </a:xfrm>
          <a:prstGeom prst="rect">
            <a:avLst/>
          </a:prstGeom>
          <a:noFill/>
        </p:spPr>
        <p:txBody>
          <a:bodyPr wrap="square" rtlCol="0">
            <a:spAutoFit/>
          </a:bodyPr>
          <a:lstStyle/>
          <a:p>
            <a:pPr algn="ctr"/>
            <a:r>
              <a:rPr lang="en-US" sz="1300" dirty="0" smtClean="0"/>
              <a:t>2</a:t>
            </a:r>
            <a:endParaRPr lang="en-US" sz="1300" dirty="0"/>
          </a:p>
        </p:txBody>
      </p:sp>
      <p:sp>
        <p:nvSpPr>
          <p:cNvPr id="17" name="TextBox 16"/>
          <p:cNvSpPr txBox="1"/>
          <p:nvPr/>
        </p:nvSpPr>
        <p:spPr>
          <a:xfrm>
            <a:off x="2603507" y="6099158"/>
            <a:ext cx="269076" cy="292388"/>
          </a:xfrm>
          <a:prstGeom prst="rect">
            <a:avLst/>
          </a:prstGeom>
          <a:noFill/>
        </p:spPr>
        <p:txBody>
          <a:bodyPr wrap="square" rtlCol="0">
            <a:spAutoFit/>
          </a:bodyPr>
          <a:lstStyle/>
          <a:p>
            <a:pPr algn="ctr"/>
            <a:r>
              <a:rPr lang="en-US" sz="1300" dirty="0" smtClean="0"/>
              <a:t>3</a:t>
            </a:r>
            <a:endParaRPr lang="en-US" sz="1300" dirty="0"/>
          </a:p>
        </p:txBody>
      </p:sp>
      <p:sp>
        <p:nvSpPr>
          <p:cNvPr id="18" name="TextBox 17"/>
          <p:cNvSpPr txBox="1"/>
          <p:nvPr/>
        </p:nvSpPr>
        <p:spPr>
          <a:xfrm>
            <a:off x="3832518" y="6099158"/>
            <a:ext cx="269076" cy="292388"/>
          </a:xfrm>
          <a:prstGeom prst="rect">
            <a:avLst/>
          </a:prstGeom>
          <a:noFill/>
        </p:spPr>
        <p:txBody>
          <a:bodyPr wrap="square" rtlCol="0">
            <a:spAutoFit/>
          </a:bodyPr>
          <a:lstStyle/>
          <a:p>
            <a:pPr algn="ctr"/>
            <a:r>
              <a:rPr lang="en-US" sz="1300" dirty="0" smtClean="0"/>
              <a:t>4</a:t>
            </a:r>
            <a:endParaRPr lang="en-US" sz="1300" dirty="0"/>
          </a:p>
        </p:txBody>
      </p:sp>
      <p:sp>
        <p:nvSpPr>
          <p:cNvPr id="19" name="TextBox 18"/>
          <p:cNvSpPr txBox="1"/>
          <p:nvPr/>
        </p:nvSpPr>
        <p:spPr>
          <a:xfrm>
            <a:off x="5294774" y="6098089"/>
            <a:ext cx="269076" cy="292388"/>
          </a:xfrm>
          <a:prstGeom prst="rect">
            <a:avLst/>
          </a:prstGeom>
          <a:noFill/>
        </p:spPr>
        <p:txBody>
          <a:bodyPr wrap="square" rtlCol="0">
            <a:spAutoFit/>
          </a:bodyPr>
          <a:lstStyle/>
          <a:p>
            <a:pPr algn="ctr"/>
            <a:r>
              <a:rPr lang="en-US" sz="1300" dirty="0" smtClean="0"/>
              <a:t>5</a:t>
            </a:r>
            <a:endParaRPr lang="en-US" sz="1300" dirty="0"/>
          </a:p>
        </p:txBody>
      </p:sp>
      <p:sp>
        <p:nvSpPr>
          <p:cNvPr id="20" name="TextBox 19"/>
          <p:cNvSpPr txBox="1"/>
          <p:nvPr/>
        </p:nvSpPr>
        <p:spPr>
          <a:xfrm>
            <a:off x="1733161" y="6098089"/>
            <a:ext cx="269076" cy="292388"/>
          </a:xfrm>
          <a:prstGeom prst="rect">
            <a:avLst/>
          </a:prstGeom>
          <a:noFill/>
        </p:spPr>
        <p:txBody>
          <a:bodyPr wrap="square" rtlCol="0">
            <a:spAutoFit/>
          </a:bodyPr>
          <a:lstStyle/>
          <a:p>
            <a:pPr algn="ctr"/>
            <a:r>
              <a:rPr lang="en-US" sz="1300" dirty="0" smtClean="0"/>
              <a:t>6</a:t>
            </a:r>
            <a:endParaRPr lang="en-US" sz="1300" dirty="0"/>
          </a:p>
        </p:txBody>
      </p:sp>
      <p:sp>
        <p:nvSpPr>
          <p:cNvPr id="21" name="TextBox 20"/>
          <p:cNvSpPr txBox="1"/>
          <p:nvPr/>
        </p:nvSpPr>
        <p:spPr>
          <a:xfrm>
            <a:off x="2861376" y="6098089"/>
            <a:ext cx="269076" cy="292388"/>
          </a:xfrm>
          <a:prstGeom prst="rect">
            <a:avLst/>
          </a:prstGeom>
          <a:noFill/>
        </p:spPr>
        <p:txBody>
          <a:bodyPr wrap="square" rtlCol="0">
            <a:spAutoFit/>
          </a:bodyPr>
          <a:lstStyle/>
          <a:p>
            <a:pPr algn="ctr"/>
            <a:r>
              <a:rPr lang="en-US" sz="1300" dirty="0" smtClean="0"/>
              <a:t>7</a:t>
            </a:r>
            <a:endParaRPr lang="en-US" sz="1300" dirty="0"/>
          </a:p>
        </p:txBody>
      </p:sp>
      <p:sp>
        <p:nvSpPr>
          <p:cNvPr id="22" name="TextBox 21"/>
          <p:cNvSpPr txBox="1"/>
          <p:nvPr/>
        </p:nvSpPr>
        <p:spPr>
          <a:xfrm>
            <a:off x="6540795" y="6098089"/>
            <a:ext cx="269076" cy="292388"/>
          </a:xfrm>
          <a:prstGeom prst="rect">
            <a:avLst/>
          </a:prstGeom>
          <a:noFill/>
        </p:spPr>
        <p:txBody>
          <a:bodyPr wrap="square" rtlCol="0">
            <a:spAutoFit/>
          </a:bodyPr>
          <a:lstStyle/>
          <a:p>
            <a:pPr algn="ctr"/>
            <a:r>
              <a:rPr lang="en-US" sz="1300" dirty="0" smtClean="0"/>
              <a:t>8</a:t>
            </a:r>
            <a:endParaRPr lang="en-US" sz="1300" dirty="0"/>
          </a:p>
        </p:txBody>
      </p:sp>
    </p:spTree>
    <p:extLst>
      <p:ext uri="{BB962C8B-B14F-4D97-AF65-F5344CB8AC3E}">
        <p14:creationId xmlns:p14="http://schemas.microsoft.com/office/powerpoint/2010/main" val="178146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FCFS (First Come First Serve) Algorithm</a:t>
            </a:r>
            <a:endParaRPr lang="en-US" baseline="-25000" dirty="0"/>
          </a:p>
        </p:txBody>
      </p:sp>
      <p:sp>
        <p:nvSpPr>
          <p:cNvPr id="3" name="Content Placeholder 2"/>
          <p:cNvSpPr>
            <a:spLocks noGrp="1"/>
          </p:cNvSpPr>
          <p:nvPr>
            <p:ph idx="1"/>
          </p:nvPr>
        </p:nvSpPr>
        <p:spPr>
          <a:xfrm>
            <a:off x="838200" y="1825626"/>
            <a:ext cx="10515600" cy="513814"/>
          </a:xfrm>
        </p:spPr>
        <p:txBody>
          <a:bodyPr>
            <a:normAutofit/>
          </a:bodyPr>
          <a:lstStyle/>
          <a:p>
            <a:r>
              <a:rPr lang="en-US" dirty="0" smtClean="0"/>
              <a:t>Look at the graph ([176, 79, 34, 60, 92, 11, 41, 114])</a:t>
            </a:r>
            <a:endParaRPr lang="en-US" dirty="0"/>
          </a:p>
        </p:txBody>
      </p:sp>
      <p:pic>
        <p:nvPicPr>
          <p:cNvPr id="3074" name="Picture 2" descr="https://media.geeksforgeeks.org/wp-content/uploads/20190727015526/fcf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110" y="2474378"/>
            <a:ext cx="8584664" cy="3000578"/>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oup 45"/>
          <p:cNvGrpSpPr/>
          <p:nvPr/>
        </p:nvGrpSpPr>
        <p:grpSpPr>
          <a:xfrm>
            <a:off x="3562597" y="3087584"/>
            <a:ext cx="7552707" cy="606348"/>
            <a:chOff x="3562597" y="3087584"/>
            <a:chExt cx="7552707" cy="606348"/>
          </a:xfrm>
        </p:grpSpPr>
        <p:cxnSp>
          <p:nvCxnSpPr>
            <p:cNvPr id="6" name="Straight Connector 5"/>
            <p:cNvCxnSpPr/>
            <p:nvPr/>
          </p:nvCxnSpPr>
          <p:spPr>
            <a:xfrm>
              <a:off x="3562597" y="3087584"/>
              <a:ext cx="4845133" cy="3443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514608" y="3170712"/>
              <a:ext cx="2600696" cy="523220"/>
            </a:xfrm>
            <a:prstGeom prst="rect">
              <a:avLst/>
            </a:prstGeom>
            <a:noFill/>
          </p:spPr>
          <p:txBody>
            <a:bodyPr wrap="square" rtlCol="0">
              <a:spAutoFit/>
            </a:bodyPr>
            <a:lstStyle/>
            <a:p>
              <a:r>
                <a:rPr lang="en-US" sz="1400" dirty="0" smtClean="0"/>
                <a:t>Seek Time= 176-50=126</a:t>
              </a:r>
            </a:p>
            <a:p>
              <a:r>
                <a:rPr lang="en-US" sz="1400" dirty="0" smtClean="0"/>
                <a:t>Head Position=176</a:t>
              </a:r>
              <a:endParaRPr lang="en-US" sz="1400" dirty="0"/>
            </a:p>
          </p:txBody>
        </p:sp>
      </p:grpSp>
      <p:grpSp>
        <p:nvGrpSpPr>
          <p:cNvPr id="39" name="Group 38"/>
          <p:cNvGrpSpPr/>
          <p:nvPr/>
        </p:nvGrpSpPr>
        <p:grpSpPr>
          <a:xfrm>
            <a:off x="4332514" y="3308583"/>
            <a:ext cx="4075216" cy="523220"/>
            <a:chOff x="4332514" y="3308583"/>
            <a:chExt cx="4075216" cy="523220"/>
          </a:xfrm>
        </p:grpSpPr>
        <p:cxnSp>
          <p:nvCxnSpPr>
            <p:cNvPr id="18" name="Straight Connector 17"/>
            <p:cNvCxnSpPr/>
            <p:nvPr/>
          </p:nvCxnSpPr>
          <p:spPr>
            <a:xfrm flipV="1">
              <a:off x="4868883" y="3431969"/>
              <a:ext cx="3538847" cy="3850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32514" y="3308583"/>
              <a:ext cx="2600696" cy="523220"/>
            </a:xfrm>
            <a:prstGeom prst="rect">
              <a:avLst/>
            </a:prstGeom>
            <a:noFill/>
          </p:spPr>
          <p:txBody>
            <a:bodyPr wrap="square" rtlCol="0">
              <a:spAutoFit/>
            </a:bodyPr>
            <a:lstStyle/>
            <a:p>
              <a:r>
                <a:rPr lang="en-US" sz="1400" dirty="0" smtClean="0"/>
                <a:t>Seek Time= 176-79=97</a:t>
              </a:r>
            </a:p>
            <a:p>
              <a:r>
                <a:rPr lang="en-US" sz="1400" dirty="0" smtClean="0"/>
                <a:t>Head Position=79</a:t>
              </a:r>
              <a:endParaRPr lang="en-US" sz="1400" dirty="0"/>
            </a:p>
          </p:txBody>
        </p:sp>
      </p:grpSp>
      <p:grpSp>
        <p:nvGrpSpPr>
          <p:cNvPr id="40" name="Group 39"/>
          <p:cNvGrpSpPr/>
          <p:nvPr/>
        </p:nvGrpSpPr>
        <p:grpSpPr>
          <a:xfrm>
            <a:off x="1401288" y="3561892"/>
            <a:ext cx="3467595" cy="523220"/>
            <a:chOff x="1401288" y="3561892"/>
            <a:chExt cx="3467595" cy="523220"/>
          </a:xfrm>
        </p:grpSpPr>
        <p:cxnSp>
          <p:nvCxnSpPr>
            <p:cNvPr id="21" name="Straight Connector 20"/>
            <p:cNvCxnSpPr/>
            <p:nvPr/>
          </p:nvCxnSpPr>
          <p:spPr>
            <a:xfrm flipH="1">
              <a:off x="2755075" y="3831803"/>
              <a:ext cx="2113808" cy="2533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01288" y="3561892"/>
              <a:ext cx="2600696" cy="523220"/>
            </a:xfrm>
            <a:prstGeom prst="rect">
              <a:avLst/>
            </a:prstGeom>
            <a:noFill/>
          </p:spPr>
          <p:txBody>
            <a:bodyPr wrap="square" rtlCol="0">
              <a:spAutoFit/>
            </a:bodyPr>
            <a:lstStyle/>
            <a:p>
              <a:r>
                <a:rPr lang="en-US" sz="1400" dirty="0" smtClean="0"/>
                <a:t>Seek Time= 79-34=45</a:t>
              </a:r>
            </a:p>
            <a:p>
              <a:r>
                <a:rPr lang="en-US" sz="1400" dirty="0" smtClean="0"/>
                <a:t>Head Position=34</a:t>
              </a:r>
              <a:endParaRPr lang="en-US" sz="1400" dirty="0"/>
            </a:p>
          </p:txBody>
        </p:sp>
      </p:grpSp>
      <p:grpSp>
        <p:nvGrpSpPr>
          <p:cNvPr id="41" name="Group 40"/>
          <p:cNvGrpSpPr/>
          <p:nvPr/>
        </p:nvGrpSpPr>
        <p:grpSpPr>
          <a:xfrm>
            <a:off x="2701636" y="3914578"/>
            <a:ext cx="3146961" cy="523220"/>
            <a:chOff x="2701636" y="3914578"/>
            <a:chExt cx="3146961" cy="523220"/>
          </a:xfrm>
        </p:grpSpPr>
        <p:cxnSp>
          <p:nvCxnSpPr>
            <p:cNvPr id="24" name="Straight Connector 23"/>
            <p:cNvCxnSpPr>
              <a:stCxn id="23" idx="2"/>
            </p:cNvCxnSpPr>
            <p:nvPr/>
          </p:nvCxnSpPr>
          <p:spPr>
            <a:xfrm>
              <a:off x="2701636" y="4085112"/>
              <a:ext cx="1205346" cy="2256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47901" y="3914578"/>
              <a:ext cx="2600696" cy="523220"/>
            </a:xfrm>
            <a:prstGeom prst="rect">
              <a:avLst/>
            </a:prstGeom>
            <a:noFill/>
          </p:spPr>
          <p:txBody>
            <a:bodyPr wrap="square" rtlCol="0">
              <a:spAutoFit/>
            </a:bodyPr>
            <a:lstStyle/>
            <a:p>
              <a:r>
                <a:rPr lang="en-US" sz="1400" dirty="0" smtClean="0"/>
                <a:t>Seek Time= 60-34=26</a:t>
              </a:r>
            </a:p>
            <a:p>
              <a:r>
                <a:rPr lang="en-US" sz="1400" dirty="0" smtClean="0"/>
                <a:t>Head Position=60</a:t>
              </a:r>
              <a:endParaRPr lang="en-US" sz="1400" dirty="0"/>
            </a:p>
          </p:txBody>
        </p:sp>
      </p:grpSp>
      <p:grpSp>
        <p:nvGrpSpPr>
          <p:cNvPr id="42" name="Group 41"/>
          <p:cNvGrpSpPr/>
          <p:nvPr/>
        </p:nvGrpSpPr>
        <p:grpSpPr>
          <a:xfrm>
            <a:off x="4001984" y="4202207"/>
            <a:ext cx="4003181" cy="523220"/>
            <a:chOff x="4001984" y="4202207"/>
            <a:chExt cx="4003181" cy="523220"/>
          </a:xfrm>
        </p:grpSpPr>
        <p:cxnSp>
          <p:nvCxnSpPr>
            <p:cNvPr id="27" name="Straight Connector 26"/>
            <p:cNvCxnSpPr/>
            <p:nvPr/>
          </p:nvCxnSpPr>
          <p:spPr>
            <a:xfrm>
              <a:off x="4001984" y="4310743"/>
              <a:ext cx="1365663" cy="2256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404469" y="4202207"/>
              <a:ext cx="2600696" cy="523220"/>
            </a:xfrm>
            <a:prstGeom prst="rect">
              <a:avLst/>
            </a:prstGeom>
            <a:noFill/>
          </p:spPr>
          <p:txBody>
            <a:bodyPr wrap="square" rtlCol="0">
              <a:spAutoFit/>
            </a:bodyPr>
            <a:lstStyle/>
            <a:p>
              <a:r>
                <a:rPr lang="en-US" sz="1400" dirty="0" smtClean="0"/>
                <a:t>Seek Time= 92-60=32</a:t>
              </a:r>
            </a:p>
            <a:p>
              <a:r>
                <a:rPr lang="en-US" sz="1400" dirty="0" smtClean="0"/>
                <a:t>Head Position=92</a:t>
              </a:r>
              <a:endParaRPr lang="en-US" sz="1400" dirty="0"/>
            </a:p>
          </p:txBody>
        </p:sp>
      </p:grpSp>
      <p:grpSp>
        <p:nvGrpSpPr>
          <p:cNvPr id="43" name="Group 42"/>
          <p:cNvGrpSpPr/>
          <p:nvPr/>
        </p:nvGrpSpPr>
        <p:grpSpPr>
          <a:xfrm>
            <a:off x="508846" y="4536374"/>
            <a:ext cx="4740048" cy="523220"/>
            <a:chOff x="508846" y="4536374"/>
            <a:chExt cx="4740048" cy="523220"/>
          </a:xfrm>
        </p:grpSpPr>
        <p:cxnSp>
          <p:nvCxnSpPr>
            <p:cNvPr id="30" name="Straight Connector 29"/>
            <p:cNvCxnSpPr/>
            <p:nvPr/>
          </p:nvCxnSpPr>
          <p:spPr>
            <a:xfrm flipH="1">
              <a:off x="1923803" y="4536374"/>
              <a:ext cx="3325091" cy="3325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08846" y="4536374"/>
              <a:ext cx="2600696" cy="523220"/>
            </a:xfrm>
            <a:prstGeom prst="rect">
              <a:avLst/>
            </a:prstGeom>
            <a:noFill/>
          </p:spPr>
          <p:txBody>
            <a:bodyPr wrap="square" rtlCol="0">
              <a:spAutoFit/>
            </a:bodyPr>
            <a:lstStyle/>
            <a:p>
              <a:r>
                <a:rPr lang="en-US" sz="1400" dirty="0" smtClean="0"/>
                <a:t>Seek Time= 92-11=81</a:t>
              </a:r>
            </a:p>
            <a:p>
              <a:r>
                <a:rPr lang="en-US" sz="1400" dirty="0" smtClean="0"/>
                <a:t>Head Position=11</a:t>
              </a:r>
              <a:endParaRPr lang="en-US" sz="1400" dirty="0"/>
            </a:p>
          </p:txBody>
        </p:sp>
      </p:grpSp>
      <p:grpSp>
        <p:nvGrpSpPr>
          <p:cNvPr id="44" name="Group 43"/>
          <p:cNvGrpSpPr/>
          <p:nvPr/>
        </p:nvGrpSpPr>
        <p:grpSpPr>
          <a:xfrm>
            <a:off x="1923803" y="4952010"/>
            <a:ext cx="3188524" cy="699289"/>
            <a:chOff x="1923803" y="4952010"/>
            <a:chExt cx="3188524" cy="699289"/>
          </a:xfrm>
        </p:grpSpPr>
        <p:cxnSp>
          <p:nvCxnSpPr>
            <p:cNvPr id="33" name="Straight Connector 32"/>
            <p:cNvCxnSpPr/>
            <p:nvPr/>
          </p:nvCxnSpPr>
          <p:spPr>
            <a:xfrm>
              <a:off x="1923803" y="4952010"/>
              <a:ext cx="985652" cy="1075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511631" y="5128079"/>
              <a:ext cx="2600696" cy="523220"/>
            </a:xfrm>
            <a:prstGeom prst="rect">
              <a:avLst/>
            </a:prstGeom>
            <a:noFill/>
          </p:spPr>
          <p:txBody>
            <a:bodyPr wrap="square" rtlCol="0">
              <a:spAutoFit/>
            </a:bodyPr>
            <a:lstStyle/>
            <a:p>
              <a:r>
                <a:rPr lang="en-US" sz="1400" dirty="0" smtClean="0"/>
                <a:t>Seek Time= 41-11=30</a:t>
              </a:r>
            </a:p>
            <a:p>
              <a:r>
                <a:rPr lang="en-US" sz="1400" dirty="0" smtClean="0"/>
                <a:t>Head Position=41</a:t>
              </a:r>
              <a:endParaRPr lang="en-US" sz="1400" dirty="0"/>
            </a:p>
          </p:txBody>
        </p:sp>
      </p:grpSp>
      <p:grpSp>
        <p:nvGrpSpPr>
          <p:cNvPr id="45" name="Group 44"/>
          <p:cNvGrpSpPr/>
          <p:nvPr/>
        </p:nvGrpSpPr>
        <p:grpSpPr>
          <a:xfrm>
            <a:off x="2909455" y="5005802"/>
            <a:ext cx="6003965" cy="952323"/>
            <a:chOff x="2909455" y="5005802"/>
            <a:chExt cx="6003965" cy="952323"/>
          </a:xfrm>
        </p:grpSpPr>
        <p:cxnSp>
          <p:nvCxnSpPr>
            <p:cNvPr id="36" name="Straight Connector 35"/>
            <p:cNvCxnSpPr/>
            <p:nvPr/>
          </p:nvCxnSpPr>
          <p:spPr>
            <a:xfrm>
              <a:off x="2909455" y="5005802"/>
              <a:ext cx="3728851" cy="3838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312724" y="5434905"/>
              <a:ext cx="2600696" cy="523220"/>
            </a:xfrm>
            <a:prstGeom prst="rect">
              <a:avLst/>
            </a:prstGeom>
            <a:noFill/>
          </p:spPr>
          <p:txBody>
            <a:bodyPr wrap="square" rtlCol="0">
              <a:spAutoFit/>
            </a:bodyPr>
            <a:lstStyle/>
            <a:p>
              <a:r>
                <a:rPr lang="en-US" sz="1400" dirty="0" smtClean="0"/>
                <a:t>Seek Time= 114-41=73</a:t>
              </a:r>
            </a:p>
            <a:p>
              <a:r>
                <a:rPr lang="en-US" sz="1400" dirty="0" smtClean="0"/>
                <a:t>Head Position=114</a:t>
              </a:r>
              <a:endParaRPr lang="en-US" sz="1400" dirty="0"/>
            </a:p>
          </p:txBody>
        </p:sp>
      </p:grpSp>
      <p:grpSp>
        <p:nvGrpSpPr>
          <p:cNvPr id="48" name="Group 47"/>
          <p:cNvGrpSpPr/>
          <p:nvPr/>
        </p:nvGrpSpPr>
        <p:grpSpPr>
          <a:xfrm>
            <a:off x="1886981" y="3087584"/>
            <a:ext cx="8492053" cy="2724999"/>
            <a:chOff x="1886981" y="3087584"/>
            <a:chExt cx="8492053" cy="2724999"/>
          </a:xfrm>
        </p:grpSpPr>
        <p:sp>
          <p:nvSpPr>
            <p:cNvPr id="47" name="Oval 46"/>
            <p:cNvSpPr/>
            <p:nvPr/>
          </p:nvSpPr>
          <p:spPr>
            <a:xfrm>
              <a:off x="10022774" y="3087584"/>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770211" y="3225808"/>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788692" y="3448591"/>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663251" y="3847312"/>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777861" y="4141447"/>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886981" y="4463817"/>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895107" y="5015408"/>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7749829" y="5338275"/>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55"/>
          <p:cNvSpPr txBox="1"/>
          <p:nvPr/>
        </p:nvSpPr>
        <p:spPr>
          <a:xfrm>
            <a:off x="7812768" y="4197927"/>
            <a:ext cx="4150632" cy="338554"/>
          </a:xfrm>
          <a:prstGeom prst="rect">
            <a:avLst/>
          </a:prstGeom>
          <a:noFill/>
          <a:ln>
            <a:solidFill>
              <a:schemeClr val="tx1"/>
            </a:solidFill>
          </a:ln>
        </p:spPr>
        <p:txBody>
          <a:bodyPr wrap="square" rtlCol="0">
            <a:spAutoFit/>
          </a:bodyPr>
          <a:lstStyle/>
          <a:p>
            <a:r>
              <a:rPr lang="en-US" sz="1600" dirty="0" smtClean="0"/>
              <a:t>Seek Time=126+97+45+26+32+81+30+73 = 510</a:t>
            </a:r>
            <a:endParaRPr lang="en-US" sz="1600" dirty="0"/>
          </a:p>
        </p:txBody>
      </p:sp>
      <p:sp>
        <p:nvSpPr>
          <p:cNvPr id="57" name="Rectangle 56"/>
          <p:cNvSpPr/>
          <p:nvPr/>
        </p:nvSpPr>
        <p:spPr>
          <a:xfrm>
            <a:off x="8168244" y="4759995"/>
            <a:ext cx="3795156" cy="2031325"/>
          </a:xfrm>
          <a:prstGeom prst="rect">
            <a:avLst/>
          </a:prstGeom>
          <a:ln>
            <a:solidFill>
              <a:srgbClr val="FF0000"/>
            </a:solidFill>
          </a:ln>
        </p:spPr>
        <p:txBody>
          <a:bodyPr wrap="square">
            <a:spAutoFit/>
          </a:bodyPr>
          <a:lstStyle/>
          <a:p>
            <a:pPr fontAlgn="base"/>
            <a:r>
              <a:rPr lang="en-US" b="0" i="0" dirty="0" smtClean="0">
                <a:effectLst/>
                <a:latin typeface="Roboto" panose="02000000000000000000" pitchFamily="2" charset="0"/>
              </a:rPr>
              <a:t>Advantages:</a:t>
            </a:r>
          </a:p>
          <a:p>
            <a:pPr fontAlgn="base">
              <a:buFont typeface="Arial" panose="020B0604020202020204" pitchFamily="34" charset="0"/>
              <a:buChar char="•"/>
            </a:pPr>
            <a:r>
              <a:rPr lang="en-US" b="0" i="0" dirty="0" smtClean="0">
                <a:effectLst/>
                <a:latin typeface="Roboto" panose="02000000000000000000" pitchFamily="2" charset="0"/>
              </a:rPr>
              <a:t>Every request gets a fair chance</a:t>
            </a:r>
          </a:p>
          <a:p>
            <a:pPr fontAlgn="base">
              <a:buFont typeface="Arial" panose="020B0604020202020204" pitchFamily="34" charset="0"/>
              <a:buChar char="•"/>
            </a:pPr>
            <a:r>
              <a:rPr lang="en-US" b="0" i="0" dirty="0" smtClean="0">
                <a:effectLst/>
                <a:latin typeface="Roboto" panose="02000000000000000000" pitchFamily="2" charset="0"/>
              </a:rPr>
              <a:t>No indefinite postponement</a:t>
            </a:r>
          </a:p>
          <a:p>
            <a:pPr fontAlgn="base"/>
            <a:r>
              <a:rPr lang="en-US" b="0" i="0" dirty="0" smtClean="0">
                <a:effectLst/>
                <a:latin typeface="Roboto" panose="02000000000000000000" pitchFamily="2" charset="0"/>
              </a:rPr>
              <a:t>Disadvantages:</a:t>
            </a:r>
          </a:p>
          <a:p>
            <a:pPr fontAlgn="base">
              <a:buFont typeface="Arial" panose="020B0604020202020204" pitchFamily="34" charset="0"/>
              <a:buChar char="•"/>
            </a:pPr>
            <a:r>
              <a:rPr lang="en-US" b="0" i="0" dirty="0" smtClean="0">
                <a:effectLst/>
                <a:latin typeface="Roboto" panose="02000000000000000000" pitchFamily="2" charset="0"/>
              </a:rPr>
              <a:t>Does not try to optimize seek time</a:t>
            </a:r>
          </a:p>
          <a:p>
            <a:pPr fontAlgn="base">
              <a:buFont typeface="Arial" panose="020B0604020202020204" pitchFamily="34" charset="0"/>
              <a:buChar char="•"/>
            </a:pPr>
            <a:r>
              <a:rPr lang="en-US" b="0" i="0" dirty="0" smtClean="0">
                <a:effectLst/>
                <a:latin typeface="Roboto" panose="02000000000000000000" pitchFamily="2" charset="0"/>
              </a:rPr>
              <a:t>May not provide the best possible service</a:t>
            </a:r>
            <a:endParaRPr lang="en-US" b="0" i="0" dirty="0">
              <a:effectLst/>
              <a:latin typeface="Roboto" panose="02000000000000000000" pitchFamily="2" charset="0"/>
            </a:endParaRPr>
          </a:p>
        </p:txBody>
      </p:sp>
    </p:spTree>
    <p:extLst>
      <p:ext uri="{BB962C8B-B14F-4D97-AF65-F5344CB8AC3E}">
        <p14:creationId xmlns:p14="http://schemas.microsoft.com/office/powerpoint/2010/main" val="397077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SSTF (Shortest Seek Time First) Algorithm</a:t>
            </a:r>
            <a:endParaRPr lang="en-US" dirty="0"/>
          </a:p>
        </p:txBody>
      </p:sp>
      <p:sp>
        <p:nvSpPr>
          <p:cNvPr id="3" name="Content Placeholder 2"/>
          <p:cNvSpPr>
            <a:spLocks noGrp="1"/>
          </p:cNvSpPr>
          <p:nvPr>
            <p:ph idx="1"/>
          </p:nvPr>
        </p:nvSpPr>
        <p:spPr>
          <a:xfrm>
            <a:off x="838200" y="1825625"/>
            <a:ext cx="10515600" cy="4600575"/>
          </a:xfrm>
        </p:spPr>
        <p:txBody>
          <a:bodyPr>
            <a:normAutofit/>
          </a:bodyPr>
          <a:lstStyle/>
          <a:p>
            <a:r>
              <a:rPr lang="en-US" dirty="0" smtClean="0"/>
              <a:t>Basic idea is the tracks which are closer to current disk head position should be server first in order to minimize the seek operation</a:t>
            </a:r>
          </a:p>
          <a:p>
            <a:pPr marL="0" indent="0">
              <a:buNone/>
            </a:pPr>
            <a:r>
              <a:rPr lang="en-US" dirty="0" smtClean="0"/>
              <a:t>For example:</a:t>
            </a:r>
          </a:p>
          <a:p>
            <a:pPr marL="0" indent="0">
              <a:buNone/>
            </a:pPr>
            <a:r>
              <a:rPr lang="en-US" dirty="0" smtClean="0"/>
              <a:t>Request sequence = [176, 79, 34, 60, 92, 11, 41, 114]</a:t>
            </a:r>
          </a:p>
          <a:p>
            <a:pPr marL="0" indent="0">
              <a:buNone/>
            </a:pPr>
            <a:r>
              <a:rPr lang="en-US" dirty="0" smtClean="0"/>
              <a:t>Initial disk head position = 50</a:t>
            </a:r>
          </a:p>
          <a:p>
            <a:pPr marL="0" indent="0">
              <a:buNone/>
            </a:pPr>
            <a:r>
              <a:rPr lang="en-US" dirty="0" smtClean="0"/>
              <a:t>First calculate the nearest seek time from the initial disk head position</a:t>
            </a:r>
          </a:p>
        </p:txBody>
      </p:sp>
      <p:sp>
        <p:nvSpPr>
          <p:cNvPr id="6" name="Rectangle 5"/>
          <p:cNvSpPr/>
          <p:nvPr/>
        </p:nvSpPr>
        <p:spPr>
          <a:xfrm>
            <a:off x="10269936" y="5548147"/>
            <a:ext cx="1804853" cy="769441"/>
          </a:xfrm>
          <a:prstGeom prst="rect">
            <a:avLst/>
          </a:prstGeom>
        </p:spPr>
        <p:txBody>
          <a:bodyPr wrap="none">
            <a:spAutoFit/>
          </a:bodyPr>
          <a:lstStyle/>
          <a:p>
            <a:r>
              <a:rPr lang="en-US" sz="4400" i="1" baseline="-25000" dirty="0" smtClean="0"/>
              <a:t>Continue…</a:t>
            </a:r>
            <a:endParaRPr lang="en-US" sz="4400" dirty="0"/>
          </a:p>
        </p:txBody>
      </p:sp>
    </p:spTree>
    <p:extLst>
      <p:ext uri="{BB962C8B-B14F-4D97-AF65-F5344CB8AC3E}">
        <p14:creationId xmlns:p14="http://schemas.microsoft.com/office/powerpoint/2010/main" val="3041916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SSTF (Shortest Seek Time First) Algorithm</a:t>
            </a:r>
            <a:endParaRPr lang="en-US" dirty="0"/>
          </a:p>
        </p:txBody>
      </p:sp>
      <p:sp>
        <p:nvSpPr>
          <p:cNvPr id="6" name="Rectangle 5"/>
          <p:cNvSpPr/>
          <p:nvPr/>
        </p:nvSpPr>
        <p:spPr>
          <a:xfrm>
            <a:off x="10269936" y="5548147"/>
            <a:ext cx="1804853" cy="769441"/>
          </a:xfrm>
          <a:prstGeom prst="rect">
            <a:avLst/>
          </a:prstGeom>
        </p:spPr>
        <p:txBody>
          <a:bodyPr wrap="none">
            <a:spAutoFit/>
          </a:bodyPr>
          <a:lstStyle/>
          <a:p>
            <a:r>
              <a:rPr lang="en-US" sz="4400" i="1" baseline="-25000" dirty="0" smtClean="0"/>
              <a:t>Continue…</a:t>
            </a:r>
            <a:endParaRPr lang="en-US" sz="4400" dirty="0"/>
          </a:p>
        </p:txBody>
      </p:sp>
      <p:sp>
        <p:nvSpPr>
          <p:cNvPr id="5" name="Rectangle 4"/>
          <p:cNvSpPr/>
          <p:nvPr/>
        </p:nvSpPr>
        <p:spPr>
          <a:xfrm>
            <a:off x="635000" y="1690688"/>
            <a:ext cx="2057400" cy="2585323"/>
          </a:xfrm>
          <a:prstGeom prst="rect">
            <a:avLst/>
          </a:prstGeom>
        </p:spPr>
        <p:txBody>
          <a:bodyPr wrap="square">
            <a:spAutoFit/>
          </a:bodyPr>
          <a:lstStyle/>
          <a:p>
            <a:r>
              <a:rPr lang="en-US" dirty="0" smtClean="0"/>
              <a:t>Head=50</a:t>
            </a:r>
          </a:p>
          <a:p>
            <a:pPr marL="514350" indent="-514350">
              <a:buAutoNum type="arabicPeriod"/>
            </a:pPr>
            <a:r>
              <a:rPr lang="en-US" dirty="0" smtClean="0"/>
              <a:t>176-50=126</a:t>
            </a:r>
          </a:p>
          <a:p>
            <a:pPr marL="514350" indent="-514350">
              <a:buAutoNum type="arabicPeriod"/>
            </a:pPr>
            <a:r>
              <a:rPr lang="en-US" dirty="0" smtClean="0"/>
              <a:t>79-50=29</a:t>
            </a:r>
          </a:p>
          <a:p>
            <a:pPr marL="514350" indent="-514350">
              <a:buAutoNum type="arabicPeriod"/>
            </a:pPr>
            <a:r>
              <a:rPr lang="en-US" dirty="0" smtClean="0"/>
              <a:t>50-34=16</a:t>
            </a:r>
          </a:p>
          <a:p>
            <a:pPr marL="514350" indent="-514350">
              <a:buAutoNum type="arabicPeriod"/>
            </a:pPr>
            <a:r>
              <a:rPr lang="en-US" dirty="0" smtClean="0"/>
              <a:t>60-50=10</a:t>
            </a:r>
          </a:p>
          <a:p>
            <a:pPr marL="514350" indent="-514350">
              <a:buAutoNum type="arabicPeriod"/>
            </a:pPr>
            <a:r>
              <a:rPr lang="en-US" dirty="0" smtClean="0"/>
              <a:t>92-50=42</a:t>
            </a:r>
          </a:p>
          <a:p>
            <a:pPr marL="514350" indent="-514350">
              <a:buAutoNum type="arabicPeriod"/>
            </a:pPr>
            <a:r>
              <a:rPr lang="en-US" dirty="0" smtClean="0"/>
              <a:t>50-11=39</a:t>
            </a:r>
          </a:p>
          <a:p>
            <a:pPr marL="514350" indent="-514350">
              <a:buAutoNum type="arabicPeriod"/>
            </a:pPr>
            <a:r>
              <a:rPr lang="en-US" dirty="0" smtClean="0"/>
              <a:t>50-41=9</a:t>
            </a:r>
          </a:p>
          <a:p>
            <a:pPr marL="514350" indent="-514350">
              <a:buAutoNum type="arabicPeriod"/>
            </a:pPr>
            <a:r>
              <a:rPr lang="en-US" dirty="0" smtClean="0"/>
              <a:t>114-50=64</a:t>
            </a:r>
            <a:endParaRPr lang="en-US" dirty="0"/>
          </a:p>
        </p:txBody>
      </p:sp>
      <p:sp>
        <p:nvSpPr>
          <p:cNvPr id="7" name="Oval 6"/>
          <p:cNvSpPr/>
          <p:nvPr/>
        </p:nvSpPr>
        <p:spPr>
          <a:xfrm>
            <a:off x="1805874" y="3544784"/>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35000" y="5548147"/>
            <a:ext cx="1765300" cy="369332"/>
          </a:xfrm>
          <a:prstGeom prst="rect">
            <a:avLst/>
          </a:prstGeom>
          <a:noFill/>
        </p:spPr>
        <p:txBody>
          <a:bodyPr wrap="square" rtlCol="0">
            <a:spAutoFit/>
          </a:bodyPr>
          <a:lstStyle/>
          <a:p>
            <a:r>
              <a:rPr lang="en-US" dirty="0" smtClean="0"/>
              <a:t>A=[41,]</a:t>
            </a:r>
            <a:endParaRPr lang="en-US" dirty="0"/>
          </a:p>
        </p:txBody>
      </p:sp>
      <p:sp>
        <p:nvSpPr>
          <p:cNvPr id="9" name="Rectangle 8"/>
          <p:cNvSpPr/>
          <p:nvPr/>
        </p:nvSpPr>
        <p:spPr>
          <a:xfrm>
            <a:off x="2692400" y="1654176"/>
            <a:ext cx="2057400" cy="2308324"/>
          </a:xfrm>
          <a:prstGeom prst="rect">
            <a:avLst/>
          </a:prstGeom>
        </p:spPr>
        <p:txBody>
          <a:bodyPr wrap="square">
            <a:spAutoFit/>
          </a:bodyPr>
          <a:lstStyle/>
          <a:p>
            <a:r>
              <a:rPr lang="en-US" dirty="0" smtClean="0"/>
              <a:t>Head=41</a:t>
            </a:r>
          </a:p>
          <a:p>
            <a:pPr marL="514350" indent="-514350">
              <a:buAutoNum type="arabicPeriod"/>
            </a:pPr>
            <a:r>
              <a:rPr lang="en-US" dirty="0" smtClean="0"/>
              <a:t>176-41=135</a:t>
            </a:r>
          </a:p>
          <a:p>
            <a:pPr marL="514350" indent="-514350">
              <a:buAutoNum type="arabicPeriod"/>
            </a:pPr>
            <a:r>
              <a:rPr lang="en-US" dirty="0" smtClean="0"/>
              <a:t>79-41=38</a:t>
            </a:r>
          </a:p>
          <a:p>
            <a:pPr marL="514350" indent="-514350">
              <a:buAutoNum type="arabicPeriod"/>
            </a:pPr>
            <a:r>
              <a:rPr lang="en-US" dirty="0" smtClean="0"/>
              <a:t>41-34=7</a:t>
            </a:r>
          </a:p>
          <a:p>
            <a:pPr marL="514350" indent="-514350">
              <a:buAutoNum type="arabicPeriod"/>
            </a:pPr>
            <a:r>
              <a:rPr lang="en-US" dirty="0" smtClean="0"/>
              <a:t>60-41=19</a:t>
            </a:r>
          </a:p>
          <a:p>
            <a:pPr marL="514350" indent="-514350">
              <a:buAutoNum type="arabicPeriod"/>
            </a:pPr>
            <a:r>
              <a:rPr lang="en-US" dirty="0" smtClean="0"/>
              <a:t>92-41=51</a:t>
            </a:r>
          </a:p>
          <a:p>
            <a:pPr marL="514350" indent="-514350">
              <a:buAutoNum type="arabicPeriod"/>
            </a:pPr>
            <a:r>
              <a:rPr lang="en-US" dirty="0" smtClean="0"/>
              <a:t>41-11=30</a:t>
            </a:r>
          </a:p>
          <a:p>
            <a:pPr marL="514350" indent="-514350">
              <a:buAutoNum type="arabicPeriod"/>
            </a:pPr>
            <a:r>
              <a:rPr lang="en-US" dirty="0" smtClean="0"/>
              <a:t>114-41=73</a:t>
            </a:r>
            <a:endParaRPr lang="en-US" dirty="0"/>
          </a:p>
        </p:txBody>
      </p:sp>
      <p:sp>
        <p:nvSpPr>
          <p:cNvPr id="10" name="Oval 9"/>
          <p:cNvSpPr/>
          <p:nvPr/>
        </p:nvSpPr>
        <p:spPr>
          <a:xfrm>
            <a:off x="3837874" y="2386474"/>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5000" y="5563535"/>
            <a:ext cx="1765300" cy="369332"/>
          </a:xfrm>
          <a:prstGeom prst="rect">
            <a:avLst/>
          </a:prstGeom>
          <a:solidFill>
            <a:schemeClr val="bg1"/>
          </a:solidFill>
        </p:spPr>
        <p:txBody>
          <a:bodyPr wrap="square" rtlCol="0">
            <a:spAutoFit/>
          </a:bodyPr>
          <a:lstStyle/>
          <a:p>
            <a:r>
              <a:rPr lang="en-US" dirty="0" smtClean="0"/>
              <a:t>A=[41,34,]</a:t>
            </a:r>
            <a:endParaRPr lang="en-US" dirty="0"/>
          </a:p>
        </p:txBody>
      </p:sp>
      <p:sp>
        <p:nvSpPr>
          <p:cNvPr id="12" name="Rectangle 11"/>
          <p:cNvSpPr/>
          <p:nvPr/>
        </p:nvSpPr>
        <p:spPr>
          <a:xfrm>
            <a:off x="4800600" y="1654176"/>
            <a:ext cx="2057400" cy="2031325"/>
          </a:xfrm>
          <a:prstGeom prst="rect">
            <a:avLst/>
          </a:prstGeom>
        </p:spPr>
        <p:txBody>
          <a:bodyPr wrap="square">
            <a:spAutoFit/>
          </a:bodyPr>
          <a:lstStyle/>
          <a:p>
            <a:r>
              <a:rPr lang="en-US" dirty="0" smtClean="0"/>
              <a:t>Head=34</a:t>
            </a:r>
          </a:p>
          <a:p>
            <a:pPr marL="514350" indent="-514350">
              <a:buAutoNum type="arabicPeriod"/>
            </a:pPr>
            <a:r>
              <a:rPr lang="en-US" dirty="0" smtClean="0"/>
              <a:t>176-34=142</a:t>
            </a:r>
          </a:p>
          <a:p>
            <a:pPr marL="514350" indent="-514350">
              <a:buAutoNum type="arabicPeriod"/>
            </a:pPr>
            <a:r>
              <a:rPr lang="en-US" dirty="0" smtClean="0"/>
              <a:t>79-34=45</a:t>
            </a:r>
          </a:p>
          <a:p>
            <a:pPr marL="514350" indent="-514350">
              <a:buAutoNum type="arabicPeriod"/>
            </a:pPr>
            <a:r>
              <a:rPr lang="en-US" dirty="0" smtClean="0"/>
              <a:t>60-34=26</a:t>
            </a:r>
          </a:p>
          <a:p>
            <a:pPr marL="514350" indent="-514350">
              <a:buAutoNum type="arabicPeriod"/>
            </a:pPr>
            <a:r>
              <a:rPr lang="en-US" dirty="0" smtClean="0"/>
              <a:t>92-34=58</a:t>
            </a:r>
          </a:p>
          <a:p>
            <a:pPr marL="514350" indent="-514350">
              <a:buAutoNum type="arabicPeriod"/>
            </a:pPr>
            <a:r>
              <a:rPr lang="en-US" dirty="0" smtClean="0"/>
              <a:t>34-11=23</a:t>
            </a:r>
          </a:p>
          <a:p>
            <a:pPr marL="514350" indent="-514350">
              <a:buAutoNum type="arabicPeriod"/>
            </a:pPr>
            <a:r>
              <a:rPr lang="en-US" dirty="0" smtClean="0"/>
              <a:t>114-34=80</a:t>
            </a:r>
            <a:endParaRPr lang="en-US" dirty="0"/>
          </a:p>
        </p:txBody>
      </p:sp>
      <p:sp>
        <p:nvSpPr>
          <p:cNvPr id="13" name="Oval 12"/>
          <p:cNvSpPr/>
          <p:nvPr/>
        </p:nvSpPr>
        <p:spPr>
          <a:xfrm>
            <a:off x="5968670" y="2970321"/>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35000" y="5601681"/>
            <a:ext cx="1765300" cy="369332"/>
          </a:xfrm>
          <a:prstGeom prst="rect">
            <a:avLst/>
          </a:prstGeom>
          <a:solidFill>
            <a:schemeClr val="bg1"/>
          </a:solidFill>
        </p:spPr>
        <p:txBody>
          <a:bodyPr wrap="square" rtlCol="0">
            <a:spAutoFit/>
          </a:bodyPr>
          <a:lstStyle/>
          <a:p>
            <a:r>
              <a:rPr lang="en-US" dirty="0" smtClean="0"/>
              <a:t>A=[41,34,11]</a:t>
            </a:r>
            <a:endParaRPr lang="en-US" dirty="0"/>
          </a:p>
        </p:txBody>
      </p:sp>
      <p:sp>
        <p:nvSpPr>
          <p:cNvPr id="15" name="Rectangle 14"/>
          <p:cNvSpPr/>
          <p:nvPr/>
        </p:nvSpPr>
        <p:spPr>
          <a:xfrm>
            <a:off x="6604000" y="1513459"/>
            <a:ext cx="2057400" cy="1754326"/>
          </a:xfrm>
          <a:prstGeom prst="rect">
            <a:avLst/>
          </a:prstGeom>
        </p:spPr>
        <p:txBody>
          <a:bodyPr wrap="square">
            <a:spAutoFit/>
          </a:bodyPr>
          <a:lstStyle/>
          <a:p>
            <a:r>
              <a:rPr lang="en-US" dirty="0" smtClean="0"/>
              <a:t>Head=11</a:t>
            </a:r>
          </a:p>
          <a:p>
            <a:pPr marL="514350" indent="-514350">
              <a:buAutoNum type="arabicPeriod"/>
            </a:pPr>
            <a:r>
              <a:rPr lang="en-US" dirty="0" smtClean="0"/>
              <a:t>176-11=165</a:t>
            </a:r>
          </a:p>
          <a:p>
            <a:pPr marL="514350" indent="-514350">
              <a:buAutoNum type="arabicPeriod"/>
            </a:pPr>
            <a:r>
              <a:rPr lang="en-US" dirty="0" smtClean="0"/>
              <a:t>79-11=68</a:t>
            </a:r>
          </a:p>
          <a:p>
            <a:pPr marL="514350" indent="-514350">
              <a:buAutoNum type="arabicPeriod"/>
            </a:pPr>
            <a:r>
              <a:rPr lang="en-US" dirty="0" smtClean="0"/>
              <a:t>60-11=49</a:t>
            </a:r>
          </a:p>
          <a:p>
            <a:pPr marL="514350" indent="-514350">
              <a:buAutoNum type="arabicPeriod"/>
            </a:pPr>
            <a:r>
              <a:rPr lang="en-US" dirty="0" smtClean="0"/>
              <a:t>92-11=81</a:t>
            </a:r>
          </a:p>
          <a:p>
            <a:pPr marL="514350" indent="-514350">
              <a:buAutoNum type="arabicPeriod"/>
            </a:pPr>
            <a:r>
              <a:rPr lang="en-US" dirty="0" smtClean="0"/>
              <a:t>114-11=103</a:t>
            </a:r>
            <a:endParaRPr lang="en-US" dirty="0"/>
          </a:p>
        </p:txBody>
      </p:sp>
      <p:sp>
        <p:nvSpPr>
          <p:cNvPr id="16" name="Oval 15"/>
          <p:cNvSpPr/>
          <p:nvPr/>
        </p:nvSpPr>
        <p:spPr>
          <a:xfrm>
            <a:off x="7797140" y="2295930"/>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35000" y="5607700"/>
            <a:ext cx="1765300" cy="369332"/>
          </a:xfrm>
          <a:prstGeom prst="rect">
            <a:avLst/>
          </a:prstGeom>
          <a:solidFill>
            <a:schemeClr val="bg1"/>
          </a:solidFill>
        </p:spPr>
        <p:txBody>
          <a:bodyPr wrap="square" rtlCol="0">
            <a:spAutoFit/>
          </a:bodyPr>
          <a:lstStyle/>
          <a:p>
            <a:r>
              <a:rPr lang="en-US" dirty="0" smtClean="0"/>
              <a:t>A=[41,34,11,60]</a:t>
            </a:r>
            <a:endParaRPr lang="en-US" dirty="0"/>
          </a:p>
        </p:txBody>
      </p:sp>
      <p:sp>
        <p:nvSpPr>
          <p:cNvPr id="18" name="Rectangle 17"/>
          <p:cNvSpPr/>
          <p:nvPr/>
        </p:nvSpPr>
        <p:spPr>
          <a:xfrm>
            <a:off x="8458200" y="1513459"/>
            <a:ext cx="2057400" cy="1477328"/>
          </a:xfrm>
          <a:prstGeom prst="rect">
            <a:avLst/>
          </a:prstGeom>
        </p:spPr>
        <p:txBody>
          <a:bodyPr wrap="square">
            <a:spAutoFit/>
          </a:bodyPr>
          <a:lstStyle/>
          <a:p>
            <a:r>
              <a:rPr lang="en-US" dirty="0" smtClean="0"/>
              <a:t>Head=60</a:t>
            </a:r>
          </a:p>
          <a:p>
            <a:pPr marL="514350" indent="-514350">
              <a:buAutoNum type="arabicPeriod"/>
            </a:pPr>
            <a:r>
              <a:rPr lang="en-US" dirty="0" smtClean="0"/>
              <a:t>176-60=116</a:t>
            </a:r>
          </a:p>
          <a:p>
            <a:pPr marL="514350" indent="-514350">
              <a:buAutoNum type="arabicPeriod"/>
            </a:pPr>
            <a:r>
              <a:rPr lang="en-US" dirty="0" smtClean="0"/>
              <a:t>79-60=19</a:t>
            </a:r>
          </a:p>
          <a:p>
            <a:pPr marL="514350" indent="-514350">
              <a:buAutoNum type="arabicPeriod"/>
            </a:pPr>
            <a:r>
              <a:rPr lang="en-US" dirty="0" smtClean="0"/>
              <a:t>92-60=32</a:t>
            </a:r>
          </a:p>
          <a:p>
            <a:pPr marL="514350" indent="-514350">
              <a:buAutoNum type="arabicPeriod"/>
            </a:pPr>
            <a:r>
              <a:rPr lang="en-US" dirty="0" smtClean="0"/>
              <a:t>114-60=54</a:t>
            </a:r>
            <a:endParaRPr lang="en-US" dirty="0"/>
          </a:p>
        </p:txBody>
      </p:sp>
      <p:sp>
        <p:nvSpPr>
          <p:cNvPr id="19" name="Oval 18"/>
          <p:cNvSpPr/>
          <p:nvPr/>
        </p:nvSpPr>
        <p:spPr>
          <a:xfrm>
            <a:off x="9651340" y="2014969"/>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60400" y="5639827"/>
            <a:ext cx="2527300" cy="369332"/>
          </a:xfrm>
          <a:prstGeom prst="rect">
            <a:avLst/>
          </a:prstGeom>
          <a:solidFill>
            <a:schemeClr val="bg1"/>
          </a:solidFill>
        </p:spPr>
        <p:txBody>
          <a:bodyPr wrap="square" rtlCol="0">
            <a:spAutoFit/>
          </a:bodyPr>
          <a:lstStyle/>
          <a:p>
            <a:r>
              <a:rPr lang="en-US" dirty="0" smtClean="0"/>
              <a:t>A=[41,34,11,60,79]</a:t>
            </a:r>
            <a:endParaRPr lang="en-US" dirty="0"/>
          </a:p>
        </p:txBody>
      </p:sp>
      <p:sp>
        <p:nvSpPr>
          <p:cNvPr id="21" name="Rectangle 20"/>
          <p:cNvSpPr/>
          <p:nvPr/>
        </p:nvSpPr>
        <p:spPr>
          <a:xfrm>
            <a:off x="2692400" y="3994627"/>
            <a:ext cx="2057400" cy="1200329"/>
          </a:xfrm>
          <a:prstGeom prst="rect">
            <a:avLst/>
          </a:prstGeom>
        </p:spPr>
        <p:txBody>
          <a:bodyPr wrap="square">
            <a:spAutoFit/>
          </a:bodyPr>
          <a:lstStyle/>
          <a:p>
            <a:r>
              <a:rPr lang="en-US" dirty="0" smtClean="0"/>
              <a:t>Head=79</a:t>
            </a:r>
          </a:p>
          <a:p>
            <a:pPr marL="514350" indent="-514350">
              <a:buAutoNum type="arabicPeriod"/>
            </a:pPr>
            <a:r>
              <a:rPr lang="en-US" dirty="0" smtClean="0"/>
              <a:t>176-79=116</a:t>
            </a:r>
          </a:p>
          <a:p>
            <a:pPr marL="514350" indent="-514350">
              <a:buAutoNum type="arabicPeriod"/>
            </a:pPr>
            <a:r>
              <a:rPr lang="en-US" dirty="0" smtClean="0"/>
              <a:t>92-79=32</a:t>
            </a:r>
          </a:p>
          <a:p>
            <a:pPr marL="514350" indent="-514350">
              <a:buAutoNum type="arabicPeriod"/>
            </a:pPr>
            <a:r>
              <a:rPr lang="en-US" dirty="0" smtClean="0"/>
              <a:t>114-79=54</a:t>
            </a:r>
            <a:endParaRPr lang="en-US" dirty="0"/>
          </a:p>
        </p:txBody>
      </p:sp>
      <p:sp>
        <p:nvSpPr>
          <p:cNvPr id="22" name="Oval 21"/>
          <p:cNvSpPr/>
          <p:nvPr/>
        </p:nvSpPr>
        <p:spPr>
          <a:xfrm>
            <a:off x="3850244" y="4421132"/>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42224" y="5693361"/>
            <a:ext cx="2527300" cy="369332"/>
          </a:xfrm>
          <a:prstGeom prst="rect">
            <a:avLst/>
          </a:prstGeom>
          <a:solidFill>
            <a:schemeClr val="bg1"/>
          </a:solidFill>
        </p:spPr>
        <p:txBody>
          <a:bodyPr wrap="square" rtlCol="0">
            <a:spAutoFit/>
          </a:bodyPr>
          <a:lstStyle/>
          <a:p>
            <a:r>
              <a:rPr lang="en-US" dirty="0" smtClean="0"/>
              <a:t>A=[41,34,11,60,79,92]</a:t>
            </a:r>
            <a:endParaRPr lang="en-US" dirty="0"/>
          </a:p>
        </p:txBody>
      </p:sp>
      <p:sp>
        <p:nvSpPr>
          <p:cNvPr id="24" name="Rectangle 23"/>
          <p:cNvSpPr/>
          <p:nvPr/>
        </p:nvSpPr>
        <p:spPr>
          <a:xfrm>
            <a:off x="4663704" y="3927272"/>
            <a:ext cx="2057400" cy="923330"/>
          </a:xfrm>
          <a:prstGeom prst="rect">
            <a:avLst/>
          </a:prstGeom>
        </p:spPr>
        <p:txBody>
          <a:bodyPr wrap="square">
            <a:spAutoFit/>
          </a:bodyPr>
          <a:lstStyle/>
          <a:p>
            <a:r>
              <a:rPr lang="en-US" dirty="0" smtClean="0"/>
              <a:t>Head=92</a:t>
            </a:r>
          </a:p>
          <a:p>
            <a:pPr marL="514350" indent="-514350">
              <a:buAutoNum type="arabicPeriod"/>
            </a:pPr>
            <a:r>
              <a:rPr lang="en-US" dirty="0" smtClean="0"/>
              <a:t>176-92=84</a:t>
            </a:r>
          </a:p>
          <a:p>
            <a:pPr marL="514350" indent="-514350">
              <a:buAutoNum type="arabicPeriod"/>
            </a:pPr>
            <a:r>
              <a:rPr lang="en-US" dirty="0" smtClean="0"/>
              <a:t>114-92=22</a:t>
            </a:r>
            <a:endParaRPr lang="en-US" dirty="0"/>
          </a:p>
        </p:txBody>
      </p:sp>
      <p:sp>
        <p:nvSpPr>
          <p:cNvPr id="25" name="Oval 24"/>
          <p:cNvSpPr/>
          <p:nvPr/>
        </p:nvSpPr>
        <p:spPr>
          <a:xfrm>
            <a:off x="5968670" y="4433799"/>
            <a:ext cx="356260" cy="474308"/>
          </a:xfrm>
          <a:prstGeom prst="ellipse">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35000" y="5655215"/>
            <a:ext cx="4292600" cy="369332"/>
          </a:xfrm>
          <a:prstGeom prst="rect">
            <a:avLst/>
          </a:prstGeom>
          <a:solidFill>
            <a:schemeClr val="bg1"/>
          </a:solidFill>
        </p:spPr>
        <p:txBody>
          <a:bodyPr wrap="square" rtlCol="0">
            <a:spAutoFit/>
          </a:bodyPr>
          <a:lstStyle/>
          <a:p>
            <a:r>
              <a:rPr lang="en-US" dirty="0" smtClean="0"/>
              <a:t>A=[41,34,11,60,79,92,114,176]</a:t>
            </a:r>
            <a:endParaRPr lang="en-US" dirty="0"/>
          </a:p>
        </p:txBody>
      </p:sp>
    </p:spTree>
    <p:extLst>
      <p:ext uri="{BB962C8B-B14F-4D97-AF65-F5344CB8AC3E}">
        <p14:creationId xmlns:p14="http://schemas.microsoft.com/office/powerpoint/2010/main" val="356585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9" grpId="0"/>
      <p:bldP spid="10" grpId="0" animBg="1"/>
      <p:bldP spid="11" grpId="0" animBg="1"/>
      <p:bldP spid="12" grpId="0"/>
      <p:bldP spid="13" grpId="0" animBg="1"/>
      <p:bldP spid="14" grpId="0" animBg="1"/>
      <p:bldP spid="15" grpId="0"/>
      <p:bldP spid="16" grpId="0" animBg="1"/>
      <p:bldP spid="17" grpId="0" animBg="1"/>
      <p:bldP spid="18" grpId="0"/>
      <p:bldP spid="19" grpId="0" animBg="1"/>
      <p:bldP spid="20" grpId="0" animBg="1"/>
      <p:bldP spid="21" grpId="0"/>
      <p:bldP spid="22" grpId="0" animBg="1"/>
      <p:bldP spid="23" grpId="0" animBg="1"/>
      <p:bldP spid="24" grpId="0"/>
      <p:bldP spid="25" grpId="0"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1182</Words>
  <Application>Microsoft Office PowerPoint</Application>
  <PresentationFormat>Widescreen</PresentationFormat>
  <Paragraphs>321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Arimo</vt:lpstr>
      <vt:lpstr>Calibri</vt:lpstr>
      <vt:lpstr>Calibri Light</vt:lpstr>
      <vt:lpstr>Roboto</vt:lpstr>
      <vt:lpstr>Roboto Condensed</vt:lpstr>
      <vt:lpstr>Office Theme</vt:lpstr>
      <vt:lpstr>Disk Scheduling </vt:lpstr>
      <vt:lpstr>Things to know before algorithms</vt:lpstr>
      <vt:lpstr>PowerPoint Presentation</vt:lpstr>
      <vt:lpstr>Things to know before algorithms</vt:lpstr>
      <vt:lpstr>FCFS (First Come First Serve) Algorithm</vt:lpstr>
      <vt:lpstr>FCFS (First Come First Serve) Algorithm</vt:lpstr>
      <vt:lpstr>FCFS (First Come First Serve) Algorithm</vt:lpstr>
      <vt:lpstr>SSTF (Shortest Seek Time First) Algorithm</vt:lpstr>
      <vt:lpstr>SSTF (Shortest Seek Time First) Algorithm</vt:lpstr>
      <vt:lpstr>SSTF (Shortest Seek Time First) Algorithm</vt:lpstr>
      <vt:lpstr>SSTF (Shortest Seek Time First) Algorithm</vt:lpstr>
      <vt:lpstr>SCAN (Elevator) Algorithm</vt:lpstr>
      <vt:lpstr>SCAN (Elevator) Algorithm</vt:lpstr>
      <vt:lpstr>SCAN (Elevator) Algorithm</vt:lpstr>
      <vt:lpstr>C-SCAN (Circular Elevator) Algorithm modify SCAN</vt:lpstr>
      <vt:lpstr>C-SCAN (Circular Elevator) Algorithm</vt:lpstr>
      <vt:lpstr>LOOK Disk Scheduling Algorithm</vt:lpstr>
      <vt:lpstr>LOOK Disk Scheduling Algorithm</vt:lpstr>
      <vt:lpstr>C-LOOK (Circular LOOK) Disk Scheduling Algorithm</vt:lpstr>
      <vt:lpstr>C-LOOK (Circular LOOK) Disk Scheduling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Disk Scheduling </dc:title>
  <dc:creator>shcadmin</dc:creator>
  <cp:lastModifiedBy>bambi</cp:lastModifiedBy>
  <cp:revision>94</cp:revision>
  <dcterms:created xsi:type="dcterms:W3CDTF">2019-12-16T08:57:33Z</dcterms:created>
  <dcterms:modified xsi:type="dcterms:W3CDTF">2024-06-01T02:21:01Z</dcterms:modified>
</cp:coreProperties>
</file>